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97"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5" r:id="rId41"/>
    <p:sldId id="294" r:id="rId42"/>
    <p:sldId id="296"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5" r:id="rId60"/>
    <p:sldId id="314"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5" r:id="rId100"/>
    <p:sldId id="354" r:id="rId101"/>
    <p:sldId id="356" r:id="rId102"/>
    <p:sldId id="357" r:id="rId103"/>
    <p:sldId id="358" r:id="rId104"/>
    <p:sldId id="359" r:id="rId105"/>
    <p:sldId id="360" r:id="rId106"/>
    <p:sldId id="361" r:id="rId107"/>
    <p:sldId id="362" r:id="rId108"/>
    <p:sldId id="364" r:id="rId109"/>
    <p:sldId id="363" r:id="rId110"/>
    <p:sldId id="367" r:id="rId111"/>
    <p:sldId id="365" r:id="rId112"/>
    <p:sldId id="366" r:id="rId113"/>
    <p:sldId id="368" r:id="rId114"/>
    <p:sldId id="369" r:id="rId115"/>
    <p:sldId id="371" r:id="rId116"/>
    <p:sldId id="372" r:id="rId117"/>
    <p:sldId id="380" r:id="rId118"/>
    <p:sldId id="370" r:id="rId119"/>
    <p:sldId id="379" r:id="rId120"/>
    <p:sldId id="373" r:id="rId121"/>
    <p:sldId id="374" r:id="rId122"/>
    <p:sldId id="375" r:id="rId123"/>
    <p:sldId id="376" r:id="rId124"/>
    <p:sldId id="377" r:id="rId125"/>
    <p:sldId id="378" r:id="rId126"/>
    <p:sldId id="381" r:id="rId127"/>
    <p:sldId id="382" r:id="rId128"/>
    <p:sldId id="383" r:id="rId129"/>
    <p:sldId id="384" r:id="rId130"/>
    <p:sldId id="385" r:id="rId131"/>
    <p:sldId id="386" r:id="rId132"/>
    <p:sldId id="387" r:id="rId133"/>
    <p:sldId id="388" r:id="rId134"/>
    <p:sldId id="389" r:id="rId135"/>
    <p:sldId id="391" r:id="rId136"/>
    <p:sldId id="392" r:id="rId137"/>
    <p:sldId id="390"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71" r:id="rId154"/>
    <p:sldId id="472" r:id="rId155"/>
    <p:sldId id="473" r:id="rId156"/>
    <p:sldId id="474" r:id="rId157"/>
    <p:sldId id="408" r:id="rId158"/>
    <p:sldId id="409" r:id="rId159"/>
    <p:sldId id="410" r:id="rId160"/>
    <p:sldId id="411" r:id="rId161"/>
    <p:sldId id="412" r:id="rId162"/>
    <p:sldId id="414" r:id="rId163"/>
    <p:sldId id="415" r:id="rId164"/>
    <p:sldId id="450" r:id="rId165"/>
    <p:sldId id="451" r:id="rId166"/>
    <p:sldId id="452" r:id="rId167"/>
    <p:sldId id="453" r:id="rId168"/>
    <p:sldId id="454" r:id="rId169"/>
    <p:sldId id="416" r:id="rId170"/>
    <p:sldId id="417" r:id="rId171"/>
    <p:sldId id="418" r:id="rId172"/>
    <p:sldId id="449" r:id="rId173"/>
    <p:sldId id="419" r:id="rId174"/>
    <p:sldId id="469" r:id="rId175"/>
    <p:sldId id="421" r:id="rId176"/>
    <p:sldId id="422" r:id="rId177"/>
    <p:sldId id="464" r:id="rId178"/>
    <p:sldId id="465" r:id="rId179"/>
    <p:sldId id="467" r:id="rId180"/>
    <p:sldId id="468" r:id="rId181"/>
    <p:sldId id="423" r:id="rId182"/>
    <p:sldId id="424" r:id="rId183"/>
    <p:sldId id="462" r:id="rId184"/>
    <p:sldId id="463" r:id="rId185"/>
    <p:sldId id="425" r:id="rId186"/>
    <p:sldId id="427" r:id="rId187"/>
    <p:sldId id="428" r:id="rId188"/>
    <p:sldId id="429" r:id="rId189"/>
    <p:sldId id="430" r:id="rId190"/>
    <p:sldId id="432" r:id="rId191"/>
    <p:sldId id="431" r:id="rId192"/>
    <p:sldId id="433" r:id="rId193"/>
    <p:sldId id="434" r:id="rId194"/>
    <p:sldId id="436" r:id="rId195"/>
    <p:sldId id="435" r:id="rId196"/>
    <p:sldId id="437" r:id="rId197"/>
    <p:sldId id="438" r:id="rId198"/>
    <p:sldId id="439" r:id="rId199"/>
    <p:sldId id="440" r:id="rId200"/>
    <p:sldId id="441" r:id="rId201"/>
    <p:sldId id="442" r:id="rId202"/>
    <p:sldId id="443" r:id="rId203"/>
    <p:sldId id="444" r:id="rId204"/>
    <p:sldId id="445" r:id="rId205"/>
    <p:sldId id="446" r:id="rId206"/>
    <p:sldId id="447" r:id="rId207"/>
    <p:sldId id="448" r:id="rId208"/>
    <p:sldId id="455" r:id="rId209"/>
    <p:sldId id="457" r:id="rId210"/>
    <p:sldId id="456" r:id="rId211"/>
    <p:sldId id="458" r:id="rId212"/>
    <p:sldId id="459" r:id="rId213"/>
    <p:sldId id="460" r:id="rId214"/>
    <p:sldId id="461" r:id="rId215"/>
    <p:sldId id="470" r:id="rId216"/>
    <p:sldId id="476" r:id="rId217"/>
    <p:sldId id="475" r:id="rId218"/>
    <p:sldId id="479" r:id="rId219"/>
    <p:sldId id="480" r:id="rId220"/>
    <p:sldId id="481" r:id="rId221"/>
    <p:sldId id="482" r:id="rId222"/>
    <p:sldId id="483" r:id="rId223"/>
    <p:sldId id="484" r:id="rId224"/>
    <p:sldId id="485" r:id="rId225"/>
    <p:sldId id="486" r:id="rId226"/>
    <p:sldId id="487" r:id="rId227"/>
    <p:sldId id="488" r:id="rId228"/>
    <p:sldId id="489" r:id="rId229"/>
    <p:sldId id="477" r:id="rId230"/>
    <p:sldId id="478" r:id="rId231"/>
    <p:sldId id="490" r:id="rId232"/>
    <p:sldId id="491" r:id="rId233"/>
    <p:sldId id="492" r:id="rId234"/>
    <p:sldId id="493" r:id="rId235"/>
    <p:sldId id="494" r:id="rId236"/>
    <p:sldId id="495" r:id="rId237"/>
    <p:sldId id="496" r:id="rId238"/>
    <p:sldId id="497" r:id="rId239"/>
    <p:sldId id="498" r:id="rId240"/>
    <p:sldId id="499" r:id="rId241"/>
    <p:sldId id="500" r:id="rId242"/>
    <p:sldId id="501" r:id="rId243"/>
    <p:sldId id="502" r:id="rId244"/>
    <p:sldId id="503" r:id="rId245"/>
    <p:sldId id="504" r:id="rId246"/>
    <p:sldId id="505" r:id="rId247"/>
    <p:sldId id="506" r:id="rId248"/>
    <p:sldId id="507" r:id="rId249"/>
    <p:sldId id="508" r:id="rId250"/>
    <p:sldId id="509" r:id="rId251"/>
    <p:sldId id="510" r:id="rId252"/>
    <p:sldId id="511" r:id="rId253"/>
    <p:sldId id="512" r:id="rId254"/>
    <p:sldId id="513" r:id="rId255"/>
    <p:sldId id="514" r:id="rId256"/>
    <p:sldId id="515" r:id="rId257"/>
    <p:sldId id="516" r:id="rId258"/>
    <p:sldId id="517" r:id="rId259"/>
    <p:sldId id="518" r:id="rId260"/>
    <p:sldId id="519" r:id="rId261"/>
    <p:sldId id="520" r:id="rId262"/>
    <p:sldId id="521" r:id="rId263"/>
    <p:sldId id="522" r:id="rId264"/>
    <p:sldId id="523" r:id="rId265"/>
    <p:sldId id="524" r:id="rId266"/>
    <p:sldId id="525" r:id="rId267"/>
    <p:sldId id="526" r:id="rId268"/>
    <p:sldId id="527" r:id="rId269"/>
    <p:sldId id="528" r:id="rId270"/>
    <p:sldId id="529" r:id="rId271"/>
    <p:sldId id="530" r:id="rId272"/>
    <p:sldId id="532" r:id="rId273"/>
    <p:sldId id="531" r:id="rId274"/>
    <p:sldId id="533" r:id="rId275"/>
    <p:sldId id="534" r:id="rId276"/>
    <p:sldId id="535" r:id="rId277"/>
    <p:sldId id="536" r:id="rId278"/>
    <p:sldId id="537" r:id="rId279"/>
    <p:sldId id="538" r:id="rId280"/>
    <p:sldId id="539" r:id="rId281"/>
    <p:sldId id="540" r:id="rId282"/>
    <p:sldId id="541" r:id="rId283"/>
    <p:sldId id="542" r:id="rId284"/>
    <p:sldId id="543" r:id="rId285"/>
    <p:sldId id="544" r:id="rId286"/>
    <p:sldId id="545" r:id="rId2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2" d="100"/>
          <a:sy n="92" d="100"/>
        </p:scale>
        <p:origin x="33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viewProps" Target="view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theme" Target="theme/theme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notesMaster" Target="notesMasters/notesMaster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presProps" Target="presProps.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A1898-C4C1-4E04-8609-3280C889257B}" type="datetimeFigureOut">
              <a:rPr lang="en-AE" smtClean="0"/>
              <a:t>30/11/2023</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8C825-B7EE-4E36-9DB5-E40E97CAFBF9}" type="slidenum">
              <a:rPr lang="en-AE" smtClean="0"/>
              <a:t>‹#›</a:t>
            </a:fld>
            <a:endParaRPr lang="en-AE"/>
          </a:p>
        </p:txBody>
      </p:sp>
    </p:spTree>
    <p:extLst>
      <p:ext uri="{BB962C8B-B14F-4D97-AF65-F5344CB8AC3E}">
        <p14:creationId xmlns:p14="http://schemas.microsoft.com/office/powerpoint/2010/main" val="2183150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1988C825-B7EE-4E36-9DB5-E40E97CAFBF9}" type="slidenum">
              <a:rPr lang="en-AE" smtClean="0"/>
              <a:t>236</a:t>
            </a:fld>
            <a:endParaRPr lang="en-AE"/>
          </a:p>
        </p:txBody>
      </p:sp>
    </p:spTree>
    <p:extLst>
      <p:ext uri="{BB962C8B-B14F-4D97-AF65-F5344CB8AC3E}">
        <p14:creationId xmlns:p14="http://schemas.microsoft.com/office/powerpoint/2010/main" val="2048828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1988C825-B7EE-4E36-9DB5-E40E97CAFBF9}" type="slidenum">
              <a:rPr lang="en-AE" smtClean="0"/>
              <a:t>237</a:t>
            </a:fld>
            <a:endParaRPr lang="en-AE"/>
          </a:p>
        </p:txBody>
      </p:sp>
    </p:spTree>
    <p:extLst>
      <p:ext uri="{BB962C8B-B14F-4D97-AF65-F5344CB8AC3E}">
        <p14:creationId xmlns:p14="http://schemas.microsoft.com/office/powerpoint/2010/main" val="4181747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1988C825-B7EE-4E36-9DB5-E40E97CAFBF9}" type="slidenum">
              <a:rPr lang="en-AE" smtClean="0"/>
              <a:t>238</a:t>
            </a:fld>
            <a:endParaRPr lang="en-AE"/>
          </a:p>
        </p:txBody>
      </p:sp>
    </p:spTree>
    <p:extLst>
      <p:ext uri="{BB962C8B-B14F-4D97-AF65-F5344CB8AC3E}">
        <p14:creationId xmlns:p14="http://schemas.microsoft.com/office/powerpoint/2010/main" val="2066551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774-1032-CA9B-660A-5E41819F0A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1E5731-C409-EEF2-1EA1-004009D12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5D610A-E295-05A5-A6A0-7AD56A276A5C}"/>
              </a:ext>
            </a:extLst>
          </p:cNvPr>
          <p:cNvSpPr>
            <a:spLocks noGrp="1"/>
          </p:cNvSpPr>
          <p:nvPr>
            <p:ph type="dt" sz="half" idx="10"/>
          </p:nvPr>
        </p:nvSpPr>
        <p:spPr/>
        <p:txBody>
          <a:bodyPr/>
          <a:lstStyle/>
          <a:p>
            <a:fld id="{282D1864-BA0D-4EFB-BA53-04B71A7432D9}" type="datetimeFigureOut">
              <a:rPr lang="en-IN" smtClean="0"/>
              <a:t>30-11-2023</a:t>
            </a:fld>
            <a:endParaRPr lang="en-IN"/>
          </a:p>
        </p:txBody>
      </p:sp>
      <p:sp>
        <p:nvSpPr>
          <p:cNvPr id="5" name="Footer Placeholder 4">
            <a:extLst>
              <a:ext uri="{FF2B5EF4-FFF2-40B4-BE49-F238E27FC236}">
                <a16:creationId xmlns:a16="http://schemas.microsoft.com/office/drawing/2014/main" id="{B65431C1-E020-4BB3-34A1-A0121CA97B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DAD412-EC69-909E-AD7B-5118039ECF75}"/>
              </a:ext>
            </a:extLst>
          </p:cNvPr>
          <p:cNvSpPr>
            <a:spLocks noGrp="1"/>
          </p:cNvSpPr>
          <p:nvPr>
            <p:ph type="sldNum" sz="quarter" idx="12"/>
          </p:nvPr>
        </p:nvSpPr>
        <p:spPr/>
        <p:txBody>
          <a:bodyPr/>
          <a:lstStyle/>
          <a:p>
            <a:fld id="{97830C75-614E-4AE9-9536-1FF76A82A265}" type="slidenum">
              <a:rPr lang="en-IN" smtClean="0"/>
              <a:t>‹#›</a:t>
            </a:fld>
            <a:endParaRPr lang="en-IN"/>
          </a:p>
        </p:txBody>
      </p:sp>
    </p:spTree>
    <p:extLst>
      <p:ext uri="{BB962C8B-B14F-4D97-AF65-F5344CB8AC3E}">
        <p14:creationId xmlns:p14="http://schemas.microsoft.com/office/powerpoint/2010/main" val="1317204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4B84-1240-1728-8E62-5C784CEFD5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474A68-E48C-7872-7D21-5E0BE6E8C9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CD1B6D-5EAA-E9AC-0018-D3D6A8C72377}"/>
              </a:ext>
            </a:extLst>
          </p:cNvPr>
          <p:cNvSpPr>
            <a:spLocks noGrp="1"/>
          </p:cNvSpPr>
          <p:nvPr>
            <p:ph type="dt" sz="half" idx="10"/>
          </p:nvPr>
        </p:nvSpPr>
        <p:spPr/>
        <p:txBody>
          <a:bodyPr/>
          <a:lstStyle/>
          <a:p>
            <a:fld id="{282D1864-BA0D-4EFB-BA53-04B71A7432D9}" type="datetimeFigureOut">
              <a:rPr lang="en-IN" smtClean="0"/>
              <a:t>30-11-2023</a:t>
            </a:fld>
            <a:endParaRPr lang="en-IN"/>
          </a:p>
        </p:txBody>
      </p:sp>
      <p:sp>
        <p:nvSpPr>
          <p:cNvPr id="5" name="Footer Placeholder 4">
            <a:extLst>
              <a:ext uri="{FF2B5EF4-FFF2-40B4-BE49-F238E27FC236}">
                <a16:creationId xmlns:a16="http://schemas.microsoft.com/office/drawing/2014/main" id="{4B2D116D-0E45-9E71-7F3D-FCFB9DF7A4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CD0719-0A56-81DC-D684-85D21E82EF72}"/>
              </a:ext>
            </a:extLst>
          </p:cNvPr>
          <p:cNvSpPr>
            <a:spLocks noGrp="1"/>
          </p:cNvSpPr>
          <p:nvPr>
            <p:ph type="sldNum" sz="quarter" idx="12"/>
          </p:nvPr>
        </p:nvSpPr>
        <p:spPr/>
        <p:txBody>
          <a:bodyPr/>
          <a:lstStyle/>
          <a:p>
            <a:fld id="{97830C75-614E-4AE9-9536-1FF76A82A265}" type="slidenum">
              <a:rPr lang="en-IN" smtClean="0"/>
              <a:t>‹#›</a:t>
            </a:fld>
            <a:endParaRPr lang="en-IN"/>
          </a:p>
        </p:txBody>
      </p:sp>
    </p:spTree>
    <p:extLst>
      <p:ext uri="{BB962C8B-B14F-4D97-AF65-F5344CB8AC3E}">
        <p14:creationId xmlns:p14="http://schemas.microsoft.com/office/powerpoint/2010/main" val="3790426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4598D5-B6AC-FCAB-16FE-BA3302F5B8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F252C6-3E69-103C-1730-0C248762B3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EB12A3-9151-5F11-1955-E6FE234DF305}"/>
              </a:ext>
            </a:extLst>
          </p:cNvPr>
          <p:cNvSpPr>
            <a:spLocks noGrp="1"/>
          </p:cNvSpPr>
          <p:nvPr>
            <p:ph type="dt" sz="half" idx="10"/>
          </p:nvPr>
        </p:nvSpPr>
        <p:spPr/>
        <p:txBody>
          <a:bodyPr/>
          <a:lstStyle/>
          <a:p>
            <a:fld id="{282D1864-BA0D-4EFB-BA53-04B71A7432D9}" type="datetimeFigureOut">
              <a:rPr lang="en-IN" smtClean="0"/>
              <a:t>30-11-2023</a:t>
            </a:fld>
            <a:endParaRPr lang="en-IN"/>
          </a:p>
        </p:txBody>
      </p:sp>
      <p:sp>
        <p:nvSpPr>
          <p:cNvPr id="5" name="Footer Placeholder 4">
            <a:extLst>
              <a:ext uri="{FF2B5EF4-FFF2-40B4-BE49-F238E27FC236}">
                <a16:creationId xmlns:a16="http://schemas.microsoft.com/office/drawing/2014/main" id="{3EA44BFB-B211-48DC-0288-379746C449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B67E00-2DE4-ACAF-B741-CE49F9983F26}"/>
              </a:ext>
            </a:extLst>
          </p:cNvPr>
          <p:cNvSpPr>
            <a:spLocks noGrp="1"/>
          </p:cNvSpPr>
          <p:nvPr>
            <p:ph type="sldNum" sz="quarter" idx="12"/>
          </p:nvPr>
        </p:nvSpPr>
        <p:spPr/>
        <p:txBody>
          <a:bodyPr/>
          <a:lstStyle/>
          <a:p>
            <a:fld id="{97830C75-614E-4AE9-9536-1FF76A82A265}" type="slidenum">
              <a:rPr lang="en-IN" smtClean="0"/>
              <a:t>‹#›</a:t>
            </a:fld>
            <a:endParaRPr lang="en-IN"/>
          </a:p>
        </p:txBody>
      </p:sp>
    </p:spTree>
    <p:extLst>
      <p:ext uri="{BB962C8B-B14F-4D97-AF65-F5344CB8AC3E}">
        <p14:creationId xmlns:p14="http://schemas.microsoft.com/office/powerpoint/2010/main" val="1642878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34DDA-A626-AD27-9E41-D139939AFF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7A2C23-A557-D4B2-0B2E-2EBA449DC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6A509-137E-8271-3466-554A4716C564}"/>
              </a:ext>
            </a:extLst>
          </p:cNvPr>
          <p:cNvSpPr>
            <a:spLocks noGrp="1"/>
          </p:cNvSpPr>
          <p:nvPr>
            <p:ph type="dt" sz="half" idx="10"/>
          </p:nvPr>
        </p:nvSpPr>
        <p:spPr/>
        <p:txBody>
          <a:bodyPr/>
          <a:lstStyle/>
          <a:p>
            <a:fld id="{282D1864-BA0D-4EFB-BA53-04B71A7432D9}" type="datetimeFigureOut">
              <a:rPr lang="en-IN" smtClean="0"/>
              <a:t>30-11-2023</a:t>
            </a:fld>
            <a:endParaRPr lang="en-IN"/>
          </a:p>
        </p:txBody>
      </p:sp>
      <p:sp>
        <p:nvSpPr>
          <p:cNvPr id="5" name="Footer Placeholder 4">
            <a:extLst>
              <a:ext uri="{FF2B5EF4-FFF2-40B4-BE49-F238E27FC236}">
                <a16:creationId xmlns:a16="http://schemas.microsoft.com/office/drawing/2014/main" id="{B0518951-C11B-CAA9-F9B9-82FB8B98FE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CE7954-9C83-73F7-99D0-AF7CCC23AEDD}"/>
              </a:ext>
            </a:extLst>
          </p:cNvPr>
          <p:cNvSpPr>
            <a:spLocks noGrp="1"/>
          </p:cNvSpPr>
          <p:nvPr>
            <p:ph type="sldNum" sz="quarter" idx="12"/>
          </p:nvPr>
        </p:nvSpPr>
        <p:spPr/>
        <p:txBody>
          <a:bodyPr/>
          <a:lstStyle/>
          <a:p>
            <a:fld id="{97830C75-614E-4AE9-9536-1FF76A82A265}" type="slidenum">
              <a:rPr lang="en-IN" smtClean="0"/>
              <a:t>‹#›</a:t>
            </a:fld>
            <a:endParaRPr lang="en-IN"/>
          </a:p>
        </p:txBody>
      </p:sp>
    </p:spTree>
    <p:extLst>
      <p:ext uri="{BB962C8B-B14F-4D97-AF65-F5344CB8AC3E}">
        <p14:creationId xmlns:p14="http://schemas.microsoft.com/office/powerpoint/2010/main" val="112756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84D47-23EF-DBC7-E3D5-8ED9FE9BBA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FAB701-9DD0-F730-DE97-68991B10AF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C167A8-578F-203E-DAA6-D536677433BE}"/>
              </a:ext>
            </a:extLst>
          </p:cNvPr>
          <p:cNvSpPr>
            <a:spLocks noGrp="1"/>
          </p:cNvSpPr>
          <p:nvPr>
            <p:ph type="dt" sz="half" idx="10"/>
          </p:nvPr>
        </p:nvSpPr>
        <p:spPr/>
        <p:txBody>
          <a:bodyPr/>
          <a:lstStyle/>
          <a:p>
            <a:fld id="{282D1864-BA0D-4EFB-BA53-04B71A7432D9}" type="datetimeFigureOut">
              <a:rPr lang="en-IN" smtClean="0"/>
              <a:t>30-11-2023</a:t>
            </a:fld>
            <a:endParaRPr lang="en-IN"/>
          </a:p>
        </p:txBody>
      </p:sp>
      <p:sp>
        <p:nvSpPr>
          <p:cNvPr id="5" name="Footer Placeholder 4">
            <a:extLst>
              <a:ext uri="{FF2B5EF4-FFF2-40B4-BE49-F238E27FC236}">
                <a16:creationId xmlns:a16="http://schemas.microsoft.com/office/drawing/2014/main" id="{7B1FB6EF-5B7B-A001-2647-A53287F943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B79A87-1367-6C23-5B91-154ACB5F5D0A}"/>
              </a:ext>
            </a:extLst>
          </p:cNvPr>
          <p:cNvSpPr>
            <a:spLocks noGrp="1"/>
          </p:cNvSpPr>
          <p:nvPr>
            <p:ph type="sldNum" sz="quarter" idx="12"/>
          </p:nvPr>
        </p:nvSpPr>
        <p:spPr/>
        <p:txBody>
          <a:bodyPr/>
          <a:lstStyle/>
          <a:p>
            <a:fld id="{97830C75-614E-4AE9-9536-1FF76A82A265}" type="slidenum">
              <a:rPr lang="en-IN" smtClean="0"/>
              <a:t>‹#›</a:t>
            </a:fld>
            <a:endParaRPr lang="en-IN"/>
          </a:p>
        </p:txBody>
      </p:sp>
    </p:spTree>
    <p:extLst>
      <p:ext uri="{BB962C8B-B14F-4D97-AF65-F5344CB8AC3E}">
        <p14:creationId xmlns:p14="http://schemas.microsoft.com/office/powerpoint/2010/main" val="3105133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0C26-DA56-3539-1075-22AAB3557C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D76940-0F66-4147-DCE6-CDE5E4437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375F6A-5B55-E6D7-5E0C-1063606C46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F3C83B-C0FC-063D-A8AC-F428FC479CBD}"/>
              </a:ext>
            </a:extLst>
          </p:cNvPr>
          <p:cNvSpPr>
            <a:spLocks noGrp="1"/>
          </p:cNvSpPr>
          <p:nvPr>
            <p:ph type="dt" sz="half" idx="10"/>
          </p:nvPr>
        </p:nvSpPr>
        <p:spPr/>
        <p:txBody>
          <a:bodyPr/>
          <a:lstStyle/>
          <a:p>
            <a:fld id="{282D1864-BA0D-4EFB-BA53-04B71A7432D9}" type="datetimeFigureOut">
              <a:rPr lang="en-IN" smtClean="0"/>
              <a:t>30-11-2023</a:t>
            </a:fld>
            <a:endParaRPr lang="en-IN"/>
          </a:p>
        </p:txBody>
      </p:sp>
      <p:sp>
        <p:nvSpPr>
          <p:cNvPr id="6" name="Footer Placeholder 5">
            <a:extLst>
              <a:ext uri="{FF2B5EF4-FFF2-40B4-BE49-F238E27FC236}">
                <a16:creationId xmlns:a16="http://schemas.microsoft.com/office/drawing/2014/main" id="{79C9334E-D937-E787-7DE7-C5640BDC16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34E603-A93D-AC00-D48F-272BF5ECF06C}"/>
              </a:ext>
            </a:extLst>
          </p:cNvPr>
          <p:cNvSpPr>
            <a:spLocks noGrp="1"/>
          </p:cNvSpPr>
          <p:nvPr>
            <p:ph type="sldNum" sz="quarter" idx="12"/>
          </p:nvPr>
        </p:nvSpPr>
        <p:spPr/>
        <p:txBody>
          <a:bodyPr/>
          <a:lstStyle/>
          <a:p>
            <a:fld id="{97830C75-614E-4AE9-9536-1FF76A82A265}" type="slidenum">
              <a:rPr lang="en-IN" smtClean="0"/>
              <a:t>‹#›</a:t>
            </a:fld>
            <a:endParaRPr lang="en-IN"/>
          </a:p>
        </p:txBody>
      </p:sp>
    </p:spTree>
    <p:extLst>
      <p:ext uri="{BB962C8B-B14F-4D97-AF65-F5344CB8AC3E}">
        <p14:creationId xmlns:p14="http://schemas.microsoft.com/office/powerpoint/2010/main" val="2881285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BD553-D8D8-39B9-B60B-8B020C20BF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AE8A2A-0878-45C3-044D-B8A3BE92D3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9CB80F-5553-4536-10B6-F713BD0FFA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BDE617-B22D-D04B-296C-9431EEA497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9BCA82-619A-9362-DF53-32B2D242AE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097B15-AB8E-FB9D-E937-2B5F98179F86}"/>
              </a:ext>
            </a:extLst>
          </p:cNvPr>
          <p:cNvSpPr>
            <a:spLocks noGrp="1"/>
          </p:cNvSpPr>
          <p:nvPr>
            <p:ph type="dt" sz="half" idx="10"/>
          </p:nvPr>
        </p:nvSpPr>
        <p:spPr/>
        <p:txBody>
          <a:bodyPr/>
          <a:lstStyle/>
          <a:p>
            <a:fld id="{282D1864-BA0D-4EFB-BA53-04B71A7432D9}" type="datetimeFigureOut">
              <a:rPr lang="en-IN" smtClean="0"/>
              <a:t>30-11-2023</a:t>
            </a:fld>
            <a:endParaRPr lang="en-IN"/>
          </a:p>
        </p:txBody>
      </p:sp>
      <p:sp>
        <p:nvSpPr>
          <p:cNvPr id="8" name="Footer Placeholder 7">
            <a:extLst>
              <a:ext uri="{FF2B5EF4-FFF2-40B4-BE49-F238E27FC236}">
                <a16:creationId xmlns:a16="http://schemas.microsoft.com/office/drawing/2014/main" id="{03B4AF27-CFDD-647E-1FCA-B5EAEBFC79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E9E21B-CFB2-BA8F-442D-BA977A7E008D}"/>
              </a:ext>
            </a:extLst>
          </p:cNvPr>
          <p:cNvSpPr>
            <a:spLocks noGrp="1"/>
          </p:cNvSpPr>
          <p:nvPr>
            <p:ph type="sldNum" sz="quarter" idx="12"/>
          </p:nvPr>
        </p:nvSpPr>
        <p:spPr/>
        <p:txBody>
          <a:bodyPr/>
          <a:lstStyle/>
          <a:p>
            <a:fld id="{97830C75-614E-4AE9-9536-1FF76A82A265}" type="slidenum">
              <a:rPr lang="en-IN" smtClean="0"/>
              <a:t>‹#›</a:t>
            </a:fld>
            <a:endParaRPr lang="en-IN"/>
          </a:p>
        </p:txBody>
      </p:sp>
    </p:spTree>
    <p:extLst>
      <p:ext uri="{BB962C8B-B14F-4D97-AF65-F5344CB8AC3E}">
        <p14:creationId xmlns:p14="http://schemas.microsoft.com/office/powerpoint/2010/main" val="617158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B3F7-66BF-03B4-C3DF-FD7EA6469B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6F96E5-599D-D350-E63B-8B119B91BC47}"/>
              </a:ext>
            </a:extLst>
          </p:cNvPr>
          <p:cNvSpPr>
            <a:spLocks noGrp="1"/>
          </p:cNvSpPr>
          <p:nvPr>
            <p:ph type="dt" sz="half" idx="10"/>
          </p:nvPr>
        </p:nvSpPr>
        <p:spPr/>
        <p:txBody>
          <a:bodyPr/>
          <a:lstStyle/>
          <a:p>
            <a:fld id="{282D1864-BA0D-4EFB-BA53-04B71A7432D9}" type="datetimeFigureOut">
              <a:rPr lang="en-IN" smtClean="0"/>
              <a:t>30-11-2023</a:t>
            </a:fld>
            <a:endParaRPr lang="en-IN"/>
          </a:p>
        </p:txBody>
      </p:sp>
      <p:sp>
        <p:nvSpPr>
          <p:cNvPr id="4" name="Footer Placeholder 3">
            <a:extLst>
              <a:ext uri="{FF2B5EF4-FFF2-40B4-BE49-F238E27FC236}">
                <a16:creationId xmlns:a16="http://schemas.microsoft.com/office/drawing/2014/main" id="{8AFEA6EE-DAF6-22FA-AC26-886944C648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143A77-01B1-2E40-96D5-AEAF513B3477}"/>
              </a:ext>
            </a:extLst>
          </p:cNvPr>
          <p:cNvSpPr>
            <a:spLocks noGrp="1"/>
          </p:cNvSpPr>
          <p:nvPr>
            <p:ph type="sldNum" sz="quarter" idx="12"/>
          </p:nvPr>
        </p:nvSpPr>
        <p:spPr/>
        <p:txBody>
          <a:bodyPr/>
          <a:lstStyle/>
          <a:p>
            <a:fld id="{97830C75-614E-4AE9-9536-1FF76A82A265}" type="slidenum">
              <a:rPr lang="en-IN" smtClean="0"/>
              <a:t>‹#›</a:t>
            </a:fld>
            <a:endParaRPr lang="en-IN"/>
          </a:p>
        </p:txBody>
      </p:sp>
    </p:spTree>
    <p:extLst>
      <p:ext uri="{BB962C8B-B14F-4D97-AF65-F5344CB8AC3E}">
        <p14:creationId xmlns:p14="http://schemas.microsoft.com/office/powerpoint/2010/main" val="296235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6A4F8-F9C9-37D6-659C-6EE76248F61A}"/>
              </a:ext>
            </a:extLst>
          </p:cNvPr>
          <p:cNvSpPr>
            <a:spLocks noGrp="1"/>
          </p:cNvSpPr>
          <p:nvPr>
            <p:ph type="dt" sz="half" idx="10"/>
          </p:nvPr>
        </p:nvSpPr>
        <p:spPr/>
        <p:txBody>
          <a:bodyPr/>
          <a:lstStyle/>
          <a:p>
            <a:fld id="{282D1864-BA0D-4EFB-BA53-04B71A7432D9}" type="datetimeFigureOut">
              <a:rPr lang="en-IN" smtClean="0"/>
              <a:t>30-11-2023</a:t>
            </a:fld>
            <a:endParaRPr lang="en-IN"/>
          </a:p>
        </p:txBody>
      </p:sp>
      <p:sp>
        <p:nvSpPr>
          <p:cNvPr id="3" name="Footer Placeholder 2">
            <a:extLst>
              <a:ext uri="{FF2B5EF4-FFF2-40B4-BE49-F238E27FC236}">
                <a16:creationId xmlns:a16="http://schemas.microsoft.com/office/drawing/2014/main" id="{3AB6A050-656B-FBD0-9351-7522FC6B94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9A47AC-F7CE-3CCE-3004-3D226DB0D064}"/>
              </a:ext>
            </a:extLst>
          </p:cNvPr>
          <p:cNvSpPr>
            <a:spLocks noGrp="1"/>
          </p:cNvSpPr>
          <p:nvPr>
            <p:ph type="sldNum" sz="quarter" idx="12"/>
          </p:nvPr>
        </p:nvSpPr>
        <p:spPr/>
        <p:txBody>
          <a:bodyPr/>
          <a:lstStyle/>
          <a:p>
            <a:fld id="{97830C75-614E-4AE9-9536-1FF76A82A265}" type="slidenum">
              <a:rPr lang="en-IN" smtClean="0"/>
              <a:t>‹#›</a:t>
            </a:fld>
            <a:endParaRPr lang="en-IN"/>
          </a:p>
        </p:txBody>
      </p:sp>
    </p:spTree>
    <p:extLst>
      <p:ext uri="{BB962C8B-B14F-4D97-AF65-F5344CB8AC3E}">
        <p14:creationId xmlns:p14="http://schemas.microsoft.com/office/powerpoint/2010/main" val="3041249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92CB-46A6-2C59-1E32-A860C73BF6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FE027E-7D35-759E-2913-DBF463C33B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E8621F-3B5A-4CB4-C926-464B879C2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1814D-AE18-95D6-E64C-AE13F9CF14A6}"/>
              </a:ext>
            </a:extLst>
          </p:cNvPr>
          <p:cNvSpPr>
            <a:spLocks noGrp="1"/>
          </p:cNvSpPr>
          <p:nvPr>
            <p:ph type="dt" sz="half" idx="10"/>
          </p:nvPr>
        </p:nvSpPr>
        <p:spPr/>
        <p:txBody>
          <a:bodyPr/>
          <a:lstStyle/>
          <a:p>
            <a:fld id="{282D1864-BA0D-4EFB-BA53-04B71A7432D9}" type="datetimeFigureOut">
              <a:rPr lang="en-IN" smtClean="0"/>
              <a:t>30-11-2023</a:t>
            </a:fld>
            <a:endParaRPr lang="en-IN"/>
          </a:p>
        </p:txBody>
      </p:sp>
      <p:sp>
        <p:nvSpPr>
          <p:cNvPr id="6" name="Footer Placeholder 5">
            <a:extLst>
              <a:ext uri="{FF2B5EF4-FFF2-40B4-BE49-F238E27FC236}">
                <a16:creationId xmlns:a16="http://schemas.microsoft.com/office/drawing/2014/main" id="{60ADC04B-DD78-7052-3001-A1C76CFF15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F4B23A-CB2B-8F1A-6529-CF66421C0C07}"/>
              </a:ext>
            </a:extLst>
          </p:cNvPr>
          <p:cNvSpPr>
            <a:spLocks noGrp="1"/>
          </p:cNvSpPr>
          <p:nvPr>
            <p:ph type="sldNum" sz="quarter" idx="12"/>
          </p:nvPr>
        </p:nvSpPr>
        <p:spPr/>
        <p:txBody>
          <a:bodyPr/>
          <a:lstStyle/>
          <a:p>
            <a:fld id="{97830C75-614E-4AE9-9536-1FF76A82A265}" type="slidenum">
              <a:rPr lang="en-IN" smtClean="0"/>
              <a:t>‹#›</a:t>
            </a:fld>
            <a:endParaRPr lang="en-IN"/>
          </a:p>
        </p:txBody>
      </p:sp>
    </p:spTree>
    <p:extLst>
      <p:ext uri="{BB962C8B-B14F-4D97-AF65-F5344CB8AC3E}">
        <p14:creationId xmlns:p14="http://schemas.microsoft.com/office/powerpoint/2010/main" val="298363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28655-827D-7AE5-AC75-B22640F1D9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0FE93A-38D0-14B1-71F4-C1E000DD2C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943F4-02E8-EAC5-8164-9E932B0DC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A734F-4081-0B5E-562D-B3B6CD7341B1}"/>
              </a:ext>
            </a:extLst>
          </p:cNvPr>
          <p:cNvSpPr>
            <a:spLocks noGrp="1"/>
          </p:cNvSpPr>
          <p:nvPr>
            <p:ph type="dt" sz="half" idx="10"/>
          </p:nvPr>
        </p:nvSpPr>
        <p:spPr/>
        <p:txBody>
          <a:bodyPr/>
          <a:lstStyle/>
          <a:p>
            <a:fld id="{282D1864-BA0D-4EFB-BA53-04B71A7432D9}" type="datetimeFigureOut">
              <a:rPr lang="en-IN" smtClean="0"/>
              <a:t>30-11-2023</a:t>
            </a:fld>
            <a:endParaRPr lang="en-IN"/>
          </a:p>
        </p:txBody>
      </p:sp>
      <p:sp>
        <p:nvSpPr>
          <p:cNvPr id="6" name="Footer Placeholder 5">
            <a:extLst>
              <a:ext uri="{FF2B5EF4-FFF2-40B4-BE49-F238E27FC236}">
                <a16:creationId xmlns:a16="http://schemas.microsoft.com/office/drawing/2014/main" id="{520D026E-8FE0-C4BF-666C-311259BC89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859881-60E5-65A2-B14C-6A6723EBBC81}"/>
              </a:ext>
            </a:extLst>
          </p:cNvPr>
          <p:cNvSpPr>
            <a:spLocks noGrp="1"/>
          </p:cNvSpPr>
          <p:nvPr>
            <p:ph type="sldNum" sz="quarter" idx="12"/>
          </p:nvPr>
        </p:nvSpPr>
        <p:spPr/>
        <p:txBody>
          <a:bodyPr/>
          <a:lstStyle/>
          <a:p>
            <a:fld id="{97830C75-614E-4AE9-9536-1FF76A82A265}" type="slidenum">
              <a:rPr lang="en-IN" smtClean="0"/>
              <a:t>‹#›</a:t>
            </a:fld>
            <a:endParaRPr lang="en-IN"/>
          </a:p>
        </p:txBody>
      </p:sp>
    </p:spTree>
    <p:extLst>
      <p:ext uri="{BB962C8B-B14F-4D97-AF65-F5344CB8AC3E}">
        <p14:creationId xmlns:p14="http://schemas.microsoft.com/office/powerpoint/2010/main" val="208232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F107BB-A69F-4EFA-C1F0-29623FAFC5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F87B89-97EE-98FF-F6FC-EED053E2E1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895FFF-214D-2D34-18C7-4567B038A5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2D1864-BA0D-4EFB-BA53-04B71A7432D9}" type="datetimeFigureOut">
              <a:rPr lang="en-IN" smtClean="0"/>
              <a:t>30-11-2023</a:t>
            </a:fld>
            <a:endParaRPr lang="en-IN"/>
          </a:p>
        </p:txBody>
      </p:sp>
      <p:sp>
        <p:nvSpPr>
          <p:cNvPr id="5" name="Footer Placeholder 4">
            <a:extLst>
              <a:ext uri="{FF2B5EF4-FFF2-40B4-BE49-F238E27FC236}">
                <a16:creationId xmlns:a16="http://schemas.microsoft.com/office/drawing/2014/main" id="{569E2C39-5281-B7A9-AB6B-2F863293AF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977033-DC09-1A43-8DDE-0BC2ED5A69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30C75-614E-4AE9-9536-1FF76A82A265}" type="slidenum">
              <a:rPr lang="en-IN" smtClean="0"/>
              <a:t>‹#›</a:t>
            </a:fld>
            <a:endParaRPr lang="en-IN"/>
          </a:p>
        </p:txBody>
      </p:sp>
    </p:spTree>
    <p:extLst>
      <p:ext uri="{BB962C8B-B14F-4D97-AF65-F5344CB8AC3E}">
        <p14:creationId xmlns:p14="http://schemas.microsoft.com/office/powerpoint/2010/main" val="365691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s://www.analyticssteps.com/blogs/predictive-analytics-techniques-and-applications"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hyperlink" Target="https://www.geeksforgeeks.org/rdbms-full-form/" TargetMode="Externa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hyperlink" Target="https://www.investopedia.com/terms/o/onlinebanking.asp" TargetMode="Externa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s://www.forbes.com/sites/forbestechcouncil/2021/02/26/manufacturing-without-unplanned-downtime-could-become-a-reality-sooner-than-you-think/?sh=2fcec9b370d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B73A1-A3D8-9ABD-3936-9D92DD94DE31}"/>
              </a:ext>
            </a:extLst>
          </p:cNvPr>
          <p:cNvSpPr>
            <a:spLocks noGrp="1"/>
          </p:cNvSpPr>
          <p:nvPr>
            <p:ph type="ctrTitle"/>
          </p:nvPr>
        </p:nvSpPr>
        <p:spPr/>
        <p:txBody>
          <a:bodyPr/>
          <a:lstStyle/>
          <a:p>
            <a:r>
              <a:rPr lang="en-IN" dirty="0"/>
              <a:t>Module -1</a:t>
            </a:r>
          </a:p>
        </p:txBody>
      </p:sp>
      <p:sp>
        <p:nvSpPr>
          <p:cNvPr id="3" name="Subtitle 2">
            <a:extLst>
              <a:ext uri="{FF2B5EF4-FFF2-40B4-BE49-F238E27FC236}">
                <a16:creationId xmlns:a16="http://schemas.microsoft.com/office/drawing/2014/main" id="{5CC6AB37-6E7C-48D4-A76C-8E2BBCDF4B9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85993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a:extLst>
              <a:ext uri="{FF2B5EF4-FFF2-40B4-BE49-F238E27FC236}">
                <a16:creationId xmlns:a16="http://schemas.microsoft.com/office/drawing/2014/main" id="{3F82CE66-6B3E-F340-981B-D5F1440835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2560" y="690880"/>
            <a:ext cx="8940800" cy="5475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9244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9BED3-C622-A3DE-28CE-58B012C950CC}"/>
              </a:ext>
            </a:extLst>
          </p:cNvPr>
          <p:cNvSpPr>
            <a:spLocks noGrp="1"/>
          </p:cNvSpPr>
          <p:nvPr>
            <p:ph type="title"/>
          </p:nvPr>
        </p:nvSpPr>
        <p:spPr/>
        <p:txBody>
          <a:bodyPr>
            <a:normAutofit/>
          </a:bodyPr>
          <a:lstStyle/>
          <a:p>
            <a:r>
              <a:rPr lang="en-US" b="1" i="0" dirty="0">
                <a:solidFill>
                  <a:srgbClr val="000000"/>
                </a:solidFill>
                <a:effectLst/>
                <a:latin typeface="roboto" panose="02000000000000000000" pitchFamily="2" charset="0"/>
              </a:rPr>
              <a:t>Order Fulfillment and Real-time Tracking</a:t>
            </a:r>
            <a:br>
              <a:rPr lang="en-US"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D1740F95-DB12-30EB-67BF-96A5F2D645DB}"/>
              </a:ext>
            </a:extLst>
          </p:cNvPr>
          <p:cNvSpPr>
            <a:spLocks noGrp="1"/>
          </p:cNvSpPr>
          <p:nvPr>
            <p:ph idx="1"/>
          </p:nvPr>
        </p:nvSpPr>
        <p:spPr/>
        <p:txBody>
          <a:bodyPr>
            <a:normAutofit fontScale="92500" lnSpcReduction="10000"/>
          </a:bodyPr>
          <a:lstStyle/>
          <a:p>
            <a:pPr marL="0" indent="0" algn="l">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Both for business productivity and consumer pleasure, efficient order fulfillment, and traceability are critical. Amazon has revolutionized the shipping industry by providing extraordinarily fast delivery timeframes, as well as warnings for projected drop-off timings and minute-by-minute tracking.</a:t>
            </a:r>
          </a:p>
          <a:p>
            <a:pPr marL="0" indent="0" algn="l">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Businesses across various industries may use big data to provide similar experiences for their customers and clients. By optimizing route deployment, delivery timetables, and item location, up-to-date shipment information can also assist in minimizing expenses with delivery fleet management.</a:t>
            </a:r>
          </a:p>
          <a:p>
            <a:endParaRPr lang="en-IN" dirty="0"/>
          </a:p>
        </p:txBody>
      </p:sp>
    </p:spTree>
    <p:extLst>
      <p:ext uri="{BB962C8B-B14F-4D97-AF65-F5344CB8AC3E}">
        <p14:creationId xmlns:p14="http://schemas.microsoft.com/office/powerpoint/2010/main" val="8651828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452F0-C9D2-D9A7-323C-0DECF8E6F069}"/>
              </a:ext>
            </a:extLst>
          </p:cNvPr>
          <p:cNvSpPr>
            <a:spLocks noGrp="1"/>
          </p:cNvSpPr>
          <p:nvPr>
            <p:ph type="title"/>
          </p:nvPr>
        </p:nvSpPr>
        <p:spPr/>
        <p:txBody>
          <a:bodyPr/>
          <a:lstStyle/>
          <a:p>
            <a:r>
              <a:rPr lang="en-US" b="1" i="0" dirty="0">
                <a:solidFill>
                  <a:srgbClr val="000000"/>
                </a:solidFill>
                <a:effectLst/>
                <a:latin typeface="roboto" panose="02000000000000000000" pitchFamily="2" charset="0"/>
              </a:rPr>
              <a:t>Applications of Big Data in government</a:t>
            </a:r>
            <a:br>
              <a:rPr lang="en-US"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F1E2E54D-6918-9BFE-5F58-C74765386BFB}"/>
              </a:ext>
            </a:extLst>
          </p:cNvPr>
          <p:cNvSpPr>
            <a:spLocks noGrp="1"/>
          </p:cNvSpPr>
          <p:nvPr>
            <p:ph idx="1"/>
          </p:nvPr>
        </p:nvSpPr>
        <p:spPr/>
        <p:txBody>
          <a:bodyPr>
            <a:normAutofit fontScale="85000" lnSpcReduction="20000"/>
          </a:bodyPr>
          <a:lstStyle/>
          <a:p>
            <a:pPr marL="0" indent="0" algn="l" rtl="0">
              <a:buNone/>
            </a:pPr>
            <a:r>
              <a:rPr lang="en-US" sz="3800" b="1" i="0" dirty="0">
                <a:solidFill>
                  <a:srgbClr val="000000"/>
                </a:solidFill>
                <a:effectLst/>
                <a:latin typeface="roboto" panose="02000000000000000000" pitchFamily="2" charset="0"/>
              </a:rPr>
              <a:t>Healthcare</a:t>
            </a:r>
            <a:endParaRPr lang="en-US" sz="3800" b="0" i="0" dirty="0">
              <a:solidFill>
                <a:srgbClr val="000000"/>
              </a:solidFill>
              <a:effectLst/>
              <a:latin typeface="roboto" panose="02000000000000000000" pitchFamily="2" charset="0"/>
            </a:endParaRPr>
          </a:p>
          <a:p>
            <a:pPr marL="0" indent="0" algn="l" rtl="0">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Healthcare is a global issue. A large number of health systems are dependent on government subsidies and support in order to function. A waste of resources or an unfair distribution of government subsidies is therefore possible. Big Data gives governments a clear picture of where and why money is spent. Many health care systems today rely on government funding and assistance for their survival. </a:t>
            </a:r>
          </a:p>
          <a:p>
            <a:pPr marL="0" indent="0" algn="l" rtl="0">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This could lead to resource waste or an unequal distribution of government grants. Using big data, governments can see where money is going and why. Essentially, this means that government agencies will be in full control of their own resources. Government agencies now have better control over resources and the community's benefit.</a:t>
            </a:r>
          </a:p>
          <a:p>
            <a:endParaRPr lang="en-IN" dirty="0"/>
          </a:p>
        </p:txBody>
      </p:sp>
    </p:spTree>
    <p:extLst>
      <p:ext uri="{BB962C8B-B14F-4D97-AF65-F5344CB8AC3E}">
        <p14:creationId xmlns:p14="http://schemas.microsoft.com/office/powerpoint/2010/main" val="12061720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1FC0-CB64-6939-AF73-B03E835DD046}"/>
              </a:ext>
            </a:extLst>
          </p:cNvPr>
          <p:cNvSpPr>
            <a:spLocks noGrp="1"/>
          </p:cNvSpPr>
          <p:nvPr>
            <p:ph type="title"/>
          </p:nvPr>
        </p:nvSpPr>
        <p:spPr/>
        <p:txBody>
          <a:bodyPr/>
          <a:lstStyle/>
          <a:p>
            <a:r>
              <a:rPr lang="en-US" b="1" i="0" dirty="0">
                <a:solidFill>
                  <a:srgbClr val="000000"/>
                </a:solidFill>
                <a:effectLst/>
                <a:latin typeface="roboto" panose="02000000000000000000" pitchFamily="2" charset="0"/>
              </a:rPr>
              <a:t>Agriculture</a:t>
            </a:r>
            <a:br>
              <a:rPr lang="en-US"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0D4D4A39-8360-B927-5727-00B27282A407}"/>
              </a:ext>
            </a:extLst>
          </p:cNvPr>
          <p:cNvSpPr>
            <a:spLocks noGrp="1"/>
          </p:cNvSpPr>
          <p:nvPr>
            <p:ph idx="1"/>
          </p:nvPr>
        </p:nvSpPr>
        <p:spPr/>
        <p:txBody>
          <a:bodyPr/>
          <a:lstStyle/>
          <a:p>
            <a:pPr algn="l" rtl="0"/>
            <a:r>
              <a:rPr lang="en-US" b="0" i="0" dirty="0">
                <a:solidFill>
                  <a:srgbClr val="000000"/>
                </a:solidFill>
                <a:effectLst/>
                <a:latin typeface="roboto" panose="02000000000000000000" pitchFamily="2" charset="0"/>
              </a:rPr>
              <a:t>As well as within a country, it is difficult to keep track of livestock and land. Keeping track of the many types of crops and livestock raised by its citizens would be a difficult task for the government. How governments manage and support their farmers and their resources can be altered by big data. The ability to collect and </a:t>
            </a:r>
            <a:r>
              <a:rPr lang="en-US" b="0" i="0" dirty="0" err="1">
                <a:solidFill>
                  <a:srgbClr val="000000"/>
                </a:solidFill>
                <a:effectLst/>
                <a:latin typeface="roboto" panose="02000000000000000000" pitchFamily="2" charset="0"/>
              </a:rPr>
              <a:t>analyse</a:t>
            </a:r>
            <a:r>
              <a:rPr lang="en-US" b="0" i="0" dirty="0">
                <a:solidFill>
                  <a:srgbClr val="000000"/>
                </a:solidFill>
                <a:effectLst/>
                <a:latin typeface="roboto" panose="02000000000000000000" pitchFamily="2" charset="0"/>
              </a:rPr>
              <a:t> large amounts of data simplifies agriculture management.</a:t>
            </a:r>
          </a:p>
          <a:p>
            <a:endParaRPr lang="en-IN" dirty="0"/>
          </a:p>
        </p:txBody>
      </p:sp>
    </p:spTree>
    <p:extLst>
      <p:ext uri="{BB962C8B-B14F-4D97-AF65-F5344CB8AC3E}">
        <p14:creationId xmlns:p14="http://schemas.microsoft.com/office/powerpoint/2010/main" val="24313533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8E44B-F799-4181-708B-EE280775A241}"/>
              </a:ext>
            </a:extLst>
          </p:cNvPr>
          <p:cNvSpPr>
            <a:spLocks noGrp="1"/>
          </p:cNvSpPr>
          <p:nvPr>
            <p:ph type="title"/>
          </p:nvPr>
        </p:nvSpPr>
        <p:spPr/>
        <p:txBody>
          <a:bodyPr/>
          <a:lstStyle/>
          <a:p>
            <a:r>
              <a:rPr lang="en-US" b="1" i="0" dirty="0">
                <a:solidFill>
                  <a:srgbClr val="000000"/>
                </a:solidFill>
                <a:effectLst/>
                <a:latin typeface="roboto" panose="02000000000000000000" pitchFamily="2" charset="0"/>
              </a:rPr>
              <a:t>Transport</a:t>
            </a:r>
            <a:br>
              <a:rPr lang="en-US"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03438A95-FEA0-9B6A-6F37-459611029C63}"/>
              </a:ext>
            </a:extLst>
          </p:cNvPr>
          <p:cNvSpPr>
            <a:spLocks noGrp="1"/>
          </p:cNvSpPr>
          <p:nvPr>
            <p:ph idx="1"/>
          </p:nvPr>
        </p:nvSpPr>
        <p:spPr>
          <a:xfrm>
            <a:off x="838200" y="1442720"/>
            <a:ext cx="10515600" cy="4734243"/>
          </a:xfrm>
        </p:spPr>
        <p:txBody>
          <a:bodyPr>
            <a:normAutofit fontScale="92500" lnSpcReduction="20000"/>
          </a:bodyPr>
          <a:lstStyle/>
          <a:p>
            <a:pPr marL="0" indent="0" algn="l" rtl="0">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Every day, millions of people use public roads, whether they are walking or driving. In addition to the condition of the roads and police officers, vehicle safety is also affected by the weather conditions. Because of all of these factors, it is nearly impossible to prevent every accident that could occur. Governments can monitor the transportation sector with the help of big data, ensuring safer roads, better roads, and new roads.</a:t>
            </a:r>
          </a:p>
          <a:p>
            <a:pPr marL="0" indent="0" algn="l" rtl="0">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Local government agencies are able to </a:t>
            </a:r>
            <a:r>
              <a:rPr lang="en-US" b="0" i="0" dirty="0" err="1">
                <a:solidFill>
                  <a:srgbClr val="000000"/>
                </a:solidFill>
                <a:effectLst/>
                <a:latin typeface="roboto" panose="02000000000000000000" pitchFamily="2" charset="0"/>
              </a:rPr>
              <a:t>analyse</a:t>
            </a:r>
            <a:r>
              <a:rPr lang="en-US" b="0" i="0" dirty="0">
                <a:solidFill>
                  <a:srgbClr val="000000"/>
                </a:solidFill>
                <a:effectLst/>
                <a:latin typeface="roboto" panose="02000000000000000000" pitchFamily="2" charset="0"/>
              </a:rPr>
              <a:t> traffic flow data on a variety of routes. Road sensors, video cameras, and GPS devices transmit traffic data in real time, which the analytic tools aggregate. So, traffic managers can identify potential road safety risks based on this information in return.</a:t>
            </a:r>
          </a:p>
          <a:p>
            <a:pPr marL="0" indent="0" algn="l" rtl="0">
              <a:buNone/>
            </a:pPr>
            <a:endParaRPr lang="en-US" b="0" i="0" dirty="0">
              <a:solidFill>
                <a:srgbClr val="000000"/>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3721985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6EF0CA-155A-95B4-C844-4D5F3222A5F5}"/>
              </a:ext>
            </a:extLst>
          </p:cNvPr>
          <p:cNvSpPr>
            <a:spLocks noGrp="1"/>
          </p:cNvSpPr>
          <p:nvPr>
            <p:ph idx="1"/>
          </p:nvPr>
        </p:nvSpPr>
        <p:spPr>
          <a:xfrm>
            <a:off x="838200" y="1087120"/>
            <a:ext cx="10515600" cy="5089843"/>
          </a:xfrm>
        </p:spPr>
        <p:txBody>
          <a:bodyPr>
            <a:normAutofit lnSpcReduction="10000"/>
          </a:bodyPr>
          <a:lstStyle/>
          <a:p>
            <a:pPr algn="l" rtl="0"/>
            <a:r>
              <a:rPr lang="en-US" b="0" i="0" dirty="0">
                <a:solidFill>
                  <a:srgbClr val="000000"/>
                </a:solidFill>
                <a:effectLst/>
                <a:latin typeface="roboto" panose="02000000000000000000" pitchFamily="2" charset="0"/>
              </a:rPr>
              <a:t>In urban areas, public transportation routes are adjusted in real-time to address any identified traffic threat. Building a safe environment in cities and towns begins with road safety. As a result, it is nearly impossible to control anything that could lead to an accident, including road conditions, police officer </a:t>
            </a:r>
            <a:r>
              <a:rPr lang="en-US" b="0" i="0" dirty="0" err="1">
                <a:solidFill>
                  <a:srgbClr val="000000"/>
                </a:solidFill>
                <a:effectLst/>
                <a:latin typeface="roboto" panose="02000000000000000000" pitchFamily="2" charset="0"/>
              </a:rPr>
              <a:t>behaviour</a:t>
            </a:r>
            <a:r>
              <a:rPr lang="en-US" b="0" i="0" dirty="0">
                <a:solidFill>
                  <a:srgbClr val="000000"/>
                </a:solidFill>
                <a:effectLst/>
                <a:latin typeface="roboto" panose="02000000000000000000" pitchFamily="2" charset="0"/>
              </a:rPr>
              <a:t>, vehicle safety, and weather. </a:t>
            </a:r>
          </a:p>
          <a:p>
            <a:pPr marL="0" indent="0" algn="l" rtl="0">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Big data, on the other hand, is the tool that enables governments to ensure safer and better new roads in the first place. In real time, traffic data can be obtained from CCTV cameras or GPS devices using different analytical models. Traffic managers can then identify potential threats to road safety and take action to correct the problem.</a:t>
            </a:r>
          </a:p>
          <a:p>
            <a:endParaRPr lang="en-IN" dirty="0"/>
          </a:p>
        </p:txBody>
      </p:sp>
    </p:spTree>
    <p:extLst>
      <p:ext uri="{BB962C8B-B14F-4D97-AF65-F5344CB8AC3E}">
        <p14:creationId xmlns:p14="http://schemas.microsoft.com/office/powerpoint/2010/main" val="160017603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9EB8-595D-08A3-EA6B-7EB96D028999}"/>
              </a:ext>
            </a:extLst>
          </p:cNvPr>
          <p:cNvSpPr>
            <a:spLocks noGrp="1"/>
          </p:cNvSpPr>
          <p:nvPr>
            <p:ph type="title"/>
          </p:nvPr>
        </p:nvSpPr>
        <p:spPr/>
        <p:txBody>
          <a:bodyPr/>
          <a:lstStyle/>
          <a:p>
            <a:r>
              <a:rPr lang="en-US" b="1" i="0" dirty="0">
                <a:solidFill>
                  <a:srgbClr val="000000"/>
                </a:solidFill>
                <a:effectLst/>
                <a:latin typeface="roboto" panose="02000000000000000000" pitchFamily="2" charset="0"/>
              </a:rPr>
              <a:t>Education</a:t>
            </a:r>
            <a:br>
              <a:rPr lang="en-US"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2CCB74BB-49F2-036E-8F26-02282045D0E5}"/>
              </a:ext>
            </a:extLst>
          </p:cNvPr>
          <p:cNvSpPr>
            <a:spLocks noGrp="1"/>
          </p:cNvSpPr>
          <p:nvPr>
            <p:ph idx="1"/>
          </p:nvPr>
        </p:nvSpPr>
        <p:spPr/>
        <p:txBody>
          <a:bodyPr>
            <a:normAutofit fontScale="92500" lnSpcReduction="20000"/>
          </a:bodyPr>
          <a:lstStyle/>
          <a:p>
            <a:pPr marL="0" indent="0" algn="l" rtl="0">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A better understanding of educational needs at both the federal and local levels is made possible by big data. A high-quality education for young people will benefit the country in the long run.</a:t>
            </a:r>
          </a:p>
          <a:p>
            <a:pPr algn="l" rtl="0"/>
            <a:endParaRPr lang="en-US" b="0" i="0" dirty="0">
              <a:solidFill>
                <a:srgbClr val="000000"/>
              </a:solidFill>
              <a:effectLst/>
              <a:latin typeface="roboto" panose="02000000000000000000" pitchFamily="2" charset="0"/>
            </a:endParaRPr>
          </a:p>
          <a:p>
            <a:pPr algn="l" rtl="0"/>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Both at the state and municipal levels, the government can better understand educational needs with the help of big data. Youth, who will develop the country in the future, will have access to education of the highest quality. Aside from that, big data could be used to improve the evaluation of students and track their individual progress.</a:t>
            </a:r>
          </a:p>
          <a:p>
            <a:endParaRPr lang="en-IN" dirty="0"/>
          </a:p>
        </p:txBody>
      </p:sp>
    </p:spTree>
    <p:extLst>
      <p:ext uri="{BB962C8B-B14F-4D97-AF65-F5344CB8AC3E}">
        <p14:creationId xmlns:p14="http://schemas.microsoft.com/office/powerpoint/2010/main" val="23018339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588C4F-1948-8BA7-198D-9A33022CB235}"/>
              </a:ext>
            </a:extLst>
          </p:cNvPr>
          <p:cNvSpPr>
            <a:spLocks noGrp="1"/>
          </p:cNvSpPr>
          <p:nvPr>
            <p:ph idx="1"/>
          </p:nvPr>
        </p:nvSpPr>
        <p:spPr>
          <a:xfrm>
            <a:off x="838200" y="741680"/>
            <a:ext cx="10515600" cy="5435283"/>
          </a:xfrm>
        </p:spPr>
        <p:txBody>
          <a:bodyPr>
            <a:normAutofit fontScale="85000" lnSpcReduction="10000"/>
          </a:bodyPr>
          <a:lstStyle/>
          <a:p>
            <a:pPr marL="0" indent="0" algn="l" rtl="0">
              <a:buNone/>
            </a:pPr>
            <a:r>
              <a:rPr lang="en-US" b="1" i="0" dirty="0">
                <a:solidFill>
                  <a:srgbClr val="000000"/>
                </a:solidFill>
                <a:effectLst/>
                <a:latin typeface="roboto" panose="02000000000000000000" pitchFamily="2" charset="0"/>
              </a:rPr>
              <a:t>Poverty eradication</a:t>
            </a:r>
            <a:endParaRPr lang="en-US" b="0" i="0" dirty="0">
              <a:solidFill>
                <a:srgbClr val="000000"/>
              </a:solidFill>
              <a:effectLst/>
              <a:latin typeface="roboto" panose="02000000000000000000" pitchFamily="2" charset="0"/>
            </a:endParaRPr>
          </a:p>
          <a:p>
            <a:pPr marL="0" indent="0" algn="l" rtl="0">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Many governments have tried for years to eradicate poverty in the world. It is through the use of Big Data that governments are equipped to come up with better and more innovative ideas for reducing poverty levels around the world. As a result of this data, it is easier to identify the areas that have urgent needs and how to address them.</a:t>
            </a:r>
          </a:p>
          <a:p>
            <a:pPr marL="0" indent="0" algn="l" rtl="0">
              <a:buNone/>
            </a:pPr>
            <a:endParaRPr lang="en-US" b="0" i="0" dirty="0">
              <a:solidFill>
                <a:srgbClr val="000000"/>
              </a:solidFill>
              <a:effectLst/>
              <a:latin typeface="roboto" panose="02000000000000000000" pitchFamily="2" charset="0"/>
            </a:endParaRPr>
          </a:p>
          <a:p>
            <a:pPr marL="0" indent="0" algn="l" rtl="0">
              <a:buNone/>
            </a:pPr>
            <a:r>
              <a:rPr lang="en-US" b="1" i="0" dirty="0">
                <a:solidFill>
                  <a:srgbClr val="000000"/>
                </a:solidFill>
                <a:effectLst/>
                <a:latin typeface="roboto" panose="02000000000000000000" pitchFamily="2" charset="0"/>
              </a:rPr>
              <a:t>Taxation</a:t>
            </a:r>
            <a:endParaRPr lang="en-US" b="0" i="0" dirty="0">
              <a:solidFill>
                <a:srgbClr val="000000"/>
              </a:solidFill>
              <a:effectLst/>
              <a:latin typeface="roboto" panose="02000000000000000000" pitchFamily="2" charset="0"/>
            </a:endParaRPr>
          </a:p>
          <a:p>
            <a:pPr marL="0" indent="0" algn="l" rtl="0">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Data from social networks and other sources will help tax authorities verify information's accuracy or identify potential fraud. It's possible that this isn't a complete list, and some people/companies may have slipped under the radar of IT. The government would be able to detect fraud and </a:t>
            </a:r>
            <a:r>
              <a:rPr lang="en-US" b="0" i="0" dirty="0" err="1">
                <a:solidFill>
                  <a:srgbClr val="000000"/>
                </a:solidFill>
                <a:effectLst/>
                <a:latin typeface="roboto" panose="02000000000000000000" pitchFamily="2" charset="0"/>
              </a:rPr>
              <a:t>maximise</a:t>
            </a:r>
            <a:r>
              <a:rPr lang="en-US" b="0" i="0" dirty="0">
                <a:solidFill>
                  <a:srgbClr val="000000"/>
                </a:solidFill>
                <a:effectLst/>
                <a:latin typeface="roboto" panose="02000000000000000000" pitchFamily="2" charset="0"/>
              </a:rPr>
              <a:t> collection with the help of </a:t>
            </a:r>
            <a:r>
              <a:rPr lang="en-US" b="0" i="0" u="sng" dirty="0">
                <a:solidFill>
                  <a:srgbClr val="007BFF"/>
                </a:solidFill>
                <a:effectLst/>
                <a:latin typeface="roboto" panose="02000000000000000000" pitchFamily="2" charset="0"/>
                <a:hlinkClick r:id="rId2"/>
              </a:rPr>
              <a:t>predictive analytics</a:t>
            </a:r>
            <a:r>
              <a:rPr lang="en-US" b="0" i="0" dirty="0">
                <a:solidFill>
                  <a:srgbClr val="000000"/>
                </a:solidFill>
                <a:effectLst/>
                <a:latin typeface="roboto" panose="02000000000000000000" pitchFamily="2" charset="0"/>
              </a:rPr>
              <a:t>.</a:t>
            </a:r>
          </a:p>
          <a:p>
            <a:endParaRPr lang="en-IN" dirty="0"/>
          </a:p>
        </p:txBody>
      </p:sp>
    </p:spTree>
    <p:extLst>
      <p:ext uri="{BB962C8B-B14F-4D97-AF65-F5344CB8AC3E}">
        <p14:creationId xmlns:p14="http://schemas.microsoft.com/office/powerpoint/2010/main" val="680136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E013-CEEA-9EBF-3311-7EA8F77D425B}"/>
              </a:ext>
            </a:extLst>
          </p:cNvPr>
          <p:cNvSpPr>
            <a:spLocks noGrp="1"/>
          </p:cNvSpPr>
          <p:nvPr>
            <p:ph type="title"/>
          </p:nvPr>
        </p:nvSpPr>
        <p:spPr/>
        <p:txBody>
          <a:bodyPr/>
          <a:lstStyle/>
          <a:p>
            <a:r>
              <a:rPr lang="en-US" b="1" i="0" dirty="0">
                <a:solidFill>
                  <a:srgbClr val="000000"/>
                </a:solidFill>
                <a:effectLst/>
                <a:latin typeface="roboto" panose="02000000000000000000" pitchFamily="2" charset="0"/>
              </a:rPr>
              <a:t>Weather Forecasting</a:t>
            </a:r>
            <a:br>
              <a:rPr lang="en-US"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A1F0317B-DCB9-9E68-C3B6-34B448C262C3}"/>
              </a:ext>
            </a:extLst>
          </p:cNvPr>
          <p:cNvSpPr>
            <a:spLocks noGrp="1"/>
          </p:cNvSpPr>
          <p:nvPr>
            <p:ph idx="1"/>
          </p:nvPr>
        </p:nvSpPr>
        <p:spPr/>
        <p:txBody>
          <a:bodyPr/>
          <a:lstStyle/>
          <a:p>
            <a:pPr marL="0" indent="0" algn="l" rtl="0">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National Oceanic and Atmospheric Administration (NOAA) sensors on land, at sea, and in space continuously collect data. Data from NOAA is used to forecast the arrival of a hurricane or tornado. The </a:t>
            </a:r>
            <a:r>
              <a:rPr lang="en-US" b="0" i="0" dirty="0" err="1">
                <a:solidFill>
                  <a:srgbClr val="000000"/>
                </a:solidFill>
                <a:effectLst/>
                <a:latin typeface="roboto" panose="02000000000000000000" pitchFamily="2" charset="0"/>
              </a:rPr>
              <a:t>organisation</a:t>
            </a:r>
            <a:r>
              <a:rPr lang="en-US" b="0" i="0" dirty="0">
                <a:solidFill>
                  <a:srgbClr val="000000"/>
                </a:solidFill>
                <a:effectLst/>
                <a:latin typeface="roboto" panose="02000000000000000000" pitchFamily="2" charset="0"/>
              </a:rPr>
              <a:t> collects and analyses large amounts of data using a Big Data approach in order to come up with the right data.</a:t>
            </a:r>
          </a:p>
          <a:p>
            <a:endParaRPr lang="en-IN" dirty="0"/>
          </a:p>
        </p:txBody>
      </p:sp>
    </p:spTree>
    <p:extLst>
      <p:ext uri="{BB962C8B-B14F-4D97-AF65-F5344CB8AC3E}">
        <p14:creationId xmlns:p14="http://schemas.microsoft.com/office/powerpoint/2010/main" val="13837951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474ED-9918-88C8-3779-78A386E90206}"/>
              </a:ext>
            </a:extLst>
          </p:cNvPr>
          <p:cNvSpPr>
            <a:spLocks noGrp="1"/>
          </p:cNvSpPr>
          <p:nvPr>
            <p:ph type="ctrTitle"/>
          </p:nvPr>
        </p:nvSpPr>
        <p:spPr/>
        <p:txBody>
          <a:bodyPr>
            <a:normAutofit/>
          </a:bodyPr>
          <a:lstStyle/>
          <a:p>
            <a:r>
              <a:rPr lang="en-IN" sz="8800" b="1" dirty="0"/>
              <a:t>Module -3</a:t>
            </a:r>
          </a:p>
        </p:txBody>
      </p:sp>
      <p:sp>
        <p:nvSpPr>
          <p:cNvPr id="3" name="Subtitle 2">
            <a:extLst>
              <a:ext uri="{FF2B5EF4-FFF2-40B4-BE49-F238E27FC236}">
                <a16:creationId xmlns:a16="http://schemas.microsoft.com/office/drawing/2014/main" id="{DF34F1B1-D2F2-0B1F-2F74-108990CC6DA1}"/>
              </a:ext>
            </a:extLst>
          </p:cNvPr>
          <p:cNvSpPr>
            <a:spLocks noGrp="1"/>
          </p:cNvSpPr>
          <p:nvPr>
            <p:ph type="subTitle" idx="1"/>
          </p:nvPr>
        </p:nvSpPr>
        <p:spPr/>
        <p:txBody>
          <a:bodyPr>
            <a:normAutofit/>
          </a:bodyPr>
          <a:lstStyle/>
          <a:p>
            <a:r>
              <a:rPr lang="en-IN" sz="4400" b="1" dirty="0"/>
              <a:t>Map Reduce</a:t>
            </a:r>
          </a:p>
        </p:txBody>
      </p:sp>
    </p:spTree>
    <p:extLst>
      <p:ext uri="{BB962C8B-B14F-4D97-AF65-F5344CB8AC3E}">
        <p14:creationId xmlns:p14="http://schemas.microsoft.com/office/powerpoint/2010/main" val="16734090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B23A3-9D3A-12A8-055A-02E220C7CC74}"/>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MapReduce</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3C9D1253-4AA8-D9AF-B394-B5A938D0E4E0}"/>
              </a:ext>
            </a:extLst>
          </p:cNvPr>
          <p:cNvSpPr>
            <a:spLocks noGrp="1"/>
          </p:cNvSpPr>
          <p:nvPr>
            <p:ph idx="1"/>
          </p:nvPr>
        </p:nvSpPr>
        <p:spPr/>
        <p:txBody>
          <a:bodyPr/>
          <a:lstStyle/>
          <a:p>
            <a:r>
              <a:rPr lang="en-US" b="0" i="0" dirty="0">
                <a:solidFill>
                  <a:srgbClr val="000000"/>
                </a:solidFill>
                <a:effectLst/>
                <a:latin typeface="Nunito" pitchFamily="2" charset="0"/>
              </a:rPr>
              <a:t>Traditional Enterprise Systems normally have a centralized server to store and process data. </a:t>
            </a:r>
          </a:p>
          <a:p>
            <a:endParaRPr lang="en-US" b="0" i="0" dirty="0">
              <a:solidFill>
                <a:srgbClr val="000000"/>
              </a:solidFill>
              <a:effectLst/>
              <a:latin typeface="Nunito" pitchFamily="2" charset="0"/>
            </a:endParaRPr>
          </a:p>
          <a:p>
            <a:r>
              <a:rPr lang="en-US" b="0" i="0" dirty="0">
                <a:solidFill>
                  <a:srgbClr val="000000"/>
                </a:solidFill>
                <a:effectLst/>
                <a:latin typeface="Nunito" pitchFamily="2" charset="0"/>
              </a:rPr>
              <a:t>Traditional model is certainly not suitable to process huge volumes of scalable data and cannot be accommodated by standard database servers. </a:t>
            </a:r>
          </a:p>
          <a:p>
            <a:endParaRPr lang="en-US" b="0" i="0" dirty="0">
              <a:solidFill>
                <a:srgbClr val="000000"/>
              </a:solidFill>
              <a:effectLst/>
              <a:latin typeface="Nunito" pitchFamily="2" charset="0"/>
            </a:endParaRPr>
          </a:p>
          <a:p>
            <a:r>
              <a:rPr lang="en-US" b="0" i="0" dirty="0">
                <a:solidFill>
                  <a:srgbClr val="000000"/>
                </a:solidFill>
                <a:effectLst/>
                <a:latin typeface="Nunito" pitchFamily="2" charset="0"/>
              </a:rPr>
              <a:t>Moreover, the centralized system creates too much of a bottleneck while processing multiple files simultaneously.</a:t>
            </a:r>
            <a:endParaRPr lang="en-IN" dirty="0"/>
          </a:p>
        </p:txBody>
      </p:sp>
    </p:spTree>
    <p:extLst>
      <p:ext uri="{BB962C8B-B14F-4D97-AF65-F5344CB8AC3E}">
        <p14:creationId xmlns:p14="http://schemas.microsoft.com/office/powerpoint/2010/main" val="1808417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D92491-09F4-A93B-2627-B2467A65F38C}"/>
              </a:ext>
            </a:extLst>
          </p:cNvPr>
          <p:cNvSpPr>
            <a:spLocks noGrp="1"/>
          </p:cNvSpPr>
          <p:nvPr>
            <p:ph idx="1"/>
          </p:nvPr>
        </p:nvSpPr>
        <p:spPr>
          <a:xfrm>
            <a:off x="838200" y="792480"/>
            <a:ext cx="10515600" cy="5384483"/>
          </a:xfrm>
        </p:spPr>
        <p:txBody>
          <a:bodyPr/>
          <a:lstStyle/>
          <a:p>
            <a:r>
              <a:rPr lang="en-US" dirty="0"/>
              <a:t>A Structured Query Language (SQL) is needed to bring the data together. Structured data is easy to enter, query, and analyze. </a:t>
            </a:r>
          </a:p>
          <a:p>
            <a:endParaRPr lang="en-US" dirty="0"/>
          </a:p>
          <a:p>
            <a:r>
              <a:rPr lang="en-US" dirty="0"/>
              <a:t>All of the data follows the same format. However, forcing a consistent structure also means that any alteration of data is too tough as each record has to be updated to adhere to the new structure. </a:t>
            </a:r>
          </a:p>
          <a:p>
            <a:endParaRPr lang="en-US" dirty="0"/>
          </a:p>
          <a:p>
            <a:r>
              <a:rPr lang="en-US" dirty="0"/>
              <a:t>Examples of structured data include numbers, dates, strings, etc. The business data of an e-commerce website can be considered to be structured data.</a:t>
            </a:r>
            <a:endParaRPr lang="en-IN" dirty="0"/>
          </a:p>
        </p:txBody>
      </p:sp>
    </p:spTree>
    <p:extLst>
      <p:ext uri="{BB962C8B-B14F-4D97-AF65-F5344CB8AC3E}">
        <p14:creationId xmlns:p14="http://schemas.microsoft.com/office/powerpoint/2010/main" val="2535903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50911-BFC8-DE0B-FBBF-FA66DDBD93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20D8B4-C1A3-39D3-3D8A-5E804767E92C}"/>
              </a:ext>
            </a:extLst>
          </p:cNvPr>
          <p:cNvSpPr>
            <a:spLocks noGrp="1"/>
          </p:cNvSpPr>
          <p:nvPr>
            <p:ph idx="1"/>
          </p:nvPr>
        </p:nvSpPr>
        <p:spPr/>
        <p:txBody>
          <a:bodyPr/>
          <a:lstStyle/>
          <a:p>
            <a:r>
              <a:rPr lang="en-US" b="0" i="0" dirty="0">
                <a:solidFill>
                  <a:srgbClr val="000000"/>
                </a:solidFill>
                <a:effectLst/>
                <a:latin typeface="Nunito" pitchFamily="2" charset="0"/>
              </a:rPr>
              <a:t>Google solved this bottleneck issue using an algorithm called MapReduce. </a:t>
            </a:r>
          </a:p>
          <a:p>
            <a:endParaRPr lang="en-US" dirty="0">
              <a:solidFill>
                <a:srgbClr val="000000"/>
              </a:solidFill>
              <a:latin typeface="Nunito" pitchFamily="2" charset="0"/>
            </a:endParaRPr>
          </a:p>
          <a:p>
            <a:r>
              <a:rPr lang="en-US" b="0" i="0" dirty="0">
                <a:solidFill>
                  <a:srgbClr val="000000"/>
                </a:solidFill>
                <a:effectLst/>
                <a:latin typeface="Nunito" pitchFamily="2" charset="0"/>
              </a:rPr>
              <a:t>MapReduce divides a task into small parts and assigns them to many computers. Later, the results are collected at one place and integrated to form the result dataset.</a:t>
            </a:r>
            <a:endParaRPr lang="en-IN" dirty="0"/>
          </a:p>
        </p:txBody>
      </p:sp>
    </p:spTree>
    <p:extLst>
      <p:ext uri="{BB962C8B-B14F-4D97-AF65-F5344CB8AC3E}">
        <p14:creationId xmlns:p14="http://schemas.microsoft.com/office/powerpoint/2010/main" val="40326467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ditional Enterprise System View">
            <a:extLst>
              <a:ext uri="{FF2B5EF4-FFF2-40B4-BE49-F238E27FC236}">
                <a16:creationId xmlns:a16="http://schemas.microsoft.com/office/drawing/2014/main" id="{59CBBA11-E169-1BC9-5B99-834157903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960" y="1869440"/>
            <a:ext cx="7132320" cy="3241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9679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entralized System">
            <a:extLst>
              <a:ext uri="{FF2B5EF4-FFF2-40B4-BE49-F238E27FC236}">
                <a16:creationId xmlns:a16="http://schemas.microsoft.com/office/drawing/2014/main" id="{B41CDCD2-C0C5-A7E2-96D4-4C835321E1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2400" y="1351280"/>
            <a:ext cx="8636000" cy="4500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93698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67D0B-5248-4E3E-B8C4-D6274B64BFDD}"/>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How MapReduce Works </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B5FF6979-62EE-B112-2ABF-0157BD08ECD4}"/>
              </a:ext>
            </a:extLst>
          </p:cNvPr>
          <p:cNvSpPr>
            <a:spLocks noGrp="1"/>
          </p:cNvSpPr>
          <p:nvPr>
            <p:ph idx="1"/>
          </p:nvPr>
        </p:nvSpPr>
        <p:spPr>
          <a:xfrm>
            <a:off x="838200" y="1534160"/>
            <a:ext cx="10515600" cy="4642803"/>
          </a:xfrm>
        </p:spPr>
        <p:txBody>
          <a:bodyPr>
            <a:normAutofit fontScale="92500" lnSpcReduction="20000"/>
          </a:bodyPr>
          <a:lstStyle/>
          <a:p>
            <a:pPr algn="just"/>
            <a:r>
              <a:rPr lang="en-US" b="0" i="0" dirty="0">
                <a:solidFill>
                  <a:srgbClr val="000000"/>
                </a:solidFill>
                <a:effectLst/>
                <a:latin typeface="Nunito" pitchFamily="2" charset="0"/>
              </a:rPr>
              <a:t>The MapReduce algorithm contains two important tasks, namely Map and Reduce.</a:t>
            </a:r>
          </a:p>
          <a:p>
            <a:pPr algn="just"/>
            <a:endParaRPr lang="en-US" b="0" i="0" dirty="0">
              <a:solidFill>
                <a:srgbClr val="000000"/>
              </a:solidFill>
              <a:effectLst/>
              <a:latin typeface="Nunito" pitchFamily="2" charset="0"/>
            </a:endParaRPr>
          </a:p>
          <a:p>
            <a:pPr algn="just">
              <a:buFont typeface="Arial" panose="020B0604020202020204" pitchFamily="34" charset="0"/>
              <a:buChar char="•"/>
            </a:pPr>
            <a:r>
              <a:rPr lang="en-US" b="0" i="0" dirty="0">
                <a:solidFill>
                  <a:srgbClr val="000000"/>
                </a:solidFill>
                <a:effectLst/>
                <a:latin typeface="Nunito" pitchFamily="2" charset="0"/>
              </a:rPr>
              <a:t>The Map task takes a set of data and converts it into another set of data, where individual elements are broken down into tuples (key-value pairs).</a:t>
            </a:r>
          </a:p>
          <a:p>
            <a:pPr algn="just">
              <a:buFont typeface="Arial" panose="020B0604020202020204" pitchFamily="34" charset="0"/>
              <a:buChar char="•"/>
            </a:pPr>
            <a:endParaRPr lang="en-US" b="0" i="0" dirty="0">
              <a:solidFill>
                <a:srgbClr val="000000"/>
              </a:solidFill>
              <a:effectLst/>
              <a:latin typeface="Nunito" pitchFamily="2" charset="0"/>
            </a:endParaRPr>
          </a:p>
          <a:p>
            <a:pPr algn="just">
              <a:buFont typeface="Arial" panose="020B0604020202020204" pitchFamily="34" charset="0"/>
              <a:buChar char="•"/>
            </a:pPr>
            <a:r>
              <a:rPr lang="en-US" b="0" i="0" dirty="0">
                <a:solidFill>
                  <a:srgbClr val="000000"/>
                </a:solidFill>
                <a:effectLst/>
                <a:latin typeface="Nunito" pitchFamily="2" charset="0"/>
              </a:rPr>
              <a:t>The Reduce task takes the output from the Map as an input and combines those data tuples (key-value pairs) into a smaller set of tuples.</a:t>
            </a:r>
          </a:p>
          <a:p>
            <a:pPr algn="just">
              <a:buFont typeface="Arial" panose="020B0604020202020204" pitchFamily="34" charset="0"/>
              <a:buChar char="•"/>
            </a:pPr>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The reduce task is always performed after the map job.</a:t>
            </a:r>
          </a:p>
          <a:p>
            <a:endParaRPr lang="en-IN" dirty="0"/>
          </a:p>
        </p:txBody>
      </p:sp>
    </p:spTree>
    <p:extLst>
      <p:ext uri="{BB962C8B-B14F-4D97-AF65-F5344CB8AC3E}">
        <p14:creationId xmlns:p14="http://schemas.microsoft.com/office/powerpoint/2010/main" val="277226239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hases">
            <a:extLst>
              <a:ext uri="{FF2B5EF4-FFF2-40B4-BE49-F238E27FC236}">
                <a16:creationId xmlns:a16="http://schemas.microsoft.com/office/drawing/2014/main" id="{5625809A-6910-1ED2-1509-143045821C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960" y="1117600"/>
            <a:ext cx="8686800" cy="516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68773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E4C728-6B53-BD8B-7606-067AAE26B475}"/>
              </a:ext>
            </a:extLst>
          </p:cNvPr>
          <p:cNvSpPr>
            <a:spLocks noGrp="1"/>
          </p:cNvSpPr>
          <p:nvPr>
            <p:ph idx="1"/>
          </p:nvPr>
        </p:nvSpPr>
        <p:spPr>
          <a:xfrm>
            <a:off x="838200" y="680720"/>
            <a:ext cx="10515600" cy="5496243"/>
          </a:xfrm>
        </p:spPr>
        <p:txBody>
          <a:bodyPr>
            <a:normAutofit fontScale="85000" lnSpcReduction="20000"/>
          </a:bodyPr>
          <a:lstStyle/>
          <a:p>
            <a:pPr algn="just">
              <a:buFont typeface="Arial" panose="020B0604020202020204" pitchFamily="34" charset="0"/>
              <a:buChar char="•"/>
            </a:pPr>
            <a:r>
              <a:rPr lang="en-US" b="1" i="0" dirty="0">
                <a:solidFill>
                  <a:srgbClr val="000000"/>
                </a:solidFill>
                <a:effectLst/>
                <a:latin typeface="Nunito" pitchFamily="2" charset="0"/>
              </a:rPr>
              <a:t>Input Phase</a:t>
            </a:r>
            <a:r>
              <a:rPr lang="en-US" b="0" i="0" dirty="0">
                <a:solidFill>
                  <a:srgbClr val="000000"/>
                </a:solidFill>
                <a:effectLst/>
                <a:latin typeface="Nunito" pitchFamily="2" charset="0"/>
              </a:rPr>
              <a:t> − Here we have a Record Reader that translates each record in an input file and sends the parsed data to the mapper in the form of key-value pairs.</a:t>
            </a:r>
          </a:p>
          <a:p>
            <a:pPr algn="just">
              <a:buFont typeface="Arial" panose="020B0604020202020204" pitchFamily="34" charset="0"/>
              <a:buChar char="•"/>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Map</a:t>
            </a:r>
            <a:r>
              <a:rPr lang="en-US" b="0" i="0" dirty="0">
                <a:solidFill>
                  <a:srgbClr val="000000"/>
                </a:solidFill>
                <a:effectLst/>
                <a:latin typeface="Nunito" pitchFamily="2" charset="0"/>
              </a:rPr>
              <a:t> − Map is a user-defined function, which takes a series of key-value pairs and processes each one of them to generate zero or more key-value pairs.</a:t>
            </a:r>
          </a:p>
          <a:p>
            <a:pPr algn="just">
              <a:buFont typeface="Arial" panose="020B0604020202020204" pitchFamily="34" charset="0"/>
              <a:buChar char="•"/>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Intermediate Keys</a:t>
            </a:r>
            <a:r>
              <a:rPr lang="en-US" b="0" i="0" dirty="0">
                <a:solidFill>
                  <a:srgbClr val="000000"/>
                </a:solidFill>
                <a:effectLst/>
                <a:latin typeface="Nunito" pitchFamily="2" charset="0"/>
              </a:rPr>
              <a:t> − They key-value pairs generated by the mapper are known as intermediate keys.</a:t>
            </a:r>
          </a:p>
          <a:p>
            <a:pPr algn="just">
              <a:buFont typeface="Arial" panose="020B0604020202020204" pitchFamily="34" charset="0"/>
              <a:buChar char="•"/>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Combiner</a:t>
            </a:r>
            <a:r>
              <a:rPr lang="en-US" b="0" i="0" dirty="0">
                <a:solidFill>
                  <a:srgbClr val="000000"/>
                </a:solidFill>
                <a:effectLst/>
                <a:latin typeface="Nunito" pitchFamily="2" charset="0"/>
              </a:rPr>
              <a:t> − A combiner is a type of local Reducer that groups similar data from the map phase into identifiable sets. It takes the intermediate keys from the mapper as input and applies a user-defined code to aggregate the values in a small scope of one mapper. It is not a part of the main MapReduce algorithm; it is optional.</a:t>
            </a:r>
          </a:p>
          <a:p>
            <a:endParaRPr lang="en-IN" dirty="0"/>
          </a:p>
        </p:txBody>
      </p:sp>
    </p:spTree>
    <p:extLst>
      <p:ext uri="{BB962C8B-B14F-4D97-AF65-F5344CB8AC3E}">
        <p14:creationId xmlns:p14="http://schemas.microsoft.com/office/powerpoint/2010/main" val="368986958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4B23DD-87AF-8A68-5371-1A2B85E6B427}"/>
              </a:ext>
            </a:extLst>
          </p:cNvPr>
          <p:cNvSpPr>
            <a:spLocks noGrp="1"/>
          </p:cNvSpPr>
          <p:nvPr>
            <p:ph idx="1"/>
          </p:nvPr>
        </p:nvSpPr>
        <p:spPr>
          <a:xfrm>
            <a:off x="838200" y="680720"/>
            <a:ext cx="10515600" cy="5496243"/>
          </a:xfrm>
        </p:spPr>
        <p:txBody>
          <a:bodyPr>
            <a:normAutofit fontScale="92500" lnSpcReduction="20000"/>
          </a:bodyPr>
          <a:lstStyle/>
          <a:p>
            <a:pPr algn="just">
              <a:buFont typeface="Arial" panose="020B0604020202020204" pitchFamily="34" charset="0"/>
              <a:buChar char="•"/>
            </a:pPr>
            <a:r>
              <a:rPr lang="en-US" b="1" i="0" dirty="0">
                <a:solidFill>
                  <a:srgbClr val="000000"/>
                </a:solidFill>
                <a:effectLst/>
                <a:latin typeface="Nunito" pitchFamily="2" charset="0"/>
              </a:rPr>
              <a:t>Shuffle and Sort</a:t>
            </a:r>
            <a:r>
              <a:rPr lang="en-US" b="0" i="0" dirty="0">
                <a:solidFill>
                  <a:srgbClr val="000000"/>
                </a:solidFill>
                <a:effectLst/>
                <a:latin typeface="Nunito" pitchFamily="2" charset="0"/>
              </a:rPr>
              <a:t> − The Reducer task starts with the Shuffle and Sort step. It downloads the grouped key-value pairs onto the local machine, where the Reducer is running. The individual key-value pairs are sorted by key into a larger data list. The data list groups the equivalent keys together so that their values can be iterated easily in the Reducer task.</a:t>
            </a:r>
          </a:p>
          <a:p>
            <a:pPr algn="just">
              <a:buFont typeface="Arial" panose="020B0604020202020204" pitchFamily="34" charset="0"/>
              <a:buChar char="•"/>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Reducer</a:t>
            </a:r>
            <a:r>
              <a:rPr lang="en-US" b="0" i="0" dirty="0">
                <a:solidFill>
                  <a:srgbClr val="000000"/>
                </a:solidFill>
                <a:effectLst/>
                <a:latin typeface="Nunito" pitchFamily="2" charset="0"/>
              </a:rPr>
              <a:t> − The Reducer takes the grouped key-value paired data as input and runs a Reducer function on each one of them. Here, the data can be aggregated, filtered, and combined in a number of ways, and it requires a wide range of processing. Once the execution is over, it gives zero or more key-value pairs to the final step.</a:t>
            </a:r>
          </a:p>
          <a:p>
            <a:pPr algn="just">
              <a:buFont typeface="Arial" panose="020B0604020202020204" pitchFamily="34" charset="0"/>
              <a:buChar char="•"/>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Output Phase</a:t>
            </a:r>
            <a:r>
              <a:rPr lang="en-US" b="0" i="0" dirty="0">
                <a:solidFill>
                  <a:srgbClr val="000000"/>
                </a:solidFill>
                <a:effectLst/>
                <a:latin typeface="Nunito" pitchFamily="2" charset="0"/>
              </a:rPr>
              <a:t> − In the output phase, we have an output formatter that translates the final key-value pairs from the Reducer function and writes them onto a file using a record writer.</a:t>
            </a:r>
          </a:p>
          <a:p>
            <a:endParaRPr lang="en-IN" dirty="0"/>
          </a:p>
        </p:txBody>
      </p:sp>
    </p:spTree>
    <p:extLst>
      <p:ext uri="{BB962C8B-B14F-4D97-AF65-F5344CB8AC3E}">
        <p14:creationId xmlns:p14="http://schemas.microsoft.com/office/powerpoint/2010/main" val="8179232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pReduce Tutorial | Mapreduce Example in Apache Hadoop | Edureka">
            <a:extLst>
              <a:ext uri="{FF2B5EF4-FFF2-40B4-BE49-F238E27FC236}">
                <a16:creationId xmlns:a16="http://schemas.microsoft.com/office/drawing/2014/main" id="{345B84B0-FE5E-67AF-F359-AD1CC84BD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120" y="944880"/>
            <a:ext cx="10342879" cy="5242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57397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apReduce Work">
            <a:extLst>
              <a:ext uri="{FF2B5EF4-FFF2-40B4-BE49-F238E27FC236}">
                <a16:creationId xmlns:a16="http://schemas.microsoft.com/office/drawing/2014/main" id="{78B083FC-531B-4CB1-B746-1E1EEF895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1440" y="1076960"/>
            <a:ext cx="8859520" cy="501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8070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37767E-E26C-6455-53CA-FECE7AD15D6C}"/>
              </a:ext>
            </a:extLst>
          </p:cNvPr>
          <p:cNvPicPr>
            <a:picLocks noChangeAspect="1"/>
          </p:cNvPicPr>
          <p:nvPr/>
        </p:nvPicPr>
        <p:blipFill>
          <a:blip r:embed="rId2"/>
          <a:stretch>
            <a:fillRect/>
          </a:stretch>
        </p:blipFill>
        <p:spPr>
          <a:xfrm>
            <a:off x="0" y="220133"/>
            <a:ext cx="12192000" cy="6417733"/>
          </a:xfrm>
          <a:prstGeom prst="rect">
            <a:avLst/>
          </a:prstGeom>
        </p:spPr>
      </p:pic>
    </p:spTree>
    <p:extLst>
      <p:ext uri="{BB962C8B-B14F-4D97-AF65-F5344CB8AC3E}">
        <p14:creationId xmlns:p14="http://schemas.microsoft.com/office/powerpoint/2010/main" val="576099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C6B4212-17E4-01C5-EADB-42975417D482}"/>
              </a:ext>
            </a:extLst>
          </p:cNvPr>
          <p:cNvGraphicFramePr>
            <a:graphicFrameLocks noGrp="1"/>
          </p:cNvGraphicFramePr>
          <p:nvPr>
            <p:ph idx="1"/>
            <p:extLst>
              <p:ext uri="{D42A27DB-BD31-4B8C-83A1-F6EECF244321}">
                <p14:modId xmlns:p14="http://schemas.microsoft.com/office/powerpoint/2010/main" val="3705168277"/>
              </p:ext>
            </p:extLst>
          </p:nvPr>
        </p:nvGraphicFramePr>
        <p:xfrm>
          <a:off x="838200" y="1016000"/>
          <a:ext cx="10515600" cy="4947922"/>
        </p:xfrm>
        <a:graphic>
          <a:graphicData uri="http://schemas.openxmlformats.org/drawingml/2006/table">
            <a:tbl>
              <a:tblPr/>
              <a:tblGrid>
                <a:gridCol w="2103120">
                  <a:extLst>
                    <a:ext uri="{9D8B030D-6E8A-4147-A177-3AD203B41FA5}">
                      <a16:colId xmlns:a16="http://schemas.microsoft.com/office/drawing/2014/main" val="3758761144"/>
                    </a:ext>
                  </a:extLst>
                </a:gridCol>
                <a:gridCol w="2103120">
                  <a:extLst>
                    <a:ext uri="{9D8B030D-6E8A-4147-A177-3AD203B41FA5}">
                      <a16:colId xmlns:a16="http://schemas.microsoft.com/office/drawing/2014/main" val="2966209886"/>
                    </a:ext>
                  </a:extLst>
                </a:gridCol>
                <a:gridCol w="2103120">
                  <a:extLst>
                    <a:ext uri="{9D8B030D-6E8A-4147-A177-3AD203B41FA5}">
                      <a16:colId xmlns:a16="http://schemas.microsoft.com/office/drawing/2014/main" val="4064416663"/>
                    </a:ext>
                  </a:extLst>
                </a:gridCol>
                <a:gridCol w="2103120">
                  <a:extLst>
                    <a:ext uri="{9D8B030D-6E8A-4147-A177-3AD203B41FA5}">
                      <a16:colId xmlns:a16="http://schemas.microsoft.com/office/drawing/2014/main" val="3051736179"/>
                    </a:ext>
                  </a:extLst>
                </a:gridCol>
                <a:gridCol w="2103120">
                  <a:extLst>
                    <a:ext uri="{9D8B030D-6E8A-4147-A177-3AD203B41FA5}">
                      <a16:colId xmlns:a16="http://schemas.microsoft.com/office/drawing/2014/main" val="665470254"/>
                    </a:ext>
                  </a:extLst>
                </a:gridCol>
              </a:tblGrid>
              <a:tr h="1165240">
                <a:tc>
                  <a:txBody>
                    <a:bodyPr/>
                    <a:lstStyle/>
                    <a:p>
                      <a:pPr algn="ctr" fontAlgn="base"/>
                      <a:r>
                        <a:rPr lang="en-IN" sz="1400" b="1">
                          <a:effectLst/>
                        </a:rPr>
                        <a:t>Name</a:t>
                      </a:r>
                    </a:p>
                  </a:txBody>
                  <a:tcPr marL="38100" marR="381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Class</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dirty="0">
                          <a:effectLst/>
                        </a:rPr>
                        <a:t>Section</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Roll No</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Grade</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78524484"/>
                  </a:ext>
                </a:extLst>
              </a:tr>
              <a:tr h="1260894">
                <a:tc>
                  <a:txBody>
                    <a:bodyPr/>
                    <a:lstStyle/>
                    <a:p>
                      <a:pPr algn="l" fontAlgn="ctr"/>
                      <a:r>
                        <a:rPr lang="en-IN" sz="1250" b="0">
                          <a:effectLst/>
                        </a:rPr>
                        <a:t>Geek1</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11</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A</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1</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A</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46366351"/>
                  </a:ext>
                </a:extLst>
              </a:tr>
              <a:tr h="1260894">
                <a:tc>
                  <a:txBody>
                    <a:bodyPr/>
                    <a:lstStyle/>
                    <a:p>
                      <a:pPr algn="l" fontAlgn="ctr"/>
                      <a:r>
                        <a:rPr lang="en-IN" sz="1250" b="0">
                          <a:effectLst/>
                        </a:rPr>
                        <a:t>Geek2</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11</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A</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2</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B</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03545202"/>
                  </a:ext>
                </a:extLst>
              </a:tr>
              <a:tr h="1260894">
                <a:tc>
                  <a:txBody>
                    <a:bodyPr/>
                    <a:lstStyle/>
                    <a:p>
                      <a:pPr algn="l" fontAlgn="ctr"/>
                      <a:r>
                        <a:rPr lang="en-IN" sz="1250" b="0">
                          <a:effectLst/>
                        </a:rPr>
                        <a:t>Geek3</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11</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A</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3</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dirty="0">
                          <a:effectLst/>
                        </a:rPr>
                        <a:t>A</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92986907"/>
                  </a:ext>
                </a:extLst>
              </a:tr>
            </a:tbl>
          </a:graphicData>
        </a:graphic>
      </p:graphicFrame>
    </p:spTree>
    <p:extLst>
      <p:ext uri="{BB962C8B-B14F-4D97-AF65-F5344CB8AC3E}">
        <p14:creationId xmlns:p14="http://schemas.microsoft.com/office/powerpoint/2010/main" val="330333933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91AFA-8A13-8CCD-20BD-79C9FF7E4F7C}"/>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MapReduce-Example</a:t>
            </a:r>
            <a:endParaRPr lang="en-IN" dirty="0"/>
          </a:p>
        </p:txBody>
      </p:sp>
      <p:sp>
        <p:nvSpPr>
          <p:cNvPr id="3" name="Content Placeholder 2">
            <a:extLst>
              <a:ext uri="{FF2B5EF4-FFF2-40B4-BE49-F238E27FC236}">
                <a16:creationId xmlns:a16="http://schemas.microsoft.com/office/drawing/2014/main" id="{9D8AE141-43B0-6A64-8469-86F6F5A527C2}"/>
              </a:ext>
            </a:extLst>
          </p:cNvPr>
          <p:cNvSpPr>
            <a:spLocks noGrp="1"/>
          </p:cNvSpPr>
          <p:nvPr>
            <p:ph idx="1"/>
          </p:nvPr>
        </p:nvSpPr>
        <p:spPr>
          <a:xfrm>
            <a:off x="838200" y="1554480"/>
            <a:ext cx="10515600" cy="4622483"/>
          </a:xfrm>
        </p:spPr>
        <p:txBody>
          <a:bodyPr/>
          <a:lstStyle/>
          <a:p>
            <a:pPr marL="0" indent="0" algn="l">
              <a:buNone/>
            </a:pPr>
            <a:endParaRPr lang="en-US" b="0" i="0" dirty="0">
              <a:solidFill>
                <a:srgbClr val="000000"/>
              </a:solidFill>
              <a:effectLst/>
              <a:latin typeface="Heebo" pitchFamily="2" charset="-79"/>
              <a:cs typeface="Heebo" pitchFamily="2" charset="-79"/>
            </a:endParaRPr>
          </a:p>
          <a:p>
            <a:pPr algn="just"/>
            <a:r>
              <a:rPr lang="en-US" b="0" i="0" dirty="0">
                <a:solidFill>
                  <a:srgbClr val="000000"/>
                </a:solidFill>
                <a:effectLst/>
                <a:latin typeface="Nunito" pitchFamily="2" charset="0"/>
              </a:rPr>
              <a:t>Let us take a real-world example to comprehend the power of MapReduce. </a:t>
            </a:r>
          </a:p>
          <a:p>
            <a:pPr algn="just"/>
            <a:endParaRPr lang="en-US" dirty="0">
              <a:solidFill>
                <a:srgbClr val="000000"/>
              </a:solidFill>
              <a:latin typeface="Nunito" pitchFamily="2" charset="0"/>
            </a:endParaRPr>
          </a:p>
          <a:p>
            <a:pPr algn="just"/>
            <a:r>
              <a:rPr lang="en-US" b="0" i="0" dirty="0">
                <a:solidFill>
                  <a:srgbClr val="000000"/>
                </a:solidFill>
                <a:effectLst/>
                <a:latin typeface="Nunito" pitchFamily="2" charset="0"/>
              </a:rPr>
              <a:t>Twitter receives around 500 million tweets per day, which is nearly 3000 tweets per second. </a:t>
            </a:r>
          </a:p>
          <a:p>
            <a:pPr algn="just"/>
            <a:endParaRPr lang="en-US" dirty="0">
              <a:solidFill>
                <a:srgbClr val="000000"/>
              </a:solidFill>
              <a:latin typeface="Nunito" pitchFamily="2" charset="0"/>
            </a:endParaRPr>
          </a:p>
          <a:p>
            <a:pPr algn="just"/>
            <a:r>
              <a:rPr lang="en-US" b="0" i="0" dirty="0">
                <a:solidFill>
                  <a:srgbClr val="000000"/>
                </a:solidFill>
                <a:effectLst/>
                <a:latin typeface="Nunito" pitchFamily="2" charset="0"/>
              </a:rPr>
              <a:t>The following illustration shows how Tweeter manages its tweets with the help of MapReduce.</a:t>
            </a:r>
          </a:p>
          <a:p>
            <a:endParaRPr lang="en-IN" dirty="0"/>
          </a:p>
        </p:txBody>
      </p:sp>
    </p:spTree>
    <p:extLst>
      <p:ext uri="{BB962C8B-B14F-4D97-AF65-F5344CB8AC3E}">
        <p14:creationId xmlns:p14="http://schemas.microsoft.com/office/powerpoint/2010/main" val="15886634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apReduce Example">
            <a:extLst>
              <a:ext uri="{FF2B5EF4-FFF2-40B4-BE49-F238E27FC236}">
                <a16:creationId xmlns:a16="http://schemas.microsoft.com/office/drawing/2014/main" id="{67931266-E795-9740-3D40-14B2DAED8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040" y="1330960"/>
            <a:ext cx="8778240" cy="4846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9748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C44A28-BBFA-FC0B-34DF-419DC02F2A55}"/>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1" i="0" dirty="0">
                <a:solidFill>
                  <a:srgbClr val="000000"/>
                </a:solidFill>
                <a:effectLst/>
                <a:latin typeface="Nunito" pitchFamily="2" charset="0"/>
              </a:rPr>
              <a:t>Tokenize</a:t>
            </a:r>
            <a:r>
              <a:rPr lang="en-US" b="0" i="0" dirty="0">
                <a:solidFill>
                  <a:srgbClr val="000000"/>
                </a:solidFill>
                <a:effectLst/>
                <a:latin typeface="Nunito" pitchFamily="2" charset="0"/>
              </a:rPr>
              <a:t> − Tokenizes the tweets into maps of tokens and writes them as key-value pairs.</a:t>
            </a:r>
          </a:p>
          <a:p>
            <a:pPr algn="just">
              <a:buFont typeface="Arial" panose="020B0604020202020204" pitchFamily="34" charset="0"/>
              <a:buChar char="•"/>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Filter</a:t>
            </a:r>
            <a:r>
              <a:rPr lang="en-US" b="0" i="0" dirty="0">
                <a:solidFill>
                  <a:srgbClr val="000000"/>
                </a:solidFill>
                <a:effectLst/>
                <a:latin typeface="Nunito" pitchFamily="2" charset="0"/>
              </a:rPr>
              <a:t> − Filters unwanted words from the maps of tokens and writes the filtered maps as key-value pairs.</a:t>
            </a:r>
          </a:p>
          <a:p>
            <a:pPr algn="just">
              <a:buFont typeface="Arial" panose="020B0604020202020204" pitchFamily="34" charset="0"/>
              <a:buChar char="•"/>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Count</a:t>
            </a:r>
            <a:r>
              <a:rPr lang="en-US" b="0" i="0" dirty="0">
                <a:solidFill>
                  <a:srgbClr val="000000"/>
                </a:solidFill>
                <a:effectLst/>
                <a:latin typeface="Nunito" pitchFamily="2" charset="0"/>
              </a:rPr>
              <a:t> − Generates a token counter per word.</a:t>
            </a:r>
          </a:p>
          <a:p>
            <a:pPr algn="just">
              <a:buFont typeface="Arial" panose="020B0604020202020204" pitchFamily="34" charset="0"/>
              <a:buChar char="•"/>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Aggregate Counters</a:t>
            </a:r>
            <a:r>
              <a:rPr lang="en-US" b="0" i="0" dirty="0">
                <a:solidFill>
                  <a:srgbClr val="000000"/>
                </a:solidFill>
                <a:effectLst/>
                <a:latin typeface="Nunito" pitchFamily="2" charset="0"/>
              </a:rPr>
              <a:t> − Prepares an aggregate of similar counter values into small manageable units.</a:t>
            </a:r>
          </a:p>
          <a:p>
            <a:endParaRPr lang="en-IN" dirty="0"/>
          </a:p>
        </p:txBody>
      </p:sp>
    </p:spTree>
    <p:extLst>
      <p:ext uri="{BB962C8B-B14F-4D97-AF65-F5344CB8AC3E}">
        <p14:creationId xmlns:p14="http://schemas.microsoft.com/office/powerpoint/2010/main" val="345190033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32D55-39C0-A834-D85E-5DCD5E6456B1}"/>
              </a:ext>
            </a:extLst>
          </p:cNvPr>
          <p:cNvSpPr>
            <a:spLocks noGrp="1"/>
          </p:cNvSpPr>
          <p:nvPr>
            <p:ph idx="1"/>
          </p:nvPr>
        </p:nvSpPr>
        <p:spPr>
          <a:xfrm>
            <a:off x="838200" y="629920"/>
            <a:ext cx="10515600" cy="5547043"/>
          </a:xfrm>
        </p:spPr>
        <p:txBody>
          <a:bodyPr/>
          <a:lstStyle/>
          <a:p>
            <a:pPr algn="just"/>
            <a:r>
              <a:rPr lang="en-US" b="0" i="0" dirty="0">
                <a:solidFill>
                  <a:srgbClr val="000000"/>
                </a:solidFill>
                <a:effectLst/>
                <a:latin typeface="Nunito" pitchFamily="2" charset="0"/>
              </a:rPr>
              <a:t>The MapReduce algorithm contains two important tasks, namely Map and Reduce.</a:t>
            </a:r>
          </a:p>
          <a:p>
            <a:pPr algn="just"/>
            <a:endParaRPr lang="en-US" b="0" i="0" dirty="0">
              <a:solidFill>
                <a:srgbClr val="000000"/>
              </a:solidFill>
              <a:effectLst/>
              <a:latin typeface="Nunito" pitchFamily="2" charset="0"/>
            </a:endParaRPr>
          </a:p>
          <a:p>
            <a:pPr algn="l">
              <a:buFont typeface="Arial" panose="020B0604020202020204" pitchFamily="34" charset="0"/>
              <a:buChar char="•"/>
            </a:pPr>
            <a:r>
              <a:rPr lang="en-US" b="0" i="0" dirty="0">
                <a:solidFill>
                  <a:srgbClr val="000000"/>
                </a:solidFill>
                <a:effectLst/>
                <a:latin typeface="Nunito" pitchFamily="2" charset="0"/>
              </a:rPr>
              <a:t>The map task is done by means of Mapper Class</a:t>
            </a:r>
          </a:p>
          <a:p>
            <a:pPr algn="l">
              <a:buFont typeface="Arial" panose="020B0604020202020204" pitchFamily="34" charset="0"/>
              <a:buChar char="•"/>
            </a:pPr>
            <a:endParaRPr lang="en-US" b="0" i="0" dirty="0">
              <a:solidFill>
                <a:srgbClr val="000000"/>
              </a:solidFill>
              <a:effectLst/>
              <a:latin typeface="Nunito" pitchFamily="2" charset="0"/>
            </a:endParaRPr>
          </a:p>
          <a:p>
            <a:pPr algn="l">
              <a:buFont typeface="Arial" panose="020B0604020202020204" pitchFamily="34" charset="0"/>
              <a:buChar char="•"/>
            </a:pPr>
            <a:r>
              <a:rPr lang="en-US" b="0" i="0" dirty="0">
                <a:solidFill>
                  <a:srgbClr val="000000"/>
                </a:solidFill>
                <a:effectLst/>
                <a:latin typeface="Nunito" pitchFamily="2" charset="0"/>
              </a:rPr>
              <a:t>The reduce task is done by means of Reducer Class.</a:t>
            </a:r>
          </a:p>
          <a:p>
            <a:pPr algn="l">
              <a:buFont typeface="Arial" panose="020B0604020202020204" pitchFamily="34" charset="0"/>
              <a:buChar char="•"/>
            </a:pPr>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Mapper class takes the input, tokenizes it, maps and sorts it. The output of Mapper class is used as input by Reducer class, which in turn searches matching pairs and reduces them.</a:t>
            </a:r>
          </a:p>
          <a:p>
            <a:endParaRPr lang="en-IN" dirty="0"/>
          </a:p>
        </p:txBody>
      </p:sp>
    </p:spTree>
    <p:extLst>
      <p:ext uri="{BB962C8B-B14F-4D97-AF65-F5344CB8AC3E}">
        <p14:creationId xmlns:p14="http://schemas.microsoft.com/office/powerpoint/2010/main" val="190127106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apper Reducer Class">
            <a:extLst>
              <a:ext uri="{FF2B5EF4-FFF2-40B4-BE49-F238E27FC236}">
                <a16:creationId xmlns:a16="http://schemas.microsoft.com/office/drawing/2014/main" id="{CA422487-7C52-0A4C-379E-0F69F596E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3280" y="1270000"/>
            <a:ext cx="7731760" cy="449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96778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0419E-301E-6664-802F-BFAFB5C831E3}"/>
              </a:ext>
            </a:extLst>
          </p:cNvPr>
          <p:cNvSpPr>
            <a:spLocks noGrp="1"/>
          </p:cNvSpPr>
          <p:nvPr>
            <p:ph idx="1"/>
          </p:nvPr>
        </p:nvSpPr>
        <p:spPr>
          <a:xfrm>
            <a:off x="838200" y="711200"/>
            <a:ext cx="10515600" cy="5465763"/>
          </a:xfrm>
        </p:spPr>
        <p:txBody>
          <a:bodyPr>
            <a:normAutofit lnSpcReduction="10000"/>
          </a:bodyPr>
          <a:lstStyle/>
          <a:p>
            <a:pPr algn="just"/>
            <a:r>
              <a:rPr lang="en-US" b="0" i="0" dirty="0">
                <a:solidFill>
                  <a:srgbClr val="000000"/>
                </a:solidFill>
                <a:effectLst/>
                <a:latin typeface="Nunito" pitchFamily="2" charset="0"/>
              </a:rPr>
              <a:t>MapReduce implements various mathematical algorithms to divide a task into small parts and assign them to multiple systems. In technical terms, MapReduce algorithm helps in sending the Map &amp; Reduce tasks to appropriate servers in a cluster.</a:t>
            </a:r>
          </a:p>
          <a:p>
            <a:pPr algn="just"/>
            <a:endParaRPr lang="en-US" b="0" i="0" dirty="0">
              <a:solidFill>
                <a:srgbClr val="000000"/>
              </a:solidFill>
              <a:effectLst/>
              <a:latin typeface="Nunito" pitchFamily="2" charset="0"/>
            </a:endParaRPr>
          </a:p>
          <a:p>
            <a:pPr marL="0" indent="0" algn="just">
              <a:buNone/>
            </a:pPr>
            <a:r>
              <a:rPr lang="en-US" b="0" i="0" dirty="0">
                <a:solidFill>
                  <a:srgbClr val="000000"/>
                </a:solidFill>
                <a:effectLst/>
                <a:latin typeface="Nunito" pitchFamily="2" charset="0"/>
              </a:rPr>
              <a:t>These mathematical algorithms may include the following :-</a:t>
            </a:r>
          </a:p>
          <a:p>
            <a:pPr marL="0" indent="0" algn="just">
              <a:buNone/>
            </a:pPr>
            <a:endParaRPr lang="en-US" b="0" i="0" dirty="0">
              <a:solidFill>
                <a:srgbClr val="000000"/>
              </a:solidFill>
              <a:effectLst/>
              <a:latin typeface="Nunito" pitchFamily="2" charset="0"/>
            </a:endParaRPr>
          </a:p>
          <a:p>
            <a:pPr algn="l">
              <a:buFont typeface="Arial" panose="020B0604020202020204" pitchFamily="34" charset="0"/>
              <a:buChar char="•"/>
            </a:pPr>
            <a:r>
              <a:rPr lang="en-US" b="0" i="0" dirty="0">
                <a:solidFill>
                  <a:srgbClr val="000000"/>
                </a:solidFill>
                <a:effectLst/>
                <a:latin typeface="Nunito" pitchFamily="2" charset="0"/>
              </a:rPr>
              <a:t>Sorting</a:t>
            </a:r>
          </a:p>
          <a:p>
            <a:pPr algn="l">
              <a:buFont typeface="Arial" panose="020B0604020202020204" pitchFamily="34" charset="0"/>
              <a:buChar char="•"/>
            </a:pPr>
            <a:r>
              <a:rPr lang="en-US" b="0" i="0" dirty="0">
                <a:solidFill>
                  <a:srgbClr val="000000"/>
                </a:solidFill>
                <a:effectLst/>
                <a:latin typeface="Nunito" pitchFamily="2" charset="0"/>
              </a:rPr>
              <a:t>Searching</a:t>
            </a:r>
          </a:p>
          <a:p>
            <a:pPr algn="l">
              <a:buFont typeface="Arial" panose="020B0604020202020204" pitchFamily="34" charset="0"/>
              <a:buChar char="•"/>
            </a:pPr>
            <a:r>
              <a:rPr lang="en-US" b="0" i="0" dirty="0">
                <a:solidFill>
                  <a:srgbClr val="000000"/>
                </a:solidFill>
                <a:effectLst/>
                <a:latin typeface="Nunito" pitchFamily="2" charset="0"/>
              </a:rPr>
              <a:t>Indexing</a:t>
            </a:r>
          </a:p>
          <a:p>
            <a:pPr algn="l">
              <a:buFont typeface="Arial" panose="020B0604020202020204" pitchFamily="34" charset="0"/>
              <a:buChar char="•"/>
            </a:pPr>
            <a:r>
              <a:rPr lang="en-US" b="0" i="0" dirty="0">
                <a:solidFill>
                  <a:srgbClr val="000000"/>
                </a:solidFill>
                <a:effectLst/>
                <a:latin typeface="Nunito" pitchFamily="2" charset="0"/>
              </a:rPr>
              <a:t>TF-IDF</a:t>
            </a:r>
          </a:p>
          <a:p>
            <a:endParaRPr lang="en-IN" dirty="0"/>
          </a:p>
        </p:txBody>
      </p:sp>
    </p:spTree>
    <p:extLst>
      <p:ext uri="{BB962C8B-B14F-4D97-AF65-F5344CB8AC3E}">
        <p14:creationId xmlns:p14="http://schemas.microsoft.com/office/powerpoint/2010/main" val="62420798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915C-1F25-41D5-07DD-855879C88421}"/>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Sorting</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A9D35FB2-B601-E5BB-98E2-D3BDA9AD9C30}"/>
              </a:ext>
            </a:extLst>
          </p:cNvPr>
          <p:cNvSpPr>
            <a:spLocks noGrp="1"/>
          </p:cNvSpPr>
          <p:nvPr>
            <p:ph idx="1"/>
          </p:nvPr>
        </p:nvSpPr>
        <p:spPr>
          <a:xfrm>
            <a:off x="838200" y="1229360"/>
            <a:ext cx="10515600" cy="5415280"/>
          </a:xfrm>
        </p:spPr>
        <p:txBody>
          <a:bodyPr>
            <a:normAutofit fontScale="92500" lnSpcReduction="10000"/>
          </a:bodyPr>
          <a:lstStyle/>
          <a:p>
            <a:pPr algn="just"/>
            <a:r>
              <a:rPr lang="en-US" b="0" i="0" dirty="0">
                <a:solidFill>
                  <a:srgbClr val="000000"/>
                </a:solidFill>
                <a:effectLst/>
                <a:latin typeface="Nunito" pitchFamily="2" charset="0"/>
              </a:rPr>
              <a:t>Sorting is one of the basic MapReduce algorithms to process and analyze data. MapReduce implements sorting algorithm to automatically sort the output key-value pairs from the mapper by their keys.</a:t>
            </a:r>
          </a:p>
          <a:p>
            <a:pPr algn="just">
              <a:buFont typeface="Arial" panose="020B0604020202020204" pitchFamily="34" charset="0"/>
              <a:buChar char="•"/>
            </a:pPr>
            <a:r>
              <a:rPr lang="en-US" b="0" i="0" dirty="0">
                <a:solidFill>
                  <a:srgbClr val="000000"/>
                </a:solidFill>
                <a:effectLst/>
                <a:latin typeface="Nunito" pitchFamily="2" charset="0"/>
              </a:rPr>
              <a:t>Sorting methods are implemented in the mapper class itself.</a:t>
            </a:r>
          </a:p>
          <a:p>
            <a:pPr algn="just">
              <a:buFont typeface="Arial" panose="020B0604020202020204" pitchFamily="34" charset="0"/>
              <a:buChar char="•"/>
            </a:pPr>
            <a:r>
              <a:rPr lang="en-US" b="0" i="0" dirty="0">
                <a:solidFill>
                  <a:srgbClr val="000000"/>
                </a:solidFill>
                <a:effectLst/>
                <a:latin typeface="Nunito" pitchFamily="2" charset="0"/>
              </a:rPr>
              <a:t>In the Shuffle and Sort phase, after tokenizing the values in the mapper class, the </a:t>
            </a:r>
            <a:r>
              <a:rPr lang="en-US" b="1" i="0" dirty="0">
                <a:solidFill>
                  <a:srgbClr val="000000"/>
                </a:solidFill>
                <a:effectLst/>
                <a:latin typeface="Nunito" pitchFamily="2" charset="0"/>
              </a:rPr>
              <a:t>Context</a:t>
            </a:r>
            <a:r>
              <a:rPr lang="en-US" b="0" i="0" dirty="0">
                <a:solidFill>
                  <a:srgbClr val="000000"/>
                </a:solidFill>
                <a:effectLst/>
                <a:latin typeface="Nunito" pitchFamily="2" charset="0"/>
              </a:rPr>
              <a:t> class (user-defined class) collects the matching valued keys as a collection.</a:t>
            </a:r>
          </a:p>
          <a:p>
            <a:pPr algn="just">
              <a:buFont typeface="Arial" panose="020B0604020202020204" pitchFamily="34" charset="0"/>
              <a:buChar char="•"/>
            </a:pPr>
            <a:r>
              <a:rPr lang="en-US" b="0" i="0" dirty="0">
                <a:solidFill>
                  <a:srgbClr val="000000"/>
                </a:solidFill>
                <a:effectLst/>
                <a:latin typeface="Nunito" pitchFamily="2" charset="0"/>
              </a:rPr>
              <a:t>To collect similar key-value pairs (intermediate keys), the Mapper class takes the help of </a:t>
            </a:r>
            <a:r>
              <a:rPr lang="en-US" b="1" i="0" dirty="0" err="1">
                <a:solidFill>
                  <a:srgbClr val="000000"/>
                </a:solidFill>
                <a:effectLst/>
                <a:latin typeface="Nunito" pitchFamily="2" charset="0"/>
              </a:rPr>
              <a:t>RawComparator</a:t>
            </a:r>
            <a:r>
              <a:rPr lang="en-US" b="0" i="0" dirty="0">
                <a:solidFill>
                  <a:srgbClr val="000000"/>
                </a:solidFill>
                <a:effectLst/>
                <a:latin typeface="Nunito" pitchFamily="2" charset="0"/>
              </a:rPr>
              <a:t> class to sort the key-value pairs.</a:t>
            </a:r>
          </a:p>
          <a:p>
            <a:pPr algn="just">
              <a:buFont typeface="Arial" panose="020B0604020202020204" pitchFamily="34" charset="0"/>
              <a:buChar char="•"/>
            </a:pPr>
            <a:r>
              <a:rPr lang="en-US" b="0" i="0" dirty="0">
                <a:solidFill>
                  <a:srgbClr val="000000"/>
                </a:solidFill>
                <a:effectLst/>
                <a:latin typeface="Nunito" pitchFamily="2" charset="0"/>
              </a:rPr>
              <a:t>The set of intermediate key-value pairs for a given Reducer is automatically sorted by Hadoop to form key-values (K2, {V2, V2, …}) before they are presented to the Reducer.</a:t>
            </a:r>
          </a:p>
          <a:p>
            <a:endParaRPr lang="en-IN" dirty="0"/>
          </a:p>
        </p:txBody>
      </p:sp>
    </p:spTree>
    <p:extLst>
      <p:ext uri="{BB962C8B-B14F-4D97-AF65-F5344CB8AC3E}">
        <p14:creationId xmlns:p14="http://schemas.microsoft.com/office/powerpoint/2010/main" val="249804347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F67D-4D37-D27A-6215-6107EA1A843F}"/>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Searching</a:t>
            </a:r>
            <a:endParaRPr lang="en-IN" dirty="0"/>
          </a:p>
        </p:txBody>
      </p:sp>
      <p:sp>
        <p:nvSpPr>
          <p:cNvPr id="3" name="Content Placeholder 2">
            <a:extLst>
              <a:ext uri="{FF2B5EF4-FFF2-40B4-BE49-F238E27FC236}">
                <a16:creationId xmlns:a16="http://schemas.microsoft.com/office/drawing/2014/main" id="{857F35F7-A704-90D9-0BA1-6FBFC80C760F}"/>
              </a:ext>
            </a:extLst>
          </p:cNvPr>
          <p:cNvSpPr>
            <a:spLocks noGrp="1"/>
          </p:cNvSpPr>
          <p:nvPr>
            <p:ph idx="1"/>
          </p:nvPr>
        </p:nvSpPr>
        <p:spPr>
          <a:xfrm>
            <a:off x="838200" y="1330960"/>
            <a:ext cx="10515600" cy="4846003"/>
          </a:xfrm>
        </p:spPr>
        <p:txBody>
          <a:bodyPr>
            <a:normAutofit fontScale="85000" lnSpcReduction="20000"/>
          </a:bodyPr>
          <a:lstStyle/>
          <a:p>
            <a:pPr marL="0" indent="0" algn="l">
              <a:buNone/>
            </a:pPr>
            <a:endParaRPr lang="en-US" b="0" i="0" dirty="0">
              <a:solidFill>
                <a:srgbClr val="000000"/>
              </a:solidFill>
              <a:effectLst/>
              <a:latin typeface="Heebo" pitchFamily="2" charset="-79"/>
              <a:cs typeface="Heebo" pitchFamily="2" charset="-79"/>
            </a:endParaRPr>
          </a:p>
          <a:p>
            <a:pPr algn="just"/>
            <a:r>
              <a:rPr lang="en-US" b="0" i="0" dirty="0">
                <a:solidFill>
                  <a:srgbClr val="000000"/>
                </a:solidFill>
                <a:effectLst/>
                <a:latin typeface="Nunito" pitchFamily="2" charset="0"/>
              </a:rPr>
              <a:t>Searching plays an important role in MapReduce algorithm. It helps in the combiner phase (optional) and in the Reducer phase. Let us try to understand how Searching works with the help of an example.</a:t>
            </a:r>
          </a:p>
          <a:p>
            <a:pPr algn="just"/>
            <a:endParaRPr lang="en-US" b="0" i="0" dirty="0">
              <a:solidFill>
                <a:srgbClr val="000000"/>
              </a:solidFill>
              <a:effectLst/>
              <a:latin typeface="Nunito" pitchFamily="2" charset="0"/>
            </a:endParaRPr>
          </a:p>
          <a:p>
            <a:pPr marL="0" indent="0" algn="l">
              <a:buNone/>
            </a:pPr>
            <a:r>
              <a:rPr lang="en-US" b="1" i="0" dirty="0">
                <a:effectLst/>
                <a:latin typeface="Heebo" pitchFamily="2" charset="-79"/>
                <a:cs typeface="Heebo" pitchFamily="2" charset="-79"/>
              </a:rPr>
              <a:t>Example</a:t>
            </a:r>
          </a:p>
          <a:p>
            <a:pPr algn="just"/>
            <a:r>
              <a:rPr lang="en-US" b="0" i="0" dirty="0">
                <a:solidFill>
                  <a:srgbClr val="000000"/>
                </a:solidFill>
                <a:effectLst/>
                <a:latin typeface="Nunito" pitchFamily="2" charset="0"/>
              </a:rPr>
              <a:t>The following example shows how MapReduce employs Searching algorithm to find out the details of the employee who draws the highest salary in a given employee dataset.</a:t>
            </a:r>
          </a:p>
          <a:p>
            <a:pPr algn="just"/>
            <a:endParaRPr lang="en-US" b="0" i="0" dirty="0">
              <a:solidFill>
                <a:srgbClr val="000000"/>
              </a:solidFill>
              <a:effectLst/>
              <a:latin typeface="Nunito" pitchFamily="2" charset="0"/>
            </a:endParaRPr>
          </a:p>
          <a:p>
            <a:pPr algn="just">
              <a:buFont typeface="Arial" panose="020B0604020202020204" pitchFamily="34" charset="0"/>
              <a:buChar char="•"/>
            </a:pPr>
            <a:r>
              <a:rPr lang="en-US" b="0" i="0" dirty="0">
                <a:solidFill>
                  <a:srgbClr val="000000"/>
                </a:solidFill>
                <a:effectLst/>
                <a:latin typeface="Nunito" pitchFamily="2" charset="0"/>
              </a:rPr>
              <a:t>Let us assume we have employee data in four different files − A, B, C, and D. Let us also assume there are duplicate employee records in all four files because of importing the employee data from all database tables repeatedly. See the following illustration.</a:t>
            </a:r>
          </a:p>
          <a:p>
            <a:endParaRPr lang="en-IN" dirty="0"/>
          </a:p>
        </p:txBody>
      </p:sp>
    </p:spTree>
    <p:extLst>
      <p:ext uri="{BB962C8B-B14F-4D97-AF65-F5344CB8AC3E}">
        <p14:creationId xmlns:p14="http://schemas.microsoft.com/office/powerpoint/2010/main" val="56053136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A799-6466-6A35-0767-E23A7A5E8BB9}"/>
              </a:ext>
            </a:extLst>
          </p:cNvPr>
          <p:cNvSpPr>
            <a:spLocks noGrp="1"/>
          </p:cNvSpPr>
          <p:nvPr>
            <p:ph type="title"/>
          </p:nvPr>
        </p:nvSpPr>
        <p:spPr/>
        <p:txBody>
          <a:bodyPr/>
          <a:lstStyle/>
          <a:p>
            <a:endParaRPr lang="en-IN"/>
          </a:p>
        </p:txBody>
      </p:sp>
      <p:pic>
        <p:nvPicPr>
          <p:cNvPr id="1026" name="Picture 2" descr="Map Reduce Illustration">
            <a:extLst>
              <a:ext uri="{FF2B5EF4-FFF2-40B4-BE49-F238E27FC236}">
                <a16:creationId xmlns:a16="http://schemas.microsoft.com/office/drawing/2014/main" id="{EF10E6A8-015E-4CCA-17D8-B44D6333F9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99920"/>
            <a:ext cx="10515600" cy="427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47926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1C09-99C3-095B-64AC-5FE42924E1A9}"/>
              </a:ext>
            </a:extLst>
          </p:cNvPr>
          <p:cNvSpPr>
            <a:spLocks noGrp="1"/>
          </p:cNvSpPr>
          <p:nvPr>
            <p:ph type="title"/>
          </p:nvPr>
        </p:nvSpPr>
        <p:spPr>
          <a:xfrm>
            <a:off x="838200" y="365125"/>
            <a:ext cx="10515600" cy="1870075"/>
          </a:xfrm>
        </p:spPr>
        <p:txBody>
          <a:bodyPr>
            <a:noAutofit/>
          </a:bodyPr>
          <a:lstStyle/>
          <a:p>
            <a:r>
              <a:rPr lang="en-US" sz="2800" b="1" i="0" dirty="0">
                <a:solidFill>
                  <a:srgbClr val="000000"/>
                </a:solidFill>
                <a:effectLst/>
                <a:latin typeface="Nunito" pitchFamily="2" charset="0"/>
              </a:rPr>
              <a:t>The Map phase</a:t>
            </a:r>
            <a:r>
              <a:rPr lang="en-US" sz="2800" b="0" i="0" dirty="0">
                <a:solidFill>
                  <a:srgbClr val="000000"/>
                </a:solidFill>
                <a:effectLst/>
                <a:latin typeface="Nunito" pitchFamily="2" charset="0"/>
              </a:rPr>
              <a:t> processes each input file and provides the employee data in key-value pairs (&lt;k, v&gt; : &lt;emp name, salary&gt;). See the following illustration.</a:t>
            </a:r>
            <a:br>
              <a:rPr lang="en-US" sz="2800" b="0" i="0" dirty="0">
                <a:solidFill>
                  <a:srgbClr val="000000"/>
                </a:solidFill>
                <a:effectLst/>
                <a:latin typeface="Nunito" pitchFamily="2" charset="0"/>
              </a:rPr>
            </a:br>
            <a:endParaRPr lang="en-IN" sz="2800" dirty="0"/>
          </a:p>
        </p:txBody>
      </p:sp>
      <p:pic>
        <p:nvPicPr>
          <p:cNvPr id="2052" name="Picture 4" descr="Map Reduce Illustration">
            <a:extLst>
              <a:ext uri="{FF2B5EF4-FFF2-40B4-BE49-F238E27FC236}">
                <a16:creationId xmlns:a16="http://schemas.microsoft.com/office/drawing/2014/main" id="{8841C5C7-AED1-7638-AEEF-4FD7BAFB6A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8560" y="2336800"/>
            <a:ext cx="9906000" cy="3738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533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AC9E5-199D-4510-7935-DBB0AB32275E}"/>
              </a:ext>
            </a:extLst>
          </p:cNvPr>
          <p:cNvSpPr>
            <a:spLocks noGrp="1"/>
          </p:cNvSpPr>
          <p:nvPr>
            <p:ph type="title"/>
          </p:nvPr>
        </p:nvSpPr>
        <p:spPr/>
        <p:txBody>
          <a:bodyPr/>
          <a:lstStyle/>
          <a:p>
            <a:r>
              <a:rPr lang="en-IN" b="1" i="0" dirty="0">
                <a:solidFill>
                  <a:srgbClr val="273239"/>
                </a:solidFill>
                <a:effectLst/>
                <a:latin typeface="Nunito" pitchFamily="2" charset="0"/>
              </a:rPr>
              <a:t>Semi-Structured Data</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8514A277-CC6D-9DD6-0758-BEAEBFEBDC84}"/>
              </a:ext>
            </a:extLst>
          </p:cNvPr>
          <p:cNvSpPr>
            <a:spLocks noGrp="1"/>
          </p:cNvSpPr>
          <p:nvPr>
            <p:ph idx="1"/>
          </p:nvPr>
        </p:nvSpPr>
        <p:spPr/>
        <p:txBody>
          <a:bodyPr>
            <a:normAutofit/>
          </a:bodyPr>
          <a:lstStyle/>
          <a:p>
            <a:r>
              <a:rPr lang="en-US" dirty="0"/>
              <a:t>Semi-structured data is not bound by any rigid schema for data storage and handling. The data is not in the relational format and is not neatly organized into rows and columns like that in a spreadsheet.</a:t>
            </a:r>
          </a:p>
          <a:p>
            <a:endParaRPr lang="en-US" dirty="0"/>
          </a:p>
          <a:p>
            <a:r>
              <a:rPr lang="en-US" dirty="0"/>
              <a:t>However, there are some features like key-value pairs that help in discerning the different entities from each other.</a:t>
            </a:r>
          </a:p>
          <a:p>
            <a:endParaRPr lang="en-US" dirty="0"/>
          </a:p>
          <a:p>
            <a:r>
              <a:rPr lang="en-US" dirty="0"/>
              <a:t>Since semi-structured data doesn’t need a structured query language, it is commonly called NoSQL data.</a:t>
            </a:r>
          </a:p>
        </p:txBody>
      </p:sp>
    </p:spTree>
    <p:extLst>
      <p:ext uri="{BB962C8B-B14F-4D97-AF65-F5344CB8AC3E}">
        <p14:creationId xmlns:p14="http://schemas.microsoft.com/office/powerpoint/2010/main" val="240987060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83C7-BCEC-E2A4-97B6-D823C7B8F3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7F06A4-640F-5B20-3675-FCB5133E4B10}"/>
              </a:ext>
            </a:extLst>
          </p:cNvPr>
          <p:cNvSpPr>
            <a:spLocks noGrp="1"/>
          </p:cNvSpPr>
          <p:nvPr>
            <p:ph idx="1"/>
          </p:nvPr>
        </p:nvSpPr>
        <p:spPr/>
        <p:txBody>
          <a:bodyPr/>
          <a:lstStyle/>
          <a:p>
            <a:r>
              <a:rPr lang="en-US" b="1" i="0" dirty="0">
                <a:solidFill>
                  <a:srgbClr val="000000"/>
                </a:solidFill>
                <a:effectLst/>
                <a:latin typeface="Nunito" pitchFamily="2" charset="0"/>
              </a:rPr>
              <a:t>The combiner phase</a:t>
            </a:r>
            <a:r>
              <a:rPr lang="en-US" b="0" i="0" dirty="0">
                <a:solidFill>
                  <a:srgbClr val="000000"/>
                </a:solidFill>
                <a:effectLst/>
                <a:latin typeface="Nunito" pitchFamily="2" charset="0"/>
              </a:rPr>
              <a:t> (searching technique) will accept the input from the Map phase as a key-value pair with employee name and salary. Using searching technique, the combiner will check all the employee salary to find the highest salaried employee in each file.</a:t>
            </a:r>
          </a:p>
          <a:p>
            <a:endParaRPr lang="en-IN" dirty="0"/>
          </a:p>
        </p:txBody>
      </p:sp>
      <p:graphicFrame>
        <p:nvGraphicFramePr>
          <p:cNvPr id="4" name="Table 3">
            <a:extLst>
              <a:ext uri="{FF2B5EF4-FFF2-40B4-BE49-F238E27FC236}">
                <a16:creationId xmlns:a16="http://schemas.microsoft.com/office/drawing/2014/main" id="{8C3B0210-F376-5249-7503-F005DF154328}"/>
              </a:ext>
            </a:extLst>
          </p:cNvPr>
          <p:cNvGraphicFramePr>
            <a:graphicFrameLocks noGrp="1"/>
          </p:cNvGraphicFramePr>
          <p:nvPr>
            <p:extLst>
              <p:ext uri="{D42A27DB-BD31-4B8C-83A1-F6EECF244321}">
                <p14:modId xmlns:p14="http://schemas.microsoft.com/office/powerpoint/2010/main" val="4286762098"/>
              </p:ext>
            </p:extLst>
          </p:nvPr>
        </p:nvGraphicFramePr>
        <p:xfrm>
          <a:off x="2601676" y="4104047"/>
          <a:ext cx="3856565" cy="2332327"/>
        </p:xfrm>
        <a:graphic>
          <a:graphicData uri="http://schemas.openxmlformats.org/drawingml/2006/table">
            <a:tbl>
              <a:tblPr/>
              <a:tblGrid>
                <a:gridCol w="1696436">
                  <a:extLst>
                    <a:ext uri="{9D8B030D-6E8A-4147-A177-3AD203B41FA5}">
                      <a16:colId xmlns:a16="http://schemas.microsoft.com/office/drawing/2014/main" val="2206395588"/>
                    </a:ext>
                  </a:extLst>
                </a:gridCol>
                <a:gridCol w="463693">
                  <a:extLst>
                    <a:ext uri="{9D8B030D-6E8A-4147-A177-3AD203B41FA5}">
                      <a16:colId xmlns:a16="http://schemas.microsoft.com/office/drawing/2014/main" val="81370455"/>
                    </a:ext>
                  </a:extLst>
                </a:gridCol>
                <a:gridCol w="1696436">
                  <a:extLst>
                    <a:ext uri="{9D8B030D-6E8A-4147-A177-3AD203B41FA5}">
                      <a16:colId xmlns:a16="http://schemas.microsoft.com/office/drawing/2014/main" val="209519718"/>
                    </a:ext>
                  </a:extLst>
                </a:gridCol>
              </a:tblGrid>
              <a:tr h="0">
                <a:tc>
                  <a:txBody>
                    <a:bodyPr/>
                    <a:lstStyle/>
                    <a:p>
                      <a:endParaRPr lang="en-IN"/>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20C35B"/>
                      </a:solidFill>
                      <a:prstDash val="solid"/>
                      <a:round/>
                      <a:headEnd type="none" w="med" len="med"/>
                      <a:tailEnd type="none" w="med" len="med"/>
                    </a:lnB>
                  </a:tcPr>
                </a:tc>
                <a:tc>
                  <a:txBody>
                    <a:bodyPr/>
                    <a:lstStyle/>
                    <a:p>
                      <a:endParaRPr lang="en-IN"/>
                    </a:p>
                  </a:txBody>
                  <a:tcPr>
                    <a:lnL w="6350" cap="flat" cmpd="sng" algn="ctr">
                      <a:solidFill>
                        <a:srgbClr val="DDDDDD"/>
                      </a:solidFill>
                      <a:prstDash val="solid"/>
                      <a:round/>
                      <a:headEnd type="none" w="med" len="med"/>
                      <a:tailEnd type="none" w="med" len="med"/>
                    </a:lnL>
                  </a:tcPr>
                </a:tc>
                <a:tc>
                  <a:txBody>
                    <a:bodyPr/>
                    <a:lstStyle/>
                    <a:p>
                      <a:endParaRPr lang="en-IN"/>
                    </a:p>
                  </a:txBody>
                  <a:tcPr/>
                </a:tc>
                <a:extLst>
                  <a:ext uri="{0D108BD9-81ED-4DB2-BD59-A6C34878D82A}">
                    <a16:rowId xmlns:a16="http://schemas.microsoft.com/office/drawing/2014/main" val="2198618505"/>
                  </a:ext>
                </a:extLst>
              </a:tr>
              <a:tr h="0">
                <a:tc>
                  <a:txBody>
                    <a:bodyPr/>
                    <a:lstStyle/>
                    <a:p>
                      <a:endParaRPr lang="en-IN"/>
                    </a:p>
                  </a:txBody>
                  <a:tcPr marL="12700" marR="12700" marT="12700" marB="12700">
                    <a:lnL w="6350" cap="flat" cmpd="sng" algn="ctr">
                      <a:solidFill>
                        <a:srgbClr val="20C35B"/>
                      </a:solidFill>
                      <a:prstDash val="solid"/>
                      <a:round/>
                      <a:headEnd type="none" w="med" len="med"/>
                      <a:tailEnd type="none" w="med" len="med"/>
                    </a:lnL>
                    <a:lnR w="6350" cap="flat" cmpd="sng" algn="ctr">
                      <a:solidFill>
                        <a:srgbClr val="20C35B"/>
                      </a:solidFill>
                      <a:prstDash val="solid"/>
                      <a:round/>
                      <a:headEnd type="none" w="med" len="med"/>
                      <a:tailEnd type="none" w="med" len="med"/>
                    </a:lnR>
                    <a:lnT w="6350" cap="flat" cmpd="sng" algn="ctr">
                      <a:solidFill>
                        <a:srgbClr val="20C35B"/>
                      </a:solidFill>
                      <a:prstDash val="solid"/>
                      <a:round/>
                      <a:headEnd type="none" w="med" len="med"/>
                      <a:tailEnd type="none" w="med" len="med"/>
                    </a:lnT>
                    <a:lnB w="6350" cap="flat" cmpd="sng" algn="ctr">
                      <a:solidFill>
                        <a:srgbClr val="00CC5B"/>
                      </a:solidFill>
                      <a:prstDash val="solid"/>
                      <a:round/>
                      <a:headEnd type="none" w="med" len="med"/>
                      <a:tailEnd type="none" w="med" len="med"/>
                    </a:lnB>
                  </a:tcPr>
                </a:tc>
                <a:tc>
                  <a:txBody>
                    <a:bodyPr/>
                    <a:lstStyle/>
                    <a:p>
                      <a:endParaRPr lang="en-IN"/>
                    </a:p>
                  </a:txBody>
                  <a:tcPr>
                    <a:lnL w="6350" cap="flat" cmpd="sng" algn="ctr">
                      <a:solidFill>
                        <a:srgbClr val="20C35B"/>
                      </a:solidFill>
                      <a:prstDash val="solid"/>
                      <a:round/>
                      <a:headEnd type="none" w="med" len="med"/>
                      <a:tailEnd type="none" w="med" len="med"/>
                    </a:lnL>
                    <a:lnB w="6350" cap="flat" cmpd="sng" algn="ctr">
                      <a:solidFill>
                        <a:srgbClr val="E0D15B"/>
                      </a:solidFill>
                      <a:prstDash val="solid"/>
                      <a:round/>
                      <a:headEnd type="none" w="med" len="med"/>
                      <a:tailEnd type="none" w="med" len="med"/>
                    </a:lnB>
                  </a:tcPr>
                </a:tc>
                <a:tc>
                  <a:txBody>
                    <a:bodyPr/>
                    <a:lstStyle/>
                    <a:p>
                      <a:endParaRPr lang="en-IN"/>
                    </a:p>
                  </a:txBody>
                  <a:tcPr>
                    <a:lnB w="6350" cap="flat" cmpd="sng" algn="ctr">
                      <a:solidFill>
                        <a:srgbClr val="00CC5B"/>
                      </a:solidFill>
                      <a:prstDash val="solid"/>
                      <a:round/>
                      <a:headEnd type="none" w="med" len="med"/>
                      <a:tailEnd type="none" w="med" len="med"/>
                    </a:lnB>
                  </a:tcPr>
                </a:tc>
                <a:extLst>
                  <a:ext uri="{0D108BD9-81ED-4DB2-BD59-A6C34878D82A}">
                    <a16:rowId xmlns:a16="http://schemas.microsoft.com/office/drawing/2014/main" val="2514558766"/>
                  </a:ext>
                </a:extLst>
              </a:tr>
              <a:tr h="0">
                <a:tc>
                  <a:txBody>
                    <a:bodyPr/>
                    <a:lstStyle/>
                    <a:p>
                      <a:pPr algn="ctr" fontAlgn="t"/>
                      <a:r>
                        <a:rPr lang="en-IN">
                          <a:solidFill>
                            <a:srgbClr val="000000"/>
                          </a:solidFill>
                          <a:effectLst/>
                        </a:rPr>
                        <a:t>&lt;satish, 26000&gt;</a:t>
                      </a:r>
                    </a:p>
                  </a:txBody>
                  <a:tcPr marL="19050" marR="19050" marT="19050" marB="19050" anchor="b">
                    <a:lnL w="6350" cap="flat" cmpd="sng" algn="ctr">
                      <a:solidFill>
                        <a:srgbClr val="00CC5B"/>
                      </a:solidFill>
                      <a:prstDash val="solid"/>
                      <a:round/>
                      <a:headEnd type="none" w="med" len="med"/>
                      <a:tailEnd type="none" w="med" len="med"/>
                    </a:lnL>
                    <a:lnR w="6350" cap="flat" cmpd="sng" algn="ctr">
                      <a:solidFill>
                        <a:srgbClr val="E0D15B"/>
                      </a:solidFill>
                      <a:prstDash val="solid"/>
                      <a:round/>
                      <a:headEnd type="none" w="med" len="med"/>
                      <a:tailEnd type="none" w="med" len="med"/>
                    </a:lnR>
                    <a:lnT w="6350" cap="flat" cmpd="sng" algn="ctr">
                      <a:solidFill>
                        <a:srgbClr val="00CC5B"/>
                      </a:solidFill>
                      <a:prstDash val="solid"/>
                      <a:round/>
                      <a:headEnd type="none" w="med" len="med"/>
                      <a:tailEnd type="none" w="med" len="med"/>
                    </a:lnT>
                    <a:lnB w="6350" cap="flat" cmpd="sng" algn="ctr">
                      <a:solidFill>
                        <a:srgbClr val="20F05B"/>
                      </a:solidFill>
                      <a:prstDash val="solid"/>
                      <a:round/>
                      <a:headEnd type="none" w="med" len="med"/>
                      <a:tailEnd type="none" w="med" len="med"/>
                    </a:lnB>
                    <a:solidFill>
                      <a:srgbClr val="FFFFFF"/>
                    </a:solidFill>
                  </a:tcPr>
                </a:tc>
                <a:tc>
                  <a:txBody>
                    <a:bodyPr/>
                    <a:lstStyle/>
                    <a:p>
                      <a:pPr algn="ctr" fontAlgn="t"/>
                      <a:endParaRPr lang="en-IN">
                        <a:effectLst/>
                      </a:endParaRPr>
                    </a:p>
                  </a:txBody>
                  <a:tcPr marL="12700" marR="12700" marT="12700" marB="12700">
                    <a:lnL w="6350" cap="flat" cmpd="sng" algn="ctr">
                      <a:solidFill>
                        <a:srgbClr val="E0D15B"/>
                      </a:solidFill>
                      <a:prstDash val="solid"/>
                      <a:round/>
                      <a:headEnd type="none" w="med" len="med"/>
                      <a:tailEnd type="none" w="med" len="med"/>
                    </a:lnL>
                    <a:lnR w="6350" cap="flat" cmpd="sng" algn="ctr">
                      <a:solidFill>
                        <a:srgbClr val="00CC5B"/>
                      </a:solidFill>
                      <a:prstDash val="solid"/>
                      <a:round/>
                      <a:headEnd type="none" w="med" len="med"/>
                      <a:tailEnd type="none" w="med" len="med"/>
                    </a:lnR>
                    <a:lnT w="6350" cap="flat" cmpd="sng" algn="ctr">
                      <a:solidFill>
                        <a:srgbClr val="E0D15B"/>
                      </a:solidFill>
                      <a:prstDash val="solid"/>
                      <a:round/>
                      <a:headEnd type="none" w="med" len="med"/>
                      <a:tailEnd type="none" w="med" len="med"/>
                    </a:lnT>
                    <a:lnB w="6350" cap="flat" cmpd="sng" algn="ctr">
                      <a:solidFill>
                        <a:srgbClr val="80D05B"/>
                      </a:solidFill>
                      <a:prstDash val="solid"/>
                      <a:round/>
                      <a:headEnd type="none" w="med" len="med"/>
                      <a:tailEnd type="none" w="med" len="med"/>
                    </a:lnB>
                  </a:tcPr>
                </a:tc>
                <a:tc>
                  <a:txBody>
                    <a:bodyPr/>
                    <a:lstStyle/>
                    <a:p>
                      <a:endParaRPr lang="en-IN"/>
                    </a:p>
                  </a:txBody>
                  <a:tcPr marL="12700" marR="12700" marT="12700" marB="12700">
                    <a:lnL w="6350" cap="flat" cmpd="sng" algn="ctr">
                      <a:solidFill>
                        <a:srgbClr val="00CC5B"/>
                      </a:solidFill>
                      <a:prstDash val="solid"/>
                      <a:round/>
                      <a:headEnd type="none" w="med" len="med"/>
                      <a:tailEnd type="none" w="med" len="med"/>
                    </a:lnL>
                    <a:lnR w="6350" cap="flat" cmpd="sng" algn="ctr">
                      <a:solidFill>
                        <a:srgbClr val="00CC5B"/>
                      </a:solidFill>
                      <a:prstDash val="solid"/>
                      <a:round/>
                      <a:headEnd type="none" w="med" len="med"/>
                      <a:tailEnd type="none" w="med" len="med"/>
                    </a:lnR>
                    <a:lnT w="6350" cap="flat" cmpd="sng" algn="ctr">
                      <a:solidFill>
                        <a:srgbClr val="00CC5B"/>
                      </a:solidFill>
                      <a:prstDash val="solid"/>
                      <a:round/>
                      <a:headEnd type="none" w="med" len="med"/>
                      <a:tailEnd type="none" w="med" len="med"/>
                    </a:lnT>
                    <a:lnB w="6350" cap="flat" cmpd="sng" algn="ctr">
                      <a:solidFill>
                        <a:srgbClr val="00CC5B"/>
                      </a:solidFill>
                      <a:prstDash val="solid"/>
                      <a:round/>
                      <a:headEnd type="none" w="med" len="med"/>
                      <a:tailEnd type="none" w="med" len="med"/>
                    </a:lnB>
                  </a:tcPr>
                </a:tc>
                <a:extLst>
                  <a:ext uri="{0D108BD9-81ED-4DB2-BD59-A6C34878D82A}">
                    <a16:rowId xmlns:a16="http://schemas.microsoft.com/office/drawing/2014/main" val="1242350736"/>
                  </a:ext>
                </a:extLst>
              </a:tr>
              <a:tr h="379067">
                <a:tc>
                  <a:txBody>
                    <a:bodyPr/>
                    <a:lstStyle/>
                    <a:p>
                      <a:pPr algn="ctr" fontAlgn="t"/>
                      <a:r>
                        <a:rPr lang="en-IN">
                          <a:solidFill>
                            <a:srgbClr val="000000"/>
                          </a:solidFill>
                          <a:effectLst/>
                        </a:rPr>
                        <a:t>&lt;gopal, 50000&gt;</a:t>
                      </a:r>
                    </a:p>
                  </a:txBody>
                  <a:tcPr marL="19050" marR="19050" marT="19050" marB="19050" anchor="b">
                    <a:lnL w="6350" cap="flat" cmpd="sng" algn="ctr">
                      <a:solidFill>
                        <a:srgbClr val="20F05B"/>
                      </a:solidFill>
                      <a:prstDash val="solid"/>
                      <a:round/>
                      <a:headEnd type="none" w="med" len="med"/>
                      <a:tailEnd type="none" w="med" len="med"/>
                    </a:lnL>
                    <a:lnR w="6350" cap="flat" cmpd="sng" algn="ctr">
                      <a:solidFill>
                        <a:srgbClr val="80D05B"/>
                      </a:solidFill>
                      <a:prstDash val="solid"/>
                      <a:round/>
                      <a:headEnd type="none" w="med" len="med"/>
                      <a:tailEnd type="none" w="med" len="med"/>
                    </a:lnR>
                    <a:lnT w="6350" cap="flat" cmpd="sng" algn="ctr">
                      <a:solidFill>
                        <a:srgbClr val="20F05B"/>
                      </a:solidFill>
                      <a:prstDash val="solid"/>
                      <a:round/>
                      <a:headEnd type="none" w="med" len="med"/>
                      <a:tailEnd type="none" w="med" len="med"/>
                    </a:lnT>
                    <a:lnB w="6350" cap="flat" cmpd="sng" algn="ctr">
                      <a:solidFill>
                        <a:srgbClr val="00035C"/>
                      </a:solidFill>
                      <a:prstDash val="solid"/>
                      <a:round/>
                      <a:headEnd type="none" w="med" len="med"/>
                      <a:tailEnd type="none" w="med" len="med"/>
                    </a:lnB>
                    <a:solidFill>
                      <a:srgbClr val="FFFFFF"/>
                    </a:solidFill>
                  </a:tcPr>
                </a:tc>
                <a:tc>
                  <a:txBody>
                    <a:bodyPr/>
                    <a:lstStyle/>
                    <a:p>
                      <a:pPr algn="ctr" fontAlgn="t"/>
                      <a:endParaRPr lang="en-IN">
                        <a:effectLst/>
                      </a:endParaRPr>
                    </a:p>
                  </a:txBody>
                  <a:tcPr marL="12700" marR="12700" marT="12700" marB="12700">
                    <a:lnL w="6350" cap="flat" cmpd="sng" algn="ctr">
                      <a:solidFill>
                        <a:srgbClr val="80D05B"/>
                      </a:solidFill>
                      <a:prstDash val="solid"/>
                      <a:round/>
                      <a:headEnd type="none" w="med" len="med"/>
                      <a:tailEnd type="none" w="med" len="med"/>
                    </a:lnL>
                    <a:lnR w="6350" cap="flat" cmpd="sng" algn="ctr">
                      <a:solidFill>
                        <a:srgbClr val="00CC5B"/>
                      </a:solidFill>
                      <a:prstDash val="solid"/>
                      <a:round/>
                      <a:headEnd type="none" w="med" len="med"/>
                      <a:tailEnd type="none" w="med" len="med"/>
                    </a:lnR>
                    <a:lnT w="6350" cap="flat" cmpd="sng" algn="ctr">
                      <a:solidFill>
                        <a:srgbClr val="80D05B"/>
                      </a:solidFill>
                      <a:prstDash val="solid"/>
                      <a:round/>
                      <a:headEnd type="none" w="med" len="med"/>
                      <a:tailEnd type="none" w="med" len="med"/>
                    </a:lnT>
                    <a:lnB w="6350" cap="flat" cmpd="sng" algn="ctr">
                      <a:solidFill>
                        <a:srgbClr val="20EA5B"/>
                      </a:solidFill>
                      <a:prstDash val="solid"/>
                      <a:round/>
                      <a:headEnd type="none" w="med" len="med"/>
                      <a:tailEnd type="none" w="med" len="med"/>
                    </a:lnB>
                  </a:tcPr>
                </a:tc>
                <a:tc>
                  <a:txBody>
                    <a:bodyPr/>
                    <a:lstStyle/>
                    <a:p>
                      <a:endParaRPr lang="en-IN"/>
                    </a:p>
                  </a:txBody>
                  <a:tcPr marL="12700" marR="12700" marT="12700" marB="12700">
                    <a:lnL w="6350" cap="flat" cmpd="sng" algn="ctr">
                      <a:solidFill>
                        <a:srgbClr val="00CC5B"/>
                      </a:solidFill>
                      <a:prstDash val="solid"/>
                      <a:round/>
                      <a:headEnd type="none" w="med" len="med"/>
                      <a:tailEnd type="none" w="med" len="med"/>
                    </a:lnL>
                    <a:lnR w="6350" cap="flat" cmpd="sng" algn="ctr">
                      <a:solidFill>
                        <a:srgbClr val="00CC5B"/>
                      </a:solidFill>
                      <a:prstDash val="solid"/>
                      <a:round/>
                      <a:headEnd type="none" w="med" len="med"/>
                      <a:tailEnd type="none" w="med" len="med"/>
                    </a:lnR>
                    <a:lnT w="6350" cap="flat" cmpd="sng" algn="ctr">
                      <a:solidFill>
                        <a:srgbClr val="00CC5B"/>
                      </a:solidFill>
                      <a:prstDash val="solid"/>
                      <a:round/>
                      <a:headEnd type="none" w="med" len="med"/>
                      <a:tailEnd type="none" w="med" len="med"/>
                    </a:lnT>
                    <a:lnB w="6350" cap="flat" cmpd="sng" algn="ctr">
                      <a:solidFill>
                        <a:srgbClr val="20F05B"/>
                      </a:solidFill>
                      <a:prstDash val="solid"/>
                      <a:round/>
                      <a:headEnd type="none" w="med" len="med"/>
                      <a:tailEnd type="none" w="med" len="med"/>
                    </a:lnB>
                  </a:tcPr>
                </a:tc>
                <a:extLst>
                  <a:ext uri="{0D108BD9-81ED-4DB2-BD59-A6C34878D82A}">
                    <a16:rowId xmlns:a16="http://schemas.microsoft.com/office/drawing/2014/main" val="4249887168"/>
                  </a:ext>
                </a:extLst>
              </a:tr>
              <a:tr h="0">
                <a:tc>
                  <a:txBody>
                    <a:bodyPr/>
                    <a:lstStyle/>
                    <a:p>
                      <a:pPr algn="ctr" fontAlgn="t"/>
                      <a:r>
                        <a:rPr lang="en-IN">
                          <a:solidFill>
                            <a:srgbClr val="000000"/>
                          </a:solidFill>
                          <a:effectLst/>
                        </a:rPr>
                        <a:t>&lt;kiran, 45000&gt;</a:t>
                      </a:r>
                    </a:p>
                  </a:txBody>
                  <a:tcPr marL="19050" marR="19050" marT="19050" marB="19050" anchor="b">
                    <a:lnL w="6350" cap="flat" cmpd="sng" algn="ctr">
                      <a:solidFill>
                        <a:srgbClr val="00035C"/>
                      </a:solidFill>
                      <a:prstDash val="solid"/>
                      <a:round/>
                      <a:headEnd type="none" w="med" len="med"/>
                      <a:tailEnd type="none" w="med" len="med"/>
                    </a:lnL>
                    <a:lnR w="6350" cap="flat" cmpd="sng" algn="ctr">
                      <a:solidFill>
                        <a:srgbClr val="20EA5B"/>
                      </a:solidFill>
                      <a:prstDash val="solid"/>
                      <a:round/>
                      <a:headEnd type="none" w="med" len="med"/>
                      <a:tailEnd type="none" w="med" len="med"/>
                    </a:lnR>
                    <a:lnT w="6350" cap="flat" cmpd="sng" algn="ctr">
                      <a:solidFill>
                        <a:srgbClr val="00035C"/>
                      </a:solidFill>
                      <a:prstDash val="solid"/>
                      <a:round/>
                      <a:headEnd type="none" w="med" len="med"/>
                      <a:tailEnd type="none" w="med" len="med"/>
                    </a:lnT>
                    <a:lnB w="6350" cap="flat" cmpd="sng" algn="ctr">
                      <a:solidFill>
                        <a:srgbClr val="A0085C"/>
                      </a:solidFill>
                      <a:prstDash val="solid"/>
                      <a:round/>
                      <a:headEnd type="none" w="med" len="med"/>
                      <a:tailEnd type="none" w="med" len="med"/>
                    </a:lnB>
                    <a:solidFill>
                      <a:srgbClr val="FFFFFF"/>
                    </a:solidFill>
                  </a:tcPr>
                </a:tc>
                <a:tc>
                  <a:txBody>
                    <a:bodyPr/>
                    <a:lstStyle/>
                    <a:p>
                      <a:pPr algn="ctr" fontAlgn="t"/>
                      <a:endParaRPr lang="en-IN">
                        <a:effectLst/>
                      </a:endParaRPr>
                    </a:p>
                  </a:txBody>
                  <a:tcPr marL="12700" marR="12700" marT="12700" marB="12700">
                    <a:lnL w="6350" cap="flat" cmpd="sng" algn="ctr">
                      <a:solidFill>
                        <a:srgbClr val="20EA5B"/>
                      </a:solidFill>
                      <a:prstDash val="solid"/>
                      <a:round/>
                      <a:headEnd type="none" w="med" len="med"/>
                      <a:tailEnd type="none" w="med" len="med"/>
                    </a:lnL>
                    <a:lnR w="6350" cap="flat" cmpd="sng" algn="ctr">
                      <a:solidFill>
                        <a:srgbClr val="20F05B"/>
                      </a:solidFill>
                      <a:prstDash val="solid"/>
                      <a:round/>
                      <a:headEnd type="none" w="med" len="med"/>
                      <a:tailEnd type="none" w="med" len="med"/>
                    </a:lnR>
                    <a:lnT w="6350" cap="flat" cmpd="sng" algn="ctr">
                      <a:solidFill>
                        <a:srgbClr val="20EA5B"/>
                      </a:solidFill>
                      <a:prstDash val="solid"/>
                      <a:round/>
                      <a:headEnd type="none" w="med" len="med"/>
                      <a:tailEnd type="none" w="med" len="med"/>
                    </a:lnT>
                    <a:lnB w="6350" cap="flat" cmpd="sng" algn="ctr">
                      <a:solidFill>
                        <a:srgbClr val="20EA5B"/>
                      </a:solidFill>
                      <a:prstDash val="solid"/>
                      <a:round/>
                      <a:headEnd type="none" w="med" len="med"/>
                      <a:tailEnd type="none" w="med" len="med"/>
                    </a:lnB>
                  </a:tcPr>
                </a:tc>
                <a:tc>
                  <a:txBody>
                    <a:bodyPr/>
                    <a:lstStyle/>
                    <a:p>
                      <a:endParaRPr lang="en-IN"/>
                    </a:p>
                  </a:txBody>
                  <a:tcPr marL="12700" marR="12700" marT="12700" marB="12700">
                    <a:lnL w="6350" cap="flat" cmpd="sng" algn="ctr">
                      <a:solidFill>
                        <a:srgbClr val="20F05B"/>
                      </a:solidFill>
                      <a:prstDash val="solid"/>
                      <a:round/>
                      <a:headEnd type="none" w="med" len="med"/>
                      <a:tailEnd type="none" w="med" len="med"/>
                    </a:lnL>
                    <a:lnR w="6350" cap="flat" cmpd="sng" algn="ctr">
                      <a:solidFill>
                        <a:srgbClr val="20F05B"/>
                      </a:solidFill>
                      <a:prstDash val="solid"/>
                      <a:round/>
                      <a:headEnd type="none" w="med" len="med"/>
                      <a:tailEnd type="none" w="med" len="med"/>
                    </a:lnR>
                    <a:lnT w="6350" cap="flat" cmpd="sng" algn="ctr">
                      <a:solidFill>
                        <a:srgbClr val="20F05B"/>
                      </a:solidFill>
                      <a:prstDash val="solid"/>
                      <a:round/>
                      <a:headEnd type="none" w="med" len="med"/>
                      <a:tailEnd type="none" w="med" len="med"/>
                    </a:lnT>
                    <a:lnB w="6350" cap="flat" cmpd="sng" algn="ctr">
                      <a:solidFill>
                        <a:srgbClr val="20F05B"/>
                      </a:solidFill>
                      <a:prstDash val="solid"/>
                      <a:round/>
                      <a:headEnd type="none" w="med" len="med"/>
                      <a:tailEnd type="none" w="med" len="med"/>
                    </a:lnB>
                  </a:tcPr>
                </a:tc>
                <a:extLst>
                  <a:ext uri="{0D108BD9-81ED-4DB2-BD59-A6C34878D82A}">
                    <a16:rowId xmlns:a16="http://schemas.microsoft.com/office/drawing/2014/main" val="1098859780"/>
                  </a:ext>
                </a:extLst>
              </a:tr>
              <a:tr h="0">
                <a:tc>
                  <a:txBody>
                    <a:bodyPr/>
                    <a:lstStyle/>
                    <a:p>
                      <a:pPr algn="ctr" fontAlgn="t"/>
                      <a:r>
                        <a:rPr lang="en-IN">
                          <a:solidFill>
                            <a:srgbClr val="000000"/>
                          </a:solidFill>
                          <a:effectLst/>
                        </a:rPr>
                        <a:t>&lt;manisha, 45000&gt;</a:t>
                      </a:r>
                    </a:p>
                  </a:txBody>
                  <a:tcPr marL="19050" marR="19050" marT="19050" marB="19050" anchor="b">
                    <a:lnL w="6350" cap="flat" cmpd="sng" algn="ctr">
                      <a:solidFill>
                        <a:srgbClr val="A0085C"/>
                      </a:solidFill>
                      <a:prstDash val="solid"/>
                      <a:round/>
                      <a:headEnd type="none" w="med" len="med"/>
                      <a:tailEnd type="none" w="med" len="med"/>
                    </a:lnL>
                    <a:lnR w="6350" cap="flat" cmpd="sng" algn="ctr">
                      <a:solidFill>
                        <a:srgbClr val="A0085C"/>
                      </a:solidFill>
                      <a:prstDash val="solid"/>
                      <a:round/>
                      <a:headEnd type="none" w="med" len="med"/>
                      <a:tailEnd type="none" w="med" len="med"/>
                    </a:lnR>
                    <a:lnT w="6350" cap="flat" cmpd="sng" algn="ctr">
                      <a:solidFill>
                        <a:srgbClr val="A0085C"/>
                      </a:solidFill>
                      <a:prstDash val="solid"/>
                      <a:round/>
                      <a:headEnd type="none" w="med" len="med"/>
                      <a:tailEnd type="none" w="med" len="med"/>
                    </a:lnT>
                    <a:lnB w="6350" cap="flat" cmpd="sng" algn="ctr">
                      <a:solidFill>
                        <a:srgbClr val="A0085C"/>
                      </a:solidFill>
                      <a:prstDash val="solid"/>
                      <a:round/>
                      <a:headEnd type="none" w="med" len="med"/>
                      <a:tailEnd type="none" w="med" len="med"/>
                    </a:lnB>
                    <a:solidFill>
                      <a:srgbClr val="FFFFFF"/>
                    </a:solidFill>
                  </a:tcPr>
                </a:tc>
                <a:tc>
                  <a:txBody>
                    <a:bodyPr/>
                    <a:lstStyle/>
                    <a:p>
                      <a:endParaRPr lang="en-IN"/>
                    </a:p>
                  </a:txBody>
                  <a:tcPr>
                    <a:lnL w="6350" cap="flat" cmpd="sng" algn="ctr">
                      <a:solidFill>
                        <a:srgbClr val="A0085C"/>
                      </a:solidFill>
                      <a:prstDash val="solid"/>
                      <a:round/>
                      <a:headEnd type="none" w="med" len="med"/>
                      <a:tailEnd type="none" w="med" len="med"/>
                    </a:lnL>
                    <a:lnT w="6350" cap="flat" cmpd="sng" algn="ctr">
                      <a:solidFill>
                        <a:srgbClr val="20EA5B"/>
                      </a:solidFill>
                      <a:prstDash val="solid"/>
                      <a:round/>
                      <a:headEnd type="none" w="med" len="med"/>
                      <a:tailEnd type="none" w="med" len="med"/>
                    </a:lnT>
                  </a:tcPr>
                </a:tc>
                <a:tc>
                  <a:txBody>
                    <a:bodyPr/>
                    <a:lstStyle/>
                    <a:p>
                      <a:endParaRPr lang="en-IN" dirty="0"/>
                    </a:p>
                  </a:txBody>
                  <a:tcPr>
                    <a:lnT w="6350" cap="flat" cmpd="sng" algn="ctr">
                      <a:solidFill>
                        <a:srgbClr val="20F05B"/>
                      </a:solidFill>
                      <a:prstDash val="solid"/>
                      <a:round/>
                      <a:headEnd type="none" w="med" len="med"/>
                      <a:tailEnd type="none" w="med" len="med"/>
                    </a:lnT>
                  </a:tcPr>
                </a:tc>
                <a:extLst>
                  <a:ext uri="{0D108BD9-81ED-4DB2-BD59-A6C34878D82A}">
                    <a16:rowId xmlns:a16="http://schemas.microsoft.com/office/drawing/2014/main" val="410890524"/>
                  </a:ext>
                </a:extLst>
              </a:tr>
            </a:tbl>
          </a:graphicData>
        </a:graphic>
      </p:graphicFrame>
      <p:sp>
        <p:nvSpPr>
          <p:cNvPr id="5" name="Rectangle 1">
            <a:extLst>
              <a:ext uri="{FF2B5EF4-FFF2-40B4-BE49-F238E27FC236}">
                <a16:creationId xmlns:a16="http://schemas.microsoft.com/office/drawing/2014/main" id="{AF8CACA4-9638-2B76-60AF-65527DA55C85}"/>
              </a:ext>
            </a:extLst>
          </p:cNvPr>
          <p:cNvSpPr>
            <a:spLocks noChangeArrowheads="1"/>
          </p:cNvSpPr>
          <p:nvPr/>
        </p:nvSpPr>
        <p:spPr bwMode="auto">
          <a:xfrm>
            <a:off x="4167188" y="28686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Nunito" pitchFamily="2" charset="0"/>
              </a:rPr>
              <a:t>The expected result is as follows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40743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4CE0-D55A-E71E-DFDF-6B58C997A8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D32020-52D2-D537-09DF-CA67BECE2912}"/>
              </a:ext>
            </a:extLst>
          </p:cNvPr>
          <p:cNvSpPr>
            <a:spLocks noGrp="1"/>
          </p:cNvSpPr>
          <p:nvPr>
            <p:ph idx="1"/>
          </p:nvPr>
        </p:nvSpPr>
        <p:spPr/>
        <p:txBody>
          <a:bodyPr/>
          <a:lstStyle/>
          <a:p>
            <a:r>
              <a:rPr lang="en-US" dirty="0"/>
              <a:t>Reducer phase − Form each file, you will find the highest salaried employee. To avoid redundancy, check all the &lt;k, v&gt; pairs and eliminate duplicate entries, if any. The same algorithm is used in between the four &lt;k, v&gt; pairs, which are coming from four input files. The final output should be as follows −</a:t>
            </a:r>
          </a:p>
          <a:p>
            <a:endParaRPr lang="en-US" dirty="0"/>
          </a:p>
          <a:p>
            <a:r>
              <a:rPr lang="en-US" dirty="0"/>
              <a:t>&lt;</a:t>
            </a:r>
            <a:r>
              <a:rPr lang="en-US" dirty="0" err="1"/>
              <a:t>gopal</a:t>
            </a:r>
            <a:r>
              <a:rPr lang="en-US" dirty="0"/>
              <a:t>, 50000&gt;</a:t>
            </a:r>
            <a:endParaRPr lang="en-IN" dirty="0"/>
          </a:p>
        </p:txBody>
      </p:sp>
    </p:spTree>
    <p:extLst>
      <p:ext uri="{BB962C8B-B14F-4D97-AF65-F5344CB8AC3E}">
        <p14:creationId xmlns:p14="http://schemas.microsoft.com/office/powerpoint/2010/main" val="33401142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BDC8-B874-5EB8-8918-A41D529BA8B6}"/>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Indexing</a:t>
            </a:r>
            <a:br>
              <a:rPr lang="en-US"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669422C4-C13C-2D13-D422-1D46F99D8571}"/>
              </a:ext>
            </a:extLst>
          </p:cNvPr>
          <p:cNvSpPr>
            <a:spLocks noGrp="1"/>
          </p:cNvSpPr>
          <p:nvPr>
            <p:ph idx="1"/>
          </p:nvPr>
        </p:nvSpPr>
        <p:spPr/>
        <p:txBody>
          <a:bodyPr/>
          <a:lstStyle/>
          <a:p>
            <a:pPr algn="just"/>
            <a:r>
              <a:rPr lang="en-US" b="0" i="0" dirty="0">
                <a:solidFill>
                  <a:srgbClr val="000000"/>
                </a:solidFill>
                <a:effectLst/>
                <a:latin typeface="Nunito" pitchFamily="2" charset="0"/>
              </a:rPr>
              <a:t>Normally indexing is used to point to a particular data and its address. It performs batch indexing on the input files for a particular Mapper.</a:t>
            </a:r>
          </a:p>
          <a:p>
            <a:pPr algn="just"/>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The indexing technique that is normally used in MapReduce is known as </a:t>
            </a:r>
            <a:r>
              <a:rPr lang="en-US" b="1" i="0" dirty="0">
                <a:solidFill>
                  <a:srgbClr val="000000"/>
                </a:solidFill>
                <a:effectLst/>
                <a:latin typeface="Nunito" pitchFamily="2" charset="0"/>
              </a:rPr>
              <a:t>inverted index.</a:t>
            </a:r>
            <a:r>
              <a:rPr lang="en-US" b="0" i="0" dirty="0">
                <a:solidFill>
                  <a:srgbClr val="000000"/>
                </a:solidFill>
                <a:effectLst/>
                <a:latin typeface="Nunito" pitchFamily="2" charset="0"/>
              </a:rPr>
              <a:t> Search engines like Google and Bing use inverted indexing technique. Let us try to understand how Indexing works with the help of a simple example.</a:t>
            </a:r>
          </a:p>
          <a:p>
            <a:endParaRPr lang="en-IN" dirty="0"/>
          </a:p>
        </p:txBody>
      </p:sp>
    </p:spTree>
    <p:extLst>
      <p:ext uri="{BB962C8B-B14F-4D97-AF65-F5344CB8AC3E}">
        <p14:creationId xmlns:p14="http://schemas.microsoft.com/office/powerpoint/2010/main" val="305021944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1109C-CA81-596A-83C8-79E4EA0DA719}"/>
              </a:ext>
            </a:extLst>
          </p:cNvPr>
          <p:cNvSpPr>
            <a:spLocks noGrp="1"/>
          </p:cNvSpPr>
          <p:nvPr>
            <p:ph type="title"/>
          </p:nvPr>
        </p:nvSpPr>
        <p:spPr>
          <a:xfrm>
            <a:off x="838200" y="365125"/>
            <a:ext cx="10515600" cy="874395"/>
          </a:xfrm>
        </p:spPr>
        <p:txBody>
          <a:bodyPr>
            <a:normAutofit fontScale="90000"/>
          </a:bodyPr>
          <a:lstStyle/>
          <a:p>
            <a:r>
              <a:rPr lang="en-US" b="1" dirty="0"/>
              <a:t>Example</a:t>
            </a:r>
            <a:br>
              <a:rPr lang="en-US" b="1" dirty="0"/>
            </a:br>
            <a:endParaRPr lang="en-IN" b="1" dirty="0"/>
          </a:p>
        </p:txBody>
      </p:sp>
      <p:sp>
        <p:nvSpPr>
          <p:cNvPr id="3" name="Content Placeholder 2">
            <a:extLst>
              <a:ext uri="{FF2B5EF4-FFF2-40B4-BE49-F238E27FC236}">
                <a16:creationId xmlns:a16="http://schemas.microsoft.com/office/drawing/2014/main" id="{77C2D96D-1B72-5E78-9B5E-3B494A2C1A2B}"/>
              </a:ext>
            </a:extLst>
          </p:cNvPr>
          <p:cNvSpPr>
            <a:spLocks noGrp="1"/>
          </p:cNvSpPr>
          <p:nvPr>
            <p:ph idx="1"/>
          </p:nvPr>
        </p:nvSpPr>
        <p:spPr>
          <a:xfrm>
            <a:off x="838200" y="965200"/>
            <a:ext cx="10515600" cy="5740400"/>
          </a:xfrm>
        </p:spPr>
        <p:txBody>
          <a:bodyPr>
            <a:normAutofit fontScale="77500" lnSpcReduction="20000"/>
          </a:bodyPr>
          <a:lstStyle/>
          <a:p>
            <a:r>
              <a:rPr lang="en-US" dirty="0"/>
              <a:t>The following text is the input for inverted indexing. Here T[0], T[1], and t[2] are the file names and their content are in double quotes.</a:t>
            </a:r>
          </a:p>
          <a:p>
            <a:endParaRPr lang="en-US" dirty="0"/>
          </a:p>
          <a:p>
            <a:r>
              <a:rPr lang="en-US" dirty="0"/>
              <a:t>T[0] = "it is what it is"</a:t>
            </a:r>
          </a:p>
          <a:p>
            <a:r>
              <a:rPr lang="en-US" dirty="0"/>
              <a:t>T[1] = "what is it"</a:t>
            </a:r>
          </a:p>
          <a:p>
            <a:r>
              <a:rPr lang="en-US" dirty="0"/>
              <a:t>T[2] = "it is a banana"</a:t>
            </a:r>
          </a:p>
          <a:p>
            <a:r>
              <a:rPr lang="en-US" dirty="0"/>
              <a:t>After applying the Indexing algorithm, we get the following output −</a:t>
            </a:r>
          </a:p>
          <a:p>
            <a:endParaRPr lang="en-US" dirty="0"/>
          </a:p>
          <a:p>
            <a:r>
              <a:rPr lang="en-US" dirty="0"/>
              <a:t>"a": {2}</a:t>
            </a:r>
          </a:p>
          <a:p>
            <a:r>
              <a:rPr lang="en-US" dirty="0"/>
              <a:t>"banana": {2}</a:t>
            </a:r>
          </a:p>
          <a:p>
            <a:r>
              <a:rPr lang="en-US" dirty="0"/>
              <a:t>"is": {0, 1, 2}</a:t>
            </a:r>
          </a:p>
          <a:p>
            <a:r>
              <a:rPr lang="en-US" dirty="0"/>
              <a:t>"it": {0, 1, 2}</a:t>
            </a:r>
          </a:p>
          <a:p>
            <a:r>
              <a:rPr lang="en-US" dirty="0"/>
              <a:t>"what": {0, 1}</a:t>
            </a:r>
          </a:p>
          <a:p>
            <a:endParaRPr lang="en-US" dirty="0"/>
          </a:p>
          <a:p>
            <a:r>
              <a:rPr lang="en-US" b="0" i="0" dirty="0">
                <a:solidFill>
                  <a:srgbClr val="000000"/>
                </a:solidFill>
                <a:effectLst/>
                <a:latin typeface="Nunito" pitchFamily="2" charset="0"/>
              </a:rPr>
              <a:t>Here "a": {2} implies the term "a" appears in the T[2] file. Similarly, "is": {0, 1, 2} implies the term "is" appears in the files T[0], T[1], and T[2].</a:t>
            </a:r>
            <a:endParaRPr lang="en-IN" dirty="0"/>
          </a:p>
        </p:txBody>
      </p:sp>
    </p:spTree>
    <p:extLst>
      <p:ext uri="{BB962C8B-B14F-4D97-AF65-F5344CB8AC3E}">
        <p14:creationId xmlns:p14="http://schemas.microsoft.com/office/powerpoint/2010/main" val="193844052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2EE6C-F11C-F3FA-A483-5AC1AD7DB205}"/>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TF-IDF</a:t>
            </a:r>
            <a:br>
              <a:rPr lang="en-US"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2FAA1BB7-6940-E708-9B7A-EB0DFF8561A4}"/>
              </a:ext>
            </a:extLst>
          </p:cNvPr>
          <p:cNvSpPr>
            <a:spLocks noGrp="1"/>
          </p:cNvSpPr>
          <p:nvPr>
            <p:ph idx="1"/>
          </p:nvPr>
        </p:nvSpPr>
        <p:spPr/>
        <p:txBody>
          <a:bodyPr>
            <a:normAutofit fontScale="92500" lnSpcReduction="20000"/>
          </a:bodyPr>
          <a:lstStyle/>
          <a:p>
            <a:pPr algn="just"/>
            <a:r>
              <a:rPr lang="en-US" b="0" i="0" dirty="0">
                <a:solidFill>
                  <a:srgbClr val="000000"/>
                </a:solidFill>
                <a:effectLst/>
                <a:latin typeface="Nunito" pitchFamily="2" charset="0"/>
              </a:rPr>
              <a:t>TF-IDF is a text processing algorithm which is short for Term Frequency − Inverse Document Frequency. It is one of the common web analysis algorithms. Here, the term 'frequency' refers to the number of times a term appears in a document.</a:t>
            </a:r>
          </a:p>
          <a:p>
            <a:pPr algn="just"/>
            <a:endParaRPr lang="en-US" b="0" i="0" dirty="0">
              <a:solidFill>
                <a:srgbClr val="000000"/>
              </a:solidFill>
              <a:effectLst/>
              <a:latin typeface="Nunito" pitchFamily="2" charset="0"/>
            </a:endParaRPr>
          </a:p>
          <a:p>
            <a:pPr marL="0" indent="0" algn="l">
              <a:buNone/>
            </a:pPr>
            <a:r>
              <a:rPr lang="en-US" b="1" i="0" dirty="0">
                <a:effectLst/>
                <a:latin typeface="Heebo" pitchFamily="2" charset="-79"/>
                <a:cs typeface="Heebo" pitchFamily="2" charset="-79"/>
              </a:rPr>
              <a:t>Term Frequency (TF)</a:t>
            </a:r>
          </a:p>
          <a:p>
            <a:pPr algn="just"/>
            <a:r>
              <a:rPr lang="en-US" b="0" i="0" dirty="0">
                <a:solidFill>
                  <a:srgbClr val="000000"/>
                </a:solidFill>
                <a:effectLst/>
                <a:latin typeface="Nunito" pitchFamily="2" charset="0"/>
              </a:rPr>
              <a:t>It measures how frequently a particular term occurs in a document. It is calculated by the number of times a word appears in a document divided by the total number of words in that document.</a:t>
            </a:r>
          </a:p>
          <a:p>
            <a:pPr algn="just"/>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TF(the) = (Number of times term the ‘the’ appears in a document) / (Total number of terms in the document)</a:t>
            </a:r>
          </a:p>
          <a:p>
            <a:endParaRPr lang="en-IN" dirty="0"/>
          </a:p>
        </p:txBody>
      </p:sp>
    </p:spTree>
    <p:extLst>
      <p:ext uri="{BB962C8B-B14F-4D97-AF65-F5344CB8AC3E}">
        <p14:creationId xmlns:p14="http://schemas.microsoft.com/office/powerpoint/2010/main" val="330744640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0AD9-505B-2820-4E42-A680EAC90236}"/>
              </a:ext>
            </a:extLst>
          </p:cNvPr>
          <p:cNvSpPr>
            <a:spLocks noGrp="1"/>
          </p:cNvSpPr>
          <p:nvPr>
            <p:ph type="title"/>
          </p:nvPr>
        </p:nvSpPr>
        <p:spPr/>
        <p:txBody>
          <a:bodyPr/>
          <a:lstStyle/>
          <a:p>
            <a:r>
              <a:rPr lang="en-US" b="0" i="0" dirty="0">
                <a:effectLst/>
                <a:latin typeface="Heebo" pitchFamily="2" charset="-79"/>
                <a:cs typeface="Heebo" pitchFamily="2" charset="-79"/>
              </a:rPr>
              <a:t>Inverse Document Frequency (IDF)</a:t>
            </a:r>
            <a:br>
              <a:rPr lang="en-US" b="0" i="0" dirty="0">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E003289F-99EC-8F10-5B28-F488869D1FF7}"/>
              </a:ext>
            </a:extLst>
          </p:cNvPr>
          <p:cNvSpPr>
            <a:spLocks noGrp="1"/>
          </p:cNvSpPr>
          <p:nvPr>
            <p:ph idx="1"/>
          </p:nvPr>
        </p:nvSpPr>
        <p:spPr/>
        <p:txBody>
          <a:bodyPr>
            <a:normAutofit fontScale="92500" lnSpcReduction="10000"/>
          </a:bodyPr>
          <a:lstStyle/>
          <a:p>
            <a:pPr algn="just"/>
            <a:r>
              <a:rPr lang="en-US" b="0" i="0" dirty="0">
                <a:solidFill>
                  <a:srgbClr val="000000"/>
                </a:solidFill>
                <a:effectLst/>
                <a:latin typeface="Nunito" pitchFamily="2" charset="0"/>
              </a:rPr>
              <a:t>It measures the importance of a term. It is calculated by the number of documents in the text database divided by the number of documents where a specific term appears.</a:t>
            </a:r>
          </a:p>
          <a:p>
            <a:pPr algn="just"/>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While computing TF, all the terms are considered equally important. That means, TF counts the term frequency for normal words like “is”, “a”, “what”, etc. Thus we need to know the frequent terms while scaling up the rare ones, by computing the following −</a:t>
            </a:r>
          </a:p>
          <a:p>
            <a:pPr algn="just"/>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IDF(the) = </a:t>
            </a:r>
            <a:r>
              <a:rPr lang="en-US" b="0" i="0" dirty="0" err="1">
                <a:solidFill>
                  <a:srgbClr val="000000"/>
                </a:solidFill>
                <a:effectLst/>
                <a:latin typeface="Nunito" pitchFamily="2" charset="0"/>
              </a:rPr>
              <a:t>log_e</a:t>
            </a:r>
            <a:r>
              <a:rPr lang="en-US" b="0" i="0" dirty="0">
                <a:solidFill>
                  <a:srgbClr val="000000"/>
                </a:solidFill>
                <a:effectLst/>
                <a:latin typeface="Nunito" pitchFamily="2" charset="0"/>
              </a:rPr>
              <a:t>(Total number of documents / Number of documents with term ‘the’ in it).</a:t>
            </a:r>
          </a:p>
          <a:p>
            <a:endParaRPr lang="en-IN" dirty="0"/>
          </a:p>
        </p:txBody>
      </p:sp>
    </p:spTree>
    <p:extLst>
      <p:ext uri="{BB962C8B-B14F-4D97-AF65-F5344CB8AC3E}">
        <p14:creationId xmlns:p14="http://schemas.microsoft.com/office/powerpoint/2010/main" val="37164864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F89C-B2CA-5C78-175E-7B1655BCDB3B}"/>
              </a:ext>
            </a:extLst>
          </p:cNvPr>
          <p:cNvSpPr>
            <a:spLocks noGrp="1"/>
          </p:cNvSpPr>
          <p:nvPr>
            <p:ph type="title"/>
          </p:nvPr>
        </p:nvSpPr>
        <p:spPr/>
        <p:txBody>
          <a:bodyPr/>
          <a:lstStyle/>
          <a:p>
            <a:r>
              <a:rPr lang="en-US" b="0" i="0" dirty="0">
                <a:effectLst/>
                <a:latin typeface="Heebo" pitchFamily="2" charset="-79"/>
                <a:cs typeface="Heebo" pitchFamily="2" charset="-79"/>
              </a:rPr>
              <a:t>Example</a:t>
            </a:r>
            <a:br>
              <a:rPr lang="en-US" b="0" i="0" dirty="0">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FF289D40-9733-7B69-56E1-D0FBA4710594}"/>
              </a:ext>
            </a:extLst>
          </p:cNvPr>
          <p:cNvSpPr>
            <a:spLocks noGrp="1"/>
          </p:cNvSpPr>
          <p:nvPr>
            <p:ph idx="1"/>
          </p:nvPr>
        </p:nvSpPr>
        <p:spPr/>
        <p:txBody>
          <a:bodyPr>
            <a:normAutofit lnSpcReduction="10000"/>
          </a:bodyPr>
          <a:lstStyle/>
          <a:p>
            <a:pPr algn="just"/>
            <a:r>
              <a:rPr lang="en-US" b="0" i="0" dirty="0">
                <a:solidFill>
                  <a:srgbClr val="000000"/>
                </a:solidFill>
                <a:effectLst/>
                <a:latin typeface="Nunito" pitchFamily="2" charset="0"/>
              </a:rPr>
              <a:t>Consider a document containing 1000 words, wherein the word </a:t>
            </a:r>
            <a:r>
              <a:rPr lang="en-US" b="1" i="0" dirty="0">
                <a:solidFill>
                  <a:srgbClr val="000000"/>
                </a:solidFill>
                <a:effectLst/>
                <a:latin typeface="Nunito" pitchFamily="2" charset="0"/>
              </a:rPr>
              <a:t>hive</a:t>
            </a:r>
            <a:r>
              <a:rPr lang="en-US" b="0" i="0" dirty="0">
                <a:solidFill>
                  <a:srgbClr val="000000"/>
                </a:solidFill>
                <a:effectLst/>
                <a:latin typeface="Nunito" pitchFamily="2" charset="0"/>
              </a:rPr>
              <a:t> appears 50 times. The TF for </a:t>
            </a:r>
            <a:r>
              <a:rPr lang="en-US" b="1" i="0" dirty="0">
                <a:solidFill>
                  <a:srgbClr val="000000"/>
                </a:solidFill>
                <a:effectLst/>
                <a:latin typeface="Nunito" pitchFamily="2" charset="0"/>
              </a:rPr>
              <a:t>hive</a:t>
            </a:r>
            <a:r>
              <a:rPr lang="en-US" b="0" i="0" dirty="0">
                <a:solidFill>
                  <a:srgbClr val="000000"/>
                </a:solidFill>
                <a:effectLst/>
                <a:latin typeface="Nunito" pitchFamily="2" charset="0"/>
              </a:rPr>
              <a:t> is then (50 / 1000) = 0.05.</a:t>
            </a:r>
          </a:p>
          <a:p>
            <a:pPr algn="just"/>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Now, assume we have 10 million documents and the word </a:t>
            </a:r>
            <a:r>
              <a:rPr lang="en-US" b="1" i="0" dirty="0">
                <a:solidFill>
                  <a:srgbClr val="000000"/>
                </a:solidFill>
                <a:effectLst/>
                <a:latin typeface="Nunito" pitchFamily="2" charset="0"/>
              </a:rPr>
              <a:t>hive</a:t>
            </a:r>
            <a:r>
              <a:rPr lang="en-US" b="0" i="0" dirty="0">
                <a:solidFill>
                  <a:srgbClr val="000000"/>
                </a:solidFill>
                <a:effectLst/>
                <a:latin typeface="Nunito" pitchFamily="2" charset="0"/>
              </a:rPr>
              <a:t> appears in 1000 of these. Then, the IDF is calculated as log(10,000,000 / 1,000) = 4.</a:t>
            </a:r>
          </a:p>
          <a:p>
            <a:pPr algn="just"/>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The TF-IDF weight is the product of these quantities − 0.05 × 4 = 0.20.</a:t>
            </a:r>
          </a:p>
          <a:p>
            <a:endParaRPr lang="en-IN" dirty="0"/>
          </a:p>
        </p:txBody>
      </p:sp>
    </p:spTree>
    <p:extLst>
      <p:ext uri="{BB962C8B-B14F-4D97-AF65-F5344CB8AC3E}">
        <p14:creationId xmlns:p14="http://schemas.microsoft.com/office/powerpoint/2010/main" val="289074356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E0038-C0B1-FC8F-0CDD-97782A070E0C}"/>
              </a:ext>
            </a:extLst>
          </p:cNvPr>
          <p:cNvSpPr>
            <a:spLocks noGrp="1"/>
          </p:cNvSpPr>
          <p:nvPr>
            <p:ph type="title"/>
          </p:nvPr>
        </p:nvSpPr>
        <p:spPr/>
        <p:txBody>
          <a:bodyPr/>
          <a:lstStyle/>
          <a:p>
            <a:r>
              <a:rPr lang="en-IN" b="1" dirty="0">
                <a:solidFill>
                  <a:srgbClr val="273239"/>
                </a:solidFill>
                <a:latin typeface="Nunito" pitchFamily="2" charset="0"/>
              </a:rPr>
              <a:t>C</a:t>
            </a:r>
            <a:r>
              <a:rPr lang="en-IN" b="1" i="0" dirty="0">
                <a:solidFill>
                  <a:srgbClr val="273239"/>
                </a:solidFill>
                <a:effectLst/>
                <a:latin typeface="Nunito" pitchFamily="2" charset="0"/>
              </a:rPr>
              <a:t>ombiner</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00F1ABA9-72F5-B19F-3E4F-DE55325F9BB1}"/>
              </a:ext>
            </a:extLst>
          </p:cNvPr>
          <p:cNvSpPr>
            <a:spLocks noGrp="1"/>
          </p:cNvSpPr>
          <p:nvPr>
            <p:ph idx="1"/>
          </p:nvPr>
        </p:nvSpPr>
        <p:spPr>
          <a:xfrm>
            <a:off x="838200" y="1300480"/>
            <a:ext cx="10515600" cy="5394959"/>
          </a:xfrm>
        </p:spPr>
        <p:txBody>
          <a:bodyPr>
            <a:normAutofit fontScale="77500" lnSpcReduction="20000"/>
          </a:bodyPr>
          <a:lstStyle/>
          <a:p>
            <a:r>
              <a:rPr lang="en-US" b="1" i="0" dirty="0">
                <a:solidFill>
                  <a:srgbClr val="273239"/>
                </a:solidFill>
                <a:effectLst/>
                <a:latin typeface="Nunito" pitchFamily="2" charset="0"/>
              </a:rPr>
              <a:t>Combiner</a:t>
            </a:r>
            <a:r>
              <a:rPr lang="en-US" b="0" i="0" dirty="0">
                <a:solidFill>
                  <a:srgbClr val="273239"/>
                </a:solidFill>
                <a:effectLst/>
                <a:latin typeface="Nunito" pitchFamily="2" charset="0"/>
              </a:rPr>
              <a:t> always works in between Mapper and Reducer. The output produced by the Mapper is the intermediate output in terms of key-value pairs which is massive in size. If we directly feed this huge output to the Reducer, then that will result in increasing the </a:t>
            </a:r>
            <a:r>
              <a:rPr lang="en-US" b="1" i="0" dirty="0">
                <a:solidFill>
                  <a:srgbClr val="273239"/>
                </a:solidFill>
                <a:effectLst/>
                <a:latin typeface="Nunito" pitchFamily="2" charset="0"/>
              </a:rPr>
              <a:t>Network Congestion</a:t>
            </a:r>
            <a:r>
              <a:rPr lang="en-US" b="0" i="0" dirty="0">
                <a:solidFill>
                  <a:srgbClr val="273239"/>
                </a:solidFill>
                <a:effectLst/>
                <a:latin typeface="Nunito" pitchFamily="2" charset="0"/>
              </a:rPr>
              <a:t>. </a:t>
            </a:r>
          </a:p>
          <a:p>
            <a:endParaRPr lang="en-US" b="0" i="0" dirty="0">
              <a:solidFill>
                <a:srgbClr val="273239"/>
              </a:solidFill>
              <a:effectLst/>
              <a:latin typeface="Nunito" pitchFamily="2" charset="0"/>
            </a:endParaRPr>
          </a:p>
          <a:p>
            <a:r>
              <a:rPr lang="en-US" b="0" i="0" dirty="0">
                <a:solidFill>
                  <a:srgbClr val="273239"/>
                </a:solidFill>
                <a:effectLst/>
                <a:latin typeface="Nunito" pitchFamily="2" charset="0"/>
              </a:rPr>
              <a:t>So to minimize this Network congestion we have to put combiner in between Mapper and Reducer. These combiners are also known as </a:t>
            </a:r>
            <a:r>
              <a:rPr lang="en-US" b="1" i="0" dirty="0">
                <a:solidFill>
                  <a:srgbClr val="273239"/>
                </a:solidFill>
                <a:effectLst/>
                <a:latin typeface="Nunito" pitchFamily="2" charset="0"/>
              </a:rPr>
              <a:t>semi-reducer</a:t>
            </a:r>
            <a:r>
              <a:rPr lang="en-US" b="0" i="0" dirty="0">
                <a:solidFill>
                  <a:srgbClr val="273239"/>
                </a:solidFill>
                <a:effectLst/>
                <a:latin typeface="Nunito" pitchFamily="2" charset="0"/>
              </a:rPr>
              <a:t>. </a:t>
            </a:r>
          </a:p>
          <a:p>
            <a:endParaRPr lang="en-US" dirty="0">
              <a:solidFill>
                <a:srgbClr val="273239"/>
              </a:solidFill>
              <a:latin typeface="Nunito" pitchFamily="2" charset="0"/>
            </a:endParaRPr>
          </a:p>
          <a:p>
            <a:r>
              <a:rPr lang="en-US" b="0" i="0" dirty="0">
                <a:solidFill>
                  <a:srgbClr val="273239"/>
                </a:solidFill>
                <a:effectLst/>
                <a:latin typeface="Nunito" pitchFamily="2" charset="0"/>
              </a:rPr>
              <a:t>It is not necessary to add a combiner to your Map-Reduce program, it is optional. Combiner is also a class in our java program like </a:t>
            </a:r>
            <a:r>
              <a:rPr lang="en-US" b="1" i="0" dirty="0">
                <a:solidFill>
                  <a:srgbClr val="273239"/>
                </a:solidFill>
                <a:effectLst/>
                <a:latin typeface="Nunito" pitchFamily="2" charset="0"/>
              </a:rPr>
              <a:t>Map</a:t>
            </a:r>
            <a:r>
              <a:rPr lang="en-US" b="0" i="0" dirty="0">
                <a:solidFill>
                  <a:srgbClr val="273239"/>
                </a:solidFill>
                <a:effectLst/>
                <a:latin typeface="Nunito" pitchFamily="2" charset="0"/>
              </a:rPr>
              <a:t> and </a:t>
            </a:r>
            <a:r>
              <a:rPr lang="en-US" b="1" i="0" dirty="0">
                <a:solidFill>
                  <a:srgbClr val="273239"/>
                </a:solidFill>
                <a:effectLst/>
                <a:latin typeface="Nunito" pitchFamily="2" charset="0"/>
              </a:rPr>
              <a:t>Reduce</a:t>
            </a:r>
            <a:r>
              <a:rPr lang="en-US" b="0" i="0" dirty="0">
                <a:solidFill>
                  <a:srgbClr val="273239"/>
                </a:solidFill>
                <a:effectLst/>
                <a:latin typeface="Nunito" pitchFamily="2" charset="0"/>
              </a:rPr>
              <a:t> class that is used in between this </a:t>
            </a:r>
            <a:r>
              <a:rPr lang="en-US" b="1" i="0" dirty="0">
                <a:solidFill>
                  <a:srgbClr val="273239"/>
                </a:solidFill>
                <a:effectLst/>
                <a:latin typeface="Nunito" pitchFamily="2" charset="0"/>
              </a:rPr>
              <a:t>Map</a:t>
            </a:r>
            <a:r>
              <a:rPr lang="en-US" b="0" i="0" dirty="0">
                <a:solidFill>
                  <a:srgbClr val="273239"/>
                </a:solidFill>
                <a:effectLst/>
                <a:latin typeface="Nunito" pitchFamily="2" charset="0"/>
              </a:rPr>
              <a:t> and </a:t>
            </a:r>
            <a:r>
              <a:rPr lang="en-US" b="1" i="0" dirty="0">
                <a:solidFill>
                  <a:srgbClr val="273239"/>
                </a:solidFill>
                <a:effectLst/>
                <a:latin typeface="Nunito" pitchFamily="2" charset="0"/>
              </a:rPr>
              <a:t>Reduce</a:t>
            </a:r>
            <a:r>
              <a:rPr lang="en-US" b="0" i="0" dirty="0">
                <a:solidFill>
                  <a:srgbClr val="273239"/>
                </a:solidFill>
                <a:effectLst/>
                <a:latin typeface="Nunito" pitchFamily="2" charset="0"/>
              </a:rPr>
              <a:t> classes. </a:t>
            </a:r>
          </a:p>
          <a:p>
            <a:endParaRPr lang="en-US" dirty="0">
              <a:solidFill>
                <a:srgbClr val="273239"/>
              </a:solidFill>
              <a:latin typeface="Nunito" pitchFamily="2" charset="0"/>
            </a:endParaRPr>
          </a:p>
          <a:p>
            <a:r>
              <a:rPr lang="en-US" b="0" i="0" dirty="0">
                <a:solidFill>
                  <a:srgbClr val="273239"/>
                </a:solidFill>
                <a:effectLst/>
                <a:latin typeface="Nunito" pitchFamily="2" charset="0"/>
              </a:rPr>
              <a:t>Combiner helps us to produce abstract details or a summary of very large datasets. When we process or deal with very large datasets using Hadoop Combiner is very much necessary, resulting in the enhancement of overall performance.  </a:t>
            </a:r>
            <a:endParaRPr lang="en-IN" dirty="0"/>
          </a:p>
        </p:txBody>
      </p:sp>
    </p:spTree>
    <p:extLst>
      <p:ext uri="{BB962C8B-B14F-4D97-AF65-F5344CB8AC3E}">
        <p14:creationId xmlns:p14="http://schemas.microsoft.com/office/powerpoint/2010/main" val="389852597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2C39-D9A5-889A-2BD8-F323BB941957}"/>
              </a:ext>
            </a:extLst>
          </p:cNvPr>
          <p:cNvSpPr>
            <a:spLocks noGrp="1"/>
          </p:cNvSpPr>
          <p:nvPr>
            <p:ph type="title"/>
          </p:nvPr>
        </p:nvSpPr>
        <p:spPr/>
        <p:txBody>
          <a:bodyPr/>
          <a:lstStyle/>
          <a:p>
            <a:r>
              <a:rPr lang="en-IN" b="1" i="0" dirty="0">
                <a:solidFill>
                  <a:srgbClr val="273239"/>
                </a:solidFill>
                <a:effectLst/>
                <a:latin typeface="Nunito" pitchFamily="2" charset="0"/>
              </a:rPr>
              <a:t>How does combiner work ?</a:t>
            </a:r>
            <a:br>
              <a:rPr lang="en-IN" b="1" i="0" dirty="0">
                <a:solidFill>
                  <a:srgbClr val="273239"/>
                </a:solidFill>
                <a:effectLst/>
                <a:latin typeface="Nunito" pitchFamily="2" charset="0"/>
              </a:rPr>
            </a:br>
            <a:endParaRPr lang="en-IN" dirty="0"/>
          </a:p>
        </p:txBody>
      </p:sp>
      <p:pic>
        <p:nvPicPr>
          <p:cNvPr id="8194" name="Picture 2" descr="MapReduce-Combiners">
            <a:extLst>
              <a:ext uri="{FF2B5EF4-FFF2-40B4-BE49-F238E27FC236}">
                <a16:creationId xmlns:a16="http://schemas.microsoft.com/office/drawing/2014/main" id="{7BE62950-456F-F5B0-B456-15752569A9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6160" y="1219200"/>
            <a:ext cx="7061199" cy="563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00718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F9E7A8-2078-4B57-E646-9D222A5027D6}"/>
              </a:ext>
            </a:extLst>
          </p:cNvPr>
          <p:cNvSpPr>
            <a:spLocks noGrp="1"/>
          </p:cNvSpPr>
          <p:nvPr>
            <p:ph idx="1"/>
          </p:nvPr>
        </p:nvSpPr>
        <p:spPr>
          <a:xfrm>
            <a:off x="838200" y="975360"/>
            <a:ext cx="10515600" cy="5201603"/>
          </a:xfrm>
        </p:spPr>
        <p:txBody>
          <a:bodyPr>
            <a:normAutofit lnSpcReduction="10000"/>
          </a:bodyPr>
          <a:lstStyle/>
          <a:p>
            <a:r>
              <a:rPr lang="en-US" b="0" i="0" dirty="0">
                <a:solidFill>
                  <a:srgbClr val="273239"/>
                </a:solidFill>
                <a:effectLst/>
                <a:latin typeface="Nunito" pitchFamily="2" charset="0"/>
              </a:rPr>
              <a:t>In the above example, we can see that two Mappers are containing different data. the main text file is divided into two different Mappers. </a:t>
            </a:r>
          </a:p>
          <a:p>
            <a:endParaRPr lang="en-US" b="0" i="0" dirty="0">
              <a:solidFill>
                <a:srgbClr val="273239"/>
              </a:solidFill>
              <a:effectLst/>
              <a:latin typeface="Nunito" pitchFamily="2" charset="0"/>
            </a:endParaRPr>
          </a:p>
          <a:p>
            <a:r>
              <a:rPr lang="en-US" b="0" i="0" dirty="0">
                <a:solidFill>
                  <a:srgbClr val="273239"/>
                </a:solidFill>
                <a:effectLst/>
                <a:latin typeface="Nunito" pitchFamily="2" charset="0"/>
              </a:rPr>
              <a:t>Each mapper is assigned to process a different line of our data. in our above example, we have two lines of data so we have two Mappers to handle each line. </a:t>
            </a:r>
          </a:p>
          <a:p>
            <a:endParaRPr lang="en-US" dirty="0">
              <a:solidFill>
                <a:srgbClr val="273239"/>
              </a:solidFill>
              <a:latin typeface="Nunito" pitchFamily="2" charset="0"/>
            </a:endParaRPr>
          </a:p>
          <a:p>
            <a:r>
              <a:rPr lang="en-US" b="0" i="0" dirty="0">
                <a:solidFill>
                  <a:srgbClr val="273239"/>
                </a:solidFill>
                <a:effectLst/>
                <a:latin typeface="Nunito" pitchFamily="2" charset="0"/>
              </a:rPr>
              <a:t>Mappers are producing the intermediate key-value pairs, where the name of the particular word is </a:t>
            </a:r>
            <a:r>
              <a:rPr lang="en-US" b="1" i="0" dirty="0">
                <a:solidFill>
                  <a:srgbClr val="273239"/>
                </a:solidFill>
                <a:effectLst/>
                <a:latin typeface="Nunito" pitchFamily="2" charset="0"/>
              </a:rPr>
              <a:t>key</a:t>
            </a:r>
            <a:r>
              <a:rPr lang="en-US" b="0" i="0" dirty="0">
                <a:solidFill>
                  <a:srgbClr val="273239"/>
                </a:solidFill>
                <a:effectLst/>
                <a:latin typeface="Nunito" pitchFamily="2" charset="0"/>
              </a:rPr>
              <a:t> and its count is its </a:t>
            </a:r>
            <a:r>
              <a:rPr lang="en-US" b="1" i="0" dirty="0">
                <a:solidFill>
                  <a:srgbClr val="273239"/>
                </a:solidFill>
                <a:effectLst/>
                <a:latin typeface="Nunito" pitchFamily="2" charset="0"/>
              </a:rPr>
              <a:t>value</a:t>
            </a:r>
            <a:r>
              <a:rPr lang="en-US" b="0" i="0" dirty="0">
                <a:solidFill>
                  <a:srgbClr val="273239"/>
                </a:solidFill>
                <a:effectLst/>
                <a:latin typeface="Nunito" pitchFamily="2" charset="0"/>
              </a:rPr>
              <a:t>. For example for the data </a:t>
            </a:r>
            <a:r>
              <a:rPr lang="en-US" b="1" i="0" dirty="0">
                <a:solidFill>
                  <a:srgbClr val="273239"/>
                </a:solidFill>
                <a:effectLst/>
                <a:latin typeface="Nunito" pitchFamily="2" charset="0"/>
              </a:rPr>
              <a:t>Geeks For Geeks For</a:t>
            </a:r>
            <a:r>
              <a:rPr lang="en-US" b="0" i="0" dirty="0">
                <a:solidFill>
                  <a:srgbClr val="273239"/>
                </a:solidFill>
                <a:effectLst/>
                <a:latin typeface="Nunito" pitchFamily="2" charset="0"/>
              </a:rPr>
              <a:t> the key-value pairs are shown below.</a:t>
            </a:r>
            <a:endParaRPr lang="en-IN" dirty="0"/>
          </a:p>
        </p:txBody>
      </p:sp>
    </p:spTree>
    <p:extLst>
      <p:ext uri="{BB962C8B-B14F-4D97-AF65-F5344CB8AC3E}">
        <p14:creationId xmlns:p14="http://schemas.microsoft.com/office/powerpoint/2010/main" val="3289925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9CC223-8C87-7C72-CA82-42815CBDA79E}"/>
              </a:ext>
            </a:extLst>
          </p:cNvPr>
          <p:cNvSpPr>
            <a:spLocks noGrp="1"/>
          </p:cNvSpPr>
          <p:nvPr>
            <p:ph idx="1"/>
          </p:nvPr>
        </p:nvSpPr>
        <p:spPr>
          <a:xfrm>
            <a:off x="838200" y="863600"/>
            <a:ext cx="10515600" cy="5313363"/>
          </a:xfrm>
        </p:spPr>
        <p:txBody>
          <a:bodyPr/>
          <a:lstStyle/>
          <a:p>
            <a:r>
              <a:rPr lang="en-US" dirty="0"/>
              <a:t>A data serialization language is used to exchange semi-structured data across systems that may even have varied underlying infrastructure.</a:t>
            </a:r>
          </a:p>
          <a:p>
            <a:endParaRPr lang="en-US" dirty="0"/>
          </a:p>
          <a:p>
            <a:r>
              <a:rPr lang="en-US" dirty="0"/>
              <a:t>Semi-structured content is often used to store metadata about a business process but it can also include files containing machine instructions for computer programs.</a:t>
            </a:r>
          </a:p>
          <a:p>
            <a:endParaRPr lang="en-US" dirty="0"/>
          </a:p>
          <a:p>
            <a:r>
              <a:rPr lang="en-US" dirty="0"/>
              <a:t>This type of information typically comes from external sources such as social media platforms or other web-based data feeds.</a:t>
            </a:r>
            <a:endParaRPr lang="en-IN" dirty="0"/>
          </a:p>
          <a:p>
            <a:endParaRPr lang="en-IN" dirty="0"/>
          </a:p>
        </p:txBody>
      </p:sp>
    </p:spTree>
    <p:extLst>
      <p:ext uri="{BB962C8B-B14F-4D97-AF65-F5344CB8AC3E}">
        <p14:creationId xmlns:p14="http://schemas.microsoft.com/office/powerpoint/2010/main" val="28448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B1C2-B7EB-C1CC-30E5-96D751669F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33DB2C-77A6-9201-A856-ED7727F9F24F}"/>
              </a:ext>
            </a:extLst>
          </p:cNvPr>
          <p:cNvSpPr>
            <a:spLocks noGrp="1"/>
          </p:cNvSpPr>
          <p:nvPr>
            <p:ph idx="1"/>
          </p:nvPr>
        </p:nvSpPr>
        <p:spPr/>
        <p:txBody>
          <a:bodyPr/>
          <a:lstStyle/>
          <a:p>
            <a:r>
              <a:rPr lang="en-US" dirty="0"/>
              <a:t>// Key Value pairs generated for data Geeks For Geeks For </a:t>
            </a:r>
          </a:p>
          <a:p>
            <a:endParaRPr lang="en-US" dirty="0"/>
          </a:p>
          <a:p>
            <a:r>
              <a:rPr lang="en-US" dirty="0"/>
              <a:t>(Geeks,1) </a:t>
            </a:r>
          </a:p>
          <a:p>
            <a:r>
              <a:rPr lang="en-US" dirty="0"/>
              <a:t>(For,1)   </a:t>
            </a:r>
          </a:p>
          <a:p>
            <a:r>
              <a:rPr lang="en-US" dirty="0"/>
              <a:t>(Geeks,1) </a:t>
            </a:r>
          </a:p>
          <a:p>
            <a:r>
              <a:rPr lang="en-US" dirty="0"/>
              <a:t>(For,1) </a:t>
            </a:r>
            <a:endParaRPr lang="en-IN" dirty="0"/>
          </a:p>
        </p:txBody>
      </p:sp>
    </p:spTree>
    <p:extLst>
      <p:ext uri="{BB962C8B-B14F-4D97-AF65-F5344CB8AC3E}">
        <p14:creationId xmlns:p14="http://schemas.microsoft.com/office/powerpoint/2010/main" val="19477702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B616B0-67FD-354D-99CD-5DC2174BE125}"/>
              </a:ext>
            </a:extLst>
          </p:cNvPr>
          <p:cNvSpPr>
            <a:spLocks noGrp="1"/>
          </p:cNvSpPr>
          <p:nvPr>
            <p:ph idx="1"/>
          </p:nvPr>
        </p:nvSpPr>
        <p:spPr>
          <a:xfrm>
            <a:off x="838200" y="558800"/>
            <a:ext cx="10515600" cy="5618163"/>
          </a:xfrm>
        </p:spPr>
        <p:txBody>
          <a:bodyPr>
            <a:normAutofit fontScale="77500" lnSpcReduction="20000"/>
          </a:bodyPr>
          <a:lstStyle/>
          <a:p>
            <a:r>
              <a:rPr lang="en-US" dirty="0"/>
              <a:t>The key-value pairs generated by the Mapper are known as the intermediate key-value pairs or intermediate output of the Mapper. Now we can minimize the number of these key-value pairs by introducing a combiner for each Mapper in our program. </a:t>
            </a:r>
          </a:p>
          <a:p>
            <a:endParaRPr lang="en-US" dirty="0"/>
          </a:p>
          <a:p>
            <a:r>
              <a:rPr lang="en-US" dirty="0"/>
              <a:t>In our case, we have 4 key-value pairs generated by each of the Mapper. since these intermediate key-value pairs are not ready to directly feed to Reducer because that can increase Network congestion so Combiner will combine these intermediate key-value pairs before sending them to Reducer. </a:t>
            </a:r>
          </a:p>
          <a:p>
            <a:endParaRPr lang="en-US" dirty="0"/>
          </a:p>
          <a:p>
            <a:r>
              <a:rPr lang="en-US" dirty="0"/>
              <a:t>The combiner combines these intermediate key-value pairs as per their key. For the above example for data Geeks For Geeks For the combiner will partially reduce them by merging the same pairs according to their key value and generate new key-value pairs as shown below.</a:t>
            </a:r>
          </a:p>
          <a:p>
            <a:endParaRPr lang="en-US" dirty="0"/>
          </a:p>
          <a:p>
            <a:r>
              <a:rPr lang="en-US" dirty="0"/>
              <a:t>// Partially reduced key-value pairs with combiner</a:t>
            </a:r>
          </a:p>
          <a:p>
            <a:r>
              <a:rPr lang="en-US" dirty="0"/>
              <a:t>(Geeks,2) </a:t>
            </a:r>
          </a:p>
          <a:p>
            <a:r>
              <a:rPr lang="en-US" dirty="0"/>
              <a:t>(For,2) </a:t>
            </a:r>
            <a:endParaRPr lang="en-IN" dirty="0"/>
          </a:p>
        </p:txBody>
      </p:sp>
    </p:spTree>
    <p:extLst>
      <p:ext uri="{BB962C8B-B14F-4D97-AF65-F5344CB8AC3E}">
        <p14:creationId xmlns:p14="http://schemas.microsoft.com/office/powerpoint/2010/main" val="390530300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4075-4A62-C4F6-E36B-BA5F53CC7E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E983F3-F23F-D785-96D8-B009D7921742}"/>
              </a:ext>
            </a:extLst>
          </p:cNvPr>
          <p:cNvSpPr>
            <a:spLocks noGrp="1"/>
          </p:cNvSpPr>
          <p:nvPr>
            <p:ph idx="1"/>
          </p:nvPr>
        </p:nvSpPr>
        <p:spPr/>
        <p:txBody>
          <a:bodyPr/>
          <a:lstStyle/>
          <a:p>
            <a:r>
              <a:rPr lang="en-US" dirty="0"/>
              <a:t>With the help of Combiner, the Mapper output got partially reduced in terms of size(key-value pairs) which now can be made available to the Reducer for better performance. </a:t>
            </a:r>
          </a:p>
          <a:p>
            <a:endParaRPr lang="en-US" dirty="0"/>
          </a:p>
          <a:p>
            <a:r>
              <a:rPr lang="en-US" dirty="0"/>
              <a:t>Now the Reducer will again Reduce the output obtained from combiners and produces the final output that is stored on HDFS(Hadoop Distributed File System).</a:t>
            </a:r>
            <a:endParaRPr lang="en-IN" dirty="0"/>
          </a:p>
        </p:txBody>
      </p:sp>
    </p:spTree>
    <p:extLst>
      <p:ext uri="{BB962C8B-B14F-4D97-AF65-F5344CB8AC3E}">
        <p14:creationId xmlns:p14="http://schemas.microsoft.com/office/powerpoint/2010/main" val="396313440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79FC-DFB7-CD8B-E840-916F996F7BC0}"/>
              </a:ext>
            </a:extLst>
          </p:cNvPr>
          <p:cNvSpPr>
            <a:spLocks noGrp="1"/>
          </p:cNvSpPr>
          <p:nvPr>
            <p:ph type="title"/>
          </p:nvPr>
        </p:nvSpPr>
        <p:spPr/>
        <p:txBody>
          <a:bodyPr/>
          <a:lstStyle/>
          <a:p>
            <a:r>
              <a:rPr lang="en-US" b="1" i="0" dirty="0">
                <a:solidFill>
                  <a:srgbClr val="273239"/>
                </a:solidFill>
                <a:effectLst/>
                <a:latin typeface="Nunito" pitchFamily="2" charset="0"/>
              </a:rPr>
              <a:t>Advantage of combiners</a:t>
            </a:r>
            <a:br>
              <a:rPr lang="en-US" b="0"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75CCB2A5-4736-C555-8563-CC5E10DB888F}"/>
              </a:ext>
            </a:extLst>
          </p:cNvPr>
          <p:cNvSpPr>
            <a:spLocks noGrp="1"/>
          </p:cNvSpPr>
          <p:nvPr>
            <p:ph idx="1"/>
          </p:nvPr>
        </p:nvSpPr>
        <p:spPr>
          <a:xfrm>
            <a:off x="838200" y="1422400"/>
            <a:ext cx="10515600" cy="5151120"/>
          </a:xfrm>
        </p:spPr>
        <p:txBody>
          <a:bodyPr>
            <a:normAutofit fontScale="85000" lnSpcReduction="10000"/>
          </a:bodyPr>
          <a:lstStyle/>
          <a:p>
            <a:pPr algn="just" fontAlgn="base">
              <a:buFont typeface="Arial" panose="020B0604020202020204" pitchFamily="34" charset="0"/>
              <a:buChar char="•"/>
            </a:pPr>
            <a:r>
              <a:rPr lang="en-US" b="0" i="0" dirty="0">
                <a:solidFill>
                  <a:srgbClr val="273239"/>
                </a:solidFill>
                <a:effectLst/>
                <a:latin typeface="Nunito" pitchFamily="2" charset="0"/>
              </a:rPr>
              <a:t>Reduces the time taken for transferring the data from  Mapper to  Reducer.</a:t>
            </a:r>
          </a:p>
          <a:p>
            <a:pPr algn="just" fontAlgn="base">
              <a:buFont typeface="Arial" panose="020B0604020202020204" pitchFamily="34" charset="0"/>
              <a:buChar char="•"/>
            </a:pPr>
            <a:r>
              <a:rPr lang="en-US" b="0" i="0" dirty="0">
                <a:solidFill>
                  <a:srgbClr val="273239"/>
                </a:solidFill>
                <a:effectLst/>
                <a:latin typeface="Nunito" pitchFamily="2" charset="0"/>
              </a:rPr>
              <a:t>Reduces the size of the intermediate output generated by the Mapper.</a:t>
            </a:r>
          </a:p>
          <a:p>
            <a:pPr algn="just" fontAlgn="base">
              <a:buFont typeface="Arial" panose="020B0604020202020204" pitchFamily="34" charset="0"/>
              <a:buChar char="•"/>
            </a:pPr>
            <a:r>
              <a:rPr lang="en-US" b="0" i="0" dirty="0">
                <a:solidFill>
                  <a:srgbClr val="273239"/>
                </a:solidFill>
                <a:effectLst/>
                <a:latin typeface="Nunito" pitchFamily="2" charset="0"/>
              </a:rPr>
              <a:t>Improves performance by minimizing Network congestion.</a:t>
            </a:r>
          </a:p>
          <a:p>
            <a:pPr algn="l" fontAlgn="base">
              <a:buFont typeface="Arial" panose="020B0604020202020204" pitchFamily="34" charset="0"/>
              <a:buChar char="•"/>
            </a:pPr>
            <a:r>
              <a:rPr lang="en-US" b="0" i="0" dirty="0">
                <a:solidFill>
                  <a:srgbClr val="273239"/>
                </a:solidFill>
                <a:effectLst/>
                <a:latin typeface="Nunito" pitchFamily="2" charset="0"/>
              </a:rPr>
              <a:t>Reduces the workload on the Reducer: Combiners can help reduce the amount of data that needs to be processed by the Reducer. By performing some aggregation or reduction on the data in the Mapper phase itself, combiners can reduce the number of records that are passed on to the Reducer, which can help improve overall performance.</a:t>
            </a:r>
          </a:p>
          <a:p>
            <a:pPr algn="l" fontAlgn="base">
              <a:buFont typeface="Arial" panose="020B0604020202020204" pitchFamily="34" charset="0"/>
              <a:buChar char="•"/>
            </a:pPr>
            <a:r>
              <a:rPr lang="en-US" b="0" i="0" dirty="0">
                <a:solidFill>
                  <a:srgbClr val="273239"/>
                </a:solidFill>
                <a:effectLst/>
                <a:latin typeface="Nunito" pitchFamily="2" charset="0"/>
              </a:rPr>
              <a:t>Improves fault tolerance: Combiners can also help improve fault tolerance in MapReduce. In case of a node failure, the MapReduce job can be re-executed from the point of failure. Since combiners perform some of the aggregation or reduction tasks in the Mapper phase itself, this reduces the amount of work that needs to be re-executed, which can help improve fault tolerance.</a:t>
            </a:r>
          </a:p>
          <a:p>
            <a:endParaRPr lang="en-IN" dirty="0"/>
          </a:p>
        </p:txBody>
      </p:sp>
    </p:spTree>
    <p:extLst>
      <p:ext uri="{BB962C8B-B14F-4D97-AF65-F5344CB8AC3E}">
        <p14:creationId xmlns:p14="http://schemas.microsoft.com/office/powerpoint/2010/main" val="72248408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9ABF-F7DE-EB37-DA1B-63A9B9AB8A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C5FEEE-063D-8544-649A-747E0976534C}"/>
              </a:ext>
            </a:extLst>
          </p:cNvPr>
          <p:cNvSpPr>
            <a:spLocks noGrp="1"/>
          </p:cNvSpPr>
          <p:nvPr>
            <p:ph idx="1"/>
          </p:nvPr>
        </p:nvSpPr>
        <p:spPr/>
        <p:txBody>
          <a:bodyPr>
            <a:normAutofit fontScale="92500" lnSpcReduction="10000"/>
          </a:bodyPr>
          <a:lstStyle/>
          <a:p>
            <a:pPr algn="l" fontAlgn="base">
              <a:buFont typeface="Arial" panose="020B0604020202020204" pitchFamily="34" charset="0"/>
              <a:buChar char="•"/>
            </a:pPr>
            <a:r>
              <a:rPr lang="en-US" b="0" i="0" dirty="0">
                <a:solidFill>
                  <a:srgbClr val="273239"/>
                </a:solidFill>
                <a:effectLst/>
                <a:latin typeface="Nunito" pitchFamily="2" charset="0"/>
              </a:rPr>
              <a:t>Improves scalability: By reducing the amount of data that needs to be transferred between the Mapper and Reducer, combiners can help improve the scalability of MapReduce jobs. This is because the amount of network bandwidth required for transferring data is reduced, which can help prevent network congestion and improve overall performance.</a:t>
            </a:r>
          </a:p>
          <a:p>
            <a:pPr algn="l" fontAlgn="base">
              <a:buFont typeface="Arial" panose="020B0604020202020204" pitchFamily="34" charset="0"/>
              <a:buChar char="•"/>
            </a:pP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dirty="0">
                <a:solidFill>
                  <a:srgbClr val="273239"/>
                </a:solidFill>
                <a:effectLst/>
                <a:latin typeface="Nunito" pitchFamily="2" charset="0"/>
              </a:rPr>
              <a:t>Helps optimize MapReduce jobs: Combiners can be used to optimize MapReduce jobs by performing some preliminary data processing before the data is sent to the Reducer. This can help reduce the amount of processing required by the Reducer, which can help improve performance and reduce overall processing time.</a:t>
            </a:r>
          </a:p>
          <a:p>
            <a:endParaRPr lang="en-IN" dirty="0"/>
          </a:p>
        </p:txBody>
      </p:sp>
    </p:spTree>
    <p:extLst>
      <p:ext uri="{BB962C8B-B14F-4D97-AF65-F5344CB8AC3E}">
        <p14:creationId xmlns:p14="http://schemas.microsoft.com/office/powerpoint/2010/main" val="35963712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3A10-D3B8-4A5D-BF2B-4F67951E0704}"/>
              </a:ext>
            </a:extLst>
          </p:cNvPr>
          <p:cNvSpPr>
            <a:spLocks noGrp="1"/>
          </p:cNvSpPr>
          <p:nvPr>
            <p:ph type="title"/>
          </p:nvPr>
        </p:nvSpPr>
        <p:spPr/>
        <p:txBody>
          <a:bodyPr/>
          <a:lstStyle/>
          <a:p>
            <a:r>
              <a:rPr lang="en-IN" b="1" i="0" dirty="0">
                <a:solidFill>
                  <a:srgbClr val="273239"/>
                </a:solidFill>
                <a:effectLst/>
                <a:latin typeface="Nunito" pitchFamily="2" charset="0"/>
              </a:rPr>
              <a:t>Disadvantage of combiners</a:t>
            </a:r>
            <a:endParaRPr lang="en-IN" dirty="0"/>
          </a:p>
        </p:txBody>
      </p:sp>
      <p:sp>
        <p:nvSpPr>
          <p:cNvPr id="3" name="Content Placeholder 2">
            <a:extLst>
              <a:ext uri="{FF2B5EF4-FFF2-40B4-BE49-F238E27FC236}">
                <a16:creationId xmlns:a16="http://schemas.microsoft.com/office/drawing/2014/main" id="{2214CB51-7CAE-A18F-9DD4-76DAE48B55C1}"/>
              </a:ext>
            </a:extLst>
          </p:cNvPr>
          <p:cNvSpPr>
            <a:spLocks noGrp="1"/>
          </p:cNvSpPr>
          <p:nvPr>
            <p:ph idx="1"/>
          </p:nvPr>
        </p:nvSpPr>
        <p:spPr/>
        <p:txBody>
          <a:bodyPr>
            <a:normAutofit fontScale="92500" lnSpcReduction="20000"/>
          </a:bodyPr>
          <a:lstStyle/>
          <a:p>
            <a:pPr algn="just" fontAlgn="base">
              <a:buFont typeface="Arial" panose="020B0604020202020204" pitchFamily="34" charset="0"/>
              <a:buChar char="•"/>
            </a:pPr>
            <a:r>
              <a:rPr lang="en-US" b="0" i="0" dirty="0">
                <a:solidFill>
                  <a:srgbClr val="273239"/>
                </a:solidFill>
                <a:effectLst/>
                <a:latin typeface="Nunito" pitchFamily="2" charset="0"/>
              </a:rPr>
              <a:t>The intermediate key-value pairs generated by Mappers are stored on Local Disk and combiners will run later on to partially reduce the output which results in expensive Disk Input-Output.</a:t>
            </a:r>
          </a:p>
          <a:p>
            <a:pPr algn="just" fontAlgn="base">
              <a:buFont typeface="Arial" panose="020B0604020202020204" pitchFamily="34" charset="0"/>
              <a:buChar char="•"/>
            </a:pPr>
            <a:endParaRPr lang="en-US" b="0" i="0" dirty="0">
              <a:solidFill>
                <a:srgbClr val="273239"/>
              </a:solidFill>
              <a:effectLst/>
              <a:latin typeface="Nunito" pitchFamily="2" charset="0"/>
            </a:endParaRPr>
          </a:p>
          <a:p>
            <a:pPr algn="just" fontAlgn="base">
              <a:buFont typeface="Arial" panose="020B0604020202020204" pitchFamily="34" charset="0"/>
              <a:buChar char="•"/>
            </a:pPr>
            <a:r>
              <a:rPr lang="en-US" b="0" i="0" dirty="0">
                <a:solidFill>
                  <a:srgbClr val="273239"/>
                </a:solidFill>
                <a:effectLst/>
                <a:latin typeface="Nunito" pitchFamily="2" charset="0"/>
              </a:rPr>
              <a:t>The map-Reduce job can not depend on the function of the combiner because there is no such guarantee in its execution.</a:t>
            </a:r>
          </a:p>
          <a:p>
            <a:pPr algn="just" fontAlgn="base">
              <a:buFont typeface="Arial" panose="020B0604020202020204" pitchFamily="34" charset="0"/>
              <a:buChar char="•"/>
            </a:pP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dirty="0">
                <a:solidFill>
                  <a:srgbClr val="273239"/>
                </a:solidFill>
                <a:effectLst/>
                <a:latin typeface="Nunito" pitchFamily="2" charset="0"/>
              </a:rPr>
              <a:t>Increased resource usage: Combiners can increase the resource usage of MapReduce jobs since they require additional CPU and memory resources to perform their operations. This can be especially problematic in large-scale MapReduce jobs that process huge amounts of data.</a:t>
            </a:r>
          </a:p>
          <a:p>
            <a:endParaRPr lang="en-IN" dirty="0"/>
          </a:p>
        </p:txBody>
      </p:sp>
    </p:spTree>
    <p:extLst>
      <p:ext uri="{BB962C8B-B14F-4D97-AF65-F5344CB8AC3E}">
        <p14:creationId xmlns:p14="http://schemas.microsoft.com/office/powerpoint/2010/main" val="108873695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D78C2E-8696-8E6C-7B4F-1F9883FBE283}"/>
              </a:ext>
            </a:extLst>
          </p:cNvPr>
          <p:cNvSpPr>
            <a:spLocks noGrp="1"/>
          </p:cNvSpPr>
          <p:nvPr>
            <p:ph idx="1"/>
          </p:nvPr>
        </p:nvSpPr>
        <p:spPr>
          <a:xfrm>
            <a:off x="838200" y="457200"/>
            <a:ext cx="10515600" cy="5719763"/>
          </a:xfrm>
        </p:spPr>
        <p:txBody>
          <a:bodyPr>
            <a:normAutofit fontScale="85000" lnSpcReduction="10000"/>
          </a:bodyPr>
          <a:lstStyle/>
          <a:p>
            <a:pPr algn="l" fontAlgn="base">
              <a:buFont typeface="Arial" panose="020B0604020202020204" pitchFamily="34" charset="0"/>
              <a:buChar char="•"/>
            </a:pPr>
            <a:r>
              <a:rPr lang="en-US" b="0" i="0" dirty="0">
                <a:solidFill>
                  <a:srgbClr val="273239"/>
                </a:solidFill>
                <a:effectLst/>
                <a:latin typeface="Nunito" pitchFamily="2" charset="0"/>
              </a:rPr>
              <a:t>Combiners may not always be effective: While combiners can help reduce the amount of data transferred between the Mapper and Reducer, they may not always be effective in doing so. This is because the effectiveness of combiners depends on the data being processed and the operations being performed. In some cases, using combiners may actually increase the amount of data transferred, which can reduce overall performance.</a:t>
            </a:r>
          </a:p>
          <a:p>
            <a:pPr algn="l" fontAlgn="base">
              <a:buFont typeface="Arial" panose="020B0604020202020204" pitchFamily="34" charset="0"/>
              <a:buChar char="•"/>
            </a:pP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dirty="0">
                <a:solidFill>
                  <a:srgbClr val="273239"/>
                </a:solidFill>
                <a:effectLst/>
                <a:latin typeface="Nunito" pitchFamily="2" charset="0"/>
              </a:rPr>
              <a:t>Combiners can introduce data inconsistencies: Since combiners perform partial reductions on the data, they can introduce inconsistencies in the output if they are not implemented correctly. This can be especially problematic if the combiner performs operations that are not associative or commutative, which can lead to incorrect results.</a:t>
            </a:r>
          </a:p>
          <a:p>
            <a:pPr algn="l" fontAlgn="base">
              <a:buFont typeface="Arial" panose="020B0604020202020204" pitchFamily="34" charset="0"/>
              <a:buChar char="•"/>
            </a:pP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dirty="0">
                <a:solidFill>
                  <a:srgbClr val="273239"/>
                </a:solidFill>
                <a:effectLst/>
                <a:latin typeface="Nunito" pitchFamily="2" charset="0"/>
              </a:rPr>
              <a:t>Increased complexity: Combiners can add complexity to MapReduce jobs since they require additional logic to be implemented in the code. This can make the code more difficult to maintain and debug, especially if the combiner logic is complex.</a:t>
            </a:r>
          </a:p>
          <a:p>
            <a:endParaRPr lang="en-IN" dirty="0"/>
          </a:p>
        </p:txBody>
      </p:sp>
    </p:spTree>
    <p:extLst>
      <p:ext uri="{BB962C8B-B14F-4D97-AF65-F5344CB8AC3E}">
        <p14:creationId xmlns:p14="http://schemas.microsoft.com/office/powerpoint/2010/main" val="150420539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1D62-04C8-394F-3429-1BCF03507D48}"/>
              </a:ext>
            </a:extLst>
          </p:cNvPr>
          <p:cNvSpPr>
            <a:spLocks noGrp="1"/>
          </p:cNvSpPr>
          <p:nvPr>
            <p:ph type="title"/>
          </p:nvPr>
        </p:nvSpPr>
        <p:spPr/>
        <p:txBody>
          <a:bodyPr/>
          <a:lstStyle/>
          <a:p>
            <a:r>
              <a:rPr lang="en-IN" b="1" i="0" dirty="0">
                <a:solidFill>
                  <a:srgbClr val="273239"/>
                </a:solidFill>
                <a:effectLst/>
                <a:latin typeface="Nunito" pitchFamily="2" charset="0"/>
              </a:rPr>
              <a:t>Mapper </a:t>
            </a:r>
            <a:endParaRPr lang="en-IN" b="1" dirty="0"/>
          </a:p>
        </p:txBody>
      </p:sp>
      <p:sp>
        <p:nvSpPr>
          <p:cNvPr id="3" name="Content Placeholder 2">
            <a:extLst>
              <a:ext uri="{FF2B5EF4-FFF2-40B4-BE49-F238E27FC236}">
                <a16:creationId xmlns:a16="http://schemas.microsoft.com/office/drawing/2014/main" id="{5A26B75C-F513-AC97-9CE3-22F3D3434841}"/>
              </a:ext>
            </a:extLst>
          </p:cNvPr>
          <p:cNvSpPr>
            <a:spLocks noGrp="1"/>
          </p:cNvSpPr>
          <p:nvPr>
            <p:ph idx="1"/>
          </p:nvPr>
        </p:nvSpPr>
        <p:spPr>
          <a:xfrm>
            <a:off x="838200" y="1534160"/>
            <a:ext cx="10515600" cy="5191759"/>
          </a:xfrm>
        </p:spPr>
        <p:txBody>
          <a:bodyPr>
            <a:normAutofit fontScale="77500" lnSpcReduction="20000"/>
          </a:bodyPr>
          <a:lstStyle/>
          <a:p>
            <a:r>
              <a:rPr lang="en-US" dirty="0"/>
              <a:t>Map-Reduce is a programming model that is mainly divided into two phases Map Phase and Reduce Phase. It is designed for processing the data in parallel which is divided on various machines(nodes). </a:t>
            </a:r>
          </a:p>
          <a:p>
            <a:endParaRPr lang="en-US" dirty="0"/>
          </a:p>
          <a:p>
            <a:r>
              <a:rPr lang="en-US" dirty="0"/>
              <a:t>The Hadoop Java programs are consist of Mapper class and Reducer class along with the driver class. Hadoop Mapper is a function or task which is used to process all input records from a file and generate the output which works as input for Reducer. </a:t>
            </a:r>
          </a:p>
          <a:p>
            <a:endParaRPr lang="en-US" dirty="0"/>
          </a:p>
          <a:p>
            <a:r>
              <a:rPr lang="en-US" dirty="0"/>
              <a:t>It produces the output by returning new key-value pairs. The input data has to be converted to key-value pairs as Mapper can not process the raw input records or tuples(key-value pairs). </a:t>
            </a:r>
          </a:p>
          <a:p>
            <a:endParaRPr lang="en-US" dirty="0"/>
          </a:p>
          <a:p>
            <a:r>
              <a:rPr lang="en-US" dirty="0"/>
              <a:t>The mapper also generates some small blocks of data while processing the input records as a key-value pair. we will discuss the various process that occurs in Mapper, There key features and how the key-value pairs are generated in the Mapper.</a:t>
            </a:r>
            <a:endParaRPr lang="en-IN" dirty="0"/>
          </a:p>
        </p:txBody>
      </p:sp>
    </p:spTree>
    <p:extLst>
      <p:ext uri="{BB962C8B-B14F-4D97-AF65-F5344CB8AC3E}">
        <p14:creationId xmlns:p14="http://schemas.microsoft.com/office/powerpoint/2010/main" val="339340351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C419-2A1C-6F9D-0EB2-31C111E51519}"/>
              </a:ext>
            </a:extLst>
          </p:cNvPr>
          <p:cNvSpPr>
            <a:spLocks noGrp="1"/>
          </p:cNvSpPr>
          <p:nvPr>
            <p:ph type="title"/>
          </p:nvPr>
        </p:nvSpPr>
        <p:spPr/>
        <p:txBody>
          <a:bodyPr/>
          <a:lstStyle/>
          <a:p>
            <a:endParaRPr lang="en-IN"/>
          </a:p>
        </p:txBody>
      </p:sp>
      <p:pic>
        <p:nvPicPr>
          <p:cNvPr id="11266" name="Picture 2" descr="Mapper In Hadoop Map-Reduce">
            <a:extLst>
              <a:ext uri="{FF2B5EF4-FFF2-40B4-BE49-F238E27FC236}">
                <a16:creationId xmlns:a16="http://schemas.microsoft.com/office/drawing/2014/main" id="{3E133611-37DD-52B1-466C-DD6A83A66F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5450" y="3467894"/>
            <a:ext cx="88011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81217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B9DCE5-09AB-1349-2385-55E9C028EC37}"/>
              </a:ext>
            </a:extLst>
          </p:cNvPr>
          <p:cNvSpPr>
            <a:spLocks noGrp="1"/>
          </p:cNvSpPr>
          <p:nvPr>
            <p:ph idx="1"/>
          </p:nvPr>
        </p:nvSpPr>
        <p:spPr>
          <a:xfrm>
            <a:off x="838200" y="1158240"/>
            <a:ext cx="10515600" cy="5018723"/>
          </a:xfrm>
        </p:spPr>
        <p:txBody>
          <a:bodyPr/>
          <a:lstStyle/>
          <a:p>
            <a:pPr algn="just" fontAlgn="base"/>
            <a:r>
              <a:rPr lang="en-US" b="0" i="0" dirty="0">
                <a:solidFill>
                  <a:srgbClr val="273239"/>
                </a:solidFill>
                <a:effectLst/>
                <a:latin typeface="Nunito" pitchFamily="2" charset="0"/>
              </a:rPr>
              <a:t>The Mapper mainly consists of 5 components: Input, Input Splits, Record Reader, Map, and Intermediate output disk. The Map Task is completed with the contribution of all this available component. </a:t>
            </a:r>
          </a:p>
          <a:p>
            <a:pPr algn="just" fontAlgn="base"/>
            <a:endParaRPr lang="en-US" b="0" i="0" dirty="0">
              <a:solidFill>
                <a:srgbClr val="273239"/>
              </a:solidFill>
              <a:effectLst/>
              <a:latin typeface="Nunito" pitchFamily="2" charset="0"/>
            </a:endParaRPr>
          </a:p>
          <a:p>
            <a:pPr algn="just" fontAlgn="base">
              <a:buFont typeface="+mj-lt"/>
              <a:buAutoNum type="arabicPeriod"/>
            </a:pPr>
            <a:r>
              <a:rPr lang="en-US" b="1" i="0" dirty="0">
                <a:solidFill>
                  <a:srgbClr val="273239"/>
                </a:solidFill>
                <a:effectLst/>
                <a:latin typeface="Nunito" pitchFamily="2" charset="0"/>
              </a:rPr>
              <a:t>Input:</a:t>
            </a:r>
            <a:r>
              <a:rPr lang="en-US" b="0" i="0" dirty="0">
                <a:solidFill>
                  <a:srgbClr val="273239"/>
                </a:solidFill>
                <a:effectLst/>
                <a:latin typeface="Nunito" pitchFamily="2" charset="0"/>
              </a:rPr>
              <a:t> Input is records or the datasets that are used for analysis purposes. This Input data is set out with the help of </a:t>
            </a:r>
            <a:r>
              <a:rPr lang="en-US" b="1" i="0" dirty="0" err="1">
                <a:solidFill>
                  <a:srgbClr val="273239"/>
                </a:solidFill>
                <a:effectLst/>
                <a:latin typeface="Nunito" pitchFamily="2" charset="0"/>
              </a:rPr>
              <a:t>InputFormat</a:t>
            </a:r>
            <a:r>
              <a:rPr lang="en-US" b="0" i="0" dirty="0">
                <a:solidFill>
                  <a:srgbClr val="273239"/>
                </a:solidFill>
                <a:effectLst/>
                <a:latin typeface="Nunito" pitchFamily="2" charset="0"/>
              </a:rPr>
              <a:t>. It helps in identifying the location of the Input data which is stored in HDFS(Hadoop Distributed File System).</a:t>
            </a:r>
          </a:p>
          <a:p>
            <a:endParaRPr lang="en-IN" dirty="0"/>
          </a:p>
        </p:txBody>
      </p:sp>
    </p:spTree>
    <p:extLst>
      <p:ext uri="{BB962C8B-B14F-4D97-AF65-F5344CB8AC3E}">
        <p14:creationId xmlns:p14="http://schemas.microsoft.com/office/powerpoint/2010/main" val="3342848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ightbox">
            <a:extLst>
              <a:ext uri="{FF2B5EF4-FFF2-40B4-BE49-F238E27FC236}">
                <a16:creationId xmlns:a16="http://schemas.microsoft.com/office/drawing/2014/main" id="{69844975-CFE5-7628-9FFD-6E3EC9143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8" y="180975"/>
            <a:ext cx="9953625" cy="649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45026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808D4B-EEE5-64DE-D445-966304940CBB}"/>
              </a:ext>
            </a:extLst>
          </p:cNvPr>
          <p:cNvSpPr>
            <a:spLocks noGrp="1"/>
          </p:cNvSpPr>
          <p:nvPr>
            <p:ph idx="1"/>
          </p:nvPr>
        </p:nvSpPr>
        <p:spPr>
          <a:xfrm>
            <a:off x="838200" y="660400"/>
            <a:ext cx="10515600" cy="5516563"/>
          </a:xfrm>
        </p:spPr>
        <p:txBody>
          <a:bodyPr>
            <a:normAutofit fontScale="85000" lnSpcReduction="20000"/>
          </a:bodyPr>
          <a:lstStyle/>
          <a:p>
            <a:pPr marL="0" indent="0">
              <a:buNone/>
            </a:pPr>
            <a:r>
              <a:rPr lang="en-US" b="1" i="0" dirty="0">
                <a:solidFill>
                  <a:srgbClr val="273239"/>
                </a:solidFill>
                <a:effectLst/>
                <a:latin typeface="Nunito" pitchFamily="2" charset="0"/>
              </a:rPr>
              <a:t>2. Input-Splits:</a:t>
            </a:r>
            <a:r>
              <a:rPr lang="en-US" b="0" i="0" dirty="0">
                <a:solidFill>
                  <a:srgbClr val="273239"/>
                </a:solidFill>
                <a:effectLst/>
                <a:latin typeface="Nunito" pitchFamily="2" charset="0"/>
              </a:rPr>
              <a:t> These are responsible for converting the physical input data to some logical form so that Hadoop Mapper can easily handle it. Input-Splits are generated with the help of </a:t>
            </a:r>
            <a:r>
              <a:rPr lang="en-US" b="1" i="0" dirty="0" err="1">
                <a:solidFill>
                  <a:srgbClr val="273239"/>
                </a:solidFill>
                <a:effectLst/>
                <a:latin typeface="Nunito" pitchFamily="2" charset="0"/>
              </a:rPr>
              <a:t>InputFormat</a:t>
            </a:r>
            <a:r>
              <a:rPr lang="en-US" b="0" i="0" dirty="0">
                <a:solidFill>
                  <a:srgbClr val="273239"/>
                </a:solidFill>
                <a:effectLst/>
                <a:latin typeface="Nunito" pitchFamily="2" charset="0"/>
              </a:rPr>
              <a:t>. </a:t>
            </a:r>
          </a:p>
          <a:p>
            <a:pPr marL="0" indent="0">
              <a:buNone/>
            </a:pPr>
            <a:endParaRPr lang="en-US" dirty="0">
              <a:solidFill>
                <a:srgbClr val="273239"/>
              </a:solidFill>
              <a:latin typeface="Nunito" pitchFamily="2" charset="0"/>
            </a:endParaRPr>
          </a:p>
          <a:p>
            <a:pPr marL="0" indent="0">
              <a:buNone/>
            </a:pPr>
            <a:r>
              <a:rPr lang="en-US" b="0" i="0" dirty="0">
                <a:solidFill>
                  <a:srgbClr val="273239"/>
                </a:solidFill>
                <a:effectLst/>
                <a:latin typeface="Nunito" pitchFamily="2" charset="0"/>
              </a:rPr>
              <a:t>A large data set is divided into many input-splits which depend on the size of the input dataset. There will be a separate Mapper assigned for each input-splits. Input-Splits are only referencing to the input data, these are not the actual data.</a:t>
            </a:r>
            <a:r>
              <a:rPr lang="en-US" b="1" i="0" dirty="0">
                <a:solidFill>
                  <a:srgbClr val="273239"/>
                </a:solidFill>
                <a:effectLst/>
                <a:latin typeface="Nunito" pitchFamily="2" charset="0"/>
              </a:rPr>
              <a:t> </a:t>
            </a:r>
          </a:p>
          <a:p>
            <a:pPr marL="0" indent="0">
              <a:buNone/>
            </a:pPr>
            <a:endParaRPr lang="en-US" b="1" dirty="0">
              <a:solidFill>
                <a:srgbClr val="273239"/>
              </a:solidFill>
              <a:latin typeface="Nunito" pitchFamily="2" charset="0"/>
            </a:endParaRPr>
          </a:p>
          <a:p>
            <a:pPr marL="0" indent="0">
              <a:buNone/>
            </a:pPr>
            <a:r>
              <a:rPr lang="en-US" b="1" i="0" dirty="0" err="1">
                <a:solidFill>
                  <a:srgbClr val="273239"/>
                </a:solidFill>
                <a:effectLst/>
                <a:latin typeface="Nunito" pitchFamily="2" charset="0"/>
              </a:rPr>
              <a:t>DataBlocks</a:t>
            </a:r>
            <a:r>
              <a:rPr lang="en-US" b="0" i="0" dirty="0">
                <a:solidFill>
                  <a:srgbClr val="273239"/>
                </a:solidFill>
                <a:effectLst/>
                <a:latin typeface="Nunito" pitchFamily="2" charset="0"/>
              </a:rPr>
              <a:t> are not the only factor that decides the number of input-splits in a Map-Reduce. we can manually configure the size of input-splits in</a:t>
            </a:r>
            <a:r>
              <a:rPr lang="en-US" b="1" i="1" dirty="0">
                <a:solidFill>
                  <a:srgbClr val="273239"/>
                </a:solidFill>
                <a:effectLst/>
                <a:latin typeface="Nunito" pitchFamily="2" charset="0"/>
              </a:rPr>
              <a:t> </a:t>
            </a:r>
            <a:r>
              <a:rPr lang="en-US" b="1" i="1" dirty="0" err="1">
                <a:solidFill>
                  <a:srgbClr val="273239"/>
                </a:solidFill>
                <a:effectLst/>
                <a:latin typeface="Nunito" pitchFamily="2" charset="0"/>
              </a:rPr>
              <a:t>mapred.max.split.size</a:t>
            </a:r>
            <a:r>
              <a:rPr lang="en-US" b="0" i="0" dirty="0">
                <a:solidFill>
                  <a:srgbClr val="273239"/>
                </a:solidFill>
                <a:effectLst/>
                <a:latin typeface="Nunito" pitchFamily="2" charset="0"/>
              </a:rPr>
              <a:t> property while the job is executing. All of these input-splits are utilized by each of the data blocks. </a:t>
            </a:r>
          </a:p>
          <a:p>
            <a:pPr marL="0" indent="0">
              <a:buNone/>
            </a:pPr>
            <a:endParaRPr lang="en-US" dirty="0">
              <a:solidFill>
                <a:srgbClr val="273239"/>
              </a:solidFill>
              <a:latin typeface="Nunito" pitchFamily="2" charset="0"/>
            </a:endParaRPr>
          </a:p>
          <a:p>
            <a:pPr marL="0" indent="0">
              <a:buNone/>
            </a:pPr>
            <a:r>
              <a:rPr lang="en-US" b="0" i="0" dirty="0">
                <a:solidFill>
                  <a:srgbClr val="273239"/>
                </a:solidFill>
                <a:effectLst/>
                <a:latin typeface="Nunito" pitchFamily="2" charset="0"/>
              </a:rPr>
              <a:t>The size of input splits is measured in bytes. Each input-split is stored at some memory location (Hostname Strings). Map-Reduce places map tasks near the location of the split as close as it is possible. The input-split with the larger size executed first so that the job-runtime can be minimized.</a:t>
            </a:r>
          </a:p>
          <a:p>
            <a:endParaRPr lang="en-IN" dirty="0"/>
          </a:p>
        </p:txBody>
      </p:sp>
    </p:spTree>
    <p:extLst>
      <p:ext uri="{BB962C8B-B14F-4D97-AF65-F5344CB8AC3E}">
        <p14:creationId xmlns:p14="http://schemas.microsoft.com/office/powerpoint/2010/main" val="1275364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526173-1716-300A-ED30-F32393032FEC}"/>
              </a:ext>
            </a:extLst>
          </p:cNvPr>
          <p:cNvSpPr>
            <a:spLocks noGrp="1"/>
          </p:cNvSpPr>
          <p:nvPr>
            <p:ph idx="1"/>
          </p:nvPr>
        </p:nvSpPr>
        <p:spPr>
          <a:xfrm>
            <a:off x="838200" y="386080"/>
            <a:ext cx="10515600" cy="5790883"/>
          </a:xfrm>
        </p:spPr>
        <p:txBody>
          <a:bodyPr>
            <a:normAutofit/>
          </a:bodyPr>
          <a:lstStyle/>
          <a:p>
            <a:pPr marL="0" indent="0" algn="just" fontAlgn="base">
              <a:buNone/>
            </a:pPr>
            <a:r>
              <a:rPr lang="en-US" b="1" i="0" dirty="0">
                <a:solidFill>
                  <a:srgbClr val="273239"/>
                </a:solidFill>
                <a:effectLst/>
                <a:latin typeface="Nunito" pitchFamily="2" charset="0"/>
              </a:rPr>
              <a:t>3.Record-Reader:</a:t>
            </a:r>
            <a:r>
              <a:rPr lang="en-US" b="0" i="0" dirty="0">
                <a:solidFill>
                  <a:srgbClr val="273239"/>
                </a:solidFill>
                <a:effectLst/>
                <a:latin typeface="Nunito" pitchFamily="2" charset="0"/>
              </a:rPr>
              <a:t> Record-Reader is the process which deals with the output obtained from the input-splits and generates it’s own output as key-value pairs until the file ends. Each line present in a file will be assigned with the Byte-Offset with the help of Record-Reader. By-default Record-Reader uses </a:t>
            </a:r>
            <a:r>
              <a:rPr lang="en-US" b="1" i="0" dirty="0" err="1">
                <a:solidFill>
                  <a:srgbClr val="273239"/>
                </a:solidFill>
                <a:effectLst/>
                <a:latin typeface="Nunito" pitchFamily="2" charset="0"/>
              </a:rPr>
              <a:t>TextInputFormat</a:t>
            </a:r>
            <a:r>
              <a:rPr lang="en-US" b="1" i="0" dirty="0">
                <a:solidFill>
                  <a:srgbClr val="273239"/>
                </a:solidFill>
                <a:effectLst/>
                <a:latin typeface="Nunito" pitchFamily="2" charset="0"/>
              </a:rPr>
              <a:t> </a:t>
            </a:r>
            <a:r>
              <a:rPr lang="en-US" b="0" i="0" dirty="0">
                <a:solidFill>
                  <a:srgbClr val="273239"/>
                </a:solidFill>
                <a:effectLst/>
                <a:latin typeface="Nunito" pitchFamily="2" charset="0"/>
              </a:rPr>
              <a:t>for converting the data obtained from the input-splits to the key-value pairs because Mapper can only handle key-value pairs.</a:t>
            </a:r>
          </a:p>
          <a:p>
            <a:pPr marL="0" indent="0" algn="just" fontAlgn="base">
              <a:buNone/>
            </a:pPr>
            <a:endParaRPr lang="en-US" b="0" i="0" dirty="0">
              <a:solidFill>
                <a:srgbClr val="273239"/>
              </a:solidFill>
              <a:effectLst/>
              <a:latin typeface="Nunito" pitchFamily="2" charset="0"/>
            </a:endParaRPr>
          </a:p>
          <a:p>
            <a:pPr marL="0" indent="0" algn="just" fontAlgn="base">
              <a:buNone/>
            </a:pPr>
            <a:r>
              <a:rPr lang="en-US" b="1" i="0" dirty="0">
                <a:solidFill>
                  <a:srgbClr val="273239"/>
                </a:solidFill>
                <a:effectLst/>
                <a:latin typeface="Nunito" pitchFamily="2" charset="0"/>
              </a:rPr>
              <a:t>4.Map: </a:t>
            </a:r>
            <a:r>
              <a:rPr lang="en-US" b="0" i="0" dirty="0">
                <a:solidFill>
                  <a:srgbClr val="273239"/>
                </a:solidFill>
                <a:effectLst/>
                <a:latin typeface="Nunito" pitchFamily="2" charset="0"/>
              </a:rPr>
              <a:t>The key-value pair obtained from Record-Reader is then feed to the Map which generates a set of pairs of intermediate key-value pairs.</a:t>
            </a:r>
          </a:p>
          <a:p>
            <a:endParaRPr lang="en-IN" dirty="0"/>
          </a:p>
        </p:txBody>
      </p:sp>
    </p:spTree>
    <p:extLst>
      <p:ext uri="{BB962C8B-B14F-4D97-AF65-F5344CB8AC3E}">
        <p14:creationId xmlns:p14="http://schemas.microsoft.com/office/powerpoint/2010/main" val="308174113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CDC0C-CDB5-5AF1-839E-7CEFD10B80A2}"/>
              </a:ext>
            </a:extLst>
          </p:cNvPr>
          <p:cNvSpPr>
            <a:spLocks noGrp="1"/>
          </p:cNvSpPr>
          <p:nvPr>
            <p:ph idx="1"/>
          </p:nvPr>
        </p:nvSpPr>
        <p:spPr>
          <a:xfrm>
            <a:off x="838200" y="853440"/>
            <a:ext cx="10515600" cy="5323523"/>
          </a:xfrm>
        </p:spPr>
        <p:txBody>
          <a:bodyPr>
            <a:normAutofit fontScale="92500" lnSpcReduction="20000"/>
          </a:bodyPr>
          <a:lstStyle/>
          <a:p>
            <a:pPr marL="0" indent="0">
              <a:buNone/>
            </a:pPr>
            <a:r>
              <a:rPr lang="en-US" b="1" i="0" dirty="0">
                <a:solidFill>
                  <a:srgbClr val="273239"/>
                </a:solidFill>
                <a:effectLst/>
                <a:latin typeface="Nunito" pitchFamily="2" charset="0"/>
              </a:rPr>
              <a:t>5.Intermediate output disk: </a:t>
            </a:r>
            <a:r>
              <a:rPr lang="en-US" b="0" i="0" dirty="0">
                <a:solidFill>
                  <a:srgbClr val="273239"/>
                </a:solidFill>
                <a:effectLst/>
                <a:latin typeface="Nunito" pitchFamily="2" charset="0"/>
              </a:rPr>
              <a:t>Finally, the intermediate key-value pair output will be stored on the local disk as intermediate output.</a:t>
            </a:r>
          </a:p>
          <a:p>
            <a:pPr marL="0" indent="0">
              <a:buNone/>
            </a:pPr>
            <a:endParaRPr lang="en-US" dirty="0">
              <a:solidFill>
                <a:srgbClr val="273239"/>
              </a:solidFill>
              <a:latin typeface="Nunito" pitchFamily="2" charset="0"/>
            </a:endParaRPr>
          </a:p>
          <a:p>
            <a:pPr marL="0" indent="0">
              <a:buNone/>
            </a:pPr>
            <a:r>
              <a:rPr lang="en-US" dirty="0"/>
              <a:t>How to calculate the number of Mappers In Hadoop:-</a:t>
            </a:r>
          </a:p>
          <a:p>
            <a:pPr marL="0" indent="0">
              <a:buNone/>
            </a:pPr>
            <a:endParaRPr lang="en-US" dirty="0"/>
          </a:p>
          <a:p>
            <a:pPr marL="0" indent="0">
              <a:buNone/>
            </a:pPr>
            <a:r>
              <a:rPr lang="en-US" dirty="0"/>
              <a:t>The number of blocks of input file defines the number of map-task in the Hadoop Map-phase, which can be calculated with the help of the below formula.</a:t>
            </a:r>
          </a:p>
          <a:p>
            <a:pPr marL="0" indent="0">
              <a:buNone/>
            </a:pPr>
            <a:endParaRPr lang="en-US" dirty="0"/>
          </a:p>
          <a:p>
            <a:pPr marL="0" indent="0">
              <a:buNone/>
            </a:pPr>
            <a:r>
              <a:rPr lang="en-US" dirty="0"/>
              <a:t>Mapper = (total data size)/ (input split size)</a:t>
            </a:r>
          </a:p>
          <a:p>
            <a:pPr marL="0" indent="0">
              <a:buNone/>
            </a:pPr>
            <a:endParaRPr lang="en-US" dirty="0"/>
          </a:p>
          <a:p>
            <a:pPr marL="0" indent="0">
              <a:buNone/>
            </a:pPr>
            <a:r>
              <a:rPr lang="en-US" dirty="0"/>
              <a:t>For Example: For a file of size 10TB(Data Size) where the size of each data block is 128 MB(input split size) the number of Mappers will be around 81920. </a:t>
            </a:r>
            <a:endParaRPr lang="en-IN" dirty="0"/>
          </a:p>
        </p:txBody>
      </p:sp>
    </p:spTree>
    <p:extLst>
      <p:ext uri="{BB962C8B-B14F-4D97-AF65-F5344CB8AC3E}">
        <p14:creationId xmlns:p14="http://schemas.microsoft.com/office/powerpoint/2010/main" val="169393854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0060-5496-F876-7F16-92590C80B6B2}"/>
              </a:ext>
            </a:extLst>
          </p:cNvPr>
          <p:cNvSpPr>
            <a:spLocks noGrp="1"/>
          </p:cNvSpPr>
          <p:nvPr>
            <p:ph type="title"/>
          </p:nvPr>
        </p:nvSpPr>
        <p:spPr/>
        <p:txBody>
          <a:bodyPr/>
          <a:lstStyle/>
          <a:p>
            <a:r>
              <a:rPr lang="en-IN" b="1" i="0" dirty="0">
                <a:solidFill>
                  <a:srgbClr val="000000"/>
                </a:solidFill>
                <a:effectLst/>
                <a:latin typeface="var(--ff-lato)"/>
              </a:rPr>
              <a:t>Partitioner</a:t>
            </a:r>
            <a:br>
              <a:rPr lang="en-IN" b="1" i="0" dirty="0">
                <a:solidFill>
                  <a:srgbClr val="000000"/>
                </a:solidFill>
                <a:effectLst/>
                <a:latin typeface="var(--ff-lato)"/>
              </a:rPr>
            </a:br>
            <a:endParaRPr lang="en-IN" dirty="0"/>
          </a:p>
        </p:txBody>
      </p:sp>
      <p:sp>
        <p:nvSpPr>
          <p:cNvPr id="3" name="Content Placeholder 2">
            <a:extLst>
              <a:ext uri="{FF2B5EF4-FFF2-40B4-BE49-F238E27FC236}">
                <a16:creationId xmlns:a16="http://schemas.microsoft.com/office/drawing/2014/main" id="{0E4030F2-90D9-B289-5893-C0976AFD3F7D}"/>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A partitioner works like a condition in processing an input dataset. The partition phase takes place after the Map phase and before the Reduce phase.</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The number of partitioners is equal to the number of reducers. That means a partitioner will divide the data according to the number of reducers. Therefore, the data passed from a single partitioner is processed by a single Reducer.</a:t>
            </a:r>
          </a:p>
          <a:p>
            <a:endParaRPr lang="en-IN" dirty="0"/>
          </a:p>
        </p:txBody>
      </p:sp>
    </p:spTree>
    <p:extLst>
      <p:ext uri="{BB962C8B-B14F-4D97-AF65-F5344CB8AC3E}">
        <p14:creationId xmlns:p14="http://schemas.microsoft.com/office/powerpoint/2010/main" val="81656264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A3C1-BA1A-F938-988B-2340D7FCD7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4D8736-2BA1-D263-CB31-5E638E68135A}"/>
              </a:ext>
            </a:extLst>
          </p:cNvPr>
          <p:cNvSpPr>
            <a:spLocks noGrp="1"/>
          </p:cNvSpPr>
          <p:nvPr>
            <p:ph idx="1"/>
          </p:nvPr>
        </p:nvSpPr>
        <p:spPr/>
        <p:txBody>
          <a:bodyPr/>
          <a:lstStyle/>
          <a:p>
            <a:r>
              <a:rPr lang="en-US" dirty="0"/>
              <a:t>A partitioner partitions the key-value pairs of intermediate Map-outputs. It partitions the data using a user-defined condition, which works like a hash function. The total number of partitions is same as the number of Reducer tasks for the job. Let us take an example to understand how the partitioner works.</a:t>
            </a:r>
            <a:endParaRPr lang="en-IN" dirty="0"/>
          </a:p>
        </p:txBody>
      </p:sp>
    </p:spTree>
    <p:extLst>
      <p:ext uri="{BB962C8B-B14F-4D97-AF65-F5344CB8AC3E}">
        <p14:creationId xmlns:p14="http://schemas.microsoft.com/office/powerpoint/2010/main" val="43361826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75EF85F-1C7B-519B-C76F-090EADF953E7}"/>
              </a:ext>
            </a:extLst>
          </p:cNvPr>
          <p:cNvGraphicFramePr>
            <a:graphicFrameLocks noGrp="1"/>
          </p:cNvGraphicFramePr>
          <p:nvPr>
            <p:extLst>
              <p:ext uri="{D42A27DB-BD31-4B8C-83A1-F6EECF244321}">
                <p14:modId xmlns:p14="http://schemas.microsoft.com/office/powerpoint/2010/main" val="3308862293"/>
              </p:ext>
            </p:extLst>
          </p:nvPr>
        </p:nvGraphicFramePr>
        <p:xfrm>
          <a:off x="731520" y="345440"/>
          <a:ext cx="10789920" cy="6360158"/>
        </p:xfrm>
        <a:graphic>
          <a:graphicData uri="http://schemas.openxmlformats.org/drawingml/2006/table">
            <a:tbl>
              <a:tblPr/>
              <a:tblGrid>
                <a:gridCol w="2157984">
                  <a:extLst>
                    <a:ext uri="{9D8B030D-6E8A-4147-A177-3AD203B41FA5}">
                      <a16:colId xmlns:a16="http://schemas.microsoft.com/office/drawing/2014/main" val="4010050369"/>
                    </a:ext>
                  </a:extLst>
                </a:gridCol>
                <a:gridCol w="2157984">
                  <a:extLst>
                    <a:ext uri="{9D8B030D-6E8A-4147-A177-3AD203B41FA5}">
                      <a16:colId xmlns:a16="http://schemas.microsoft.com/office/drawing/2014/main" val="1000866260"/>
                    </a:ext>
                  </a:extLst>
                </a:gridCol>
                <a:gridCol w="2157984">
                  <a:extLst>
                    <a:ext uri="{9D8B030D-6E8A-4147-A177-3AD203B41FA5}">
                      <a16:colId xmlns:a16="http://schemas.microsoft.com/office/drawing/2014/main" val="703355272"/>
                    </a:ext>
                  </a:extLst>
                </a:gridCol>
                <a:gridCol w="2157984">
                  <a:extLst>
                    <a:ext uri="{9D8B030D-6E8A-4147-A177-3AD203B41FA5}">
                      <a16:colId xmlns:a16="http://schemas.microsoft.com/office/drawing/2014/main" val="2158875521"/>
                    </a:ext>
                  </a:extLst>
                </a:gridCol>
                <a:gridCol w="2157984">
                  <a:extLst>
                    <a:ext uri="{9D8B030D-6E8A-4147-A177-3AD203B41FA5}">
                      <a16:colId xmlns:a16="http://schemas.microsoft.com/office/drawing/2014/main" val="1584227824"/>
                    </a:ext>
                  </a:extLst>
                </a:gridCol>
              </a:tblGrid>
              <a:tr h="454297">
                <a:tc>
                  <a:txBody>
                    <a:bodyPr/>
                    <a:lstStyle/>
                    <a:p>
                      <a:pPr algn="l"/>
                      <a:r>
                        <a:rPr lang="en-IN" sz="2400" b="1">
                          <a:solidFill>
                            <a:srgbClr val="000000"/>
                          </a:solidFill>
                          <a:effectLst/>
                          <a:latin typeface="inherit"/>
                        </a:rPr>
                        <a:t>Id</a:t>
                      </a:r>
                    </a:p>
                  </a:txBody>
                  <a:tcPr marL="24282" marR="24282" marT="24282" marB="24282" anchor="ctr">
                    <a:lnL>
                      <a:noFill/>
                    </a:lnL>
                    <a:lnR>
                      <a:noFill/>
                    </a:lnR>
                    <a:lnT>
                      <a:noFill/>
                    </a:lnT>
                    <a:lnB>
                      <a:noFill/>
                    </a:lnB>
                    <a:solidFill>
                      <a:srgbClr val="FFFFFF"/>
                    </a:solidFill>
                  </a:tcPr>
                </a:tc>
                <a:tc>
                  <a:txBody>
                    <a:bodyPr/>
                    <a:lstStyle/>
                    <a:p>
                      <a:pPr algn="l"/>
                      <a:r>
                        <a:rPr lang="en-IN" sz="2400" b="1">
                          <a:solidFill>
                            <a:srgbClr val="000000"/>
                          </a:solidFill>
                          <a:effectLst/>
                          <a:latin typeface="inherit"/>
                        </a:rPr>
                        <a:t>Name</a:t>
                      </a:r>
                    </a:p>
                  </a:txBody>
                  <a:tcPr marL="24282" marR="24282" marT="24282" marB="24282" anchor="ctr">
                    <a:lnL>
                      <a:noFill/>
                    </a:lnL>
                    <a:lnR>
                      <a:noFill/>
                    </a:lnR>
                    <a:lnT>
                      <a:noFill/>
                    </a:lnT>
                    <a:lnB>
                      <a:noFill/>
                    </a:lnB>
                    <a:solidFill>
                      <a:srgbClr val="FFFFFF"/>
                    </a:solidFill>
                  </a:tcPr>
                </a:tc>
                <a:tc>
                  <a:txBody>
                    <a:bodyPr/>
                    <a:lstStyle/>
                    <a:p>
                      <a:pPr algn="l"/>
                      <a:r>
                        <a:rPr lang="en-IN" sz="2400" b="1">
                          <a:solidFill>
                            <a:srgbClr val="000000"/>
                          </a:solidFill>
                          <a:effectLst/>
                          <a:latin typeface="inherit"/>
                        </a:rPr>
                        <a:t>Age</a:t>
                      </a:r>
                    </a:p>
                  </a:txBody>
                  <a:tcPr marL="24282" marR="24282" marT="24282" marB="24282" anchor="ctr">
                    <a:lnL>
                      <a:noFill/>
                    </a:lnL>
                    <a:lnR>
                      <a:noFill/>
                    </a:lnR>
                    <a:lnT>
                      <a:noFill/>
                    </a:lnT>
                    <a:lnB>
                      <a:noFill/>
                    </a:lnB>
                    <a:solidFill>
                      <a:srgbClr val="FFFFFF"/>
                    </a:solidFill>
                  </a:tcPr>
                </a:tc>
                <a:tc>
                  <a:txBody>
                    <a:bodyPr/>
                    <a:lstStyle/>
                    <a:p>
                      <a:pPr algn="l"/>
                      <a:r>
                        <a:rPr lang="en-IN" sz="2400" b="1">
                          <a:solidFill>
                            <a:srgbClr val="000000"/>
                          </a:solidFill>
                          <a:effectLst/>
                          <a:latin typeface="inherit"/>
                        </a:rPr>
                        <a:t>Gender</a:t>
                      </a:r>
                    </a:p>
                  </a:txBody>
                  <a:tcPr marL="24282" marR="24282" marT="24282" marB="24282" anchor="ctr">
                    <a:lnL>
                      <a:noFill/>
                    </a:lnL>
                    <a:lnR>
                      <a:noFill/>
                    </a:lnR>
                    <a:lnT>
                      <a:noFill/>
                    </a:lnT>
                    <a:lnB>
                      <a:noFill/>
                    </a:lnB>
                    <a:solidFill>
                      <a:srgbClr val="FFFFFF"/>
                    </a:solidFill>
                  </a:tcPr>
                </a:tc>
                <a:tc>
                  <a:txBody>
                    <a:bodyPr/>
                    <a:lstStyle/>
                    <a:p>
                      <a:pPr algn="l"/>
                      <a:r>
                        <a:rPr lang="en-IN" sz="2400" b="1">
                          <a:solidFill>
                            <a:srgbClr val="000000"/>
                          </a:solidFill>
                          <a:effectLst/>
                          <a:latin typeface="inherit"/>
                        </a:rPr>
                        <a:t>Salary</a:t>
                      </a:r>
                    </a:p>
                  </a:txBody>
                  <a:tcPr marL="24282" marR="24282" marT="24282" marB="24282" anchor="ctr">
                    <a:lnL>
                      <a:noFill/>
                    </a:lnL>
                    <a:lnR>
                      <a:noFill/>
                    </a:lnR>
                    <a:lnT>
                      <a:noFill/>
                    </a:lnT>
                    <a:lnB>
                      <a:noFill/>
                    </a:lnB>
                    <a:solidFill>
                      <a:srgbClr val="FFFFFF"/>
                    </a:solidFill>
                  </a:tcPr>
                </a:tc>
                <a:extLst>
                  <a:ext uri="{0D108BD9-81ED-4DB2-BD59-A6C34878D82A}">
                    <a16:rowId xmlns:a16="http://schemas.microsoft.com/office/drawing/2014/main" val="3365590872"/>
                  </a:ext>
                </a:extLst>
              </a:tr>
              <a:tr h="454297">
                <a:tc>
                  <a:txBody>
                    <a:bodyPr/>
                    <a:lstStyle/>
                    <a:p>
                      <a:pPr algn="l"/>
                      <a:r>
                        <a:rPr lang="en-IN" sz="2400">
                          <a:effectLst/>
                        </a:rPr>
                        <a:t>1201</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gopal</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45</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Male</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50,000</a:t>
                      </a:r>
                    </a:p>
                  </a:txBody>
                  <a:tcPr marL="24282" marR="24282" marT="24282" marB="24282" anchor="ctr">
                    <a:lnL>
                      <a:noFill/>
                    </a:lnL>
                    <a:lnR>
                      <a:noFill/>
                    </a:lnR>
                    <a:lnT>
                      <a:noFill/>
                    </a:lnT>
                    <a:lnB>
                      <a:noFill/>
                    </a:lnB>
                    <a:solidFill>
                      <a:srgbClr val="FFFFFF"/>
                    </a:solidFill>
                  </a:tcPr>
                </a:tc>
                <a:extLst>
                  <a:ext uri="{0D108BD9-81ED-4DB2-BD59-A6C34878D82A}">
                    <a16:rowId xmlns:a16="http://schemas.microsoft.com/office/drawing/2014/main" val="799445929"/>
                  </a:ext>
                </a:extLst>
              </a:tr>
              <a:tr h="454297">
                <a:tc>
                  <a:txBody>
                    <a:bodyPr/>
                    <a:lstStyle/>
                    <a:p>
                      <a:pPr algn="l"/>
                      <a:r>
                        <a:rPr lang="en-IN" sz="2400">
                          <a:effectLst/>
                        </a:rPr>
                        <a:t>1202</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manisha</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40</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Female</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50,000</a:t>
                      </a:r>
                    </a:p>
                  </a:txBody>
                  <a:tcPr marL="24282" marR="24282" marT="24282" marB="24282" anchor="ctr">
                    <a:lnL>
                      <a:noFill/>
                    </a:lnL>
                    <a:lnR>
                      <a:noFill/>
                    </a:lnR>
                    <a:lnT>
                      <a:noFill/>
                    </a:lnT>
                    <a:lnB>
                      <a:noFill/>
                    </a:lnB>
                    <a:solidFill>
                      <a:srgbClr val="FFFFFF"/>
                    </a:solidFill>
                  </a:tcPr>
                </a:tc>
                <a:extLst>
                  <a:ext uri="{0D108BD9-81ED-4DB2-BD59-A6C34878D82A}">
                    <a16:rowId xmlns:a16="http://schemas.microsoft.com/office/drawing/2014/main" val="3571714061"/>
                  </a:ext>
                </a:extLst>
              </a:tr>
              <a:tr h="454297">
                <a:tc>
                  <a:txBody>
                    <a:bodyPr/>
                    <a:lstStyle/>
                    <a:p>
                      <a:pPr algn="l"/>
                      <a:r>
                        <a:rPr lang="en-IN" sz="2400">
                          <a:effectLst/>
                        </a:rPr>
                        <a:t>1203</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khalil</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34</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Male</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30,000</a:t>
                      </a:r>
                    </a:p>
                  </a:txBody>
                  <a:tcPr marL="24282" marR="24282" marT="24282" marB="24282" anchor="ctr">
                    <a:lnL>
                      <a:noFill/>
                    </a:lnL>
                    <a:lnR>
                      <a:noFill/>
                    </a:lnR>
                    <a:lnT>
                      <a:noFill/>
                    </a:lnT>
                    <a:lnB>
                      <a:noFill/>
                    </a:lnB>
                    <a:solidFill>
                      <a:srgbClr val="FFFFFF"/>
                    </a:solidFill>
                  </a:tcPr>
                </a:tc>
                <a:extLst>
                  <a:ext uri="{0D108BD9-81ED-4DB2-BD59-A6C34878D82A}">
                    <a16:rowId xmlns:a16="http://schemas.microsoft.com/office/drawing/2014/main" val="3171822765"/>
                  </a:ext>
                </a:extLst>
              </a:tr>
              <a:tr h="454297">
                <a:tc>
                  <a:txBody>
                    <a:bodyPr/>
                    <a:lstStyle/>
                    <a:p>
                      <a:pPr algn="l"/>
                      <a:r>
                        <a:rPr lang="en-IN" sz="2400">
                          <a:effectLst/>
                        </a:rPr>
                        <a:t>1204</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prasanth</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30</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Male</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30,000</a:t>
                      </a:r>
                    </a:p>
                  </a:txBody>
                  <a:tcPr marL="24282" marR="24282" marT="24282" marB="24282" anchor="ctr">
                    <a:lnL>
                      <a:noFill/>
                    </a:lnL>
                    <a:lnR>
                      <a:noFill/>
                    </a:lnR>
                    <a:lnT>
                      <a:noFill/>
                    </a:lnT>
                    <a:lnB>
                      <a:noFill/>
                    </a:lnB>
                    <a:solidFill>
                      <a:srgbClr val="FFFFFF"/>
                    </a:solidFill>
                  </a:tcPr>
                </a:tc>
                <a:extLst>
                  <a:ext uri="{0D108BD9-81ED-4DB2-BD59-A6C34878D82A}">
                    <a16:rowId xmlns:a16="http://schemas.microsoft.com/office/drawing/2014/main" val="146259415"/>
                  </a:ext>
                </a:extLst>
              </a:tr>
              <a:tr h="454297">
                <a:tc>
                  <a:txBody>
                    <a:bodyPr/>
                    <a:lstStyle/>
                    <a:p>
                      <a:pPr algn="l"/>
                      <a:r>
                        <a:rPr lang="en-IN" sz="2400">
                          <a:effectLst/>
                        </a:rPr>
                        <a:t>1205</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kiran</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20</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Male</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40,000</a:t>
                      </a:r>
                    </a:p>
                  </a:txBody>
                  <a:tcPr marL="24282" marR="24282" marT="24282" marB="24282" anchor="ctr">
                    <a:lnL>
                      <a:noFill/>
                    </a:lnL>
                    <a:lnR>
                      <a:noFill/>
                    </a:lnR>
                    <a:lnT>
                      <a:noFill/>
                    </a:lnT>
                    <a:lnB>
                      <a:noFill/>
                    </a:lnB>
                    <a:solidFill>
                      <a:srgbClr val="FFFFFF"/>
                    </a:solidFill>
                  </a:tcPr>
                </a:tc>
                <a:extLst>
                  <a:ext uri="{0D108BD9-81ED-4DB2-BD59-A6C34878D82A}">
                    <a16:rowId xmlns:a16="http://schemas.microsoft.com/office/drawing/2014/main" val="1582166040"/>
                  </a:ext>
                </a:extLst>
              </a:tr>
              <a:tr h="454297">
                <a:tc>
                  <a:txBody>
                    <a:bodyPr/>
                    <a:lstStyle/>
                    <a:p>
                      <a:pPr algn="l"/>
                      <a:r>
                        <a:rPr lang="en-IN" sz="2400">
                          <a:effectLst/>
                        </a:rPr>
                        <a:t>1206</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laxmi</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25</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Female</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35,000</a:t>
                      </a:r>
                    </a:p>
                  </a:txBody>
                  <a:tcPr marL="24282" marR="24282" marT="24282" marB="24282" anchor="ctr">
                    <a:lnL>
                      <a:noFill/>
                    </a:lnL>
                    <a:lnR>
                      <a:noFill/>
                    </a:lnR>
                    <a:lnT>
                      <a:noFill/>
                    </a:lnT>
                    <a:lnB>
                      <a:noFill/>
                    </a:lnB>
                    <a:solidFill>
                      <a:srgbClr val="FFFFFF"/>
                    </a:solidFill>
                  </a:tcPr>
                </a:tc>
                <a:extLst>
                  <a:ext uri="{0D108BD9-81ED-4DB2-BD59-A6C34878D82A}">
                    <a16:rowId xmlns:a16="http://schemas.microsoft.com/office/drawing/2014/main" val="543505307"/>
                  </a:ext>
                </a:extLst>
              </a:tr>
              <a:tr h="454297">
                <a:tc>
                  <a:txBody>
                    <a:bodyPr/>
                    <a:lstStyle/>
                    <a:p>
                      <a:pPr algn="l"/>
                      <a:r>
                        <a:rPr lang="en-IN" sz="2400">
                          <a:effectLst/>
                        </a:rPr>
                        <a:t>1207</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bhavya</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20</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Female</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15,000</a:t>
                      </a:r>
                    </a:p>
                  </a:txBody>
                  <a:tcPr marL="24282" marR="24282" marT="24282" marB="24282" anchor="ctr">
                    <a:lnL>
                      <a:noFill/>
                    </a:lnL>
                    <a:lnR>
                      <a:noFill/>
                    </a:lnR>
                    <a:lnT>
                      <a:noFill/>
                    </a:lnT>
                    <a:lnB>
                      <a:noFill/>
                    </a:lnB>
                    <a:solidFill>
                      <a:srgbClr val="FFFFFF"/>
                    </a:solidFill>
                  </a:tcPr>
                </a:tc>
                <a:extLst>
                  <a:ext uri="{0D108BD9-81ED-4DB2-BD59-A6C34878D82A}">
                    <a16:rowId xmlns:a16="http://schemas.microsoft.com/office/drawing/2014/main" val="2414158013"/>
                  </a:ext>
                </a:extLst>
              </a:tr>
              <a:tr h="454297">
                <a:tc>
                  <a:txBody>
                    <a:bodyPr/>
                    <a:lstStyle/>
                    <a:p>
                      <a:pPr algn="l"/>
                      <a:r>
                        <a:rPr lang="en-IN" sz="2400">
                          <a:effectLst/>
                        </a:rPr>
                        <a:t>1208</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reshma</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19</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Female</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15,000</a:t>
                      </a:r>
                    </a:p>
                  </a:txBody>
                  <a:tcPr marL="24282" marR="24282" marT="24282" marB="24282" anchor="ctr">
                    <a:lnL>
                      <a:noFill/>
                    </a:lnL>
                    <a:lnR>
                      <a:noFill/>
                    </a:lnR>
                    <a:lnT>
                      <a:noFill/>
                    </a:lnT>
                    <a:lnB>
                      <a:noFill/>
                    </a:lnB>
                    <a:solidFill>
                      <a:srgbClr val="FFFFFF"/>
                    </a:solidFill>
                  </a:tcPr>
                </a:tc>
                <a:extLst>
                  <a:ext uri="{0D108BD9-81ED-4DB2-BD59-A6C34878D82A}">
                    <a16:rowId xmlns:a16="http://schemas.microsoft.com/office/drawing/2014/main" val="3793592700"/>
                  </a:ext>
                </a:extLst>
              </a:tr>
              <a:tr h="454297">
                <a:tc>
                  <a:txBody>
                    <a:bodyPr/>
                    <a:lstStyle/>
                    <a:p>
                      <a:pPr algn="l"/>
                      <a:r>
                        <a:rPr lang="en-IN" sz="2400">
                          <a:effectLst/>
                        </a:rPr>
                        <a:t>1209</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kranthi</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22</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Male</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22,000</a:t>
                      </a:r>
                    </a:p>
                  </a:txBody>
                  <a:tcPr marL="24282" marR="24282" marT="24282" marB="24282" anchor="ctr">
                    <a:lnL>
                      <a:noFill/>
                    </a:lnL>
                    <a:lnR>
                      <a:noFill/>
                    </a:lnR>
                    <a:lnT>
                      <a:noFill/>
                    </a:lnT>
                    <a:lnB>
                      <a:noFill/>
                    </a:lnB>
                    <a:solidFill>
                      <a:srgbClr val="FFFFFF"/>
                    </a:solidFill>
                  </a:tcPr>
                </a:tc>
                <a:extLst>
                  <a:ext uri="{0D108BD9-81ED-4DB2-BD59-A6C34878D82A}">
                    <a16:rowId xmlns:a16="http://schemas.microsoft.com/office/drawing/2014/main" val="4133496234"/>
                  </a:ext>
                </a:extLst>
              </a:tr>
              <a:tr h="454297">
                <a:tc>
                  <a:txBody>
                    <a:bodyPr/>
                    <a:lstStyle/>
                    <a:p>
                      <a:pPr algn="l"/>
                      <a:r>
                        <a:rPr lang="en-IN" sz="2400">
                          <a:effectLst/>
                        </a:rPr>
                        <a:t>1210</a:t>
                      </a:r>
                    </a:p>
                  </a:txBody>
                  <a:tcPr marL="24282" marR="24282" marT="24282" marB="24282" anchor="ctr">
                    <a:lnL>
                      <a:noFill/>
                    </a:lnL>
                    <a:lnR>
                      <a:noFill/>
                    </a:lnR>
                    <a:lnT>
                      <a:noFill/>
                    </a:lnT>
                    <a:lnB>
                      <a:noFill/>
                    </a:lnB>
                    <a:solidFill>
                      <a:srgbClr val="FFFFFF"/>
                    </a:solidFill>
                  </a:tcPr>
                </a:tc>
                <a:tc>
                  <a:txBody>
                    <a:bodyPr/>
                    <a:lstStyle/>
                    <a:p>
                      <a:pPr algn="l"/>
                      <a:r>
                        <a:rPr lang="en-IN" sz="2400" dirty="0">
                          <a:effectLst/>
                        </a:rPr>
                        <a:t>Satish</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24</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Male</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25,000</a:t>
                      </a:r>
                    </a:p>
                  </a:txBody>
                  <a:tcPr marL="24282" marR="24282" marT="24282" marB="24282" anchor="ctr">
                    <a:lnL>
                      <a:noFill/>
                    </a:lnL>
                    <a:lnR>
                      <a:noFill/>
                    </a:lnR>
                    <a:lnT>
                      <a:noFill/>
                    </a:lnT>
                    <a:lnB>
                      <a:noFill/>
                    </a:lnB>
                    <a:solidFill>
                      <a:srgbClr val="FFFFFF"/>
                    </a:solidFill>
                  </a:tcPr>
                </a:tc>
                <a:extLst>
                  <a:ext uri="{0D108BD9-81ED-4DB2-BD59-A6C34878D82A}">
                    <a16:rowId xmlns:a16="http://schemas.microsoft.com/office/drawing/2014/main" val="2244885879"/>
                  </a:ext>
                </a:extLst>
              </a:tr>
              <a:tr h="454297">
                <a:tc>
                  <a:txBody>
                    <a:bodyPr/>
                    <a:lstStyle/>
                    <a:p>
                      <a:pPr algn="l"/>
                      <a:r>
                        <a:rPr lang="en-IN" sz="2400">
                          <a:effectLst/>
                        </a:rPr>
                        <a:t>1211</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Krishna</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25</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Male</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25,000</a:t>
                      </a:r>
                    </a:p>
                  </a:txBody>
                  <a:tcPr marL="24282" marR="24282" marT="24282" marB="24282" anchor="ctr">
                    <a:lnL>
                      <a:noFill/>
                    </a:lnL>
                    <a:lnR>
                      <a:noFill/>
                    </a:lnR>
                    <a:lnT>
                      <a:noFill/>
                    </a:lnT>
                    <a:lnB>
                      <a:noFill/>
                    </a:lnB>
                    <a:solidFill>
                      <a:srgbClr val="FFFFFF"/>
                    </a:solidFill>
                  </a:tcPr>
                </a:tc>
                <a:extLst>
                  <a:ext uri="{0D108BD9-81ED-4DB2-BD59-A6C34878D82A}">
                    <a16:rowId xmlns:a16="http://schemas.microsoft.com/office/drawing/2014/main" val="1126940318"/>
                  </a:ext>
                </a:extLst>
              </a:tr>
              <a:tr h="454297">
                <a:tc>
                  <a:txBody>
                    <a:bodyPr/>
                    <a:lstStyle/>
                    <a:p>
                      <a:pPr algn="l"/>
                      <a:r>
                        <a:rPr lang="en-IN" sz="2400">
                          <a:effectLst/>
                        </a:rPr>
                        <a:t>1212</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Arshad</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28</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Male</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20,000</a:t>
                      </a:r>
                    </a:p>
                  </a:txBody>
                  <a:tcPr marL="24282" marR="24282" marT="24282" marB="24282" anchor="ctr">
                    <a:lnL>
                      <a:noFill/>
                    </a:lnL>
                    <a:lnR>
                      <a:noFill/>
                    </a:lnR>
                    <a:lnT>
                      <a:noFill/>
                    </a:lnT>
                    <a:lnB>
                      <a:noFill/>
                    </a:lnB>
                    <a:solidFill>
                      <a:srgbClr val="FFFFFF"/>
                    </a:solidFill>
                  </a:tcPr>
                </a:tc>
                <a:extLst>
                  <a:ext uri="{0D108BD9-81ED-4DB2-BD59-A6C34878D82A}">
                    <a16:rowId xmlns:a16="http://schemas.microsoft.com/office/drawing/2014/main" val="2389838725"/>
                  </a:ext>
                </a:extLst>
              </a:tr>
              <a:tr h="454297">
                <a:tc>
                  <a:txBody>
                    <a:bodyPr/>
                    <a:lstStyle/>
                    <a:p>
                      <a:pPr algn="l"/>
                      <a:r>
                        <a:rPr lang="en-IN" sz="2400">
                          <a:effectLst/>
                        </a:rPr>
                        <a:t>1213</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lavanya</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18</a:t>
                      </a:r>
                    </a:p>
                  </a:txBody>
                  <a:tcPr marL="24282" marR="24282" marT="24282" marB="24282" anchor="ctr">
                    <a:lnL>
                      <a:noFill/>
                    </a:lnL>
                    <a:lnR>
                      <a:noFill/>
                    </a:lnR>
                    <a:lnT>
                      <a:noFill/>
                    </a:lnT>
                    <a:lnB>
                      <a:noFill/>
                    </a:lnB>
                    <a:solidFill>
                      <a:srgbClr val="FFFFFF"/>
                    </a:solidFill>
                  </a:tcPr>
                </a:tc>
                <a:tc>
                  <a:txBody>
                    <a:bodyPr/>
                    <a:lstStyle/>
                    <a:p>
                      <a:pPr algn="l"/>
                      <a:r>
                        <a:rPr lang="en-IN" sz="2400">
                          <a:effectLst/>
                        </a:rPr>
                        <a:t>Female</a:t>
                      </a:r>
                    </a:p>
                  </a:txBody>
                  <a:tcPr marL="24282" marR="24282" marT="24282" marB="24282" anchor="ctr">
                    <a:lnL>
                      <a:noFill/>
                    </a:lnL>
                    <a:lnR>
                      <a:noFill/>
                    </a:lnR>
                    <a:lnT>
                      <a:noFill/>
                    </a:lnT>
                    <a:lnB>
                      <a:noFill/>
                    </a:lnB>
                    <a:solidFill>
                      <a:srgbClr val="FFFFFF"/>
                    </a:solidFill>
                  </a:tcPr>
                </a:tc>
                <a:tc>
                  <a:txBody>
                    <a:bodyPr/>
                    <a:lstStyle/>
                    <a:p>
                      <a:pPr algn="l"/>
                      <a:r>
                        <a:rPr lang="en-IN" sz="2400" dirty="0">
                          <a:effectLst/>
                        </a:rPr>
                        <a:t>8,000</a:t>
                      </a:r>
                    </a:p>
                  </a:txBody>
                  <a:tcPr marL="24282" marR="24282" marT="24282" marB="24282" anchor="ctr">
                    <a:lnL>
                      <a:noFill/>
                    </a:lnL>
                    <a:lnR>
                      <a:noFill/>
                    </a:lnR>
                    <a:lnT>
                      <a:noFill/>
                    </a:lnT>
                    <a:lnB>
                      <a:noFill/>
                    </a:lnB>
                    <a:solidFill>
                      <a:srgbClr val="FFFFFF"/>
                    </a:solidFill>
                  </a:tcPr>
                </a:tc>
                <a:extLst>
                  <a:ext uri="{0D108BD9-81ED-4DB2-BD59-A6C34878D82A}">
                    <a16:rowId xmlns:a16="http://schemas.microsoft.com/office/drawing/2014/main" val="1321951559"/>
                  </a:ext>
                </a:extLst>
              </a:tr>
            </a:tbl>
          </a:graphicData>
        </a:graphic>
      </p:graphicFrame>
    </p:spTree>
    <p:extLst>
      <p:ext uri="{BB962C8B-B14F-4D97-AF65-F5344CB8AC3E}">
        <p14:creationId xmlns:p14="http://schemas.microsoft.com/office/powerpoint/2010/main" val="362484129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6BC3-1BAF-62CD-B050-802829D87C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C877B4-20D3-3293-9BA4-26085B72FDC0}"/>
              </a:ext>
            </a:extLst>
          </p:cNvPr>
          <p:cNvSpPr>
            <a:spLocks noGrp="1"/>
          </p:cNvSpPr>
          <p:nvPr>
            <p:ph idx="1"/>
          </p:nvPr>
        </p:nvSpPr>
        <p:spPr/>
        <p:txBody>
          <a:bodyPr/>
          <a:lstStyle/>
          <a:p>
            <a:r>
              <a:rPr lang="en-US" dirty="0"/>
              <a:t>We have to write an application to process the input dataset to find the highest salaried employee by gender in different age groups (for example, below 20, between 21 to 30, above 30)</a:t>
            </a:r>
            <a:endParaRPr lang="en-IN" dirty="0"/>
          </a:p>
        </p:txBody>
      </p:sp>
    </p:spTree>
    <p:extLst>
      <p:ext uri="{BB962C8B-B14F-4D97-AF65-F5344CB8AC3E}">
        <p14:creationId xmlns:p14="http://schemas.microsoft.com/office/powerpoint/2010/main" val="31986037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876A-33AC-CF97-A77A-DC0682D6D5B2}"/>
              </a:ext>
            </a:extLst>
          </p:cNvPr>
          <p:cNvSpPr>
            <a:spLocks noGrp="1"/>
          </p:cNvSpPr>
          <p:nvPr>
            <p:ph type="title"/>
          </p:nvPr>
        </p:nvSpPr>
        <p:spPr/>
        <p:txBody>
          <a:bodyPr/>
          <a:lstStyle/>
          <a:p>
            <a:r>
              <a:rPr lang="en-IN" b="1" i="0" dirty="0">
                <a:solidFill>
                  <a:srgbClr val="273239"/>
                </a:solidFill>
                <a:effectLst/>
                <a:latin typeface="Source Sans 3"/>
              </a:rPr>
              <a:t>Reducer</a:t>
            </a:r>
            <a:br>
              <a:rPr lang="en-IN" b="1" i="0" dirty="0">
                <a:solidFill>
                  <a:srgbClr val="273239"/>
                </a:solidFill>
                <a:effectLst/>
                <a:latin typeface="Source Sans 3"/>
              </a:rPr>
            </a:br>
            <a:endParaRPr lang="en-IN" dirty="0"/>
          </a:p>
        </p:txBody>
      </p:sp>
      <p:sp>
        <p:nvSpPr>
          <p:cNvPr id="3" name="Content Placeholder 2">
            <a:extLst>
              <a:ext uri="{FF2B5EF4-FFF2-40B4-BE49-F238E27FC236}">
                <a16:creationId xmlns:a16="http://schemas.microsoft.com/office/drawing/2014/main" id="{BCF32DCA-5DCA-A7F0-B506-17C65763AE40}"/>
              </a:ext>
            </a:extLst>
          </p:cNvPr>
          <p:cNvSpPr>
            <a:spLocks noGrp="1"/>
          </p:cNvSpPr>
          <p:nvPr>
            <p:ph idx="1"/>
          </p:nvPr>
        </p:nvSpPr>
        <p:spPr/>
        <p:txBody>
          <a:bodyPr>
            <a:normAutofit lnSpcReduction="10000"/>
          </a:bodyPr>
          <a:lstStyle/>
          <a:p>
            <a:r>
              <a:rPr lang="en-US" dirty="0"/>
              <a:t>Map-Reduce is a programming model that is mainly divided into two phases i.e. Map Phase and Reduce Phase. It is designed for processing the data in parallel which is divided on various machines(nodes). </a:t>
            </a:r>
          </a:p>
          <a:p>
            <a:endParaRPr lang="en-US" dirty="0"/>
          </a:p>
          <a:p>
            <a:r>
              <a:rPr lang="en-US" dirty="0"/>
              <a:t>The Hadoop Java programs are consist of Mapper class and Reducer class along with the driver class. Reducer is the second part of the Map-Reduce programming model. </a:t>
            </a:r>
          </a:p>
          <a:p>
            <a:endParaRPr lang="en-US" dirty="0"/>
          </a:p>
          <a:p>
            <a:r>
              <a:rPr lang="en-US" dirty="0"/>
              <a:t>The Mapper produces the output in the form of key-value pairs which works as input for the Reducer. </a:t>
            </a:r>
            <a:endParaRPr lang="en-IN" dirty="0"/>
          </a:p>
        </p:txBody>
      </p:sp>
    </p:spTree>
    <p:extLst>
      <p:ext uri="{BB962C8B-B14F-4D97-AF65-F5344CB8AC3E}">
        <p14:creationId xmlns:p14="http://schemas.microsoft.com/office/powerpoint/2010/main" val="313612867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82B1-5D3E-A3CF-AC36-9845E8B503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E07C86-D192-60D6-B998-CA9122AB066F}"/>
              </a:ext>
            </a:extLst>
          </p:cNvPr>
          <p:cNvSpPr>
            <a:spLocks noGrp="1"/>
          </p:cNvSpPr>
          <p:nvPr>
            <p:ph idx="1"/>
          </p:nvPr>
        </p:nvSpPr>
        <p:spPr/>
        <p:txBody>
          <a:bodyPr>
            <a:normAutofit fontScale="92500" lnSpcReduction="20000"/>
          </a:bodyPr>
          <a:lstStyle/>
          <a:p>
            <a:r>
              <a:rPr lang="en-US" dirty="0"/>
              <a:t>But before sending this intermediate key-value pairs directly to the Reducer some process will be done which shuffle and sort the key-value pairs according to its key values, which means the value of the key is the main decisive factor for sorting. </a:t>
            </a:r>
          </a:p>
          <a:p>
            <a:endParaRPr lang="en-US" dirty="0"/>
          </a:p>
          <a:p>
            <a:r>
              <a:rPr lang="en-US" dirty="0"/>
              <a:t>The output generated by the Reducer will be the final output which is then stored on HDFS(Hadoop Distributed File System). Reducer mainly performs some computation operation like addition, filtration, and aggregation. </a:t>
            </a:r>
          </a:p>
          <a:p>
            <a:endParaRPr lang="en-US" dirty="0"/>
          </a:p>
          <a:p>
            <a:r>
              <a:rPr lang="en-US" dirty="0"/>
              <a:t>By default, the number of reducers utilized for process the output of the Mapper is 1 which is configurable and can be changed by the user according to the requirement.</a:t>
            </a:r>
            <a:endParaRPr lang="en-IN" dirty="0"/>
          </a:p>
        </p:txBody>
      </p:sp>
    </p:spTree>
    <p:extLst>
      <p:ext uri="{BB962C8B-B14F-4D97-AF65-F5344CB8AC3E}">
        <p14:creationId xmlns:p14="http://schemas.microsoft.com/office/powerpoint/2010/main" val="244567562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7BA0-5FDA-639D-1313-9C0396C8AB56}"/>
              </a:ext>
            </a:extLst>
          </p:cNvPr>
          <p:cNvSpPr>
            <a:spLocks noGrp="1"/>
          </p:cNvSpPr>
          <p:nvPr>
            <p:ph type="title"/>
          </p:nvPr>
        </p:nvSpPr>
        <p:spPr/>
        <p:txBody>
          <a:bodyPr/>
          <a:lstStyle/>
          <a:p>
            <a:r>
              <a:rPr lang="en-US" b="1" i="0" dirty="0">
                <a:solidFill>
                  <a:srgbClr val="273239"/>
                </a:solidFill>
                <a:effectLst/>
                <a:latin typeface="Nunito" pitchFamily="2" charset="0"/>
              </a:rPr>
              <a:t>Let’s understand the Reducer in Map-Reduce:</a:t>
            </a:r>
            <a:endParaRPr lang="en-IN" dirty="0"/>
          </a:p>
        </p:txBody>
      </p:sp>
      <p:pic>
        <p:nvPicPr>
          <p:cNvPr id="13314" name="Picture 2" descr="Reducer-In-MapReduce">
            <a:extLst>
              <a:ext uri="{FF2B5EF4-FFF2-40B4-BE49-F238E27FC236}">
                <a16:creationId xmlns:a16="http://schemas.microsoft.com/office/drawing/2014/main" id="{3EE75FBD-A397-BB3F-8F6B-2F2F9D6CBB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500" y="1862931"/>
            <a:ext cx="8763000" cy="427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911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1EEF-03FC-C45E-017B-DB5D22B354D1}"/>
              </a:ext>
            </a:extLst>
          </p:cNvPr>
          <p:cNvSpPr>
            <a:spLocks noGrp="1"/>
          </p:cNvSpPr>
          <p:nvPr>
            <p:ph type="title"/>
          </p:nvPr>
        </p:nvSpPr>
        <p:spPr/>
        <p:txBody>
          <a:bodyPr/>
          <a:lstStyle/>
          <a:p>
            <a:r>
              <a:rPr lang="en-IN" b="1" i="0" dirty="0">
                <a:solidFill>
                  <a:srgbClr val="273239"/>
                </a:solidFill>
                <a:effectLst/>
                <a:latin typeface="Nunito" pitchFamily="2" charset="0"/>
              </a:rPr>
              <a:t>Unstructured Data</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FD177568-AF23-6664-E78B-1519291F551B}"/>
              </a:ext>
            </a:extLst>
          </p:cNvPr>
          <p:cNvSpPr>
            <a:spLocks noGrp="1"/>
          </p:cNvSpPr>
          <p:nvPr>
            <p:ph idx="1"/>
          </p:nvPr>
        </p:nvSpPr>
        <p:spPr>
          <a:xfrm>
            <a:off x="838200" y="1341120"/>
            <a:ext cx="10515600" cy="4835843"/>
          </a:xfrm>
        </p:spPr>
        <p:txBody>
          <a:bodyPr/>
          <a:lstStyle/>
          <a:p>
            <a:r>
              <a:rPr lang="en-US" dirty="0"/>
              <a:t>Unstructured data is the kind of data that doesn’t adhere to any definite schema or set of rules. Its arrangement is unplanned and haphazard. </a:t>
            </a:r>
          </a:p>
          <a:p>
            <a:endParaRPr lang="en-US" dirty="0"/>
          </a:p>
          <a:p>
            <a:r>
              <a:rPr lang="en-US" dirty="0"/>
              <a:t>Photos, videos, text documents, and log files can be generally considered unstructured data. Even though the metadata accompanying an image or a video may be semi-structured, the actual data being dealt with is unstructured. </a:t>
            </a:r>
          </a:p>
          <a:p>
            <a:endParaRPr lang="en-US" dirty="0"/>
          </a:p>
          <a:p>
            <a:r>
              <a:rPr lang="en-US" dirty="0"/>
              <a:t>Additionally, Unstructured data is also known as “dark data” because it cannot be analyzed without the proper software tools.</a:t>
            </a:r>
            <a:endParaRPr lang="en-IN" dirty="0"/>
          </a:p>
        </p:txBody>
      </p:sp>
    </p:spTree>
    <p:extLst>
      <p:ext uri="{BB962C8B-B14F-4D97-AF65-F5344CB8AC3E}">
        <p14:creationId xmlns:p14="http://schemas.microsoft.com/office/powerpoint/2010/main" val="325451075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69EEAC-57FC-5A5E-C34E-4AFC779FC294}"/>
              </a:ext>
            </a:extLst>
          </p:cNvPr>
          <p:cNvSpPr>
            <a:spLocks noGrp="1"/>
          </p:cNvSpPr>
          <p:nvPr>
            <p:ph idx="1"/>
          </p:nvPr>
        </p:nvSpPr>
        <p:spPr>
          <a:xfrm>
            <a:off x="838200" y="457200"/>
            <a:ext cx="10515600" cy="5719763"/>
          </a:xfrm>
        </p:spPr>
        <p:txBody>
          <a:bodyPr>
            <a:normAutofit fontScale="92500" lnSpcReduction="10000"/>
          </a:bodyPr>
          <a:lstStyle/>
          <a:p>
            <a:pPr algn="just" fontAlgn="base"/>
            <a:r>
              <a:rPr lang="en-US" b="0" i="0" dirty="0">
                <a:solidFill>
                  <a:srgbClr val="273239"/>
                </a:solidFill>
                <a:effectLst/>
                <a:latin typeface="Nunito" pitchFamily="2" charset="0"/>
              </a:rPr>
              <a:t>Here, in the above image, we can observe that there are multiple Mapper which are generating the key-value pairs as output. The output of each mapper is sent to the sorter which will sort the key-value pairs according to its key value. Shuffling also takes place during the sorting process and the output will be sent to the Reducer part and final output is produced. </a:t>
            </a:r>
          </a:p>
          <a:p>
            <a:pPr algn="just" fontAlgn="base"/>
            <a:endParaRPr lang="en-US" b="0" i="0" dirty="0">
              <a:solidFill>
                <a:srgbClr val="273239"/>
              </a:solidFill>
              <a:effectLst/>
              <a:latin typeface="Nunito" pitchFamily="2" charset="0"/>
            </a:endParaRPr>
          </a:p>
          <a:p>
            <a:pPr algn="just" fontAlgn="base"/>
            <a:endParaRPr lang="en-US" b="0" i="0" dirty="0">
              <a:solidFill>
                <a:srgbClr val="273239"/>
              </a:solidFill>
              <a:effectLst/>
              <a:latin typeface="Nunito" pitchFamily="2" charset="0"/>
            </a:endParaRPr>
          </a:p>
          <a:p>
            <a:pPr algn="just" fontAlgn="base"/>
            <a:r>
              <a:rPr lang="en-US" b="0" i="0" dirty="0">
                <a:solidFill>
                  <a:srgbClr val="273239"/>
                </a:solidFill>
                <a:effectLst/>
                <a:latin typeface="Nunito" pitchFamily="2" charset="0"/>
              </a:rPr>
              <a:t>Let’s take an </a:t>
            </a:r>
            <a:r>
              <a:rPr lang="en-US" b="1" i="0" dirty="0">
                <a:solidFill>
                  <a:srgbClr val="273239"/>
                </a:solidFill>
                <a:effectLst/>
                <a:latin typeface="Nunito" pitchFamily="2" charset="0"/>
              </a:rPr>
              <a:t>example to understand the working of Reducer</a:t>
            </a:r>
            <a:r>
              <a:rPr lang="en-US" b="0" i="0" dirty="0">
                <a:solidFill>
                  <a:srgbClr val="273239"/>
                </a:solidFill>
                <a:effectLst/>
                <a:latin typeface="Nunito" pitchFamily="2" charset="0"/>
              </a:rPr>
              <a:t>. Suppose we have the data of a college faculty of all departments stored in a CSV file. In case we want to find the sum of salaries of faculty according to their department then we can make their dept. title as </a:t>
            </a:r>
            <a:r>
              <a:rPr lang="en-US" b="1" i="0" dirty="0">
                <a:solidFill>
                  <a:srgbClr val="273239"/>
                </a:solidFill>
                <a:effectLst/>
                <a:latin typeface="Nunito" pitchFamily="2" charset="0"/>
              </a:rPr>
              <a:t>key</a:t>
            </a:r>
            <a:r>
              <a:rPr lang="en-US" b="0" i="0" dirty="0">
                <a:solidFill>
                  <a:srgbClr val="273239"/>
                </a:solidFill>
                <a:effectLst/>
                <a:latin typeface="Nunito" pitchFamily="2" charset="0"/>
              </a:rPr>
              <a:t> and salaries as </a:t>
            </a:r>
            <a:r>
              <a:rPr lang="en-US" b="1" i="0" dirty="0">
                <a:solidFill>
                  <a:srgbClr val="273239"/>
                </a:solidFill>
                <a:effectLst/>
                <a:latin typeface="Nunito" pitchFamily="2" charset="0"/>
              </a:rPr>
              <a:t>value</a:t>
            </a:r>
            <a:r>
              <a:rPr lang="en-US" b="0" i="0" dirty="0">
                <a:solidFill>
                  <a:srgbClr val="273239"/>
                </a:solidFill>
                <a:effectLst/>
                <a:latin typeface="Nunito" pitchFamily="2" charset="0"/>
              </a:rPr>
              <a:t>. The Reducer will perform the summation operation on this dataset and produce the desired output. </a:t>
            </a:r>
          </a:p>
          <a:p>
            <a:endParaRPr lang="en-IN" dirty="0"/>
          </a:p>
        </p:txBody>
      </p:sp>
    </p:spTree>
    <p:extLst>
      <p:ext uri="{BB962C8B-B14F-4D97-AF65-F5344CB8AC3E}">
        <p14:creationId xmlns:p14="http://schemas.microsoft.com/office/powerpoint/2010/main" val="98058062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986D7-CD14-7FF3-0DCC-6EC63445E9E5}"/>
              </a:ext>
            </a:extLst>
          </p:cNvPr>
          <p:cNvSpPr>
            <a:spLocks noGrp="1"/>
          </p:cNvSpPr>
          <p:nvPr>
            <p:ph type="title"/>
          </p:nvPr>
        </p:nvSpPr>
        <p:spPr>
          <a:xfrm>
            <a:off x="838200" y="1036320"/>
            <a:ext cx="10515600" cy="654368"/>
          </a:xfrm>
        </p:spPr>
        <p:txBody>
          <a:bodyPr>
            <a:normAutofit fontScale="90000"/>
          </a:bodyPr>
          <a:lstStyle/>
          <a:p>
            <a:r>
              <a:rPr lang="en-US" b="1" dirty="0"/>
              <a:t>The Reducer Of Map-Reduce  is consist of mainly 3 processes/phases:</a:t>
            </a:r>
            <a:br>
              <a:rPr lang="en-US" b="1" dirty="0"/>
            </a:br>
            <a:br>
              <a:rPr lang="en-US" b="1" dirty="0"/>
            </a:br>
            <a:endParaRPr lang="en-IN" b="1" dirty="0"/>
          </a:p>
        </p:txBody>
      </p:sp>
      <p:sp>
        <p:nvSpPr>
          <p:cNvPr id="3" name="Content Placeholder 2">
            <a:extLst>
              <a:ext uri="{FF2B5EF4-FFF2-40B4-BE49-F238E27FC236}">
                <a16:creationId xmlns:a16="http://schemas.microsoft.com/office/drawing/2014/main" id="{799A5872-EC6D-9CD1-A3FB-210D008F7BB4}"/>
              </a:ext>
            </a:extLst>
          </p:cNvPr>
          <p:cNvSpPr>
            <a:spLocks noGrp="1"/>
          </p:cNvSpPr>
          <p:nvPr>
            <p:ph idx="1"/>
          </p:nvPr>
        </p:nvSpPr>
        <p:spPr/>
        <p:txBody>
          <a:bodyPr>
            <a:normAutofit/>
          </a:bodyPr>
          <a:lstStyle/>
          <a:p>
            <a:r>
              <a:rPr lang="en-US" dirty="0"/>
              <a:t>Shuffle: Shuffling helps to carry data from the Mapper to the required Reducer. With the help of HTTP, the framework calls for applicable partition of the output in all Mappers.</a:t>
            </a:r>
          </a:p>
          <a:p>
            <a:r>
              <a:rPr lang="en-US" dirty="0"/>
              <a:t>Sort: In this phase, the output of the mapper that is actually the key-value pairs will be sorted on the basis of its key value.</a:t>
            </a:r>
          </a:p>
          <a:p>
            <a:r>
              <a:rPr lang="en-US" dirty="0"/>
              <a:t>Reduce: Once shuffling and sorting will be done the Reducer combines the obtained result and perform the computation operation as per the requirement. </a:t>
            </a:r>
            <a:r>
              <a:rPr lang="en-US" dirty="0" err="1"/>
              <a:t>OutputCollector.collect</a:t>
            </a:r>
            <a:r>
              <a:rPr lang="en-US" dirty="0"/>
              <a:t>() property is used for writing the output to the HDFS. Keep remembering that the output of the Reducer will not be sorted.</a:t>
            </a:r>
            <a:endParaRPr lang="en-IN" dirty="0"/>
          </a:p>
        </p:txBody>
      </p:sp>
    </p:spTree>
    <p:extLst>
      <p:ext uri="{BB962C8B-B14F-4D97-AF65-F5344CB8AC3E}">
        <p14:creationId xmlns:p14="http://schemas.microsoft.com/office/powerpoint/2010/main" val="165993329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A48F-3599-06D5-39E2-4E621491DBD8}"/>
              </a:ext>
            </a:extLst>
          </p:cNvPr>
          <p:cNvSpPr>
            <a:spLocks noGrp="1"/>
          </p:cNvSpPr>
          <p:nvPr>
            <p:ph type="ctrTitle"/>
          </p:nvPr>
        </p:nvSpPr>
        <p:spPr/>
        <p:txBody>
          <a:bodyPr/>
          <a:lstStyle/>
          <a:p>
            <a:r>
              <a:rPr lang="en-IN" b="1" dirty="0"/>
              <a:t>Module-4</a:t>
            </a:r>
          </a:p>
        </p:txBody>
      </p:sp>
      <p:sp>
        <p:nvSpPr>
          <p:cNvPr id="3" name="Subtitle 2">
            <a:extLst>
              <a:ext uri="{FF2B5EF4-FFF2-40B4-BE49-F238E27FC236}">
                <a16:creationId xmlns:a16="http://schemas.microsoft.com/office/drawing/2014/main" id="{F0BA9465-482C-AB69-69DF-74D8B2DFB0C2}"/>
              </a:ext>
            </a:extLst>
          </p:cNvPr>
          <p:cNvSpPr>
            <a:spLocks noGrp="1"/>
          </p:cNvSpPr>
          <p:nvPr>
            <p:ph type="subTitle" idx="1"/>
          </p:nvPr>
        </p:nvSpPr>
        <p:spPr/>
        <p:txBody>
          <a:bodyPr>
            <a:normAutofit/>
          </a:bodyPr>
          <a:lstStyle/>
          <a:p>
            <a:r>
              <a:rPr lang="en-IN" sz="6600" b="1" dirty="0"/>
              <a:t>Hadoop Framework</a:t>
            </a:r>
            <a:endParaRPr lang="en-IN" sz="6600" dirty="0"/>
          </a:p>
        </p:txBody>
      </p:sp>
    </p:spTree>
    <p:extLst>
      <p:ext uri="{BB962C8B-B14F-4D97-AF65-F5344CB8AC3E}">
        <p14:creationId xmlns:p14="http://schemas.microsoft.com/office/powerpoint/2010/main" val="268717013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8466C-FD9A-F717-25E2-7E85B528CAF2}"/>
              </a:ext>
            </a:extLst>
          </p:cNvPr>
          <p:cNvSpPr>
            <a:spLocks noGrp="1"/>
          </p:cNvSpPr>
          <p:nvPr>
            <p:ph type="title"/>
          </p:nvPr>
        </p:nvSpPr>
        <p:spPr/>
        <p:txBody>
          <a:bodyPr/>
          <a:lstStyle/>
          <a:p>
            <a:r>
              <a:rPr lang="en-IN" b="1" i="0" dirty="0">
                <a:solidFill>
                  <a:srgbClr val="000000"/>
                </a:solidFill>
                <a:effectLst/>
                <a:latin typeface="var(--ff-lato)"/>
              </a:rPr>
              <a:t>Hadoop - Introduction</a:t>
            </a:r>
            <a:br>
              <a:rPr lang="en-IN" b="1" i="0" dirty="0">
                <a:solidFill>
                  <a:srgbClr val="000000"/>
                </a:solidFill>
                <a:effectLst/>
                <a:latin typeface="var(--ff-lato)"/>
              </a:rPr>
            </a:br>
            <a:endParaRPr lang="en-IN" dirty="0"/>
          </a:p>
        </p:txBody>
      </p:sp>
      <p:sp>
        <p:nvSpPr>
          <p:cNvPr id="3" name="Content Placeholder 2">
            <a:extLst>
              <a:ext uri="{FF2B5EF4-FFF2-40B4-BE49-F238E27FC236}">
                <a16:creationId xmlns:a16="http://schemas.microsoft.com/office/drawing/2014/main" id="{6DBE1570-42A7-4C2A-C501-9590999E88A2}"/>
              </a:ext>
            </a:extLst>
          </p:cNvPr>
          <p:cNvSpPr>
            <a:spLocks noGrp="1"/>
          </p:cNvSpPr>
          <p:nvPr>
            <p:ph idx="1"/>
          </p:nvPr>
        </p:nvSpPr>
        <p:spPr>
          <a:xfrm>
            <a:off x="838200" y="1310640"/>
            <a:ext cx="10515600" cy="5182235"/>
          </a:xfrm>
        </p:spPr>
        <p:txBody>
          <a:bodyPr>
            <a:normAutofit fontScale="85000" lnSpcReduction="20000"/>
          </a:bodyPr>
          <a:lstStyle/>
          <a:p>
            <a:r>
              <a:rPr lang="en-US" b="0" i="0" dirty="0">
                <a:solidFill>
                  <a:srgbClr val="333333"/>
                </a:solidFill>
                <a:effectLst/>
                <a:latin typeface="inter-regular"/>
              </a:rPr>
              <a:t>Hadoop is an open source framework from Apache and is used to store process and analyze data which are very huge in volume.</a:t>
            </a:r>
          </a:p>
          <a:p>
            <a:endParaRPr lang="en-US" dirty="0">
              <a:solidFill>
                <a:srgbClr val="333333"/>
              </a:solidFill>
              <a:latin typeface="inter-regular"/>
            </a:endParaRPr>
          </a:p>
          <a:p>
            <a:r>
              <a:rPr lang="en-US" b="0" i="0" dirty="0">
                <a:solidFill>
                  <a:srgbClr val="333333"/>
                </a:solidFill>
                <a:effectLst/>
                <a:latin typeface="inter-regular"/>
              </a:rPr>
              <a:t>Hadoop is written in Java and is not OLAP (online analytical processing). It is used for batch/offline </a:t>
            </a:r>
            <a:r>
              <a:rPr lang="en-US" b="0" i="0" dirty="0" err="1">
                <a:solidFill>
                  <a:srgbClr val="333333"/>
                </a:solidFill>
                <a:effectLst/>
                <a:latin typeface="inter-regular"/>
              </a:rPr>
              <a:t>processing.It</a:t>
            </a:r>
            <a:r>
              <a:rPr lang="en-US" b="0" i="0" dirty="0">
                <a:solidFill>
                  <a:srgbClr val="333333"/>
                </a:solidFill>
                <a:effectLst/>
                <a:latin typeface="inter-regular"/>
              </a:rPr>
              <a:t> is being used by Facebook, Yahoo, Google, Twitter, LinkedIn and many more.</a:t>
            </a:r>
          </a:p>
          <a:p>
            <a:endParaRPr lang="en-US" b="0" i="0" dirty="0">
              <a:solidFill>
                <a:srgbClr val="333333"/>
              </a:solidFill>
              <a:effectLst/>
              <a:latin typeface="inter-regular"/>
            </a:endParaRPr>
          </a:p>
          <a:p>
            <a:r>
              <a:rPr lang="en-US" dirty="0"/>
              <a:t>Hadoop is an Apache open source framework written in java that allows distributed processing of large datasets across clusters of computers using simple programming models. </a:t>
            </a:r>
          </a:p>
          <a:p>
            <a:endParaRPr lang="en-US" dirty="0"/>
          </a:p>
          <a:p>
            <a:r>
              <a:rPr lang="en-US" dirty="0"/>
              <a:t>The Hadoop framework application works in an environment that provides distributed storage and computation across clusters of computers. Hadoop is designed to scale up from single server to thousands of machines, each offering local computation and storage.</a:t>
            </a:r>
            <a:endParaRPr lang="en-IN" dirty="0"/>
          </a:p>
        </p:txBody>
      </p:sp>
    </p:spTree>
    <p:extLst>
      <p:ext uri="{BB962C8B-B14F-4D97-AF65-F5344CB8AC3E}">
        <p14:creationId xmlns:p14="http://schemas.microsoft.com/office/powerpoint/2010/main" val="403264452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E54B0-1BB8-2825-E2A3-F74688760E02}"/>
              </a:ext>
            </a:extLst>
          </p:cNvPr>
          <p:cNvSpPr>
            <a:spLocks noGrp="1"/>
          </p:cNvSpPr>
          <p:nvPr>
            <p:ph type="title"/>
          </p:nvPr>
        </p:nvSpPr>
        <p:spPr/>
        <p:txBody>
          <a:bodyPr/>
          <a:lstStyle/>
          <a:p>
            <a:r>
              <a:rPr lang="en-US" dirty="0"/>
              <a:t>Why Hadoop?</a:t>
            </a:r>
            <a:br>
              <a:rPr lang="en-US" dirty="0"/>
            </a:br>
            <a:endParaRPr lang="en-IN" dirty="0"/>
          </a:p>
        </p:txBody>
      </p:sp>
      <p:sp>
        <p:nvSpPr>
          <p:cNvPr id="3" name="Content Placeholder 2">
            <a:extLst>
              <a:ext uri="{FF2B5EF4-FFF2-40B4-BE49-F238E27FC236}">
                <a16:creationId xmlns:a16="http://schemas.microsoft.com/office/drawing/2014/main" id="{7DE4A579-4858-2A0C-E8E6-E56B178C48E4}"/>
              </a:ext>
            </a:extLst>
          </p:cNvPr>
          <p:cNvSpPr>
            <a:spLocks noGrp="1"/>
          </p:cNvSpPr>
          <p:nvPr>
            <p:ph idx="1"/>
          </p:nvPr>
        </p:nvSpPr>
        <p:spPr/>
        <p:txBody>
          <a:bodyPr>
            <a:normAutofit fontScale="92500"/>
          </a:bodyPr>
          <a:lstStyle/>
          <a:p>
            <a:r>
              <a:rPr lang="en-US" dirty="0"/>
              <a:t>It's quick to get Hadoop contagious. Its adoption in one organization may contribute to the adoption of similar practices in other organizations. </a:t>
            </a:r>
          </a:p>
          <a:p>
            <a:endParaRPr lang="en-US" dirty="0"/>
          </a:p>
          <a:p>
            <a:r>
              <a:rPr lang="en-US" dirty="0"/>
              <a:t>Handling massive data seems to be much simpler today, thanks to this piece of technology's robustness and cost-effectiveness. Another great function is the ability to incorporate HIVE into an EMR workflow. </a:t>
            </a:r>
          </a:p>
          <a:p>
            <a:endParaRPr lang="en-US" dirty="0"/>
          </a:p>
          <a:p>
            <a:r>
              <a:rPr lang="en-US" dirty="0"/>
              <a:t>It's extremely easy to start a cluster, install HIVE, and begin running basic SQL analytics in no time. Let's take a closer look at why Hadoop is so strong.</a:t>
            </a:r>
            <a:endParaRPr lang="en-IN" dirty="0"/>
          </a:p>
        </p:txBody>
      </p:sp>
    </p:spTree>
    <p:extLst>
      <p:ext uri="{BB962C8B-B14F-4D97-AF65-F5344CB8AC3E}">
        <p14:creationId xmlns:p14="http://schemas.microsoft.com/office/powerpoint/2010/main" val="144508309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E86B-2896-BB8A-9AAF-60B2A56561BC}"/>
              </a:ext>
            </a:extLst>
          </p:cNvPr>
          <p:cNvSpPr>
            <a:spLocks noGrp="1"/>
          </p:cNvSpPr>
          <p:nvPr>
            <p:ph type="title"/>
          </p:nvPr>
        </p:nvSpPr>
        <p:spPr/>
        <p:txBody>
          <a:bodyPr/>
          <a:lstStyle/>
          <a:p>
            <a:r>
              <a:rPr lang="en-US" b="1" dirty="0"/>
              <a:t>1. Flexible</a:t>
            </a:r>
            <a:br>
              <a:rPr lang="en-US" b="1" dirty="0"/>
            </a:br>
            <a:endParaRPr lang="en-IN" b="1" dirty="0"/>
          </a:p>
        </p:txBody>
      </p:sp>
      <p:sp>
        <p:nvSpPr>
          <p:cNvPr id="3" name="Content Placeholder 2">
            <a:extLst>
              <a:ext uri="{FF2B5EF4-FFF2-40B4-BE49-F238E27FC236}">
                <a16:creationId xmlns:a16="http://schemas.microsoft.com/office/drawing/2014/main" id="{95659BB8-9855-3375-C691-EC6C90DF4C63}"/>
              </a:ext>
            </a:extLst>
          </p:cNvPr>
          <p:cNvSpPr>
            <a:spLocks noGrp="1"/>
          </p:cNvSpPr>
          <p:nvPr>
            <p:ph idx="1"/>
          </p:nvPr>
        </p:nvSpPr>
        <p:spPr/>
        <p:txBody>
          <a:bodyPr>
            <a:normAutofit fontScale="92500" lnSpcReduction="10000"/>
          </a:bodyPr>
          <a:lstStyle/>
          <a:p>
            <a:r>
              <a:rPr lang="en-US" dirty="0"/>
              <a:t>Since only 20% of data in enterprises is organized and the remaining is unstructured, managing unstructured data that goes unattended is critical.</a:t>
            </a:r>
          </a:p>
          <a:p>
            <a:r>
              <a:rPr lang="en-US" dirty="0"/>
              <a:t> </a:t>
            </a:r>
          </a:p>
          <a:p>
            <a:r>
              <a:rPr lang="en-US" dirty="0"/>
              <a:t>Hadoop is a software platform that handles various kinds of Big Data, whether structured or unstructured, encoded or formatted, or some other kind of data, and makes it usable for decision-making. </a:t>
            </a:r>
          </a:p>
          <a:p>
            <a:endParaRPr lang="en-US" dirty="0"/>
          </a:p>
          <a:p>
            <a:r>
              <a:rPr lang="en-US" dirty="0"/>
              <a:t>Hadoop is also easy, appropriate, and schema-free! Though Hadoop is better known for supporting Java programming, the MapReduce technique allows any programming language to be used in Hadoop. Hadoop is better suited for Windows and Linux, but it can also run on BSD and OS X.</a:t>
            </a:r>
            <a:endParaRPr lang="en-IN" dirty="0"/>
          </a:p>
        </p:txBody>
      </p:sp>
    </p:spTree>
    <p:extLst>
      <p:ext uri="{BB962C8B-B14F-4D97-AF65-F5344CB8AC3E}">
        <p14:creationId xmlns:p14="http://schemas.microsoft.com/office/powerpoint/2010/main" val="24395254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D2FF-EBD8-D73D-029F-7CFBC7C7F132}"/>
              </a:ext>
            </a:extLst>
          </p:cNvPr>
          <p:cNvSpPr>
            <a:spLocks noGrp="1"/>
          </p:cNvSpPr>
          <p:nvPr>
            <p:ph type="title"/>
          </p:nvPr>
        </p:nvSpPr>
        <p:spPr/>
        <p:txBody>
          <a:bodyPr/>
          <a:lstStyle/>
          <a:p>
            <a:r>
              <a:rPr lang="en-US" b="1" dirty="0"/>
              <a:t>2.  Scalable</a:t>
            </a:r>
            <a:br>
              <a:rPr lang="en-US" b="1" dirty="0"/>
            </a:br>
            <a:endParaRPr lang="en-IN" b="1" dirty="0"/>
          </a:p>
        </p:txBody>
      </p:sp>
      <p:sp>
        <p:nvSpPr>
          <p:cNvPr id="3" name="Content Placeholder 2">
            <a:extLst>
              <a:ext uri="{FF2B5EF4-FFF2-40B4-BE49-F238E27FC236}">
                <a16:creationId xmlns:a16="http://schemas.microsoft.com/office/drawing/2014/main" id="{4145FF29-B0AA-9A25-EFC4-A85CCDC4F67D}"/>
              </a:ext>
            </a:extLst>
          </p:cNvPr>
          <p:cNvSpPr>
            <a:spLocks noGrp="1"/>
          </p:cNvSpPr>
          <p:nvPr>
            <p:ph idx="1"/>
          </p:nvPr>
        </p:nvSpPr>
        <p:spPr/>
        <p:txBody>
          <a:bodyPr/>
          <a:lstStyle/>
          <a:p>
            <a:r>
              <a:rPr lang="en-US" dirty="0"/>
              <a:t>Hadoop is a flexible framework in the sense that new nodes can be introduced to the system as required without having to change data formats, data loading practices, program writing methods, or even current applications. </a:t>
            </a:r>
          </a:p>
          <a:p>
            <a:endParaRPr lang="en-US" dirty="0"/>
          </a:p>
          <a:p>
            <a:r>
              <a:rPr lang="en-US" dirty="0"/>
              <a:t>Hadoop is free and open-source software that runs on commodity hardware. Hadoop is also fault resistant, which ensures that if a node fails or goes out of operation, the machine will simply reallocate work to another place in the data and resume processing as if nothing has happened!</a:t>
            </a:r>
            <a:endParaRPr lang="en-IN" dirty="0"/>
          </a:p>
        </p:txBody>
      </p:sp>
    </p:spTree>
    <p:extLst>
      <p:ext uri="{BB962C8B-B14F-4D97-AF65-F5344CB8AC3E}">
        <p14:creationId xmlns:p14="http://schemas.microsoft.com/office/powerpoint/2010/main" val="64049319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3C3463-BB80-8E08-F4C7-3D58D7C39281}"/>
              </a:ext>
            </a:extLst>
          </p:cNvPr>
          <p:cNvSpPr>
            <a:spLocks noGrp="1"/>
          </p:cNvSpPr>
          <p:nvPr>
            <p:ph idx="1"/>
          </p:nvPr>
        </p:nvSpPr>
        <p:spPr>
          <a:xfrm>
            <a:off x="838200" y="629920"/>
            <a:ext cx="10515600" cy="5547043"/>
          </a:xfrm>
        </p:spPr>
        <p:txBody>
          <a:bodyPr>
            <a:normAutofit fontScale="92500" lnSpcReduction="10000"/>
          </a:bodyPr>
          <a:lstStyle/>
          <a:p>
            <a:pPr marL="0" indent="0">
              <a:buNone/>
            </a:pPr>
            <a:r>
              <a:rPr lang="en-US" b="1" dirty="0"/>
              <a:t>3. Building a more efficient data economy:</a:t>
            </a:r>
          </a:p>
          <a:p>
            <a:r>
              <a:rPr lang="en-US" dirty="0"/>
              <a:t>Hadoop has revolutionized big data mining and analysis all over the world. Until now, businesses have been concerned with how to handle the constant inflow of data into their applications. Hadoop is more akin to a "dam," collecting an infinite number of data and generating a great deal of power in the form of related data. Hadoop has fully altered the economics of data storage and analysis!</a:t>
            </a:r>
          </a:p>
          <a:p>
            <a:endParaRPr lang="en-US" dirty="0"/>
          </a:p>
          <a:p>
            <a:pPr marL="0" indent="0">
              <a:buNone/>
            </a:pPr>
            <a:r>
              <a:rPr lang="en-US" b="1" dirty="0"/>
              <a:t>4. Robust Ecosystem:</a:t>
            </a:r>
          </a:p>
          <a:p>
            <a:r>
              <a:rPr lang="en-US" dirty="0"/>
              <a:t>Hadoop provides a rather versatile and rich environment that is well-tailored to developers, web start-ups, and other organizations’ computational needs. The Ecosystem is made up of several similar initiatives, including MapReduce, Hive, HBase, Zookeeper, </a:t>
            </a:r>
            <a:r>
              <a:rPr lang="en-US" dirty="0" err="1"/>
              <a:t>HCatalog</a:t>
            </a:r>
            <a:r>
              <a:rPr lang="en-US" dirty="0"/>
              <a:t>, and Apache Pig, which make it capable of delivering a wide range of services.</a:t>
            </a:r>
            <a:endParaRPr lang="en-IN" dirty="0"/>
          </a:p>
        </p:txBody>
      </p:sp>
    </p:spTree>
    <p:extLst>
      <p:ext uri="{BB962C8B-B14F-4D97-AF65-F5344CB8AC3E}">
        <p14:creationId xmlns:p14="http://schemas.microsoft.com/office/powerpoint/2010/main" val="290463484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C7C157-7089-20A8-8B82-798F30C5BD11}"/>
              </a:ext>
            </a:extLst>
          </p:cNvPr>
          <p:cNvSpPr>
            <a:spLocks noGrp="1"/>
          </p:cNvSpPr>
          <p:nvPr>
            <p:ph idx="1"/>
          </p:nvPr>
        </p:nvSpPr>
        <p:spPr>
          <a:xfrm>
            <a:off x="863600" y="802640"/>
            <a:ext cx="10947400" cy="5496243"/>
          </a:xfrm>
        </p:spPr>
        <p:txBody>
          <a:bodyPr>
            <a:normAutofit lnSpcReduction="10000"/>
          </a:bodyPr>
          <a:lstStyle/>
          <a:p>
            <a:pPr marL="0" indent="0">
              <a:buNone/>
            </a:pPr>
            <a:r>
              <a:rPr lang="en-US" b="1" dirty="0"/>
              <a:t>5. Hadoop is getting more “Real-Time”!</a:t>
            </a:r>
          </a:p>
          <a:p>
            <a:r>
              <a:rPr lang="en-US" dirty="0"/>
              <a:t>Have you ever wondered how to feed data into a cluster and test it in real-time? It's a problem for which Hadoop has a solution. Yes, skills are becoming more real-time. It also offers a standardized approach to a diverse range of big data analytics APIs, such as MapReduce, query languages, and database access, among others.</a:t>
            </a:r>
          </a:p>
          <a:p>
            <a:endParaRPr lang="en-US" dirty="0"/>
          </a:p>
          <a:p>
            <a:pPr marL="0" indent="0">
              <a:buNone/>
            </a:pPr>
            <a:r>
              <a:rPr lang="en-US" b="1" dirty="0"/>
              <a:t>6. Cost-Effective:</a:t>
            </a:r>
          </a:p>
          <a:p>
            <a:r>
              <a:rPr lang="en-US" dirty="0"/>
              <a:t>With so many wonderful features, the icing on the cake is that Hadoop saves money by adding massively parallel processing to commodity servers, resulting in a significant decrease in the cost per terabyte of storage, making it possible to model all of your files. The basic concept here is to do cost-effective data analysis through the internet!</a:t>
            </a:r>
            <a:endParaRPr lang="en-IN" dirty="0"/>
          </a:p>
        </p:txBody>
      </p:sp>
    </p:spTree>
    <p:extLst>
      <p:ext uri="{BB962C8B-B14F-4D97-AF65-F5344CB8AC3E}">
        <p14:creationId xmlns:p14="http://schemas.microsoft.com/office/powerpoint/2010/main" val="238665998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9C1A-2241-4795-4B9B-B83F228D378F}"/>
              </a:ext>
            </a:extLst>
          </p:cNvPr>
          <p:cNvSpPr>
            <a:spLocks noGrp="1"/>
          </p:cNvSpPr>
          <p:nvPr>
            <p:ph type="title"/>
          </p:nvPr>
        </p:nvSpPr>
        <p:spPr/>
        <p:txBody>
          <a:bodyPr/>
          <a:lstStyle/>
          <a:p>
            <a:r>
              <a:rPr lang="en-IN" b="0" i="0" dirty="0">
                <a:effectLst/>
                <a:latin typeface="erdana"/>
              </a:rPr>
              <a:t>History of Hadoop</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F9427AB-505E-AB33-7ABF-A4B49E2D78B5}"/>
              </a:ext>
            </a:extLst>
          </p:cNvPr>
          <p:cNvSpPr>
            <a:spLocks noGrp="1"/>
          </p:cNvSpPr>
          <p:nvPr>
            <p:ph idx="1"/>
          </p:nvPr>
        </p:nvSpPr>
        <p:spPr>
          <a:xfrm>
            <a:off x="838200" y="1463040"/>
            <a:ext cx="10515600" cy="5232400"/>
          </a:xfrm>
        </p:spPr>
        <p:txBody>
          <a:bodyPr>
            <a:normAutofit fontScale="85000" lnSpcReduction="20000"/>
          </a:bodyPr>
          <a:lstStyle/>
          <a:p>
            <a:r>
              <a:rPr lang="en-US" b="0" i="0" dirty="0">
                <a:solidFill>
                  <a:srgbClr val="333333"/>
                </a:solidFill>
                <a:effectLst/>
                <a:latin typeface="inter-regular"/>
              </a:rPr>
              <a:t>The Hadoop was started by Doug Cutting and Mike </a:t>
            </a:r>
            <a:r>
              <a:rPr lang="en-US" b="0" i="0" dirty="0" err="1">
                <a:solidFill>
                  <a:srgbClr val="333333"/>
                </a:solidFill>
                <a:effectLst/>
                <a:latin typeface="inter-regular"/>
              </a:rPr>
              <a:t>Cafarella</a:t>
            </a:r>
            <a:r>
              <a:rPr lang="en-US" b="0" i="0" dirty="0">
                <a:solidFill>
                  <a:srgbClr val="333333"/>
                </a:solidFill>
                <a:effectLst/>
                <a:latin typeface="inter-regular"/>
              </a:rPr>
              <a:t> in 2002. Its origin was the Google File System paper, published by Google.</a:t>
            </a:r>
          </a:p>
          <a:p>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 2002, Doug Cutting and Mike </a:t>
            </a:r>
            <a:r>
              <a:rPr lang="en-US" b="0" i="0" dirty="0" err="1">
                <a:solidFill>
                  <a:srgbClr val="000000"/>
                </a:solidFill>
                <a:effectLst/>
                <a:latin typeface="inter-regular"/>
              </a:rPr>
              <a:t>Cafarella</a:t>
            </a:r>
            <a:r>
              <a:rPr lang="en-US" b="0" i="0" dirty="0">
                <a:solidFill>
                  <a:srgbClr val="000000"/>
                </a:solidFill>
                <a:effectLst/>
                <a:latin typeface="inter-regular"/>
              </a:rPr>
              <a:t> started to work on a project, </a:t>
            </a:r>
            <a:r>
              <a:rPr lang="en-US" b="1" i="0" dirty="0">
                <a:solidFill>
                  <a:srgbClr val="000000"/>
                </a:solidFill>
                <a:effectLst/>
                <a:latin typeface="inter-bold"/>
              </a:rPr>
              <a:t>Apache </a:t>
            </a:r>
            <a:r>
              <a:rPr lang="en-US" b="1" i="0" dirty="0" err="1">
                <a:solidFill>
                  <a:srgbClr val="000000"/>
                </a:solidFill>
                <a:effectLst/>
                <a:latin typeface="inter-bold"/>
              </a:rPr>
              <a:t>Nutch</a:t>
            </a:r>
            <a:r>
              <a:rPr lang="en-US" b="1" i="0" dirty="0">
                <a:solidFill>
                  <a:srgbClr val="000000"/>
                </a:solidFill>
                <a:effectLst/>
                <a:latin typeface="inter-bold"/>
              </a:rPr>
              <a:t>.</a:t>
            </a:r>
            <a:r>
              <a:rPr lang="en-US" b="0" i="0" dirty="0">
                <a:solidFill>
                  <a:srgbClr val="000000"/>
                </a:solidFill>
                <a:effectLst/>
                <a:latin typeface="inter-regular"/>
              </a:rPr>
              <a:t> It is an open source web crawler software project.</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While working on Apache </a:t>
            </a:r>
            <a:r>
              <a:rPr lang="en-US" b="0" i="0" dirty="0" err="1">
                <a:solidFill>
                  <a:srgbClr val="000000"/>
                </a:solidFill>
                <a:effectLst/>
                <a:latin typeface="inter-regular"/>
              </a:rPr>
              <a:t>Nutch</a:t>
            </a:r>
            <a:r>
              <a:rPr lang="en-US" b="0" i="0" dirty="0">
                <a:solidFill>
                  <a:srgbClr val="000000"/>
                </a:solidFill>
                <a:effectLst/>
                <a:latin typeface="inter-regular"/>
              </a:rPr>
              <a:t>, they were dealing with big data. To store that data they have to spend a lot of costs which becomes the consequence of that project. This problem becomes one of the important reason for the emergence of Hadoop.</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 2003, Google introduced a file system known as GFS (Google file system). It is a proprietary distributed file system developed to provide efficient access to data.</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 2004, Google released a white paper on Map Reduce. This technique simplifies the data processing on large clusters.</a:t>
            </a:r>
          </a:p>
          <a:p>
            <a:endParaRPr lang="en-IN" dirty="0"/>
          </a:p>
        </p:txBody>
      </p:sp>
    </p:spTree>
    <p:extLst>
      <p:ext uri="{BB962C8B-B14F-4D97-AF65-F5344CB8AC3E}">
        <p14:creationId xmlns:p14="http://schemas.microsoft.com/office/powerpoint/2010/main" val="83183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2E0032C-06C7-F350-75BA-80A5EF6548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163" y="0"/>
            <a:ext cx="9844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54675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9CF146-C59D-3738-D698-BE80BA84311B}"/>
              </a:ext>
            </a:extLst>
          </p:cNvPr>
          <p:cNvSpPr>
            <a:spLocks noGrp="1"/>
          </p:cNvSpPr>
          <p:nvPr>
            <p:ph idx="1"/>
          </p:nvPr>
        </p:nvSpPr>
        <p:spPr>
          <a:xfrm>
            <a:off x="838200" y="579120"/>
            <a:ext cx="10515600" cy="5597843"/>
          </a:xfrm>
        </p:spPr>
        <p:txBody>
          <a:bodyPr>
            <a:normAutofit/>
          </a:bodyPr>
          <a:lstStyle/>
          <a:p>
            <a:pPr algn="just">
              <a:buFont typeface="Arial" panose="020B0604020202020204" pitchFamily="34" charset="0"/>
              <a:buChar char="•"/>
            </a:pPr>
            <a:r>
              <a:rPr lang="en-US" b="0" i="0" dirty="0">
                <a:solidFill>
                  <a:srgbClr val="000000"/>
                </a:solidFill>
                <a:effectLst/>
                <a:latin typeface="inter-regular"/>
              </a:rPr>
              <a:t>In 2005, Doug Cutting and Mike </a:t>
            </a:r>
            <a:r>
              <a:rPr lang="en-US" b="0" i="0" dirty="0" err="1">
                <a:solidFill>
                  <a:srgbClr val="000000"/>
                </a:solidFill>
                <a:effectLst/>
                <a:latin typeface="inter-regular"/>
              </a:rPr>
              <a:t>Cafarella</a:t>
            </a:r>
            <a:r>
              <a:rPr lang="en-US" b="0" i="0" dirty="0">
                <a:solidFill>
                  <a:srgbClr val="000000"/>
                </a:solidFill>
                <a:effectLst/>
                <a:latin typeface="inter-regular"/>
              </a:rPr>
              <a:t> introduced a new file system known as NDFS (</a:t>
            </a:r>
            <a:r>
              <a:rPr lang="en-US" b="0" i="0" dirty="0" err="1">
                <a:solidFill>
                  <a:srgbClr val="000000"/>
                </a:solidFill>
                <a:effectLst/>
                <a:latin typeface="inter-regular"/>
              </a:rPr>
              <a:t>Nutch</a:t>
            </a:r>
            <a:r>
              <a:rPr lang="en-US" b="0" i="0" dirty="0">
                <a:solidFill>
                  <a:srgbClr val="000000"/>
                </a:solidFill>
                <a:effectLst/>
                <a:latin typeface="inter-regular"/>
              </a:rPr>
              <a:t> Distributed File System). This file system also includes Map reduce.</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 2006, Doug Cutting quit Google and joined Yahoo. On the basis of the </a:t>
            </a:r>
            <a:r>
              <a:rPr lang="en-US" b="0" i="0" dirty="0" err="1">
                <a:solidFill>
                  <a:srgbClr val="000000"/>
                </a:solidFill>
                <a:effectLst/>
                <a:latin typeface="inter-regular"/>
              </a:rPr>
              <a:t>Nutch</a:t>
            </a:r>
            <a:r>
              <a:rPr lang="en-US" b="0" i="0" dirty="0">
                <a:solidFill>
                  <a:srgbClr val="000000"/>
                </a:solidFill>
                <a:effectLst/>
                <a:latin typeface="inter-regular"/>
              </a:rPr>
              <a:t> project, Dough Cutting introduces a new project Hadoop with a file system known as HDFS (Hadoop Distributed File System). Hadoop first version 0.1.0 released in this year.</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Doug Cutting gave named his project Hadoop after his son's toy elephant.</a:t>
            </a:r>
          </a:p>
          <a:p>
            <a:endParaRPr lang="en-IN" dirty="0"/>
          </a:p>
        </p:txBody>
      </p:sp>
    </p:spTree>
    <p:extLst>
      <p:ext uri="{BB962C8B-B14F-4D97-AF65-F5344CB8AC3E}">
        <p14:creationId xmlns:p14="http://schemas.microsoft.com/office/powerpoint/2010/main" val="420869597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7687-F130-706A-758E-1848DEB7D9A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2CF3A35-3936-D5F8-3D11-40129BBA9802}"/>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In 2007, Yahoo runs two clusters of 1000 machines.</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 2008, Hadoop became the fastest system to sort 1 terabyte of data on a 900 node cluster within 209 seconds.</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 2013, Hadoop 2.2 was released.</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 2017, Hadoop 3.0 was released.</a:t>
            </a:r>
          </a:p>
          <a:p>
            <a:endParaRPr lang="en-IN" dirty="0"/>
          </a:p>
        </p:txBody>
      </p:sp>
    </p:spTree>
    <p:extLst>
      <p:ext uri="{BB962C8B-B14F-4D97-AF65-F5344CB8AC3E}">
        <p14:creationId xmlns:p14="http://schemas.microsoft.com/office/powerpoint/2010/main" val="368932908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istory of Hadoop">
            <a:extLst>
              <a:ext uri="{FF2B5EF4-FFF2-40B4-BE49-F238E27FC236}">
                <a16:creationId xmlns:a16="http://schemas.microsoft.com/office/drawing/2014/main" id="{8E7850CC-A067-FD81-62FE-D69CD0244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1209040"/>
            <a:ext cx="10647679" cy="430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09487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22D7-F180-ECD6-B3DF-62EEEBCC9FA7}"/>
              </a:ext>
            </a:extLst>
          </p:cNvPr>
          <p:cNvSpPr>
            <a:spLocks noGrp="1"/>
          </p:cNvSpPr>
          <p:nvPr>
            <p:ph type="title"/>
          </p:nvPr>
        </p:nvSpPr>
        <p:spPr/>
        <p:txBody>
          <a:bodyPr/>
          <a:lstStyle/>
          <a:p>
            <a:r>
              <a:rPr lang="en-IN" b="0" i="0" dirty="0">
                <a:solidFill>
                  <a:srgbClr val="333333"/>
                </a:solidFill>
                <a:effectLst/>
                <a:latin typeface="Open Sans" panose="020B0606030504020204" pitchFamily="34" charset="0"/>
              </a:rPr>
              <a:t>Components of Hadoop</a:t>
            </a:r>
            <a:br>
              <a:rPr lang="en-IN" b="0" i="0" dirty="0">
                <a:solidFill>
                  <a:srgbClr val="333333"/>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C6C17E88-1570-FF69-E8B9-C2B972AD67EE}"/>
              </a:ext>
            </a:extLst>
          </p:cNvPr>
          <p:cNvSpPr>
            <a:spLocks noGrp="1"/>
          </p:cNvSpPr>
          <p:nvPr>
            <p:ph idx="1"/>
          </p:nvPr>
        </p:nvSpPr>
        <p:spPr/>
        <p:txBody>
          <a:bodyPr>
            <a:normAutofit fontScale="92500"/>
          </a:bodyPr>
          <a:lstStyle/>
          <a:p>
            <a:r>
              <a:rPr lang="en-US" dirty="0"/>
              <a:t>Hadoop is a Big Data storage and management system that makes use of distributed storage and parallel processing. It is the most widely used program for dealing with large amounts of data. Hadoop is made up of four components:-</a:t>
            </a:r>
          </a:p>
          <a:p>
            <a:r>
              <a:rPr lang="en-US" dirty="0"/>
              <a:t>Hadoop Common</a:t>
            </a:r>
          </a:p>
          <a:p>
            <a:r>
              <a:rPr lang="en-US" dirty="0"/>
              <a:t>Hadoop HDFS - Hadoop's storage unit is the Hadoop Distributed File System (HDFS).</a:t>
            </a:r>
          </a:p>
          <a:p>
            <a:r>
              <a:rPr lang="en-US" dirty="0"/>
              <a:t>Hadoop MapReduce - Hadoop MapReduce is the Hadoop processing unit.</a:t>
            </a:r>
          </a:p>
          <a:p>
            <a:r>
              <a:rPr lang="en-US" dirty="0"/>
              <a:t>Hadoop YARN - Hadoop YARN is a Hadoop resource management unit.</a:t>
            </a:r>
            <a:endParaRPr lang="en-IN" dirty="0"/>
          </a:p>
        </p:txBody>
      </p:sp>
    </p:spTree>
    <p:extLst>
      <p:ext uri="{BB962C8B-B14F-4D97-AF65-F5344CB8AC3E}">
        <p14:creationId xmlns:p14="http://schemas.microsoft.com/office/powerpoint/2010/main" val="189326772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B682-985A-96CC-6CC7-911809B080EE}"/>
              </a:ext>
            </a:extLst>
          </p:cNvPr>
          <p:cNvSpPr>
            <a:spLocks noGrp="1"/>
          </p:cNvSpPr>
          <p:nvPr>
            <p:ph type="title"/>
          </p:nvPr>
        </p:nvSpPr>
        <p:spPr/>
        <p:txBody>
          <a:bodyPr/>
          <a:lstStyle/>
          <a:p>
            <a:r>
              <a:rPr lang="en-US" b="1" dirty="0"/>
              <a:t>Hadoop common or Common Utilities</a:t>
            </a:r>
            <a:br>
              <a:rPr lang="en-US" b="1" dirty="0"/>
            </a:br>
            <a:endParaRPr lang="en-IN" b="1" dirty="0"/>
          </a:p>
        </p:txBody>
      </p:sp>
      <p:sp>
        <p:nvSpPr>
          <p:cNvPr id="3" name="Content Placeholder 2">
            <a:extLst>
              <a:ext uri="{FF2B5EF4-FFF2-40B4-BE49-F238E27FC236}">
                <a16:creationId xmlns:a16="http://schemas.microsoft.com/office/drawing/2014/main" id="{A5BFB25B-5C87-CB7D-C013-06ECEA5531E0}"/>
              </a:ext>
            </a:extLst>
          </p:cNvPr>
          <p:cNvSpPr>
            <a:spLocks noGrp="1"/>
          </p:cNvSpPr>
          <p:nvPr>
            <p:ph idx="1"/>
          </p:nvPr>
        </p:nvSpPr>
        <p:spPr/>
        <p:txBody>
          <a:bodyPr/>
          <a:lstStyle/>
          <a:p>
            <a:r>
              <a:rPr lang="en-US" dirty="0"/>
              <a:t>Hadoop common or Common utilities are nothing but our java library and java files or we can say the java scripts that we need for all the other components present in a Hadoop cluster. </a:t>
            </a:r>
          </a:p>
          <a:p>
            <a:endParaRPr lang="en-US" dirty="0"/>
          </a:p>
          <a:p>
            <a:r>
              <a:rPr lang="en-US" dirty="0"/>
              <a:t>these utilities are used by HDFS, YARN, and MapReduce for running the cluster. Hadoop Common verify that Hardware failure in a Hadoop cluster is common so it needs to be solved automatically in software by Hadoop Framework.</a:t>
            </a:r>
            <a:endParaRPr lang="en-IN" dirty="0"/>
          </a:p>
        </p:txBody>
      </p:sp>
    </p:spTree>
    <p:extLst>
      <p:ext uri="{BB962C8B-B14F-4D97-AF65-F5344CB8AC3E}">
        <p14:creationId xmlns:p14="http://schemas.microsoft.com/office/powerpoint/2010/main" val="51792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A1AF-14B1-7AC7-B996-5175CD19A01C}"/>
              </a:ext>
            </a:extLst>
          </p:cNvPr>
          <p:cNvSpPr>
            <a:spLocks noGrp="1"/>
          </p:cNvSpPr>
          <p:nvPr>
            <p:ph type="title"/>
          </p:nvPr>
        </p:nvSpPr>
        <p:spPr/>
        <p:txBody>
          <a:bodyPr/>
          <a:lstStyle/>
          <a:p>
            <a:r>
              <a:rPr lang="en-IN" b="0" i="0" dirty="0">
                <a:solidFill>
                  <a:srgbClr val="333333"/>
                </a:solidFill>
                <a:effectLst/>
                <a:latin typeface="Open Sans" panose="020B0606030504020204" pitchFamily="34" charset="0"/>
              </a:rPr>
              <a:t>Hadoop HDFS</a:t>
            </a:r>
            <a:br>
              <a:rPr lang="en-IN" b="0" i="0" dirty="0">
                <a:solidFill>
                  <a:srgbClr val="333333"/>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EDD245C6-69BD-5597-0555-1E8EC2897991}"/>
              </a:ext>
            </a:extLst>
          </p:cNvPr>
          <p:cNvSpPr>
            <a:spLocks noGrp="1"/>
          </p:cNvSpPr>
          <p:nvPr>
            <p:ph idx="1"/>
          </p:nvPr>
        </p:nvSpPr>
        <p:spPr/>
        <p:txBody>
          <a:bodyPr>
            <a:normAutofit fontScale="85000" lnSpcReduction="20000"/>
          </a:bodyPr>
          <a:lstStyle/>
          <a:p>
            <a:r>
              <a:rPr lang="en-US" dirty="0"/>
              <a:t>HDFS is Hadoop's default data storage, and data is saved there before it's required for processing. The data in HDFS is divided into several units called blocks and distributed throughout the cluster. </a:t>
            </a:r>
          </a:p>
          <a:p>
            <a:endParaRPr lang="en-US" dirty="0"/>
          </a:p>
          <a:p>
            <a:r>
              <a:rPr lang="en-US" dirty="0"/>
              <a:t>It generates several replicas of data blocks and distributes them through clusters for consistent and convenient access.</a:t>
            </a:r>
          </a:p>
          <a:p>
            <a:endParaRPr lang="en-US" dirty="0"/>
          </a:p>
          <a:p>
            <a:r>
              <a:rPr lang="en-US" dirty="0" err="1"/>
              <a:t>Namenode</a:t>
            </a:r>
            <a:r>
              <a:rPr lang="en-US" dirty="0"/>
              <a:t>, Data Node, and Secondary Name Node are the other three key components of HDFS. It employs a Master-Slave architecture paradigm. </a:t>
            </a:r>
          </a:p>
          <a:p>
            <a:endParaRPr lang="en-US" dirty="0"/>
          </a:p>
          <a:p>
            <a:r>
              <a:rPr lang="en-US" dirty="0"/>
              <a:t>In this architecture, the </a:t>
            </a:r>
            <a:r>
              <a:rPr lang="en-US" dirty="0" err="1"/>
              <a:t>Namenode</a:t>
            </a:r>
            <a:r>
              <a:rPr lang="en-US" dirty="0"/>
              <a:t> serves as a master node to control the storage system, while the Data node serves as a slave node to manage the Hadoop cluster's various structures.</a:t>
            </a:r>
          </a:p>
          <a:p>
            <a:endParaRPr lang="en-US" dirty="0"/>
          </a:p>
        </p:txBody>
      </p:sp>
    </p:spTree>
    <p:extLst>
      <p:ext uri="{BB962C8B-B14F-4D97-AF65-F5344CB8AC3E}">
        <p14:creationId xmlns:p14="http://schemas.microsoft.com/office/powerpoint/2010/main" val="367839013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C3DE41-F01C-C1D4-2A72-D68DEA5DF4AE}"/>
              </a:ext>
            </a:extLst>
          </p:cNvPr>
          <p:cNvSpPr>
            <a:spLocks noGrp="1"/>
          </p:cNvSpPr>
          <p:nvPr>
            <p:ph idx="1"/>
          </p:nvPr>
        </p:nvSpPr>
        <p:spPr>
          <a:xfrm>
            <a:off x="838200" y="883920"/>
            <a:ext cx="10515600" cy="5293043"/>
          </a:xfrm>
        </p:spPr>
        <p:txBody>
          <a:bodyPr>
            <a:normAutofit/>
          </a:bodyPr>
          <a:lstStyle/>
          <a:p>
            <a:r>
              <a:rPr lang="en-US" dirty="0"/>
              <a:t>HDFS is a file system designed specifically for storing large datasets on commodity hardware. For the full processor, an enterprise version of a server costs about $10,000 per terabyte. </a:t>
            </a:r>
          </a:p>
          <a:p>
            <a:endParaRPr lang="en-US" dirty="0"/>
          </a:p>
          <a:p>
            <a:r>
              <a:rPr lang="en-US" dirty="0"/>
              <a:t>If you need to purchase 100 of these enterprise-level servers, the cost would exceed a million dollars. Data nodes in Hadoop can be commodity devices. </a:t>
            </a:r>
          </a:p>
          <a:p>
            <a:endParaRPr lang="en-US" dirty="0"/>
          </a:p>
          <a:p>
            <a:r>
              <a:rPr lang="en-US" dirty="0"/>
              <a:t>You won't have to spend millions on data nodes this way. The word node, on the other hand, has always been an enterprise server.</a:t>
            </a:r>
            <a:endParaRPr lang="en-IN" dirty="0"/>
          </a:p>
          <a:p>
            <a:endParaRPr lang="en-IN" dirty="0"/>
          </a:p>
        </p:txBody>
      </p:sp>
    </p:spTree>
    <p:extLst>
      <p:ext uri="{BB962C8B-B14F-4D97-AF65-F5344CB8AC3E}">
        <p14:creationId xmlns:p14="http://schemas.microsoft.com/office/powerpoint/2010/main" val="270442683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8D897-298F-E911-4C77-39380049AE56}"/>
              </a:ext>
            </a:extLst>
          </p:cNvPr>
          <p:cNvSpPr>
            <a:spLocks noGrp="1"/>
          </p:cNvSpPr>
          <p:nvPr>
            <p:ph type="title"/>
          </p:nvPr>
        </p:nvSpPr>
        <p:spPr/>
        <p:txBody>
          <a:bodyPr/>
          <a:lstStyle/>
          <a:p>
            <a:r>
              <a:rPr lang="en-US" b="1" dirty="0"/>
              <a:t>File Block In HDFS</a:t>
            </a:r>
            <a:endParaRPr lang="en-IN" b="1" dirty="0"/>
          </a:p>
        </p:txBody>
      </p:sp>
      <p:sp>
        <p:nvSpPr>
          <p:cNvPr id="3" name="Content Placeholder 2">
            <a:extLst>
              <a:ext uri="{FF2B5EF4-FFF2-40B4-BE49-F238E27FC236}">
                <a16:creationId xmlns:a16="http://schemas.microsoft.com/office/drawing/2014/main" id="{3242AF64-5184-842E-A470-D6D68749773B}"/>
              </a:ext>
            </a:extLst>
          </p:cNvPr>
          <p:cNvSpPr>
            <a:spLocks noGrp="1"/>
          </p:cNvSpPr>
          <p:nvPr>
            <p:ph idx="1"/>
          </p:nvPr>
        </p:nvSpPr>
        <p:spPr/>
        <p:txBody>
          <a:bodyPr/>
          <a:lstStyle/>
          <a:p>
            <a:r>
              <a:rPr lang="en-US" dirty="0"/>
              <a:t>Data in HDFS is always stored in terms of blocks. So the single block of data is divided into multiple blocks of size 128MB which is default and you can also change it manually. </a:t>
            </a:r>
          </a:p>
          <a:p>
            <a:endParaRPr lang="en-US" dirty="0"/>
          </a:p>
          <a:p>
            <a:r>
              <a:rPr lang="en-US" dirty="0"/>
              <a:t>Let’s understand this concept of breaking down of file in blocks with an example. Suppose you have uploaded a file of 400MB to your HDFS then what happens is this file got divided into blocks of 128MB+128MB+128MB+16MB = 400MB size. Means 4 blocks are created each of 128MB except the last one. </a:t>
            </a:r>
            <a:endParaRPr lang="en-IN" dirty="0"/>
          </a:p>
        </p:txBody>
      </p:sp>
    </p:spTree>
    <p:extLst>
      <p:ext uri="{BB962C8B-B14F-4D97-AF65-F5344CB8AC3E}">
        <p14:creationId xmlns:p14="http://schemas.microsoft.com/office/powerpoint/2010/main" val="8605069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a:extLst>
              <a:ext uri="{FF2B5EF4-FFF2-40B4-BE49-F238E27FC236}">
                <a16:creationId xmlns:a16="http://schemas.microsoft.com/office/drawing/2014/main" id="{CFE84B5D-6BE1-58DF-0837-B7899FCBD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285875"/>
            <a:ext cx="91630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2364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EC27-3B34-E1A1-6430-0B8F39D2E3A2}"/>
              </a:ext>
            </a:extLst>
          </p:cNvPr>
          <p:cNvSpPr>
            <a:spLocks noGrp="1"/>
          </p:cNvSpPr>
          <p:nvPr>
            <p:ph type="title"/>
          </p:nvPr>
        </p:nvSpPr>
        <p:spPr/>
        <p:txBody>
          <a:bodyPr/>
          <a:lstStyle/>
          <a:p>
            <a:r>
              <a:rPr lang="en-US" b="1" dirty="0"/>
              <a:t>Replication</a:t>
            </a:r>
            <a:endParaRPr lang="en-IN" b="1" dirty="0"/>
          </a:p>
        </p:txBody>
      </p:sp>
      <p:sp>
        <p:nvSpPr>
          <p:cNvPr id="3" name="Content Placeholder 2">
            <a:extLst>
              <a:ext uri="{FF2B5EF4-FFF2-40B4-BE49-F238E27FC236}">
                <a16:creationId xmlns:a16="http://schemas.microsoft.com/office/drawing/2014/main" id="{C7F7173D-9359-E68E-60E7-B579E22E0401}"/>
              </a:ext>
            </a:extLst>
          </p:cNvPr>
          <p:cNvSpPr>
            <a:spLocks noGrp="1"/>
          </p:cNvSpPr>
          <p:nvPr>
            <p:ph idx="1"/>
          </p:nvPr>
        </p:nvSpPr>
        <p:spPr/>
        <p:txBody>
          <a:bodyPr>
            <a:normAutofit fontScale="92500" lnSpcReduction="10000"/>
          </a:bodyPr>
          <a:lstStyle/>
          <a:p>
            <a:r>
              <a:rPr lang="en-US" dirty="0"/>
              <a:t>In HDFS Replication ensures the availability of the data. Replication is making a copy of something and the number of times you make a copy of that particular thing can be expressed as it’s Replication Factor. As we have seen in File blocks that the HDFS stores the data in the form of various blocks at the same time Hadoop is also configured to make a copy of those file blocks. </a:t>
            </a:r>
          </a:p>
          <a:p>
            <a:endParaRPr lang="en-US" dirty="0"/>
          </a:p>
          <a:p>
            <a:r>
              <a:rPr lang="en-US" dirty="0"/>
              <a:t>By default, the Replication Factor for Hadoop is set to 3 which can be configured means you can change it manually as per your requirement like in above example we have made 4 file blocks which means that 3 Replica or copy of each file block is made means total of 4×3 = 12 blocks are made for the backup purpose. </a:t>
            </a:r>
            <a:endParaRPr lang="en-IN" dirty="0"/>
          </a:p>
        </p:txBody>
      </p:sp>
    </p:spTree>
    <p:extLst>
      <p:ext uri="{BB962C8B-B14F-4D97-AF65-F5344CB8AC3E}">
        <p14:creationId xmlns:p14="http://schemas.microsoft.com/office/powerpoint/2010/main" val="791987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96B9-C377-8D3D-D3F5-00C7A596BF78}"/>
              </a:ext>
            </a:extLst>
          </p:cNvPr>
          <p:cNvSpPr>
            <a:spLocks noGrp="1"/>
          </p:cNvSpPr>
          <p:nvPr>
            <p:ph type="title"/>
          </p:nvPr>
        </p:nvSpPr>
        <p:spPr/>
        <p:txBody>
          <a:bodyPr/>
          <a:lstStyle/>
          <a:p>
            <a:r>
              <a:rPr lang="en-IN" b="0" i="0" dirty="0">
                <a:solidFill>
                  <a:srgbClr val="610B38"/>
                </a:solidFill>
                <a:effectLst/>
                <a:latin typeface="erdana"/>
              </a:rPr>
              <a:t>Big Data Characteristics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4D2150B-B33C-CFB4-CCE3-ADFB3565DD77}"/>
              </a:ext>
            </a:extLst>
          </p:cNvPr>
          <p:cNvSpPr>
            <a:spLocks noGrp="1"/>
          </p:cNvSpPr>
          <p:nvPr>
            <p:ph idx="1"/>
          </p:nvPr>
        </p:nvSpPr>
        <p:spPr/>
        <p:txBody>
          <a:bodyPr/>
          <a:lstStyle/>
          <a:p>
            <a:pPr marL="0" indent="0" algn="just">
              <a:buNone/>
            </a:pPr>
            <a:r>
              <a:rPr lang="en-US" b="1" i="0" dirty="0">
                <a:effectLst/>
                <a:latin typeface="erdana"/>
              </a:rPr>
              <a:t>5 V's of Big Data</a:t>
            </a:r>
          </a:p>
          <a:p>
            <a:pPr marL="0" indent="0" algn="just">
              <a:buNone/>
            </a:pPr>
            <a:endParaRPr lang="en-US" b="0" i="0" dirty="0">
              <a:solidFill>
                <a:srgbClr val="610B4B"/>
              </a:solidFill>
              <a:effectLst/>
              <a:latin typeface="erdana"/>
            </a:endParaRPr>
          </a:p>
          <a:p>
            <a:pPr algn="just">
              <a:buFont typeface="Arial" panose="020B0604020202020204" pitchFamily="34" charset="0"/>
              <a:buChar char="•"/>
            </a:pPr>
            <a:r>
              <a:rPr lang="en-US" b="1" i="0" dirty="0">
                <a:solidFill>
                  <a:srgbClr val="000000"/>
                </a:solidFill>
                <a:effectLst/>
                <a:latin typeface="inter-bold"/>
              </a:rPr>
              <a:t>Volume</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Veracity</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Variety</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Value</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Velocity</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76731438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96CB-A4DF-D0A9-FF88-A10480AA6FD7}"/>
              </a:ext>
            </a:extLst>
          </p:cNvPr>
          <p:cNvSpPr>
            <a:spLocks noGrp="1"/>
          </p:cNvSpPr>
          <p:nvPr>
            <p:ph type="title"/>
          </p:nvPr>
        </p:nvSpPr>
        <p:spPr/>
        <p:txBody>
          <a:bodyPr/>
          <a:lstStyle/>
          <a:p>
            <a:r>
              <a:rPr lang="en-US" b="1" dirty="0"/>
              <a:t>Rack Awareness</a:t>
            </a:r>
            <a:endParaRPr lang="en-IN" b="1" dirty="0"/>
          </a:p>
        </p:txBody>
      </p:sp>
      <p:sp>
        <p:nvSpPr>
          <p:cNvPr id="3" name="Content Placeholder 2">
            <a:extLst>
              <a:ext uri="{FF2B5EF4-FFF2-40B4-BE49-F238E27FC236}">
                <a16:creationId xmlns:a16="http://schemas.microsoft.com/office/drawing/2014/main" id="{16E0CC4A-E4AF-2F3B-2F66-32C53E30CF78}"/>
              </a:ext>
            </a:extLst>
          </p:cNvPr>
          <p:cNvSpPr>
            <a:spLocks noGrp="1"/>
          </p:cNvSpPr>
          <p:nvPr>
            <p:ph idx="1"/>
          </p:nvPr>
        </p:nvSpPr>
        <p:spPr/>
        <p:txBody>
          <a:bodyPr/>
          <a:lstStyle/>
          <a:p>
            <a:r>
              <a:rPr lang="en-US" dirty="0"/>
              <a:t>The rack is nothing but just the physical collection of nodes in our Hadoop cluster (maybe 30 to 40). A large Hadoop cluster is consists of so many Racks . with the help of this Racks information </a:t>
            </a:r>
            <a:r>
              <a:rPr lang="en-US" dirty="0" err="1"/>
              <a:t>Namenode</a:t>
            </a:r>
            <a:r>
              <a:rPr lang="en-US" dirty="0"/>
              <a:t> chooses the closest </a:t>
            </a:r>
            <a:r>
              <a:rPr lang="en-US" dirty="0" err="1"/>
              <a:t>Datanode</a:t>
            </a:r>
            <a:r>
              <a:rPr lang="en-US" dirty="0"/>
              <a:t> to achieve the maximum performance while performing the read/write information which reduces the Network Traffic.</a:t>
            </a:r>
            <a:endParaRPr lang="en-IN" dirty="0"/>
          </a:p>
        </p:txBody>
      </p:sp>
    </p:spTree>
    <p:extLst>
      <p:ext uri="{BB962C8B-B14F-4D97-AF65-F5344CB8AC3E}">
        <p14:creationId xmlns:p14="http://schemas.microsoft.com/office/powerpoint/2010/main" val="383953031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8D93-4ADC-CC6F-3B52-C7FBFDB1CCF2}"/>
              </a:ext>
            </a:extLst>
          </p:cNvPr>
          <p:cNvSpPr>
            <a:spLocks noGrp="1"/>
          </p:cNvSpPr>
          <p:nvPr>
            <p:ph type="title"/>
          </p:nvPr>
        </p:nvSpPr>
        <p:spPr/>
        <p:txBody>
          <a:bodyPr/>
          <a:lstStyle/>
          <a:p>
            <a:r>
              <a:rPr lang="en-US" b="1" dirty="0"/>
              <a:t>Features of HDFS</a:t>
            </a:r>
            <a:br>
              <a:rPr lang="en-US" b="1" dirty="0"/>
            </a:br>
            <a:endParaRPr lang="en-IN" b="1" dirty="0"/>
          </a:p>
        </p:txBody>
      </p:sp>
      <p:sp>
        <p:nvSpPr>
          <p:cNvPr id="3" name="Content Placeholder 2">
            <a:extLst>
              <a:ext uri="{FF2B5EF4-FFF2-40B4-BE49-F238E27FC236}">
                <a16:creationId xmlns:a16="http://schemas.microsoft.com/office/drawing/2014/main" id="{89013E7C-49B7-5914-4495-ADE5595286EB}"/>
              </a:ext>
            </a:extLst>
          </p:cNvPr>
          <p:cNvSpPr>
            <a:spLocks noGrp="1"/>
          </p:cNvSpPr>
          <p:nvPr>
            <p:ph idx="1"/>
          </p:nvPr>
        </p:nvSpPr>
        <p:spPr/>
        <p:txBody>
          <a:bodyPr/>
          <a:lstStyle/>
          <a:p>
            <a:r>
              <a:rPr lang="en-US" dirty="0"/>
              <a:t>Distributed storage is provided.</a:t>
            </a:r>
          </a:p>
          <a:p>
            <a:endParaRPr lang="en-US" dirty="0"/>
          </a:p>
          <a:p>
            <a:r>
              <a:rPr lang="en-US" dirty="0"/>
              <a:t>It is possible to implement it on product hardware.</a:t>
            </a:r>
          </a:p>
          <a:p>
            <a:endParaRPr lang="en-US" dirty="0"/>
          </a:p>
          <a:p>
            <a:r>
              <a:rPr lang="en-US" dirty="0"/>
              <a:t>Provides data protection.</a:t>
            </a:r>
          </a:p>
          <a:p>
            <a:endParaRPr lang="en-US" dirty="0"/>
          </a:p>
          <a:p>
            <a:r>
              <a:rPr lang="en-US" dirty="0"/>
              <a:t>Highly fault-tolerant - if one system breaks down, the data from that machine is transferred to the next</a:t>
            </a:r>
            <a:endParaRPr lang="en-IN" dirty="0"/>
          </a:p>
        </p:txBody>
      </p:sp>
    </p:spTree>
    <p:extLst>
      <p:ext uri="{BB962C8B-B14F-4D97-AF65-F5344CB8AC3E}">
        <p14:creationId xmlns:p14="http://schemas.microsoft.com/office/powerpoint/2010/main" val="174931327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F1782-E25F-EF60-38B9-67D6D4789297}"/>
              </a:ext>
            </a:extLst>
          </p:cNvPr>
          <p:cNvSpPr>
            <a:spLocks noGrp="1"/>
          </p:cNvSpPr>
          <p:nvPr>
            <p:ph type="title"/>
          </p:nvPr>
        </p:nvSpPr>
        <p:spPr/>
        <p:txBody>
          <a:bodyPr/>
          <a:lstStyle/>
          <a:p>
            <a:r>
              <a:rPr lang="en-US" b="1" dirty="0"/>
              <a:t>Master and Slave Nodes</a:t>
            </a:r>
            <a:br>
              <a:rPr lang="en-US" b="1" dirty="0"/>
            </a:br>
            <a:endParaRPr lang="en-IN" b="1" dirty="0"/>
          </a:p>
        </p:txBody>
      </p:sp>
      <p:sp>
        <p:nvSpPr>
          <p:cNvPr id="3" name="Content Placeholder 2">
            <a:extLst>
              <a:ext uri="{FF2B5EF4-FFF2-40B4-BE49-F238E27FC236}">
                <a16:creationId xmlns:a16="http://schemas.microsoft.com/office/drawing/2014/main" id="{8E480D9A-E1F9-AE1A-9161-646EE6D6F640}"/>
              </a:ext>
            </a:extLst>
          </p:cNvPr>
          <p:cNvSpPr>
            <a:spLocks noGrp="1"/>
          </p:cNvSpPr>
          <p:nvPr>
            <p:ph idx="1"/>
          </p:nvPr>
        </p:nvSpPr>
        <p:spPr/>
        <p:txBody>
          <a:bodyPr>
            <a:normAutofit fontScale="92500" lnSpcReduction="10000"/>
          </a:bodyPr>
          <a:lstStyle/>
          <a:p>
            <a:r>
              <a:rPr lang="en-US" dirty="0"/>
              <a:t>HDFS is composed of master and slave nodes. The master is the name node, while the slaves are the data nodes.</a:t>
            </a:r>
          </a:p>
          <a:p>
            <a:endParaRPr lang="en-US" dirty="0"/>
          </a:p>
          <a:p>
            <a:r>
              <a:rPr lang="en-US" dirty="0"/>
              <a:t>The name node is in charge of the data nodes' operations. It also keeps track of metadata.</a:t>
            </a:r>
          </a:p>
          <a:p>
            <a:endParaRPr lang="en-US" dirty="0"/>
          </a:p>
          <a:p>
            <a:r>
              <a:rPr lang="en-US" dirty="0"/>
              <a:t>The data nodes are responsible for reading, writing, processing, and replicating information. </a:t>
            </a:r>
          </a:p>
          <a:p>
            <a:endParaRPr lang="en-US" dirty="0"/>
          </a:p>
          <a:p>
            <a:r>
              <a:rPr lang="en-US" dirty="0"/>
              <a:t>They often relay signals to the name node known as heartbeats. The data node's status is indicated by these heartbeats.</a:t>
            </a:r>
            <a:endParaRPr lang="en-IN" dirty="0"/>
          </a:p>
        </p:txBody>
      </p:sp>
    </p:spTree>
    <p:extLst>
      <p:ext uri="{BB962C8B-B14F-4D97-AF65-F5344CB8AC3E}">
        <p14:creationId xmlns:p14="http://schemas.microsoft.com/office/powerpoint/2010/main" val="411194052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7B35-0B5E-1EE1-564D-5B446D36F1C4}"/>
              </a:ext>
            </a:extLst>
          </p:cNvPr>
          <p:cNvSpPr>
            <a:spLocks noGrp="1"/>
          </p:cNvSpPr>
          <p:nvPr>
            <p:ph type="title"/>
          </p:nvPr>
        </p:nvSpPr>
        <p:spPr/>
        <p:txBody>
          <a:bodyPr/>
          <a:lstStyle/>
          <a:p>
            <a:r>
              <a:rPr lang="en-US" b="1" dirty="0" err="1"/>
              <a:t>NameNode</a:t>
            </a:r>
            <a:endParaRPr lang="en-IN" b="1" dirty="0"/>
          </a:p>
        </p:txBody>
      </p:sp>
      <p:sp>
        <p:nvSpPr>
          <p:cNvPr id="3" name="Content Placeholder 2">
            <a:extLst>
              <a:ext uri="{FF2B5EF4-FFF2-40B4-BE49-F238E27FC236}">
                <a16:creationId xmlns:a16="http://schemas.microsoft.com/office/drawing/2014/main" id="{DF83FFC7-11B1-C424-9B71-7C106CC8CDEA}"/>
              </a:ext>
            </a:extLst>
          </p:cNvPr>
          <p:cNvSpPr>
            <a:spLocks noGrp="1"/>
          </p:cNvSpPr>
          <p:nvPr>
            <p:ph idx="1"/>
          </p:nvPr>
        </p:nvSpPr>
        <p:spPr/>
        <p:txBody>
          <a:bodyPr>
            <a:normAutofit/>
          </a:bodyPr>
          <a:lstStyle/>
          <a:p>
            <a:r>
              <a:rPr lang="en-US" dirty="0" err="1"/>
              <a:t>NameNode</a:t>
            </a:r>
            <a:r>
              <a:rPr lang="en-US" dirty="0"/>
              <a:t> works as a Master in a Hadoop cluster that guides the </a:t>
            </a:r>
            <a:r>
              <a:rPr lang="en-US" dirty="0" err="1"/>
              <a:t>Datanode</a:t>
            </a:r>
            <a:r>
              <a:rPr lang="en-US" dirty="0"/>
              <a:t>(Slaves). </a:t>
            </a:r>
            <a:r>
              <a:rPr lang="en-US" dirty="0" err="1"/>
              <a:t>Namenode</a:t>
            </a:r>
            <a:r>
              <a:rPr lang="en-US" dirty="0"/>
              <a:t> is mainly used for storing the Metadata i.e. the data about the data. Meta Data can be the transaction logs that keep track of the user’s activity in a Hadoop cluster. </a:t>
            </a:r>
          </a:p>
          <a:p>
            <a:endParaRPr lang="en-US" dirty="0"/>
          </a:p>
          <a:p>
            <a:r>
              <a:rPr lang="en-US" dirty="0"/>
              <a:t>Meta Data can also be the name of the file, size, and the information about the location(Block number, Block ids) of </a:t>
            </a:r>
            <a:r>
              <a:rPr lang="en-US" dirty="0" err="1"/>
              <a:t>Datanode</a:t>
            </a:r>
            <a:r>
              <a:rPr lang="en-US" dirty="0"/>
              <a:t> that </a:t>
            </a:r>
            <a:r>
              <a:rPr lang="en-US" dirty="0" err="1"/>
              <a:t>Namenode</a:t>
            </a:r>
            <a:r>
              <a:rPr lang="en-US" dirty="0"/>
              <a:t> stores to find the closest </a:t>
            </a:r>
            <a:r>
              <a:rPr lang="en-US" dirty="0" err="1"/>
              <a:t>DataNode</a:t>
            </a:r>
            <a:r>
              <a:rPr lang="en-US" dirty="0"/>
              <a:t> for Faster Communication. </a:t>
            </a:r>
            <a:r>
              <a:rPr lang="en-US" dirty="0" err="1"/>
              <a:t>Namenode</a:t>
            </a:r>
            <a:r>
              <a:rPr lang="en-US" dirty="0"/>
              <a:t> instructs the </a:t>
            </a:r>
            <a:r>
              <a:rPr lang="en-US" dirty="0" err="1"/>
              <a:t>DataNodes</a:t>
            </a:r>
            <a:r>
              <a:rPr lang="en-US" dirty="0"/>
              <a:t> with the operation like delete, create, Replicate, etc.</a:t>
            </a:r>
            <a:endParaRPr lang="en-IN" dirty="0"/>
          </a:p>
        </p:txBody>
      </p:sp>
    </p:spTree>
    <p:extLst>
      <p:ext uri="{BB962C8B-B14F-4D97-AF65-F5344CB8AC3E}">
        <p14:creationId xmlns:p14="http://schemas.microsoft.com/office/powerpoint/2010/main" val="39003760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28EC-6B81-25E4-AB65-6719AD88A91F}"/>
              </a:ext>
            </a:extLst>
          </p:cNvPr>
          <p:cNvSpPr>
            <a:spLocks noGrp="1"/>
          </p:cNvSpPr>
          <p:nvPr>
            <p:ph type="title"/>
          </p:nvPr>
        </p:nvSpPr>
        <p:spPr/>
        <p:txBody>
          <a:bodyPr/>
          <a:lstStyle/>
          <a:p>
            <a:r>
              <a:rPr lang="en-US" b="1" dirty="0" err="1"/>
              <a:t>DataNode</a:t>
            </a:r>
            <a:endParaRPr lang="en-IN" b="1" dirty="0"/>
          </a:p>
        </p:txBody>
      </p:sp>
      <p:sp>
        <p:nvSpPr>
          <p:cNvPr id="3" name="Content Placeholder 2">
            <a:extLst>
              <a:ext uri="{FF2B5EF4-FFF2-40B4-BE49-F238E27FC236}">
                <a16:creationId xmlns:a16="http://schemas.microsoft.com/office/drawing/2014/main" id="{EC69D8B4-CD47-DD85-EF7A-0CBA6AA3A695}"/>
              </a:ext>
            </a:extLst>
          </p:cNvPr>
          <p:cNvSpPr>
            <a:spLocks noGrp="1"/>
          </p:cNvSpPr>
          <p:nvPr>
            <p:ph idx="1"/>
          </p:nvPr>
        </p:nvSpPr>
        <p:spPr/>
        <p:txBody>
          <a:bodyPr/>
          <a:lstStyle/>
          <a:p>
            <a:r>
              <a:rPr lang="en-US" dirty="0" err="1"/>
              <a:t>DataNodes</a:t>
            </a:r>
            <a:r>
              <a:rPr lang="en-US" dirty="0"/>
              <a:t> works as a Slave </a:t>
            </a:r>
            <a:r>
              <a:rPr lang="en-US" dirty="0" err="1"/>
              <a:t>DataNodes</a:t>
            </a:r>
            <a:r>
              <a:rPr lang="en-US" dirty="0"/>
              <a:t> are mainly utilized for storing the data in a Hadoop cluster, the number of </a:t>
            </a:r>
            <a:r>
              <a:rPr lang="en-US" dirty="0" err="1"/>
              <a:t>DataNodes</a:t>
            </a:r>
            <a:r>
              <a:rPr lang="en-US" dirty="0"/>
              <a:t> can be from 1 to 500 or even more than that. The more number of </a:t>
            </a:r>
            <a:r>
              <a:rPr lang="en-US" dirty="0" err="1"/>
              <a:t>DataNode</a:t>
            </a:r>
            <a:r>
              <a:rPr lang="en-US" dirty="0"/>
              <a:t>, the Hadoop cluster will be able to store more data. So it is advised that the </a:t>
            </a:r>
            <a:r>
              <a:rPr lang="en-US" dirty="0" err="1"/>
              <a:t>DataNode</a:t>
            </a:r>
            <a:r>
              <a:rPr lang="en-US" dirty="0"/>
              <a:t> should have High storing capacity to store a large number of file blocks. </a:t>
            </a:r>
            <a:endParaRPr lang="en-IN" dirty="0"/>
          </a:p>
        </p:txBody>
      </p:sp>
    </p:spTree>
    <p:extLst>
      <p:ext uri="{BB962C8B-B14F-4D97-AF65-F5344CB8AC3E}">
        <p14:creationId xmlns:p14="http://schemas.microsoft.com/office/powerpoint/2010/main" val="325412394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ster and Slave Nodes">
            <a:extLst>
              <a:ext uri="{FF2B5EF4-FFF2-40B4-BE49-F238E27FC236}">
                <a16:creationId xmlns:a16="http://schemas.microsoft.com/office/drawing/2014/main" id="{916239E0-935E-9956-4737-BC595EEB7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42975"/>
            <a:ext cx="11430000"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45304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ta nodes">
            <a:extLst>
              <a:ext uri="{FF2B5EF4-FFF2-40B4-BE49-F238E27FC236}">
                <a16:creationId xmlns:a16="http://schemas.microsoft.com/office/drawing/2014/main" id="{A93503DA-94D5-4B60-B33E-7F38DDB8B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42975"/>
            <a:ext cx="11430000"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39736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DFC8C5-47AC-61E2-26CE-CA98BC0EAEB9}"/>
              </a:ext>
            </a:extLst>
          </p:cNvPr>
          <p:cNvSpPr>
            <a:spLocks noGrp="1"/>
          </p:cNvSpPr>
          <p:nvPr>
            <p:ph idx="1"/>
          </p:nvPr>
        </p:nvSpPr>
        <p:spPr/>
        <p:txBody>
          <a:bodyPr>
            <a:normAutofit fontScale="92500" lnSpcReduction="10000"/>
          </a:bodyPr>
          <a:lstStyle/>
          <a:p>
            <a:r>
              <a:rPr lang="en-US" dirty="0"/>
              <a:t>Consider the fact that the name node contains 30TB of data. </a:t>
            </a:r>
          </a:p>
          <a:p>
            <a:endParaRPr lang="en-US" dirty="0"/>
          </a:p>
          <a:p>
            <a:r>
              <a:rPr lang="en-US" dirty="0"/>
              <a:t>This data is replicated among the data notes by the name node, which delivers it across the data nodes. </a:t>
            </a:r>
          </a:p>
          <a:p>
            <a:endParaRPr lang="en-US" dirty="0"/>
          </a:p>
          <a:p>
            <a:r>
              <a:rPr lang="en-US" dirty="0"/>
              <a:t>The blue, grey and red data are replicated among the three data nodes, as seen in the image above.</a:t>
            </a:r>
          </a:p>
          <a:p>
            <a:endParaRPr lang="en-US" dirty="0"/>
          </a:p>
          <a:p>
            <a:r>
              <a:rPr lang="en-US" dirty="0"/>
              <a:t>By default, data replication takes place three times. This is achieved so that if a commodity machine breaks down, a new machine with the same data can be used to replace it.</a:t>
            </a:r>
            <a:endParaRPr lang="en-IN" dirty="0"/>
          </a:p>
        </p:txBody>
      </p:sp>
    </p:spTree>
    <p:extLst>
      <p:ext uri="{BB962C8B-B14F-4D97-AF65-F5344CB8AC3E}">
        <p14:creationId xmlns:p14="http://schemas.microsoft.com/office/powerpoint/2010/main" val="104116313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4A8C-6543-97AA-2BE3-34C3F4CED8CA}"/>
              </a:ext>
            </a:extLst>
          </p:cNvPr>
          <p:cNvSpPr>
            <a:spLocks noGrp="1"/>
          </p:cNvSpPr>
          <p:nvPr>
            <p:ph type="title"/>
          </p:nvPr>
        </p:nvSpPr>
        <p:spPr/>
        <p:txBody>
          <a:bodyPr/>
          <a:lstStyle/>
          <a:p>
            <a:r>
              <a:rPr lang="en-IN" i="0" dirty="0">
                <a:solidFill>
                  <a:srgbClr val="333333"/>
                </a:solidFill>
                <a:effectLst/>
                <a:latin typeface="Open Sans" panose="020B0606030504020204" pitchFamily="34" charset="0"/>
              </a:rPr>
              <a:t>Hadoop MapReduce</a:t>
            </a:r>
            <a:br>
              <a:rPr lang="en-IN" i="0" dirty="0">
                <a:solidFill>
                  <a:srgbClr val="333333"/>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8A87F3F0-8578-813A-A2CC-4011BC3F4DB3}"/>
              </a:ext>
            </a:extLst>
          </p:cNvPr>
          <p:cNvSpPr>
            <a:spLocks noGrp="1"/>
          </p:cNvSpPr>
          <p:nvPr>
            <p:ph idx="1"/>
          </p:nvPr>
        </p:nvSpPr>
        <p:spPr>
          <a:xfrm>
            <a:off x="838200" y="1463040"/>
            <a:ext cx="10515600" cy="4713923"/>
          </a:xfrm>
        </p:spPr>
        <p:txBody>
          <a:bodyPr>
            <a:normAutofit fontScale="85000" lnSpcReduction="20000"/>
          </a:bodyPr>
          <a:lstStyle/>
          <a:p>
            <a:r>
              <a:rPr lang="en-US" dirty="0"/>
              <a:t>Hadoop MapReduce is the Hadoop processing unit. The processing takes place on the slave nodes, and the final output is sent to the master node in the MapReduce approach.</a:t>
            </a:r>
          </a:p>
          <a:p>
            <a:endParaRPr lang="en-US" dirty="0"/>
          </a:p>
          <a:p>
            <a:r>
              <a:rPr lang="en-US" dirty="0"/>
              <a:t>To handle all of the data, a data containing code is used. Concerning the raw data, this coded data is normally very small. To run a heavy-duty operation on computers, you only need to submit a few kilobytes of code.</a:t>
            </a:r>
          </a:p>
          <a:p>
            <a:endParaRPr lang="en-US" dirty="0"/>
          </a:p>
          <a:p>
            <a:r>
              <a:rPr lang="en-US" dirty="0"/>
              <a:t>Apache Hadoop includes MapReduce as a key feature. It allows programmers to handle massive amounts of data while writing programs.</a:t>
            </a:r>
          </a:p>
          <a:p>
            <a:endParaRPr lang="en-US" dirty="0"/>
          </a:p>
          <a:p>
            <a:r>
              <a:rPr lang="en-US" dirty="0"/>
              <a:t>MapReduce is a Java program that can process vast volumes of data. Its main function is to divide the data into small, separate bits that can be processed in parallel.</a:t>
            </a:r>
          </a:p>
          <a:p>
            <a:endParaRPr lang="en-US" dirty="0"/>
          </a:p>
        </p:txBody>
      </p:sp>
    </p:spTree>
    <p:extLst>
      <p:ext uri="{BB962C8B-B14F-4D97-AF65-F5344CB8AC3E}">
        <p14:creationId xmlns:p14="http://schemas.microsoft.com/office/powerpoint/2010/main" val="350901890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CBB926-DD95-1294-C03B-14EDB8DD98C8}"/>
              </a:ext>
            </a:extLst>
          </p:cNvPr>
          <p:cNvSpPr>
            <a:spLocks noGrp="1"/>
          </p:cNvSpPr>
          <p:nvPr>
            <p:ph idx="1"/>
          </p:nvPr>
        </p:nvSpPr>
        <p:spPr>
          <a:xfrm>
            <a:off x="838200" y="1290320"/>
            <a:ext cx="10515600" cy="4886643"/>
          </a:xfrm>
        </p:spPr>
        <p:txBody>
          <a:bodyPr/>
          <a:lstStyle/>
          <a:p>
            <a:r>
              <a:rPr lang="en-US" dirty="0"/>
              <a:t>The MapReduce algorithm is made up of two main parts: Map and Reduce. When the Map function completes its mission, the Reduce function begins. </a:t>
            </a:r>
          </a:p>
          <a:p>
            <a:endParaRPr lang="en-US" dirty="0"/>
          </a:p>
          <a:p>
            <a:r>
              <a:rPr lang="en-US" dirty="0"/>
              <a:t>The map takes a set of data and converts it into tuples. The Reduce function takes the Map function's output and combines it with another set of tuples to generate a new set of tuples. </a:t>
            </a:r>
          </a:p>
          <a:p>
            <a:endParaRPr lang="en-US" dirty="0"/>
          </a:p>
          <a:p>
            <a:r>
              <a:rPr lang="en-US" dirty="0"/>
              <a:t>Hadoop relies heavily on MapReduce's parallel processing functionality. It enables big data processing to be performed on several computers in the same cluster.</a:t>
            </a:r>
            <a:endParaRPr lang="en-IN" dirty="0"/>
          </a:p>
          <a:p>
            <a:endParaRPr lang="en-IN" dirty="0"/>
          </a:p>
        </p:txBody>
      </p:sp>
    </p:spTree>
    <p:extLst>
      <p:ext uri="{BB962C8B-B14F-4D97-AF65-F5344CB8AC3E}">
        <p14:creationId xmlns:p14="http://schemas.microsoft.com/office/powerpoint/2010/main" val="3846164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Big Data Characteristics">
            <a:extLst>
              <a:ext uri="{FF2B5EF4-FFF2-40B4-BE49-F238E27FC236}">
                <a16:creationId xmlns:a16="http://schemas.microsoft.com/office/drawing/2014/main" id="{3D70DBE0-3602-04CF-6DC6-F984F7E15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760" y="731520"/>
            <a:ext cx="8087360" cy="565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95609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adoop mapreduce">
            <a:extLst>
              <a:ext uri="{FF2B5EF4-FFF2-40B4-BE49-F238E27FC236}">
                <a16:creationId xmlns:a16="http://schemas.microsoft.com/office/drawing/2014/main" id="{4CFB5F25-9DD6-2631-0503-A656E92D3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680" y="1330960"/>
            <a:ext cx="8168640" cy="455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65875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DF782-8951-5D12-223F-82BB06E931A8}"/>
              </a:ext>
            </a:extLst>
          </p:cNvPr>
          <p:cNvSpPr>
            <a:spLocks noGrp="1"/>
          </p:cNvSpPr>
          <p:nvPr>
            <p:ph idx="1"/>
          </p:nvPr>
        </p:nvSpPr>
        <p:spPr>
          <a:xfrm>
            <a:off x="838200" y="528320"/>
            <a:ext cx="10515600" cy="5648643"/>
          </a:xfrm>
        </p:spPr>
        <p:txBody>
          <a:bodyPr>
            <a:normAutofit/>
          </a:bodyPr>
          <a:lstStyle/>
          <a:p>
            <a:pPr marL="0" indent="0">
              <a:buNone/>
            </a:pPr>
            <a:r>
              <a:rPr lang="en-US" b="1" dirty="0"/>
              <a:t>Map Stage:</a:t>
            </a:r>
          </a:p>
          <a:p>
            <a:r>
              <a:rPr lang="en-US" dirty="0"/>
              <a:t>The input data is converted using the mapper tool. The data can be stored in HDFS in a variety of formats, such as folders or directories. The entire data set is sequentially transferred through the Map Function, which transforms it into tuples. </a:t>
            </a:r>
          </a:p>
          <a:p>
            <a:endParaRPr lang="en-US" dirty="0"/>
          </a:p>
          <a:p>
            <a:pPr marL="0" indent="0">
              <a:buNone/>
            </a:pPr>
            <a:r>
              <a:rPr lang="en-US" b="1" dirty="0"/>
              <a:t>Reduce stage:</a:t>
            </a:r>
          </a:p>
          <a:p>
            <a:r>
              <a:rPr lang="en-US" dirty="0"/>
              <a:t>The data is shuffled and reduced to some extent at this point. It uses the Map function's output to perform the data processing function. It generates a new output after the reduced operation is completed, which is automatically stored in the Hadoop Distributed File System.</a:t>
            </a:r>
            <a:endParaRPr lang="en-IN" dirty="0"/>
          </a:p>
        </p:txBody>
      </p:sp>
    </p:spTree>
    <p:extLst>
      <p:ext uri="{BB962C8B-B14F-4D97-AF65-F5344CB8AC3E}">
        <p14:creationId xmlns:p14="http://schemas.microsoft.com/office/powerpoint/2010/main" val="59648027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B8F5-0570-A31C-A660-F70BDC131CE3}"/>
              </a:ext>
            </a:extLst>
          </p:cNvPr>
          <p:cNvSpPr>
            <a:spLocks noGrp="1"/>
          </p:cNvSpPr>
          <p:nvPr>
            <p:ph type="title"/>
          </p:nvPr>
        </p:nvSpPr>
        <p:spPr/>
        <p:txBody>
          <a:bodyPr/>
          <a:lstStyle/>
          <a:p>
            <a:r>
              <a:rPr lang="en-IN" b="1" i="0" dirty="0">
                <a:effectLst/>
                <a:latin typeface="Open Sans" panose="020B0606030504020204" pitchFamily="34" charset="0"/>
              </a:rPr>
              <a:t>Hadoop YARN</a:t>
            </a:r>
            <a:br>
              <a:rPr lang="en-IN" b="1" i="0" dirty="0">
                <a:effectLst/>
                <a:latin typeface="Open Sans" panose="020B0606030504020204" pitchFamily="34" charset="0"/>
              </a:rPr>
            </a:br>
            <a:endParaRPr lang="en-IN" b="1" dirty="0"/>
          </a:p>
        </p:txBody>
      </p:sp>
      <p:sp>
        <p:nvSpPr>
          <p:cNvPr id="3" name="Content Placeholder 2">
            <a:extLst>
              <a:ext uri="{FF2B5EF4-FFF2-40B4-BE49-F238E27FC236}">
                <a16:creationId xmlns:a16="http://schemas.microsoft.com/office/drawing/2014/main" id="{9B3631E1-670A-C2A2-DBD5-38ECE147A0BD}"/>
              </a:ext>
            </a:extLst>
          </p:cNvPr>
          <p:cNvSpPr>
            <a:spLocks noGrp="1"/>
          </p:cNvSpPr>
          <p:nvPr>
            <p:ph idx="1"/>
          </p:nvPr>
        </p:nvSpPr>
        <p:spPr/>
        <p:txBody>
          <a:bodyPr>
            <a:normAutofit fontScale="77500" lnSpcReduction="20000"/>
          </a:bodyPr>
          <a:lstStyle/>
          <a:p>
            <a:r>
              <a:rPr lang="en-US" dirty="0"/>
              <a:t>The YARN's key concept is to separate the resource control and work scheduling functions into various daemons. YARN is responsible for allocating resources to the Hadoop cluster's various applications.</a:t>
            </a:r>
          </a:p>
          <a:p>
            <a:endParaRPr lang="en-US" dirty="0"/>
          </a:p>
          <a:p>
            <a:r>
              <a:rPr lang="en-US" dirty="0"/>
              <a:t>Resource manager and Node manager are the two key components of YARN. The data computation system is made up of these two components. </a:t>
            </a:r>
          </a:p>
          <a:p>
            <a:endParaRPr lang="en-US" dirty="0"/>
          </a:p>
          <a:p>
            <a:r>
              <a:rPr lang="en-US" dirty="0"/>
              <a:t>The resource manager is in charge of delegating work to all applications in the system, while the node manager is in charge of containers and tracks their resource usage (CPU, disk, memory, and network) and sends the same information to the Resource manager.</a:t>
            </a:r>
          </a:p>
          <a:p>
            <a:endParaRPr lang="en-US" dirty="0"/>
          </a:p>
          <a:p>
            <a:r>
              <a:rPr lang="en-US" dirty="0"/>
              <a:t>Hadoop's YARN acronym stands for Yet Another Resource Negotiator. It is Hadoop's resource management unit, and it is used in Hadoop version 2 as a component. </a:t>
            </a:r>
          </a:p>
          <a:p>
            <a:endParaRPr lang="en-US" dirty="0"/>
          </a:p>
        </p:txBody>
      </p:sp>
    </p:spTree>
    <p:extLst>
      <p:ext uri="{BB962C8B-B14F-4D97-AF65-F5344CB8AC3E}">
        <p14:creationId xmlns:p14="http://schemas.microsoft.com/office/powerpoint/2010/main" val="246875174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17B47-7B00-FBD1-009C-63611C3D3A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03169D-3BD4-5257-1EC8-A6DCD31929CB}"/>
              </a:ext>
            </a:extLst>
          </p:cNvPr>
          <p:cNvSpPr>
            <a:spLocks noGrp="1"/>
          </p:cNvSpPr>
          <p:nvPr>
            <p:ph idx="1"/>
          </p:nvPr>
        </p:nvSpPr>
        <p:spPr/>
        <p:txBody>
          <a:bodyPr/>
          <a:lstStyle/>
          <a:p>
            <a:r>
              <a:rPr lang="en-US" dirty="0"/>
              <a:t>Hadoop YARN serves as an operating system for Hadoop. It's a file system that uses HDFS as a foundation.</a:t>
            </a:r>
          </a:p>
          <a:p>
            <a:endParaRPr lang="en-US" dirty="0"/>
          </a:p>
          <a:p>
            <a:r>
              <a:rPr lang="en-US" dirty="0"/>
              <a:t>It's in charge of handling cluster resources to prevent overloading a single server.</a:t>
            </a:r>
          </a:p>
          <a:p>
            <a:endParaRPr lang="en-US" dirty="0"/>
          </a:p>
          <a:p>
            <a:r>
              <a:rPr lang="en-US" dirty="0"/>
              <a:t>It manages work schedules to ensure that jobs are planned in the right places.</a:t>
            </a:r>
            <a:endParaRPr lang="en-IN" dirty="0"/>
          </a:p>
          <a:p>
            <a:endParaRPr lang="en-IN" dirty="0"/>
          </a:p>
        </p:txBody>
      </p:sp>
    </p:spTree>
    <p:extLst>
      <p:ext uri="{BB962C8B-B14F-4D97-AF65-F5344CB8AC3E}">
        <p14:creationId xmlns:p14="http://schemas.microsoft.com/office/powerpoint/2010/main" val="159815272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adoop YARN">
            <a:extLst>
              <a:ext uri="{FF2B5EF4-FFF2-40B4-BE49-F238E27FC236}">
                <a16:creationId xmlns:a16="http://schemas.microsoft.com/office/drawing/2014/main" id="{BE809DB2-1EA0-ED10-7EB0-33F683A25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833438"/>
            <a:ext cx="10982325"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81052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ADFD2-CE35-2E0E-4B54-E3C4834467FE}"/>
              </a:ext>
            </a:extLst>
          </p:cNvPr>
          <p:cNvSpPr>
            <a:spLocks noGrp="1"/>
          </p:cNvSpPr>
          <p:nvPr>
            <p:ph idx="1"/>
          </p:nvPr>
        </p:nvSpPr>
        <p:spPr>
          <a:xfrm>
            <a:off x="838200" y="701040"/>
            <a:ext cx="10515600" cy="5475923"/>
          </a:xfrm>
        </p:spPr>
        <p:txBody>
          <a:bodyPr>
            <a:normAutofit lnSpcReduction="10000"/>
          </a:bodyPr>
          <a:lstStyle/>
          <a:p>
            <a:r>
              <a:rPr lang="en-US" dirty="0"/>
              <a:t>Assume a client computer requires the execution of a query or the retrieval of code for data processing. The resource manager (Hadoop Yarn), who is responsible for the resource allocation and management, receives this job request.</a:t>
            </a:r>
          </a:p>
          <a:p>
            <a:endParaRPr lang="en-US" dirty="0"/>
          </a:p>
          <a:p>
            <a:r>
              <a:rPr lang="en-US" dirty="0"/>
              <a:t>Each node has its node manager in the node section. These node managers are responsible for the nodes and keep track of their resource usage. </a:t>
            </a:r>
          </a:p>
          <a:p>
            <a:endParaRPr lang="en-US" dirty="0"/>
          </a:p>
          <a:p>
            <a:r>
              <a:rPr lang="en-US" dirty="0"/>
              <a:t>Physical resources such as RAM, CPU, and hard drives are contained within the containers. The app master requests the container from the node manager whenever a job request is received. The resource is returned to the Resource Manager until the node manager has received it.</a:t>
            </a:r>
            <a:endParaRPr lang="en-IN" dirty="0"/>
          </a:p>
        </p:txBody>
      </p:sp>
    </p:spTree>
    <p:extLst>
      <p:ext uri="{BB962C8B-B14F-4D97-AF65-F5344CB8AC3E}">
        <p14:creationId xmlns:p14="http://schemas.microsoft.com/office/powerpoint/2010/main" val="39154182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7C24-5E00-CF25-BC91-D70C1731A8F0}"/>
              </a:ext>
            </a:extLst>
          </p:cNvPr>
          <p:cNvSpPr>
            <a:spLocks noGrp="1"/>
          </p:cNvSpPr>
          <p:nvPr>
            <p:ph type="title"/>
          </p:nvPr>
        </p:nvSpPr>
        <p:spPr/>
        <p:txBody>
          <a:bodyPr>
            <a:normAutofit/>
          </a:bodyPr>
          <a:lstStyle/>
          <a:p>
            <a:r>
              <a:rPr lang="en-US" b="1" dirty="0"/>
              <a:t>YARN components </a:t>
            </a:r>
            <a:br>
              <a:rPr lang="en-US" b="1" dirty="0"/>
            </a:br>
            <a:endParaRPr lang="en-IN" b="1" dirty="0"/>
          </a:p>
        </p:txBody>
      </p:sp>
      <p:sp>
        <p:nvSpPr>
          <p:cNvPr id="3" name="Content Placeholder 2">
            <a:extLst>
              <a:ext uri="{FF2B5EF4-FFF2-40B4-BE49-F238E27FC236}">
                <a16:creationId xmlns:a16="http://schemas.microsoft.com/office/drawing/2014/main" id="{598A48CF-CFFE-12E1-9C40-9E5170565755}"/>
              </a:ext>
            </a:extLst>
          </p:cNvPr>
          <p:cNvSpPr>
            <a:spLocks noGrp="1"/>
          </p:cNvSpPr>
          <p:nvPr>
            <p:ph idx="1"/>
          </p:nvPr>
        </p:nvSpPr>
        <p:spPr/>
        <p:txBody>
          <a:bodyPr>
            <a:normAutofit fontScale="70000" lnSpcReduction="20000"/>
          </a:bodyPr>
          <a:lstStyle/>
          <a:p>
            <a:r>
              <a:rPr lang="en-US" dirty="0"/>
              <a:t>Hadoop YARN distributes work among its components and keeps them accountable for completing the task at hand. The tasks assigned to the various Core components of YARN are described below.</a:t>
            </a:r>
          </a:p>
          <a:p>
            <a:endParaRPr lang="en-US" dirty="0"/>
          </a:p>
          <a:p>
            <a:r>
              <a:rPr lang="en-US" dirty="0"/>
              <a:t>A global Resource manager is in charge of accepting user work submissions and scheduling them by allocating resources.</a:t>
            </a:r>
          </a:p>
          <a:p>
            <a:endParaRPr lang="en-US" dirty="0"/>
          </a:p>
          <a:p>
            <a:r>
              <a:rPr lang="en-US" dirty="0"/>
              <a:t>To the Resource manager, a Node manager is a Reporter. Each Node has a node manager who reports back to the Resource Manager on the functionality of each node.</a:t>
            </a:r>
          </a:p>
          <a:p>
            <a:endParaRPr lang="en-US" dirty="0"/>
          </a:p>
          <a:p>
            <a:r>
              <a:rPr lang="en-US" dirty="0"/>
              <a:t>Each framework has its Application Master, which aids the Node Manager in executing and monitoring tasks and smoothing out the resource allocation process.</a:t>
            </a:r>
          </a:p>
          <a:p>
            <a:endParaRPr lang="en-US" dirty="0"/>
          </a:p>
          <a:p>
            <a:r>
              <a:rPr lang="en-US" dirty="0"/>
              <a:t>The Resource container, which is operated by Node managers and distributed with the system resources allocated to individual applications, is another aspect of YARN.</a:t>
            </a:r>
            <a:endParaRPr lang="en-IN" dirty="0"/>
          </a:p>
        </p:txBody>
      </p:sp>
    </p:spTree>
    <p:extLst>
      <p:ext uri="{BB962C8B-B14F-4D97-AF65-F5344CB8AC3E}">
        <p14:creationId xmlns:p14="http://schemas.microsoft.com/office/powerpoint/2010/main" val="2711884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23D7-377A-934E-1FA6-B4A7B9EB05C1}"/>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Features of Hadoop Which Makes It Popular</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873ADA1B-95B3-0547-77E0-44F59EA68655}"/>
              </a:ext>
            </a:extLst>
          </p:cNvPr>
          <p:cNvSpPr>
            <a:spLocks noGrp="1"/>
          </p:cNvSpPr>
          <p:nvPr>
            <p:ph idx="1"/>
          </p:nvPr>
        </p:nvSpPr>
        <p:spPr/>
        <p:txBody>
          <a:bodyPr/>
          <a:lstStyle/>
          <a:p>
            <a:pPr marL="0" indent="0" algn="just" fontAlgn="base">
              <a:buNone/>
            </a:pPr>
            <a:r>
              <a:rPr lang="en-US" b="1" i="0" dirty="0">
                <a:solidFill>
                  <a:srgbClr val="273239"/>
                </a:solidFill>
                <a:effectLst/>
                <a:latin typeface="Nunito" pitchFamily="2" charset="0"/>
              </a:rPr>
              <a:t>Open Source:</a:t>
            </a:r>
            <a:endParaRPr lang="en-US" b="0" i="0" dirty="0">
              <a:solidFill>
                <a:srgbClr val="273239"/>
              </a:solidFill>
              <a:effectLst/>
              <a:latin typeface="Nunito" pitchFamily="2" charset="0"/>
            </a:endParaRPr>
          </a:p>
          <a:p>
            <a:pPr algn="just" fontAlgn="base"/>
            <a:r>
              <a:rPr lang="en-US" b="0" i="0" dirty="0">
                <a:solidFill>
                  <a:srgbClr val="273239"/>
                </a:solidFill>
                <a:effectLst/>
                <a:latin typeface="Nunito" pitchFamily="2" charset="0"/>
              </a:rPr>
              <a:t>Hadoop is open-source, which means it is free to use. Since it is an open-source project the source-code is available online for anyone to understand it or make some modifications as per their industry requirement.</a:t>
            </a:r>
          </a:p>
          <a:p>
            <a:endParaRPr lang="en-IN" dirty="0"/>
          </a:p>
        </p:txBody>
      </p:sp>
    </p:spTree>
    <p:extLst>
      <p:ext uri="{BB962C8B-B14F-4D97-AF65-F5344CB8AC3E}">
        <p14:creationId xmlns:p14="http://schemas.microsoft.com/office/powerpoint/2010/main" val="112421802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AF0D7-DD11-D614-7784-5FE030CDC055}"/>
              </a:ext>
            </a:extLst>
          </p:cNvPr>
          <p:cNvSpPr>
            <a:spLocks noGrp="1"/>
          </p:cNvSpPr>
          <p:nvPr>
            <p:ph type="title"/>
          </p:nvPr>
        </p:nvSpPr>
        <p:spPr/>
        <p:txBody>
          <a:bodyPr/>
          <a:lstStyle/>
          <a:p>
            <a:r>
              <a:rPr lang="en-US" b="1" i="0" dirty="0">
                <a:solidFill>
                  <a:srgbClr val="273239"/>
                </a:solidFill>
                <a:effectLst/>
                <a:latin typeface="Nunito" pitchFamily="2" charset="0"/>
              </a:rPr>
              <a:t>2. Highly Scalable Cluster:</a:t>
            </a:r>
            <a:br>
              <a:rPr lang="en-US" b="0"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C4E723F3-B6FA-C1EA-123E-05969DC80A18}"/>
              </a:ext>
            </a:extLst>
          </p:cNvPr>
          <p:cNvSpPr>
            <a:spLocks noGrp="1"/>
          </p:cNvSpPr>
          <p:nvPr>
            <p:ph idx="1"/>
          </p:nvPr>
        </p:nvSpPr>
        <p:spPr/>
        <p:txBody>
          <a:bodyPr>
            <a:normAutofit lnSpcReduction="10000"/>
          </a:bodyPr>
          <a:lstStyle/>
          <a:p>
            <a:pPr algn="just" fontAlgn="base"/>
            <a:r>
              <a:rPr lang="en-US" b="0" i="0" dirty="0">
                <a:solidFill>
                  <a:srgbClr val="273239"/>
                </a:solidFill>
                <a:effectLst/>
                <a:latin typeface="Nunito" pitchFamily="2" charset="0"/>
              </a:rPr>
              <a:t>Hadoop is a highly scalable model. A large amount of data is divided into multiple inexpensive machines in a cluster which is processed parallelly. </a:t>
            </a:r>
          </a:p>
          <a:p>
            <a:pPr algn="just" fontAlgn="base"/>
            <a:endParaRPr lang="en-US" dirty="0">
              <a:solidFill>
                <a:srgbClr val="273239"/>
              </a:solidFill>
              <a:latin typeface="Nunito" pitchFamily="2" charset="0"/>
            </a:endParaRPr>
          </a:p>
          <a:p>
            <a:pPr algn="just" fontAlgn="base"/>
            <a:r>
              <a:rPr lang="en-US" b="0" i="0" dirty="0">
                <a:solidFill>
                  <a:srgbClr val="273239"/>
                </a:solidFill>
                <a:effectLst/>
                <a:latin typeface="Nunito" pitchFamily="2" charset="0"/>
              </a:rPr>
              <a:t>the number of these machines or nodes can be increased or decreased as per the enterprise’s requirements. </a:t>
            </a:r>
          </a:p>
          <a:p>
            <a:pPr algn="just" fontAlgn="base"/>
            <a:endParaRPr lang="en-US" dirty="0">
              <a:solidFill>
                <a:srgbClr val="273239"/>
              </a:solidFill>
              <a:latin typeface="Nunito" pitchFamily="2" charset="0"/>
            </a:endParaRPr>
          </a:p>
          <a:p>
            <a:pPr algn="just" fontAlgn="base"/>
            <a:r>
              <a:rPr lang="en-US" b="0" i="0" dirty="0">
                <a:solidFill>
                  <a:srgbClr val="273239"/>
                </a:solidFill>
                <a:effectLst/>
                <a:latin typeface="Nunito" pitchFamily="2" charset="0"/>
              </a:rPr>
              <a:t>In traditional </a:t>
            </a:r>
            <a:r>
              <a:rPr lang="en-US" b="0" i="0" u="sng" dirty="0">
                <a:solidFill>
                  <a:srgbClr val="273239"/>
                </a:solidFill>
                <a:effectLst/>
                <a:latin typeface="Nunito" pitchFamily="2" charset="0"/>
                <a:hlinkClick r:id="rId2"/>
              </a:rPr>
              <a:t>RDBMS</a:t>
            </a:r>
            <a:r>
              <a:rPr lang="en-US" b="0" i="0" dirty="0">
                <a:solidFill>
                  <a:srgbClr val="273239"/>
                </a:solidFill>
                <a:effectLst/>
                <a:latin typeface="Nunito" pitchFamily="2" charset="0"/>
              </a:rPr>
              <a:t>(Relational </a:t>
            </a:r>
            <a:r>
              <a:rPr lang="en-US" b="0" i="0" dirty="0" err="1">
                <a:solidFill>
                  <a:srgbClr val="273239"/>
                </a:solidFill>
                <a:effectLst/>
                <a:latin typeface="Nunito" pitchFamily="2" charset="0"/>
              </a:rPr>
              <a:t>DataBase</a:t>
            </a:r>
            <a:r>
              <a:rPr lang="en-US" b="0" i="0" dirty="0">
                <a:solidFill>
                  <a:srgbClr val="273239"/>
                </a:solidFill>
                <a:effectLst/>
                <a:latin typeface="Nunito" pitchFamily="2" charset="0"/>
              </a:rPr>
              <a:t> Management System) the systems can not be scaled to approach large amounts of data.</a:t>
            </a:r>
          </a:p>
          <a:p>
            <a:endParaRPr lang="en-IN" dirty="0"/>
          </a:p>
        </p:txBody>
      </p:sp>
    </p:spTree>
    <p:extLst>
      <p:ext uri="{BB962C8B-B14F-4D97-AF65-F5344CB8AC3E}">
        <p14:creationId xmlns:p14="http://schemas.microsoft.com/office/powerpoint/2010/main" val="256176184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A699-6626-8073-7DA3-C91AC0F0C705}"/>
              </a:ext>
            </a:extLst>
          </p:cNvPr>
          <p:cNvSpPr>
            <a:spLocks noGrp="1"/>
          </p:cNvSpPr>
          <p:nvPr>
            <p:ph type="title"/>
          </p:nvPr>
        </p:nvSpPr>
        <p:spPr/>
        <p:txBody>
          <a:bodyPr/>
          <a:lstStyle/>
          <a:p>
            <a:r>
              <a:rPr lang="en-US" b="1" i="0" dirty="0">
                <a:solidFill>
                  <a:srgbClr val="273239"/>
                </a:solidFill>
                <a:effectLst/>
                <a:latin typeface="Nunito" pitchFamily="2" charset="0"/>
              </a:rPr>
              <a:t>3. Fault Tolerance is Available:</a:t>
            </a:r>
            <a:br>
              <a:rPr lang="en-US" b="0"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C1AA8A7C-804A-A0D9-934E-12A9F419C856}"/>
              </a:ext>
            </a:extLst>
          </p:cNvPr>
          <p:cNvSpPr>
            <a:spLocks noGrp="1"/>
          </p:cNvSpPr>
          <p:nvPr>
            <p:ph idx="1"/>
          </p:nvPr>
        </p:nvSpPr>
        <p:spPr>
          <a:xfrm>
            <a:off x="838200" y="1584960"/>
            <a:ext cx="10515600" cy="4592003"/>
          </a:xfrm>
        </p:spPr>
        <p:txBody>
          <a:bodyPr>
            <a:normAutofit fontScale="77500" lnSpcReduction="20000"/>
          </a:bodyPr>
          <a:lstStyle/>
          <a:p>
            <a:pPr algn="just" fontAlgn="base"/>
            <a:r>
              <a:rPr lang="en-US" b="0" i="0" dirty="0">
                <a:solidFill>
                  <a:srgbClr val="273239"/>
                </a:solidFill>
                <a:effectLst/>
                <a:latin typeface="Nunito" pitchFamily="2" charset="0"/>
              </a:rPr>
              <a:t>Hadoop uses commodity hardware(inexpensive systems) which can be crashed at any moment. </a:t>
            </a:r>
          </a:p>
          <a:p>
            <a:pPr algn="just" fontAlgn="base"/>
            <a:endParaRPr lang="en-US" b="0" i="0" dirty="0">
              <a:solidFill>
                <a:srgbClr val="273239"/>
              </a:solidFill>
              <a:effectLst/>
              <a:latin typeface="Nunito" pitchFamily="2" charset="0"/>
            </a:endParaRPr>
          </a:p>
          <a:p>
            <a:pPr algn="just" fontAlgn="base"/>
            <a:r>
              <a:rPr lang="en-US" b="0" i="0" dirty="0">
                <a:solidFill>
                  <a:srgbClr val="273239"/>
                </a:solidFill>
                <a:effectLst/>
                <a:latin typeface="Nunito" pitchFamily="2" charset="0"/>
              </a:rPr>
              <a:t>In Hadoop data is replicated on various </a:t>
            </a:r>
            <a:r>
              <a:rPr lang="en-US" b="0" i="0" dirty="0" err="1">
                <a:solidFill>
                  <a:srgbClr val="273239"/>
                </a:solidFill>
                <a:effectLst/>
                <a:latin typeface="Nunito" pitchFamily="2" charset="0"/>
              </a:rPr>
              <a:t>DataNodes</a:t>
            </a:r>
            <a:r>
              <a:rPr lang="en-US" b="0" i="0" dirty="0">
                <a:solidFill>
                  <a:srgbClr val="273239"/>
                </a:solidFill>
                <a:effectLst/>
                <a:latin typeface="Nunito" pitchFamily="2" charset="0"/>
              </a:rPr>
              <a:t> in a Hadoop cluster which ensures the availability of data if somehow any of your systems got crashed. </a:t>
            </a:r>
          </a:p>
          <a:p>
            <a:pPr algn="just" fontAlgn="base"/>
            <a:endParaRPr lang="en-US" b="0" i="0" dirty="0">
              <a:solidFill>
                <a:srgbClr val="273239"/>
              </a:solidFill>
              <a:effectLst/>
              <a:latin typeface="Nunito" pitchFamily="2" charset="0"/>
            </a:endParaRPr>
          </a:p>
          <a:p>
            <a:pPr algn="just" fontAlgn="base"/>
            <a:r>
              <a:rPr lang="en-US" b="0" i="0" dirty="0">
                <a:solidFill>
                  <a:srgbClr val="273239"/>
                </a:solidFill>
                <a:effectLst/>
                <a:latin typeface="Nunito" pitchFamily="2" charset="0"/>
              </a:rPr>
              <a:t>You can read all of the data from a single machine if this machine faces a technical issue data can also be read from other nodes in a Hadoop cluster because the data is copied or replicated by default. By default, Hadoop makes 3 copies of each file block and stored it into different nodes. </a:t>
            </a:r>
          </a:p>
          <a:p>
            <a:pPr algn="just" fontAlgn="base"/>
            <a:endParaRPr lang="en-US" dirty="0">
              <a:solidFill>
                <a:srgbClr val="273239"/>
              </a:solidFill>
              <a:latin typeface="Nunito" pitchFamily="2" charset="0"/>
            </a:endParaRPr>
          </a:p>
          <a:p>
            <a:pPr algn="just" fontAlgn="base"/>
            <a:r>
              <a:rPr lang="en-US" b="0" i="0" dirty="0">
                <a:solidFill>
                  <a:srgbClr val="273239"/>
                </a:solidFill>
                <a:effectLst/>
                <a:latin typeface="Nunito" pitchFamily="2" charset="0"/>
              </a:rPr>
              <a:t>This replication factor is configurable and can be changed by changing the replication property in the </a:t>
            </a:r>
            <a:r>
              <a:rPr lang="en-US" b="0" i="1" dirty="0">
                <a:solidFill>
                  <a:srgbClr val="273239"/>
                </a:solidFill>
                <a:effectLst/>
                <a:latin typeface="Nunito" pitchFamily="2" charset="0"/>
              </a:rPr>
              <a:t>hdfs-site.xml</a:t>
            </a:r>
            <a:r>
              <a:rPr lang="en-US" b="0" i="0" dirty="0">
                <a:solidFill>
                  <a:srgbClr val="273239"/>
                </a:solidFill>
                <a:effectLst/>
                <a:latin typeface="Nunito" pitchFamily="2" charset="0"/>
              </a:rPr>
              <a:t> file.</a:t>
            </a:r>
          </a:p>
          <a:p>
            <a:endParaRPr lang="en-IN" dirty="0"/>
          </a:p>
        </p:txBody>
      </p:sp>
    </p:spTree>
    <p:extLst>
      <p:ext uri="{BB962C8B-B14F-4D97-AF65-F5344CB8AC3E}">
        <p14:creationId xmlns:p14="http://schemas.microsoft.com/office/powerpoint/2010/main" val="356395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0F99-90F2-199C-7923-8ADED336269C}"/>
              </a:ext>
            </a:extLst>
          </p:cNvPr>
          <p:cNvSpPr>
            <a:spLocks noGrp="1"/>
          </p:cNvSpPr>
          <p:nvPr>
            <p:ph type="title"/>
          </p:nvPr>
        </p:nvSpPr>
        <p:spPr/>
        <p:txBody>
          <a:bodyPr/>
          <a:lstStyle/>
          <a:p>
            <a:r>
              <a:rPr lang="en-IN" b="1" i="0" dirty="0">
                <a:effectLst/>
              </a:rPr>
              <a:t>Big Data Analytics</a:t>
            </a:r>
            <a:br>
              <a:rPr lang="en-IN" b="1" i="0" dirty="0">
                <a:effectLst/>
              </a:rPr>
            </a:br>
            <a:endParaRPr lang="en-IN" dirty="0"/>
          </a:p>
        </p:txBody>
      </p:sp>
      <p:sp>
        <p:nvSpPr>
          <p:cNvPr id="3" name="Content Placeholder 2">
            <a:extLst>
              <a:ext uri="{FF2B5EF4-FFF2-40B4-BE49-F238E27FC236}">
                <a16:creationId xmlns:a16="http://schemas.microsoft.com/office/drawing/2014/main" id="{1AE62DCC-8F20-3221-740C-ECF9018BA23B}"/>
              </a:ext>
            </a:extLst>
          </p:cNvPr>
          <p:cNvSpPr>
            <a:spLocks noGrp="1"/>
          </p:cNvSpPr>
          <p:nvPr>
            <p:ph idx="1"/>
          </p:nvPr>
        </p:nvSpPr>
        <p:spPr>
          <a:xfrm>
            <a:off x="838200" y="1351280"/>
            <a:ext cx="10515600" cy="5141595"/>
          </a:xfrm>
        </p:spPr>
        <p:txBody>
          <a:bodyPr>
            <a:normAutofit fontScale="92500" lnSpcReduction="20000"/>
          </a:bodyPr>
          <a:lstStyle/>
          <a:p>
            <a:r>
              <a:rPr lang="en-US" dirty="0"/>
              <a:t>Big data analytics is the process of collecting, examining, and analyzing large amounts of data to discover market trends, insights, and patterns that can help companies make better business decisions. </a:t>
            </a:r>
          </a:p>
          <a:p>
            <a:endParaRPr lang="en-US" dirty="0"/>
          </a:p>
          <a:p>
            <a:r>
              <a:rPr lang="en-US" dirty="0"/>
              <a:t>This information is available quickly and efficiently so that companies can be agile in crafting plans to maintain their competitive advantage.</a:t>
            </a:r>
          </a:p>
          <a:p>
            <a:endParaRPr lang="en-US" dirty="0"/>
          </a:p>
          <a:p>
            <a:r>
              <a:rPr lang="en-US" dirty="0"/>
              <a:t>Technologies such as business intelligence (BI) tools and systems help organizations take the unstructured and structured data from multiple sources. </a:t>
            </a:r>
          </a:p>
          <a:p>
            <a:endParaRPr lang="en-US" dirty="0"/>
          </a:p>
          <a:p>
            <a:r>
              <a:rPr lang="en-US" dirty="0"/>
              <a:t>Users (typically employees) input queries into these tools to understand business operations and performance. Big data analytics uses the four data analysis methods to uncover meaningful insights and derive solutions.</a:t>
            </a:r>
            <a:endParaRPr lang="en-IN" dirty="0"/>
          </a:p>
        </p:txBody>
      </p:sp>
    </p:spTree>
    <p:extLst>
      <p:ext uri="{BB962C8B-B14F-4D97-AF65-F5344CB8AC3E}">
        <p14:creationId xmlns:p14="http://schemas.microsoft.com/office/powerpoint/2010/main" val="2930138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898F-7D16-40EB-53DB-FF55E14C668D}"/>
              </a:ext>
            </a:extLst>
          </p:cNvPr>
          <p:cNvSpPr>
            <a:spLocks noGrp="1"/>
          </p:cNvSpPr>
          <p:nvPr>
            <p:ph type="title"/>
          </p:nvPr>
        </p:nvSpPr>
        <p:spPr/>
        <p:txBody>
          <a:bodyPr/>
          <a:lstStyle/>
          <a:p>
            <a:r>
              <a:rPr lang="en-US" b="0" i="0" dirty="0">
                <a:effectLst/>
                <a:latin typeface="erdana"/>
              </a:rPr>
              <a:t>Volume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AB5AD80D-0769-DBCA-F8BF-5F4C786277ED}"/>
              </a:ext>
            </a:extLst>
          </p:cNvPr>
          <p:cNvSpPr>
            <a:spLocks noGrp="1"/>
          </p:cNvSpPr>
          <p:nvPr>
            <p:ph idx="1"/>
          </p:nvPr>
        </p:nvSpPr>
        <p:spPr/>
        <p:txBody>
          <a:bodyPr/>
          <a:lstStyle/>
          <a:p>
            <a:pPr algn="just"/>
            <a:r>
              <a:rPr lang="en-US" b="0" i="0" dirty="0">
                <a:solidFill>
                  <a:srgbClr val="333333"/>
                </a:solidFill>
                <a:effectLst/>
                <a:latin typeface="inter-regular"/>
              </a:rPr>
              <a:t>The name Big Data itself is related to an enormous size. Big Data is a vast 'volumes' of data generated from many sources daily, such as </a:t>
            </a:r>
            <a:r>
              <a:rPr lang="en-US" b="1" i="0" dirty="0">
                <a:solidFill>
                  <a:srgbClr val="333333"/>
                </a:solidFill>
                <a:effectLst/>
                <a:latin typeface="inter-bold"/>
              </a:rPr>
              <a:t>business processes, machines, social media platforms, networks, human interactions,</a:t>
            </a:r>
            <a:r>
              <a:rPr lang="en-US" b="0" i="0" dirty="0">
                <a:solidFill>
                  <a:srgbClr val="333333"/>
                </a:solidFill>
                <a:effectLst/>
                <a:latin typeface="inter-regular"/>
              </a:rPr>
              <a:t> and many more.</a:t>
            </a:r>
          </a:p>
          <a:p>
            <a:pPr algn="just"/>
            <a:r>
              <a:rPr lang="en-US" b="1" i="0" dirty="0">
                <a:solidFill>
                  <a:srgbClr val="333333"/>
                </a:solidFill>
                <a:effectLst/>
                <a:latin typeface="inter-bold"/>
              </a:rPr>
              <a:t>Facebook</a:t>
            </a:r>
            <a:r>
              <a:rPr lang="en-US" b="0" i="0" dirty="0">
                <a:solidFill>
                  <a:srgbClr val="333333"/>
                </a:solidFill>
                <a:effectLst/>
                <a:latin typeface="inter-regular"/>
              </a:rPr>
              <a:t> can generate approximately a </a:t>
            </a:r>
            <a:r>
              <a:rPr lang="en-US" b="1" i="0" dirty="0">
                <a:solidFill>
                  <a:srgbClr val="333333"/>
                </a:solidFill>
                <a:effectLst/>
                <a:latin typeface="inter-bold"/>
              </a:rPr>
              <a:t>billion</a:t>
            </a:r>
            <a:r>
              <a:rPr lang="en-US" b="0" i="0" dirty="0">
                <a:solidFill>
                  <a:srgbClr val="333333"/>
                </a:solidFill>
                <a:effectLst/>
                <a:latin typeface="inter-regular"/>
              </a:rPr>
              <a:t> messages, </a:t>
            </a:r>
            <a:r>
              <a:rPr lang="en-US" b="1" i="0" dirty="0">
                <a:solidFill>
                  <a:srgbClr val="333333"/>
                </a:solidFill>
                <a:effectLst/>
                <a:latin typeface="inter-bold"/>
              </a:rPr>
              <a:t>4.5 billion</a:t>
            </a:r>
            <a:r>
              <a:rPr lang="en-US" b="0" i="0" dirty="0">
                <a:solidFill>
                  <a:srgbClr val="333333"/>
                </a:solidFill>
                <a:effectLst/>
                <a:latin typeface="inter-regular"/>
              </a:rPr>
              <a:t> times that the "</a:t>
            </a:r>
            <a:r>
              <a:rPr lang="en-US" b="1" i="0" dirty="0">
                <a:solidFill>
                  <a:srgbClr val="333333"/>
                </a:solidFill>
                <a:effectLst/>
                <a:latin typeface="inter-bold"/>
              </a:rPr>
              <a:t>Like</a:t>
            </a:r>
            <a:r>
              <a:rPr lang="en-US" b="0" i="0" dirty="0">
                <a:solidFill>
                  <a:srgbClr val="333333"/>
                </a:solidFill>
                <a:effectLst/>
                <a:latin typeface="inter-regular"/>
              </a:rPr>
              <a:t>" button is recorded, and more than </a:t>
            </a:r>
            <a:r>
              <a:rPr lang="en-US" b="1" i="0" dirty="0">
                <a:solidFill>
                  <a:srgbClr val="333333"/>
                </a:solidFill>
                <a:effectLst/>
                <a:latin typeface="inter-bold"/>
              </a:rPr>
              <a:t>350 million</a:t>
            </a:r>
            <a:r>
              <a:rPr lang="en-US" b="0" i="0" dirty="0">
                <a:solidFill>
                  <a:srgbClr val="333333"/>
                </a:solidFill>
                <a:effectLst/>
                <a:latin typeface="inter-regular"/>
              </a:rPr>
              <a:t> new posts are uploaded each day. Big data technologies can handle large amounts of data.</a:t>
            </a:r>
          </a:p>
          <a:p>
            <a:endParaRPr lang="en-IN" dirty="0"/>
          </a:p>
        </p:txBody>
      </p:sp>
    </p:spTree>
    <p:extLst>
      <p:ext uri="{BB962C8B-B14F-4D97-AF65-F5344CB8AC3E}">
        <p14:creationId xmlns:p14="http://schemas.microsoft.com/office/powerpoint/2010/main" val="216301662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78E2-A582-6D85-1643-45E23070CE5B}"/>
              </a:ext>
            </a:extLst>
          </p:cNvPr>
          <p:cNvSpPr>
            <a:spLocks noGrp="1"/>
          </p:cNvSpPr>
          <p:nvPr>
            <p:ph type="title"/>
          </p:nvPr>
        </p:nvSpPr>
        <p:spPr/>
        <p:txBody>
          <a:bodyPr/>
          <a:lstStyle/>
          <a:p>
            <a:r>
              <a:rPr lang="en-US" b="1" i="0" dirty="0">
                <a:solidFill>
                  <a:srgbClr val="273239"/>
                </a:solidFill>
                <a:effectLst/>
                <a:latin typeface="Nunito" pitchFamily="2" charset="0"/>
              </a:rPr>
              <a:t>4. High Availability is Provided:</a:t>
            </a:r>
            <a:br>
              <a:rPr lang="en-US" b="0"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A9E7FD3C-101F-8325-09AE-AB496678D215}"/>
              </a:ext>
            </a:extLst>
          </p:cNvPr>
          <p:cNvSpPr>
            <a:spLocks noGrp="1"/>
          </p:cNvSpPr>
          <p:nvPr>
            <p:ph idx="1"/>
          </p:nvPr>
        </p:nvSpPr>
        <p:spPr/>
        <p:txBody>
          <a:bodyPr>
            <a:normAutofit fontScale="92500" lnSpcReduction="20000"/>
          </a:bodyPr>
          <a:lstStyle/>
          <a:p>
            <a:pPr algn="just" fontAlgn="base"/>
            <a:r>
              <a:rPr lang="en-US" b="0" i="0" dirty="0">
                <a:solidFill>
                  <a:srgbClr val="273239"/>
                </a:solidFill>
                <a:effectLst/>
                <a:latin typeface="Nunito" pitchFamily="2" charset="0"/>
              </a:rPr>
              <a:t>Fault tolerance provides High Availability in the Hadoop cluster. High Availability means the availability of data on the Hadoop cluster. </a:t>
            </a:r>
          </a:p>
          <a:p>
            <a:pPr algn="just" fontAlgn="base"/>
            <a:endParaRPr lang="en-US" b="0" i="0" dirty="0">
              <a:solidFill>
                <a:srgbClr val="273239"/>
              </a:solidFill>
              <a:effectLst/>
              <a:latin typeface="Nunito" pitchFamily="2" charset="0"/>
            </a:endParaRPr>
          </a:p>
          <a:p>
            <a:pPr algn="just" fontAlgn="base"/>
            <a:r>
              <a:rPr lang="en-US" b="0" i="0" dirty="0">
                <a:solidFill>
                  <a:srgbClr val="273239"/>
                </a:solidFill>
                <a:effectLst/>
                <a:latin typeface="Nunito" pitchFamily="2" charset="0"/>
              </a:rPr>
              <a:t>Due to fault tolerance in case if any of the </a:t>
            </a:r>
            <a:r>
              <a:rPr lang="en-US" b="0" i="0" dirty="0" err="1">
                <a:solidFill>
                  <a:srgbClr val="273239"/>
                </a:solidFill>
                <a:effectLst/>
                <a:latin typeface="Nunito" pitchFamily="2" charset="0"/>
              </a:rPr>
              <a:t>DataNode</a:t>
            </a:r>
            <a:r>
              <a:rPr lang="en-US" b="0" i="0" dirty="0">
                <a:solidFill>
                  <a:srgbClr val="273239"/>
                </a:solidFill>
                <a:effectLst/>
                <a:latin typeface="Nunito" pitchFamily="2" charset="0"/>
              </a:rPr>
              <a:t> goes down the same data can be retrieved from any other node where the data is replicated. The High available Hadoop cluster also has 2 or more than two Name Node i.e. Active </a:t>
            </a:r>
            <a:r>
              <a:rPr lang="en-US" b="0" i="0" dirty="0" err="1">
                <a:solidFill>
                  <a:srgbClr val="273239"/>
                </a:solidFill>
                <a:effectLst/>
                <a:latin typeface="Nunito" pitchFamily="2" charset="0"/>
              </a:rPr>
              <a:t>NameNode</a:t>
            </a:r>
            <a:r>
              <a:rPr lang="en-US" b="0" i="0" dirty="0">
                <a:solidFill>
                  <a:srgbClr val="273239"/>
                </a:solidFill>
                <a:effectLst/>
                <a:latin typeface="Nunito" pitchFamily="2" charset="0"/>
              </a:rPr>
              <a:t> and Passive </a:t>
            </a:r>
            <a:r>
              <a:rPr lang="en-US" b="0" i="0" dirty="0" err="1">
                <a:solidFill>
                  <a:srgbClr val="273239"/>
                </a:solidFill>
                <a:effectLst/>
                <a:latin typeface="Nunito" pitchFamily="2" charset="0"/>
              </a:rPr>
              <a:t>NameNode</a:t>
            </a:r>
            <a:r>
              <a:rPr lang="en-US" b="0" i="0" dirty="0">
                <a:solidFill>
                  <a:srgbClr val="273239"/>
                </a:solidFill>
                <a:effectLst/>
                <a:latin typeface="Nunito" pitchFamily="2" charset="0"/>
              </a:rPr>
              <a:t> also known as stand by </a:t>
            </a:r>
            <a:r>
              <a:rPr lang="en-US" b="0" i="0" dirty="0" err="1">
                <a:solidFill>
                  <a:srgbClr val="273239"/>
                </a:solidFill>
                <a:effectLst/>
                <a:latin typeface="Nunito" pitchFamily="2" charset="0"/>
              </a:rPr>
              <a:t>NameNode</a:t>
            </a:r>
            <a:r>
              <a:rPr lang="en-US" b="0" i="0" dirty="0">
                <a:solidFill>
                  <a:srgbClr val="273239"/>
                </a:solidFill>
                <a:effectLst/>
                <a:latin typeface="Nunito" pitchFamily="2" charset="0"/>
              </a:rPr>
              <a:t>. </a:t>
            </a:r>
          </a:p>
          <a:p>
            <a:pPr algn="just" fontAlgn="base"/>
            <a:endParaRPr lang="en-US" dirty="0">
              <a:solidFill>
                <a:srgbClr val="273239"/>
              </a:solidFill>
              <a:latin typeface="Nunito" pitchFamily="2" charset="0"/>
            </a:endParaRPr>
          </a:p>
          <a:p>
            <a:pPr algn="just" fontAlgn="base"/>
            <a:r>
              <a:rPr lang="en-US" b="0" i="0" dirty="0">
                <a:solidFill>
                  <a:srgbClr val="273239"/>
                </a:solidFill>
                <a:effectLst/>
                <a:latin typeface="Nunito" pitchFamily="2" charset="0"/>
              </a:rPr>
              <a:t>In case if Active </a:t>
            </a:r>
            <a:r>
              <a:rPr lang="en-US" b="0" i="0" dirty="0" err="1">
                <a:solidFill>
                  <a:srgbClr val="273239"/>
                </a:solidFill>
                <a:effectLst/>
                <a:latin typeface="Nunito" pitchFamily="2" charset="0"/>
              </a:rPr>
              <a:t>NameNode</a:t>
            </a:r>
            <a:r>
              <a:rPr lang="en-US" b="0" i="0" dirty="0">
                <a:solidFill>
                  <a:srgbClr val="273239"/>
                </a:solidFill>
                <a:effectLst/>
                <a:latin typeface="Nunito" pitchFamily="2" charset="0"/>
              </a:rPr>
              <a:t> fails then the Passive node will take the responsibility of Active Node and provide the same data as that of Active </a:t>
            </a:r>
            <a:r>
              <a:rPr lang="en-US" b="0" i="0" dirty="0" err="1">
                <a:solidFill>
                  <a:srgbClr val="273239"/>
                </a:solidFill>
                <a:effectLst/>
                <a:latin typeface="Nunito" pitchFamily="2" charset="0"/>
              </a:rPr>
              <a:t>NameNode</a:t>
            </a:r>
            <a:r>
              <a:rPr lang="en-US" b="0" i="0" dirty="0">
                <a:solidFill>
                  <a:srgbClr val="273239"/>
                </a:solidFill>
                <a:effectLst/>
                <a:latin typeface="Nunito" pitchFamily="2" charset="0"/>
              </a:rPr>
              <a:t> which can easily be utilized by the user.</a:t>
            </a:r>
          </a:p>
          <a:p>
            <a:endParaRPr lang="en-IN" dirty="0"/>
          </a:p>
        </p:txBody>
      </p:sp>
    </p:spTree>
    <p:extLst>
      <p:ext uri="{BB962C8B-B14F-4D97-AF65-F5344CB8AC3E}">
        <p14:creationId xmlns:p14="http://schemas.microsoft.com/office/powerpoint/2010/main" val="150367173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87EB7-E3DD-E2EA-8E03-7CFE54E4A526}"/>
              </a:ext>
            </a:extLst>
          </p:cNvPr>
          <p:cNvSpPr>
            <a:spLocks noGrp="1"/>
          </p:cNvSpPr>
          <p:nvPr>
            <p:ph type="title"/>
          </p:nvPr>
        </p:nvSpPr>
        <p:spPr/>
        <p:txBody>
          <a:bodyPr/>
          <a:lstStyle/>
          <a:p>
            <a:r>
              <a:rPr lang="en-US" b="1" i="0" dirty="0">
                <a:solidFill>
                  <a:srgbClr val="273239"/>
                </a:solidFill>
                <a:effectLst/>
                <a:latin typeface="Nunito" pitchFamily="2" charset="0"/>
              </a:rPr>
              <a:t>5. Cost-Effective:</a:t>
            </a:r>
            <a:br>
              <a:rPr lang="en-US" b="0"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BA3337C4-A42B-3097-D441-43B3E1F0D39C}"/>
              </a:ext>
            </a:extLst>
          </p:cNvPr>
          <p:cNvSpPr>
            <a:spLocks noGrp="1"/>
          </p:cNvSpPr>
          <p:nvPr>
            <p:ph idx="1"/>
          </p:nvPr>
        </p:nvSpPr>
        <p:spPr/>
        <p:txBody>
          <a:bodyPr>
            <a:normAutofit fontScale="92500" lnSpcReduction="20000"/>
          </a:bodyPr>
          <a:lstStyle/>
          <a:p>
            <a:pPr algn="just" fontAlgn="base"/>
            <a:r>
              <a:rPr lang="en-US" b="0" i="0" dirty="0">
                <a:solidFill>
                  <a:srgbClr val="273239"/>
                </a:solidFill>
                <a:effectLst/>
                <a:latin typeface="Nunito" pitchFamily="2" charset="0"/>
              </a:rPr>
              <a:t>Hadoop is open-source and uses cost-effective commodity hardware which provides a cost-efficient model, unlike traditional Relational databases that require expensive hardware and high-end processors to deal with Big Data. </a:t>
            </a:r>
          </a:p>
          <a:p>
            <a:pPr algn="just" fontAlgn="base"/>
            <a:endParaRPr lang="en-US" b="0" i="0" dirty="0">
              <a:solidFill>
                <a:srgbClr val="273239"/>
              </a:solidFill>
              <a:effectLst/>
              <a:latin typeface="Nunito" pitchFamily="2" charset="0"/>
            </a:endParaRPr>
          </a:p>
          <a:p>
            <a:pPr algn="just" fontAlgn="base"/>
            <a:r>
              <a:rPr lang="en-US" b="0" i="0" dirty="0">
                <a:solidFill>
                  <a:srgbClr val="273239"/>
                </a:solidFill>
                <a:effectLst/>
                <a:latin typeface="Nunito" pitchFamily="2" charset="0"/>
              </a:rPr>
              <a:t>The problem with traditional Relational databases is that storing the Massive volume of data is not cost-effective, so the company’s started to remove the Raw data. which may not result in the correct scenario of their business. </a:t>
            </a:r>
          </a:p>
          <a:p>
            <a:pPr algn="just" fontAlgn="base"/>
            <a:endParaRPr lang="en-US" dirty="0">
              <a:solidFill>
                <a:srgbClr val="273239"/>
              </a:solidFill>
              <a:latin typeface="Nunito" pitchFamily="2" charset="0"/>
            </a:endParaRPr>
          </a:p>
          <a:p>
            <a:pPr algn="just" fontAlgn="base"/>
            <a:r>
              <a:rPr lang="en-US" b="0" i="0" dirty="0">
                <a:solidFill>
                  <a:srgbClr val="273239"/>
                </a:solidFill>
                <a:effectLst/>
                <a:latin typeface="Nunito" pitchFamily="2" charset="0"/>
              </a:rPr>
              <a:t>Means Hadoop provides us 2 main benefits with the cost one is it’s open-source means free to use and the other is that it uses commodity hardware which is also inexpensive.</a:t>
            </a:r>
          </a:p>
          <a:p>
            <a:endParaRPr lang="en-IN" dirty="0"/>
          </a:p>
        </p:txBody>
      </p:sp>
    </p:spTree>
    <p:extLst>
      <p:ext uri="{BB962C8B-B14F-4D97-AF65-F5344CB8AC3E}">
        <p14:creationId xmlns:p14="http://schemas.microsoft.com/office/powerpoint/2010/main" val="223962112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B1E28-F82C-AA1E-0195-3B45D6511580}"/>
              </a:ext>
            </a:extLst>
          </p:cNvPr>
          <p:cNvSpPr>
            <a:spLocks noGrp="1"/>
          </p:cNvSpPr>
          <p:nvPr>
            <p:ph type="title"/>
          </p:nvPr>
        </p:nvSpPr>
        <p:spPr/>
        <p:txBody>
          <a:bodyPr/>
          <a:lstStyle/>
          <a:p>
            <a:r>
              <a:rPr lang="en-US" b="1" i="0" dirty="0">
                <a:solidFill>
                  <a:srgbClr val="273239"/>
                </a:solidFill>
                <a:effectLst/>
                <a:latin typeface="Nunito" pitchFamily="2" charset="0"/>
              </a:rPr>
              <a:t>6. Hadoop Provide Flexibility:</a:t>
            </a:r>
            <a:br>
              <a:rPr lang="en-US" b="0"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346FAF1C-75DF-2797-BB8B-763BCADA6285}"/>
              </a:ext>
            </a:extLst>
          </p:cNvPr>
          <p:cNvSpPr>
            <a:spLocks noGrp="1"/>
          </p:cNvSpPr>
          <p:nvPr>
            <p:ph idx="1"/>
          </p:nvPr>
        </p:nvSpPr>
        <p:spPr/>
        <p:txBody>
          <a:bodyPr>
            <a:normAutofit fontScale="92500" lnSpcReduction="20000"/>
          </a:bodyPr>
          <a:lstStyle/>
          <a:p>
            <a:pPr algn="just" fontAlgn="base"/>
            <a:r>
              <a:rPr lang="en-US" b="0" i="0" dirty="0">
                <a:solidFill>
                  <a:srgbClr val="273239"/>
                </a:solidFill>
                <a:effectLst/>
                <a:latin typeface="Nunito" pitchFamily="2" charset="0"/>
              </a:rPr>
              <a:t>Hadoop is designed in such a way that it can deal with any kind of dataset like structured(</a:t>
            </a:r>
            <a:r>
              <a:rPr lang="en-US" b="0" i="0" dirty="0" err="1">
                <a:solidFill>
                  <a:srgbClr val="273239"/>
                </a:solidFill>
                <a:effectLst/>
                <a:latin typeface="Nunito" pitchFamily="2" charset="0"/>
              </a:rPr>
              <a:t>MySql</a:t>
            </a:r>
            <a:r>
              <a:rPr lang="en-US" b="0" i="0" dirty="0">
                <a:solidFill>
                  <a:srgbClr val="273239"/>
                </a:solidFill>
                <a:effectLst/>
                <a:latin typeface="Nunito" pitchFamily="2" charset="0"/>
              </a:rPr>
              <a:t> Data), Semi-Structured(XML, JSON), Un-structured (Images and Videos) very efficiently. </a:t>
            </a:r>
          </a:p>
          <a:p>
            <a:pPr algn="just" fontAlgn="base"/>
            <a:endParaRPr lang="en-US" dirty="0">
              <a:solidFill>
                <a:srgbClr val="273239"/>
              </a:solidFill>
              <a:latin typeface="Nunito" pitchFamily="2" charset="0"/>
            </a:endParaRPr>
          </a:p>
          <a:p>
            <a:pPr algn="just" fontAlgn="base"/>
            <a:r>
              <a:rPr lang="en-US" b="0" i="0" dirty="0">
                <a:solidFill>
                  <a:srgbClr val="273239"/>
                </a:solidFill>
                <a:effectLst/>
                <a:latin typeface="Nunito" pitchFamily="2" charset="0"/>
              </a:rPr>
              <a:t>This means it can easily process any kind of data independent of its structure which makes it highly flexible. </a:t>
            </a:r>
          </a:p>
          <a:p>
            <a:pPr algn="just" fontAlgn="base"/>
            <a:endParaRPr lang="en-US" dirty="0">
              <a:solidFill>
                <a:srgbClr val="273239"/>
              </a:solidFill>
              <a:latin typeface="Nunito" pitchFamily="2" charset="0"/>
            </a:endParaRPr>
          </a:p>
          <a:p>
            <a:pPr algn="just" fontAlgn="base"/>
            <a:r>
              <a:rPr lang="en-US" b="0" i="0" dirty="0">
                <a:solidFill>
                  <a:srgbClr val="273239"/>
                </a:solidFill>
                <a:effectLst/>
                <a:latin typeface="Nunito" pitchFamily="2" charset="0"/>
              </a:rPr>
              <a:t>It is very much useful for enterprises as they can process large datasets easily, so the businesses can use Hadoop to analyze valuable insights of data from sources like social media, email, etc. With this flexibility, Hadoop can be used with log processing, Data Warehousing, Fraud detection, etc.</a:t>
            </a:r>
          </a:p>
          <a:p>
            <a:endParaRPr lang="en-IN" dirty="0"/>
          </a:p>
        </p:txBody>
      </p:sp>
    </p:spTree>
    <p:extLst>
      <p:ext uri="{BB962C8B-B14F-4D97-AF65-F5344CB8AC3E}">
        <p14:creationId xmlns:p14="http://schemas.microsoft.com/office/powerpoint/2010/main" val="174499071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C26E0B-4BC1-F0BB-8B4C-AD727007CA52}"/>
              </a:ext>
            </a:extLst>
          </p:cNvPr>
          <p:cNvSpPr>
            <a:spLocks noGrp="1"/>
          </p:cNvSpPr>
          <p:nvPr>
            <p:ph idx="1"/>
          </p:nvPr>
        </p:nvSpPr>
        <p:spPr>
          <a:xfrm>
            <a:off x="838200" y="538480"/>
            <a:ext cx="10515600" cy="5638483"/>
          </a:xfrm>
        </p:spPr>
        <p:txBody>
          <a:bodyPr>
            <a:normAutofit/>
          </a:bodyPr>
          <a:lstStyle/>
          <a:p>
            <a:pPr marL="0" indent="0" algn="just" fontAlgn="base">
              <a:buNone/>
            </a:pPr>
            <a:r>
              <a:rPr lang="en-US" b="1" i="0" dirty="0">
                <a:solidFill>
                  <a:srgbClr val="273239"/>
                </a:solidFill>
                <a:effectLst/>
                <a:latin typeface="Nunito" pitchFamily="2" charset="0"/>
              </a:rPr>
              <a:t>7. Easy to Use:</a:t>
            </a:r>
            <a:endParaRPr lang="en-US" b="0" i="0" dirty="0">
              <a:solidFill>
                <a:srgbClr val="273239"/>
              </a:solidFill>
              <a:effectLst/>
              <a:latin typeface="Nunito" pitchFamily="2" charset="0"/>
            </a:endParaRPr>
          </a:p>
          <a:p>
            <a:pPr algn="just" fontAlgn="base"/>
            <a:r>
              <a:rPr lang="en-US" b="0" i="0" dirty="0">
                <a:solidFill>
                  <a:srgbClr val="273239"/>
                </a:solidFill>
                <a:effectLst/>
                <a:latin typeface="Nunito" pitchFamily="2" charset="0"/>
              </a:rPr>
              <a:t>Hadoop is easy to use since the developers need not worry about any of the processing work since it is managed by the Hadoop itself. Hadoop ecosystem is also very large comes up with lots of tools like Hive, Pig, Spark, HBase, Mahout, etc.</a:t>
            </a:r>
          </a:p>
          <a:p>
            <a:pPr algn="just" fontAlgn="base"/>
            <a:endParaRPr lang="en-US" b="0" i="0" dirty="0">
              <a:solidFill>
                <a:srgbClr val="273239"/>
              </a:solidFill>
              <a:effectLst/>
              <a:latin typeface="Nunito" pitchFamily="2" charset="0"/>
            </a:endParaRPr>
          </a:p>
          <a:p>
            <a:pPr marL="0" indent="0" algn="just" fontAlgn="base">
              <a:buNone/>
            </a:pPr>
            <a:r>
              <a:rPr lang="en-US" b="1" i="0" dirty="0">
                <a:solidFill>
                  <a:srgbClr val="273239"/>
                </a:solidFill>
                <a:effectLst/>
                <a:latin typeface="Nunito" pitchFamily="2" charset="0"/>
              </a:rPr>
              <a:t>8. Hadoop uses Data Locality:</a:t>
            </a:r>
            <a:endParaRPr lang="en-US" b="0" i="0" dirty="0">
              <a:solidFill>
                <a:srgbClr val="273239"/>
              </a:solidFill>
              <a:effectLst/>
              <a:latin typeface="Nunito" pitchFamily="2" charset="0"/>
            </a:endParaRPr>
          </a:p>
          <a:p>
            <a:pPr algn="just" fontAlgn="base"/>
            <a:r>
              <a:rPr lang="en-US" b="0" i="0" dirty="0">
                <a:solidFill>
                  <a:srgbClr val="273239"/>
                </a:solidFill>
                <a:effectLst/>
                <a:latin typeface="Nunito" pitchFamily="2" charset="0"/>
              </a:rPr>
              <a:t>The concept of Data Locality is used to make Hadoop processing fast. In the data locality concept, the computation logic is moved near data rather than moving the data to the computation logic. The cost of Moving data on HDFS is costliest and with the help of the data locality concept, the bandwidth utilization in the system is minimized.</a:t>
            </a:r>
          </a:p>
          <a:p>
            <a:endParaRPr lang="en-IN" dirty="0"/>
          </a:p>
        </p:txBody>
      </p:sp>
    </p:spTree>
    <p:extLst>
      <p:ext uri="{BB962C8B-B14F-4D97-AF65-F5344CB8AC3E}">
        <p14:creationId xmlns:p14="http://schemas.microsoft.com/office/powerpoint/2010/main" val="328641868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A77E-B067-1253-90E0-C3D5BB3D0F6E}"/>
              </a:ext>
            </a:extLst>
          </p:cNvPr>
          <p:cNvSpPr>
            <a:spLocks noGrp="1"/>
          </p:cNvSpPr>
          <p:nvPr>
            <p:ph type="title"/>
          </p:nvPr>
        </p:nvSpPr>
        <p:spPr/>
        <p:txBody>
          <a:bodyPr/>
          <a:lstStyle/>
          <a:p>
            <a:r>
              <a:rPr lang="en-US" b="1" i="0" dirty="0">
                <a:solidFill>
                  <a:srgbClr val="273239"/>
                </a:solidFill>
                <a:effectLst/>
                <a:latin typeface="Nunito" pitchFamily="2" charset="0"/>
              </a:rPr>
              <a:t>9. Provides Faster Data Processing:</a:t>
            </a:r>
            <a:br>
              <a:rPr lang="en-US" b="0"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0F4163C1-6AFB-5B4D-A0A6-821B673C7241}"/>
              </a:ext>
            </a:extLst>
          </p:cNvPr>
          <p:cNvSpPr>
            <a:spLocks noGrp="1"/>
          </p:cNvSpPr>
          <p:nvPr>
            <p:ph idx="1"/>
          </p:nvPr>
        </p:nvSpPr>
        <p:spPr/>
        <p:txBody>
          <a:bodyPr/>
          <a:lstStyle/>
          <a:p>
            <a:pPr algn="just" fontAlgn="base"/>
            <a:r>
              <a:rPr lang="en-US" b="0" i="0" dirty="0">
                <a:solidFill>
                  <a:srgbClr val="273239"/>
                </a:solidFill>
                <a:effectLst/>
                <a:latin typeface="Nunito" pitchFamily="2" charset="0"/>
              </a:rPr>
              <a:t>Hadoop uses a distributed file system to manage its storage i.e. HDFS(Hadoop Distributed File System). </a:t>
            </a:r>
          </a:p>
          <a:p>
            <a:pPr algn="just" fontAlgn="base"/>
            <a:endParaRPr lang="en-US" dirty="0">
              <a:solidFill>
                <a:srgbClr val="273239"/>
              </a:solidFill>
              <a:latin typeface="Nunito" pitchFamily="2" charset="0"/>
            </a:endParaRPr>
          </a:p>
          <a:p>
            <a:pPr algn="just" fontAlgn="base"/>
            <a:r>
              <a:rPr lang="en-US" b="0" i="0" dirty="0">
                <a:solidFill>
                  <a:srgbClr val="273239"/>
                </a:solidFill>
                <a:effectLst/>
                <a:latin typeface="Nunito" pitchFamily="2" charset="0"/>
              </a:rPr>
              <a:t>In DFS(Distributed File System) a large size file is broken into small size file blocks then distributed among the Nodes available in a Hadoop cluster, as this massive number of file blocks are processed parallelly which makes Hadoop faster, because of which it provides a High-level performance as compared to the traditional </a:t>
            </a:r>
            <a:r>
              <a:rPr lang="en-US" b="0" i="0" dirty="0" err="1">
                <a:solidFill>
                  <a:srgbClr val="273239"/>
                </a:solidFill>
                <a:effectLst/>
                <a:latin typeface="Nunito" pitchFamily="2" charset="0"/>
              </a:rPr>
              <a:t>DataBase</a:t>
            </a:r>
            <a:r>
              <a:rPr lang="en-US" b="0" i="0" dirty="0">
                <a:solidFill>
                  <a:srgbClr val="273239"/>
                </a:solidFill>
                <a:effectLst/>
                <a:latin typeface="Nunito" pitchFamily="2" charset="0"/>
              </a:rPr>
              <a:t> Management Systems.</a:t>
            </a:r>
          </a:p>
          <a:p>
            <a:endParaRPr lang="en-IN" dirty="0"/>
          </a:p>
        </p:txBody>
      </p:sp>
    </p:spTree>
    <p:extLst>
      <p:ext uri="{BB962C8B-B14F-4D97-AF65-F5344CB8AC3E}">
        <p14:creationId xmlns:p14="http://schemas.microsoft.com/office/powerpoint/2010/main" val="213363895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7FA00D-427D-F643-A8EF-0B6EE9669E34}"/>
              </a:ext>
            </a:extLst>
          </p:cNvPr>
          <p:cNvSpPr>
            <a:spLocks noGrp="1"/>
          </p:cNvSpPr>
          <p:nvPr>
            <p:ph idx="1"/>
          </p:nvPr>
        </p:nvSpPr>
        <p:spPr>
          <a:xfrm>
            <a:off x="838200" y="558800"/>
            <a:ext cx="10515600" cy="5618163"/>
          </a:xfrm>
        </p:spPr>
        <p:txBody>
          <a:bodyPr>
            <a:normAutofit/>
          </a:bodyPr>
          <a:lstStyle/>
          <a:p>
            <a:pPr marL="0" indent="0" algn="l" fontAlgn="base">
              <a:buNone/>
            </a:pPr>
            <a:r>
              <a:rPr lang="en-US" b="1" i="0" dirty="0">
                <a:solidFill>
                  <a:srgbClr val="273239"/>
                </a:solidFill>
                <a:effectLst/>
                <a:latin typeface="Nunito" pitchFamily="2" charset="0"/>
              </a:rPr>
              <a:t>10. Support for Multiple Data Formats:</a:t>
            </a:r>
            <a:br>
              <a:rPr lang="en-US" b="0" i="0" dirty="0">
                <a:solidFill>
                  <a:srgbClr val="273239"/>
                </a:solidFill>
                <a:effectLst/>
                <a:latin typeface="Nunito" pitchFamily="2" charset="0"/>
              </a:rPr>
            </a:br>
            <a:r>
              <a:rPr lang="en-US" b="0" i="0" dirty="0">
                <a:solidFill>
                  <a:srgbClr val="273239"/>
                </a:solidFill>
                <a:effectLst/>
                <a:latin typeface="Nunito" pitchFamily="2" charset="0"/>
              </a:rPr>
              <a:t>Hadoop supports multiple data formats like CSV, JSON, Avro, and more, making it easier to work with different types of data sources. This makes it more convenient for developers and data analysts to handle large volumes of data with different formats.</a:t>
            </a:r>
          </a:p>
          <a:p>
            <a:pPr algn="l" fontAlgn="base"/>
            <a:endParaRPr lang="en-US" b="0" i="0" dirty="0">
              <a:solidFill>
                <a:srgbClr val="273239"/>
              </a:solidFill>
              <a:effectLst/>
              <a:latin typeface="Nunito" pitchFamily="2" charset="0"/>
            </a:endParaRPr>
          </a:p>
          <a:p>
            <a:pPr marL="0" indent="0" algn="l" fontAlgn="base">
              <a:buNone/>
            </a:pPr>
            <a:r>
              <a:rPr lang="en-US" b="1" i="0" dirty="0">
                <a:solidFill>
                  <a:srgbClr val="273239"/>
                </a:solidFill>
                <a:effectLst/>
                <a:latin typeface="Nunito" pitchFamily="2" charset="0"/>
              </a:rPr>
              <a:t>11. High Processing Speed:</a:t>
            </a:r>
            <a:br>
              <a:rPr lang="en-US" b="0" i="0" dirty="0">
                <a:solidFill>
                  <a:srgbClr val="273239"/>
                </a:solidFill>
                <a:effectLst/>
                <a:latin typeface="Nunito" pitchFamily="2" charset="0"/>
              </a:rPr>
            </a:br>
            <a:r>
              <a:rPr lang="en-US" b="0" i="0" dirty="0">
                <a:solidFill>
                  <a:srgbClr val="273239"/>
                </a:solidFill>
                <a:effectLst/>
                <a:latin typeface="Nunito" pitchFamily="2" charset="0"/>
              </a:rPr>
              <a:t>Hadoop’s distributed processing model allows it to process large amounts of data at high speeds. This is achieved by distributing data across multiple nodes and processing it in parallel. As a result, Hadoop can process data much faster than traditional database systems.</a:t>
            </a:r>
          </a:p>
          <a:p>
            <a:endParaRPr lang="en-IN" dirty="0"/>
          </a:p>
        </p:txBody>
      </p:sp>
    </p:spTree>
    <p:extLst>
      <p:ext uri="{BB962C8B-B14F-4D97-AF65-F5344CB8AC3E}">
        <p14:creationId xmlns:p14="http://schemas.microsoft.com/office/powerpoint/2010/main" val="5136724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B3B827-3F77-1343-AEB2-30C58F31C353}"/>
              </a:ext>
            </a:extLst>
          </p:cNvPr>
          <p:cNvSpPr>
            <a:spLocks noGrp="1"/>
          </p:cNvSpPr>
          <p:nvPr>
            <p:ph idx="1"/>
          </p:nvPr>
        </p:nvSpPr>
        <p:spPr>
          <a:xfrm>
            <a:off x="838200" y="467360"/>
            <a:ext cx="10515600" cy="5709603"/>
          </a:xfrm>
        </p:spPr>
        <p:txBody>
          <a:bodyPr>
            <a:normAutofit/>
          </a:bodyPr>
          <a:lstStyle/>
          <a:p>
            <a:pPr marL="0" indent="0" algn="l" fontAlgn="base">
              <a:buNone/>
            </a:pPr>
            <a:r>
              <a:rPr lang="en-US" b="1" i="0" dirty="0">
                <a:solidFill>
                  <a:srgbClr val="273239"/>
                </a:solidFill>
                <a:effectLst/>
                <a:latin typeface="Nunito" pitchFamily="2" charset="0"/>
              </a:rPr>
              <a:t>12. Integration with Other Tools:</a:t>
            </a:r>
            <a:br>
              <a:rPr lang="en-US" b="0" i="0" dirty="0">
                <a:solidFill>
                  <a:srgbClr val="273239"/>
                </a:solidFill>
                <a:effectLst/>
                <a:latin typeface="Nunito" pitchFamily="2" charset="0"/>
              </a:rPr>
            </a:br>
            <a:r>
              <a:rPr lang="en-US" b="0" i="0" dirty="0">
                <a:solidFill>
                  <a:srgbClr val="273239"/>
                </a:solidFill>
                <a:effectLst/>
                <a:latin typeface="Nunito" pitchFamily="2" charset="0"/>
              </a:rPr>
              <a:t>Hadoop integrates with other popular tools like Apache Spark, Apache </a:t>
            </a:r>
            <a:r>
              <a:rPr lang="en-US" b="0" i="0" dirty="0" err="1">
                <a:solidFill>
                  <a:srgbClr val="273239"/>
                </a:solidFill>
                <a:effectLst/>
                <a:latin typeface="Nunito" pitchFamily="2" charset="0"/>
              </a:rPr>
              <a:t>Flink</a:t>
            </a:r>
            <a:r>
              <a:rPr lang="en-US" b="0" i="0" dirty="0">
                <a:solidFill>
                  <a:srgbClr val="273239"/>
                </a:solidFill>
                <a:effectLst/>
                <a:latin typeface="Nunito" pitchFamily="2" charset="0"/>
              </a:rPr>
              <a:t>, and Apache Storm, making it easier to build data processing pipelines. This integration allows developers and data analysts to use their favorite tools and frameworks for building data pipelines and processing large datasets.</a:t>
            </a:r>
          </a:p>
          <a:p>
            <a:pPr marL="0" indent="0" algn="l" fontAlgn="base">
              <a:buNone/>
            </a:pPr>
            <a:endParaRPr lang="en-US" b="0" i="0" dirty="0">
              <a:solidFill>
                <a:srgbClr val="273239"/>
              </a:solidFill>
              <a:effectLst/>
              <a:latin typeface="Nunito" pitchFamily="2" charset="0"/>
            </a:endParaRPr>
          </a:p>
          <a:p>
            <a:pPr marL="0" indent="0" algn="l" fontAlgn="base">
              <a:buNone/>
            </a:pPr>
            <a:r>
              <a:rPr lang="en-US" b="1" i="0" dirty="0">
                <a:solidFill>
                  <a:srgbClr val="273239"/>
                </a:solidFill>
                <a:effectLst/>
                <a:latin typeface="Nunito" pitchFamily="2" charset="0"/>
              </a:rPr>
              <a:t>13. Secure:</a:t>
            </a:r>
            <a:br>
              <a:rPr lang="en-US" b="0" i="0" dirty="0">
                <a:solidFill>
                  <a:srgbClr val="273239"/>
                </a:solidFill>
                <a:effectLst/>
                <a:latin typeface="Nunito" pitchFamily="2" charset="0"/>
              </a:rPr>
            </a:br>
            <a:r>
              <a:rPr lang="en-US" b="0" i="0" dirty="0">
                <a:solidFill>
                  <a:srgbClr val="273239"/>
                </a:solidFill>
                <a:effectLst/>
                <a:latin typeface="Nunito" pitchFamily="2" charset="0"/>
              </a:rPr>
              <a:t>Hadoop provides built-in security features like authentication, authorization, and encryption. These features help to protect data and ensure that only authorized users have access to it. This makes Hadoop a more secure platform for processing sensitive data.</a:t>
            </a:r>
          </a:p>
          <a:p>
            <a:endParaRPr lang="en-IN" dirty="0"/>
          </a:p>
        </p:txBody>
      </p:sp>
    </p:spTree>
    <p:extLst>
      <p:ext uri="{BB962C8B-B14F-4D97-AF65-F5344CB8AC3E}">
        <p14:creationId xmlns:p14="http://schemas.microsoft.com/office/powerpoint/2010/main" val="250484186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1F526-C39D-F050-219C-FF1BBDE761E7}"/>
              </a:ext>
            </a:extLst>
          </p:cNvPr>
          <p:cNvSpPr>
            <a:spLocks noGrp="1"/>
          </p:cNvSpPr>
          <p:nvPr>
            <p:ph type="title"/>
          </p:nvPr>
        </p:nvSpPr>
        <p:spPr>
          <a:xfrm>
            <a:off x="838200" y="1"/>
            <a:ext cx="10515600" cy="883920"/>
          </a:xfrm>
        </p:spPr>
        <p:txBody>
          <a:bodyPr>
            <a:normAutofit/>
          </a:bodyPr>
          <a:lstStyle/>
          <a:p>
            <a:r>
              <a:rPr lang="en-US" sz="4000" dirty="0">
                <a:solidFill>
                  <a:srgbClr val="273239"/>
                </a:solidFill>
                <a:latin typeface="Nunito" pitchFamily="2" charset="0"/>
              </a:rPr>
              <a:t>D</a:t>
            </a:r>
            <a:r>
              <a:rPr lang="en-US" sz="4000" b="0" i="0" dirty="0">
                <a:solidFill>
                  <a:srgbClr val="273239"/>
                </a:solidFill>
                <a:effectLst/>
                <a:latin typeface="Nunito" pitchFamily="2" charset="0"/>
              </a:rPr>
              <a:t>ifferences between RDBMS and Hadoop</a:t>
            </a:r>
            <a:endParaRPr lang="en-IN" sz="4000" dirty="0"/>
          </a:p>
        </p:txBody>
      </p:sp>
      <p:graphicFrame>
        <p:nvGraphicFramePr>
          <p:cNvPr id="4" name="Content Placeholder 3">
            <a:extLst>
              <a:ext uri="{FF2B5EF4-FFF2-40B4-BE49-F238E27FC236}">
                <a16:creationId xmlns:a16="http://schemas.microsoft.com/office/drawing/2014/main" id="{19EFB099-3F01-9F07-4B1E-DE8C139B557B}"/>
              </a:ext>
            </a:extLst>
          </p:cNvPr>
          <p:cNvGraphicFramePr>
            <a:graphicFrameLocks noGrp="1"/>
          </p:cNvGraphicFramePr>
          <p:nvPr>
            <p:ph idx="1"/>
            <p:extLst>
              <p:ext uri="{D42A27DB-BD31-4B8C-83A1-F6EECF244321}">
                <p14:modId xmlns:p14="http://schemas.microsoft.com/office/powerpoint/2010/main" val="695304125"/>
              </p:ext>
            </p:extLst>
          </p:nvPr>
        </p:nvGraphicFramePr>
        <p:xfrm>
          <a:off x="538482" y="837605"/>
          <a:ext cx="10815318" cy="6020394"/>
        </p:xfrm>
        <a:graphic>
          <a:graphicData uri="http://schemas.openxmlformats.org/drawingml/2006/table">
            <a:tbl>
              <a:tblPr/>
              <a:tblGrid>
                <a:gridCol w="1102360">
                  <a:extLst>
                    <a:ext uri="{9D8B030D-6E8A-4147-A177-3AD203B41FA5}">
                      <a16:colId xmlns:a16="http://schemas.microsoft.com/office/drawing/2014/main" val="2137943842"/>
                    </a:ext>
                  </a:extLst>
                </a:gridCol>
                <a:gridCol w="4450080">
                  <a:extLst>
                    <a:ext uri="{9D8B030D-6E8A-4147-A177-3AD203B41FA5}">
                      <a16:colId xmlns:a16="http://schemas.microsoft.com/office/drawing/2014/main" val="3705585025"/>
                    </a:ext>
                  </a:extLst>
                </a:gridCol>
                <a:gridCol w="5262878">
                  <a:extLst>
                    <a:ext uri="{9D8B030D-6E8A-4147-A177-3AD203B41FA5}">
                      <a16:colId xmlns:a16="http://schemas.microsoft.com/office/drawing/2014/main" val="1844887955"/>
                    </a:ext>
                  </a:extLst>
                </a:gridCol>
              </a:tblGrid>
              <a:tr h="204658">
                <a:tc>
                  <a:txBody>
                    <a:bodyPr/>
                    <a:lstStyle/>
                    <a:p>
                      <a:pPr algn="ctr" fontAlgn="ctr"/>
                      <a:r>
                        <a:rPr lang="en-IN" sz="2400" b="1">
                          <a:effectLst/>
                        </a:rPr>
                        <a:t>S.No.</a:t>
                      </a:r>
                    </a:p>
                  </a:txBody>
                  <a:tcPr marL="18870" marR="18870" marT="31449" marB="3144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C6EBD9"/>
                    </a:solidFill>
                  </a:tcPr>
                </a:tc>
                <a:tc>
                  <a:txBody>
                    <a:bodyPr/>
                    <a:lstStyle/>
                    <a:p>
                      <a:pPr algn="ctr" fontAlgn="ctr"/>
                      <a:r>
                        <a:rPr lang="en-IN" sz="2400" b="1">
                          <a:effectLst/>
                        </a:rPr>
                        <a:t>RDBMS</a:t>
                      </a:r>
                    </a:p>
                  </a:txBody>
                  <a:tcPr marL="31449" marR="31449" marT="31449" marB="3144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C6EBD9"/>
                    </a:solidFill>
                  </a:tcPr>
                </a:tc>
                <a:tc>
                  <a:txBody>
                    <a:bodyPr/>
                    <a:lstStyle/>
                    <a:p>
                      <a:pPr algn="ctr" fontAlgn="ctr"/>
                      <a:r>
                        <a:rPr lang="en-IN" sz="2400" b="1">
                          <a:effectLst/>
                        </a:rPr>
                        <a:t>Hadoop</a:t>
                      </a:r>
                    </a:p>
                  </a:txBody>
                  <a:tcPr marL="31449" marR="31449" marT="31449" marB="3144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C6EBD9"/>
                    </a:solidFill>
                  </a:tcPr>
                </a:tc>
                <a:extLst>
                  <a:ext uri="{0D108BD9-81ED-4DB2-BD59-A6C34878D82A}">
                    <a16:rowId xmlns:a16="http://schemas.microsoft.com/office/drawing/2014/main" val="1826499668"/>
                  </a:ext>
                </a:extLst>
              </a:tr>
              <a:tr h="903337">
                <a:tc>
                  <a:txBody>
                    <a:bodyPr/>
                    <a:lstStyle/>
                    <a:p>
                      <a:pPr algn="l" fontAlgn="ctr"/>
                      <a:r>
                        <a:rPr lang="en-IN" sz="2000" b="0" dirty="0">
                          <a:effectLst/>
                        </a:rPr>
                        <a:t>1.</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a:effectLst/>
                        </a:rPr>
                        <a:t>Traditional row-column based databases, basically used for data storage, manipulation and retrieval.</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An open-source software used for storing data and running applications or processes concurrently.</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75463723"/>
                  </a:ext>
                </a:extLst>
              </a:tr>
              <a:tr h="561739">
                <a:tc>
                  <a:txBody>
                    <a:bodyPr/>
                    <a:lstStyle/>
                    <a:p>
                      <a:pPr algn="l" fontAlgn="ctr"/>
                      <a:r>
                        <a:rPr lang="en-IN" sz="2000" b="0">
                          <a:effectLst/>
                        </a:rPr>
                        <a:t>2.</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In this structured data is mostly processed.</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In this both structured and unstructured data is processed.</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58762539"/>
                  </a:ext>
                </a:extLst>
              </a:tr>
              <a:tr h="447873">
                <a:tc>
                  <a:txBody>
                    <a:bodyPr/>
                    <a:lstStyle/>
                    <a:p>
                      <a:pPr algn="l" fontAlgn="ctr"/>
                      <a:r>
                        <a:rPr lang="en-IN" sz="2000" b="0">
                          <a:effectLst/>
                        </a:rPr>
                        <a:t>3.</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It is best suited for OLTP environment.</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It is best suited for BIG data.</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17975532"/>
                  </a:ext>
                </a:extLst>
              </a:tr>
              <a:tr h="334008">
                <a:tc>
                  <a:txBody>
                    <a:bodyPr/>
                    <a:lstStyle/>
                    <a:p>
                      <a:pPr algn="l" fontAlgn="ctr"/>
                      <a:r>
                        <a:rPr lang="en-IN" sz="2000" b="0">
                          <a:effectLst/>
                        </a:rPr>
                        <a:t>4.</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It is less scalable than Hadoop.</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2000" b="0">
                          <a:effectLst/>
                        </a:rPr>
                        <a:t>It is highly scalable.</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178203328"/>
                  </a:ext>
                </a:extLst>
              </a:tr>
              <a:tr h="561739">
                <a:tc>
                  <a:txBody>
                    <a:bodyPr/>
                    <a:lstStyle/>
                    <a:p>
                      <a:pPr algn="l" fontAlgn="ctr"/>
                      <a:r>
                        <a:rPr lang="en-IN" sz="2000" b="0">
                          <a:effectLst/>
                        </a:rPr>
                        <a:t>5.</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Data normalization is required in RDBMS.</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Data normalization is not required in Hadoop.</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42550470"/>
                  </a:ext>
                </a:extLst>
              </a:tr>
              <a:tr h="447873">
                <a:tc>
                  <a:txBody>
                    <a:bodyPr/>
                    <a:lstStyle/>
                    <a:p>
                      <a:pPr algn="l" fontAlgn="ctr"/>
                      <a:r>
                        <a:rPr lang="en-IN" sz="2000" b="0">
                          <a:effectLst/>
                        </a:rPr>
                        <a:t>6.</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It stores transformed and aggregated data.</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It stores huge volume of data.</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07747130"/>
                  </a:ext>
                </a:extLst>
              </a:tr>
              <a:tr h="447873">
                <a:tc>
                  <a:txBody>
                    <a:bodyPr/>
                    <a:lstStyle/>
                    <a:p>
                      <a:pPr algn="l" fontAlgn="ctr"/>
                      <a:r>
                        <a:rPr lang="en-IN" sz="2000" b="0">
                          <a:effectLst/>
                        </a:rPr>
                        <a:t>7.</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It has no latency in response.</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It has some latency in response.</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40533251"/>
                  </a:ext>
                </a:extLst>
              </a:tr>
              <a:tr h="447873">
                <a:tc>
                  <a:txBody>
                    <a:bodyPr/>
                    <a:lstStyle/>
                    <a:p>
                      <a:pPr algn="l" fontAlgn="ctr"/>
                      <a:r>
                        <a:rPr lang="en-IN" sz="2000" b="0">
                          <a:effectLst/>
                        </a:rPr>
                        <a:t>8.</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The data schema of RDBMS is static type.</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The data schema of Hadoop is dynamic type.</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91089295"/>
                  </a:ext>
                </a:extLst>
              </a:tr>
              <a:tr h="447873">
                <a:tc>
                  <a:txBody>
                    <a:bodyPr/>
                    <a:lstStyle/>
                    <a:p>
                      <a:pPr algn="l" fontAlgn="ctr"/>
                      <a:r>
                        <a:rPr lang="en-IN" sz="2000" b="0">
                          <a:effectLst/>
                        </a:rPr>
                        <a:t>9.</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2000" b="0">
                          <a:effectLst/>
                        </a:rPr>
                        <a:t>High data integrity available.</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Low data integrity available than RDBMS.</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09968731"/>
                  </a:ext>
                </a:extLst>
              </a:tr>
              <a:tr h="447873">
                <a:tc>
                  <a:txBody>
                    <a:bodyPr/>
                    <a:lstStyle/>
                    <a:p>
                      <a:pPr algn="l" fontAlgn="ctr"/>
                      <a:r>
                        <a:rPr lang="en-IN" sz="2000" b="0">
                          <a:effectLst/>
                        </a:rPr>
                        <a:t>10.</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Cost is applicable for licensed software.</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a:effectLst/>
                        </a:rPr>
                        <a:t>Free of cost, as it is an open source software.</a:t>
                      </a:r>
                    </a:p>
                  </a:txBody>
                  <a:tcPr marL="31449" marR="31449" marT="44029" marB="4402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84905613"/>
                  </a:ext>
                </a:extLst>
              </a:tr>
            </a:tbl>
          </a:graphicData>
        </a:graphic>
      </p:graphicFrame>
    </p:spTree>
    <p:extLst>
      <p:ext uri="{BB962C8B-B14F-4D97-AF65-F5344CB8AC3E}">
        <p14:creationId xmlns:p14="http://schemas.microsoft.com/office/powerpoint/2010/main" val="57499167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DF6BC-2BEB-4666-EC11-C1F15D875072}"/>
              </a:ext>
            </a:extLst>
          </p:cNvPr>
          <p:cNvSpPr>
            <a:spLocks noGrp="1"/>
          </p:cNvSpPr>
          <p:nvPr>
            <p:ph type="title"/>
          </p:nvPr>
        </p:nvSpPr>
        <p:spPr/>
        <p:txBody>
          <a:bodyPr/>
          <a:lstStyle/>
          <a:p>
            <a:r>
              <a:rPr lang="en-US" b="1" dirty="0"/>
              <a:t>Distributed computing System</a:t>
            </a:r>
            <a:br>
              <a:rPr lang="en-US" b="1" dirty="0"/>
            </a:br>
            <a:endParaRPr lang="en-IN" b="1" dirty="0"/>
          </a:p>
        </p:txBody>
      </p:sp>
      <p:sp>
        <p:nvSpPr>
          <p:cNvPr id="3" name="Content Placeholder 2">
            <a:extLst>
              <a:ext uri="{FF2B5EF4-FFF2-40B4-BE49-F238E27FC236}">
                <a16:creationId xmlns:a16="http://schemas.microsoft.com/office/drawing/2014/main" id="{E66266CE-3FD1-6E9B-DE24-F043A2AD12BC}"/>
              </a:ext>
            </a:extLst>
          </p:cNvPr>
          <p:cNvSpPr>
            <a:spLocks noGrp="1"/>
          </p:cNvSpPr>
          <p:nvPr>
            <p:ph idx="1"/>
          </p:nvPr>
        </p:nvSpPr>
        <p:spPr>
          <a:xfrm>
            <a:off x="838200" y="1473200"/>
            <a:ext cx="10515600" cy="4927599"/>
          </a:xfrm>
        </p:spPr>
        <p:txBody>
          <a:bodyPr>
            <a:normAutofit fontScale="85000" lnSpcReduction="20000"/>
          </a:bodyPr>
          <a:lstStyle/>
          <a:p>
            <a:r>
              <a:rPr lang="en-US" dirty="0"/>
              <a:t>A distributed system is a collection of independent computers or digital devices that communicate and coordinate their actions by passing messages over a network.</a:t>
            </a:r>
          </a:p>
          <a:p>
            <a:endParaRPr lang="en-US" dirty="0"/>
          </a:p>
          <a:p>
            <a:r>
              <a:rPr lang="en-US" dirty="0"/>
              <a:t>These computers work together as a single system to achieve a common goal, such as processing large amounts of data, providing a web service, or managing a complex application.</a:t>
            </a:r>
          </a:p>
          <a:p>
            <a:endParaRPr lang="en-US" dirty="0"/>
          </a:p>
          <a:p>
            <a:r>
              <a:rPr lang="en-US" dirty="0"/>
              <a:t>In a distributed system, each computer, also called a node, performs a specific task or set of tasks and communicates with other nodes to share information for the coordination of actions.</a:t>
            </a:r>
          </a:p>
          <a:p>
            <a:endParaRPr lang="en-US" dirty="0"/>
          </a:p>
          <a:p>
            <a:r>
              <a:rPr lang="en-US" dirty="0"/>
              <a:t>One of the advantages of these nodes is that they can be located in different geographic locations with different hardware configurations and operating systems. This provides flexibility in the usage of the system.</a:t>
            </a:r>
            <a:endParaRPr lang="en-IN" dirty="0"/>
          </a:p>
        </p:txBody>
      </p:sp>
    </p:spTree>
    <p:extLst>
      <p:ext uri="{BB962C8B-B14F-4D97-AF65-F5344CB8AC3E}">
        <p14:creationId xmlns:p14="http://schemas.microsoft.com/office/powerpoint/2010/main" val="302346818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E8B197-F116-3FF9-EF58-8F3B1435A295}"/>
              </a:ext>
            </a:extLst>
          </p:cNvPr>
          <p:cNvPicPr>
            <a:picLocks noChangeAspect="1"/>
          </p:cNvPicPr>
          <p:nvPr/>
        </p:nvPicPr>
        <p:blipFill>
          <a:blip r:embed="rId2"/>
          <a:stretch>
            <a:fillRect/>
          </a:stretch>
        </p:blipFill>
        <p:spPr>
          <a:xfrm>
            <a:off x="2096480" y="121920"/>
            <a:ext cx="7999039" cy="6614160"/>
          </a:xfrm>
          <a:prstGeom prst="rect">
            <a:avLst/>
          </a:prstGeom>
        </p:spPr>
      </p:pic>
    </p:spTree>
    <p:extLst>
      <p:ext uri="{BB962C8B-B14F-4D97-AF65-F5344CB8AC3E}">
        <p14:creationId xmlns:p14="http://schemas.microsoft.com/office/powerpoint/2010/main" val="1390918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ADF49-9F06-8928-0BCF-07061A008D3E}"/>
              </a:ext>
            </a:extLst>
          </p:cNvPr>
          <p:cNvSpPr>
            <a:spLocks noGrp="1"/>
          </p:cNvSpPr>
          <p:nvPr>
            <p:ph type="title"/>
          </p:nvPr>
        </p:nvSpPr>
        <p:spPr/>
        <p:txBody>
          <a:bodyPr/>
          <a:lstStyle/>
          <a:p>
            <a:r>
              <a:rPr lang="en-US" b="1" i="0" dirty="0">
                <a:effectLst/>
                <a:latin typeface="erdana"/>
              </a:rPr>
              <a:t>Variety</a:t>
            </a:r>
            <a:br>
              <a:rPr lang="en-US" b="1" i="0" dirty="0">
                <a:effectLst/>
                <a:latin typeface="erdana"/>
              </a:rPr>
            </a:br>
            <a:endParaRPr lang="en-IN" b="1" dirty="0"/>
          </a:p>
        </p:txBody>
      </p:sp>
      <p:sp>
        <p:nvSpPr>
          <p:cNvPr id="3" name="Content Placeholder 2">
            <a:extLst>
              <a:ext uri="{FF2B5EF4-FFF2-40B4-BE49-F238E27FC236}">
                <a16:creationId xmlns:a16="http://schemas.microsoft.com/office/drawing/2014/main" id="{CFB24275-C5D7-4103-0163-ED8809A148BE}"/>
              </a:ext>
            </a:extLst>
          </p:cNvPr>
          <p:cNvSpPr>
            <a:spLocks noGrp="1"/>
          </p:cNvSpPr>
          <p:nvPr>
            <p:ph idx="1"/>
          </p:nvPr>
        </p:nvSpPr>
        <p:spPr/>
        <p:txBody>
          <a:bodyPr/>
          <a:lstStyle/>
          <a:p>
            <a:pPr algn="just"/>
            <a:r>
              <a:rPr lang="en-US" b="0" i="0" dirty="0">
                <a:solidFill>
                  <a:srgbClr val="333333"/>
                </a:solidFill>
                <a:effectLst/>
                <a:latin typeface="inter-regular"/>
              </a:rPr>
              <a:t>Big Data can be </a:t>
            </a:r>
            <a:r>
              <a:rPr lang="en-US" b="1" i="0" dirty="0">
                <a:solidFill>
                  <a:srgbClr val="333333"/>
                </a:solidFill>
                <a:effectLst/>
                <a:latin typeface="inter-bold"/>
              </a:rPr>
              <a:t>structured, unstructured, and semi-structured</a:t>
            </a:r>
            <a:r>
              <a:rPr lang="en-US" b="0" i="0" dirty="0">
                <a:solidFill>
                  <a:srgbClr val="333333"/>
                </a:solidFill>
                <a:effectLst/>
                <a:latin typeface="inter-regular"/>
              </a:rPr>
              <a:t> that are being collected from different sources. </a:t>
            </a:r>
          </a:p>
          <a:p>
            <a:pPr algn="just"/>
            <a:endParaRPr lang="en-US" dirty="0">
              <a:solidFill>
                <a:srgbClr val="333333"/>
              </a:solidFill>
              <a:latin typeface="inter-regular"/>
            </a:endParaRPr>
          </a:p>
          <a:p>
            <a:pPr algn="just"/>
            <a:r>
              <a:rPr lang="en-US" b="0" i="0" dirty="0">
                <a:solidFill>
                  <a:srgbClr val="333333"/>
                </a:solidFill>
                <a:effectLst/>
                <a:latin typeface="inter-regular"/>
              </a:rPr>
              <a:t>Data will only be collected from </a:t>
            </a:r>
            <a:r>
              <a:rPr lang="en-US" b="1" i="0" dirty="0">
                <a:solidFill>
                  <a:srgbClr val="333333"/>
                </a:solidFill>
                <a:effectLst/>
                <a:latin typeface="inter-bold"/>
              </a:rPr>
              <a:t>databases</a:t>
            </a:r>
            <a:r>
              <a:rPr lang="en-US" b="0" i="0" dirty="0">
                <a:solidFill>
                  <a:srgbClr val="333333"/>
                </a:solidFill>
                <a:effectLst/>
                <a:latin typeface="inter-regular"/>
              </a:rPr>
              <a:t> and </a:t>
            </a:r>
            <a:r>
              <a:rPr lang="en-US" b="1" i="0" dirty="0">
                <a:solidFill>
                  <a:srgbClr val="333333"/>
                </a:solidFill>
                <a:effectLst/>
                <a:latin typeface="inter-bold"/>
              </a:rPr>
              <a:t>sheets</a:t>
            </a:r>
            <a:r>
              <a:rPr lang="en-US" b="0" i="0" dirty="0">
                <a:solidFill>
                  <a:srgbClr val="333333"/>
                </a:solidFill>
                <a:effectLst/>
                <a:latin typeface="inter-regular"/>
              </a:rPr>
              <a:t> in the past, But these days the data will comes in array forms, that are </a:t>
            </a:r>
            <a:r>
              <a:rPr lang="en-US" b="1" i="0" dirty="0">
                <a:solidFill>
                  <a:srgbClr val="333333"/>
                </a:solidFill>
                <a:effectLst/>
                <a:latin typeface="inter-bold"/>
              </a:rPr>
              <a:t>PDFs, Emails, audios, SM posts, photos, videos,</a:t>
            </a:r>
            <a:r>
              <a:rPr lang="en-US" b="0" i="0" dirty="0">
                <a:solidFill>
                  <a:srgbClr val="333333"/>
                </a:solidFill>
                <a:effectLst/>
                <a:latin typeface="inter-regular"/>
              </a:rPr>
              <a:t> etc.</a:t>
            </a:r>
          </a:p>
          <a:p>
            <a:endParaRPr lang="en-IN" dirty="0"/>
          </a:p>
        </p:txBody>
      </p:sp>
    </p:spTree>
    <p:extLst>
      <p:ext uri="{BB962C8B-B14F-4D97-AF65-F5344CB8AC3E}">
        <p14:creationId xmlns:p14="http://schemas.microsoft.com/office/powerpoint/2010/main" val="3166580056"/>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C07A-3AB7-9A06-8619-0083E75FE605}"/>
              </a:ext>
            </a:extLst>
          </p:cNvPr>
          <p:cNvSpPr>
            <a:spLocks noGrp="1"/>
          </p:cNvSpPr>
          <p:nvPr>
            <p:ph type="title"/>
          </p:nvPr>
        </p:nvSpPr>
        <p:spPr/>
        <p:txBody>
          <a:bodyPr/>
          <a:lstStyle/>
          <a:p>
            <a:r>
              <a:rPr lang="en-IN" b="1" i="0" dirty="0">
                <a:effectLst/>
                <a:latin typeface="__Source_Sans_Pro_fea366"/>
              </a:rPr>
              <a:t>Distributed Systems: Challenges/Failures</a:t>
            </a:r>
            <a:br>
              <a:rPr lang="en-IN" b="1" i="0" dirty="0">
                <a:effectLst/>
                <a:latin typeface="__Source_Sans_Pro_fea366"/>
              </a:rPr>
            </a:br>
            <a:endParaRPr lang="en-IN" dirty="0"/>
          </a:p>
        </p:txBody>
      </p:sp>
      <p:sp>
        <p:nvSpPr>
          <p:cNvPr id="3" name="Content Placeholder 2">
            <a:extLst>
              <a:ext uri="{FF2B5EF4-FFF2-40B4-BE49-F238E27FC236}">
                <a16:creationId xmlns:a16="http://schemas.microsoft.com/office/drawing/2014/main" id="{6B2AD521-7CD1-2ECA-C053-F49273327C5F}"/>
              </a:ext>
            </a:extLst>
          </p:cNvPr>
          <p:cNvSpPr>
            <a:spLocks noGrp="1"/>
          </p:cNvSpPr>
          <p:nvPr>
            <p:ph idx="1"/>
          </p:nvPr>
        </p:nvSpPr>
        <p:spPr/>
        <p:txBody>
          <a:bodyPr/>
          <a:lstStyle/>
          <a:p>
            <a:pPr marL="0" indent="0">
              <a:buNone/>
            </a:pPr>
            <a:r>
              <a:rPr lang="en-US" b="1" dirty="0"/>
              <a:t>Heterogeneity</a:t>
            </a:r>
          </a:p>
          <a:p>
            <a:r>
              <a:rPr lang="en-US" dirty="0"/>
              <a:t>Heterogeneity is one of the challenges of a distributed system that refers to differences in hardware, software, or network configurations among nodes. </a:t>
            </a:r>
          </a:p>
          <a:p>
            <a:endParaRPr lang="en-US" dirty="0"/>
          </a:p>
          <a:p>
            <a:r>
              <a:rPr lang="en-US" dirty="0"/>
              <a:t>This can present challenges for communication and coordination. Techniques for managing heterogeneity include middleware, virtualization, standardization, and service-oriented architecture. These approaches can help build robust and scalable systems that accommodate diverse configurations.</a:t>
            </a:r>
            <a:endParaRPr lang="en-IN" dirty="0"/>
          </a:p>
        </p:txBody>
      </p:sp>
    </p:spTree>
    <p:extLst>
      <p:ext uri="{BB962C8B-B14F-4D97-AF65-F5344CB8AC3E}">
        <p14:creationId xmlns:p14="http://schemas.microsoft.com/office/powerpoint/2010/main" val="68792987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9C4B8C-4E1D-DDDE-5905-5210EB8A9764}"/>
              </a:ext>
            </a:extLst>
          </p:cNvPr>
          <p:cNvSpPr>
            <a:spLocks noGrp="1"/>
          </p:cNvSpPr>
          <p:nvPr>
            <p:ph idx="1"/>
          </p:nvPr>
        </p:nvSpPr>
        <p:spPr>
          <a:xfrm>
            <a:off x="838200" y="436880"/>
            <a:ext cx="10515600" cy="5740083"/>
          </a:xfrm>
        </p:spPr>
        <p:txBody>
          <a:bodyPr>
            <a:normAutofit fontScale="92500" lnSpcReduction="10000"/>
          </a:bodyPr>
          <a:lstStyle/>
          <a:p>
            <a:pPr marL="0" indent="0">
              <a:buNone/>
            </a:pPr>
            <a:r>
              <a:rPr lang="en-US" b="1" dirty="0"/>
              <a:t>Scalability</a:t>
            </a:r>
          </a:p>
          <a:p>
            <a:r>
              <a:rPr lang="en-US" dirty="0"/>
              <a:t>Scalability is one of the challenges in distributed systems. As distributed systems grow in size and complexity, it becomes increasingly difficult to maintain their performance and availability. The major challenges are security, maintaining consistency of data in every system, network latency between systems, resource allocation, or proper node balancing across multiple nodes.</a:t>
            </a:r>
          </a:p>
          <a:p>
            <a:endParaRPr lang="en-US" dirty="0"/>
          </a:p>
          <a:p>
            <a:pPr marL="0" indent="0">
              <a:buNone/>
            </a:pPr>
            <a:r>
              <a:rPr lang="en-US" b="1" dirty="0"/>
              <a:t>Openness</a:t>
            </a:r>
          </a:p>
          <a:p>
            <a:r>
              <a:rPr lang="en-US" dirty="0"/>
              <a:t>Openness in distributed systems refers to achieving a standard between different systems that use different standards, protocols, and data formats. It is crucial to ensure that different systems can communicate and exchange data seamlessly without the need for extensive manual intervention. It is also important to maintain the correct amount of transparency and security in such systems.</a:t>
            </a:r>
            <a:endParaRPr lang="en-IN" dirty="0"/>
          </a:p>
        </p:txBody>
      </p:sp>
    </p:spTree>
    <p:extLst>
      <p:ext uri="{BB962C8B-B14F-4D97-AF65-F5344CB8AC3E}">
        <p14:creationId xmlns:p14="http://schemas.microsoft.com/office/powerpoint/2010/main" val="229639965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79CA18-229F-4F4B-B8A3-B85837AF0C15}"/>
              </a:ext>
            </a:extLst>
          </p:cNvPr>
          <p:cNvSpPr>
            <a:spLocks noGrp="1"/>
          </p:cNvSpPr>
          <p:nvPr>
            <p:ph idx="1"/>
          </p:nvPr>
        </p:nvSpPr>
        <p:spPr>
          <a:xfrm>
            <a:off x="838200" y="375920"/>
            <a:ext cx="10515600" cy="5801043"/>
          </a:xfrm>
        </p:spPr>
        <p:txBody>
          <a:bodyPr>
            <a:normAutofit lnSpcReduction="10000"/>
          </a:bodyPr>
          <a:lstStyle/>
          <a:p>
            <a:pPr marL="0" indent="0">
              <a:buNone/>
            </a:pPr>
            <a:r>
              <a:rPr lang="en-US" b="1" dirty="0"/>
              <a:t>Transparency</a:t>
            </a:r>
          </a:p>
          <a:p>
            <a:r>
              <a:rPr lang="en-US" dirty="0"/>
              <a:t>Transparency refers to the level of abstraction present in the system to hide complex information from the user. It is essential to ensure that failures are transparent to users and do not affect the overall system's performance. Systems with different hardware and software configurations provide to be a challenge for Transparency. Security is also a concern to maintain transparency in distributed systems.</a:t>
            </a:r>
          </a:p>
          <a:p>
            <a:endParaRPr lang="en-US" dirty="0"/>
          </a:p>
          <a:p>
            <a:pPr marL="0" indent="0">
              <a:buNone/>
            </a:pPr>
            <a:r>
              <a:rPr lang="en-US" b="1" dirty="0"/>
              <a:t>Concurrency</a:t>
            </a:r>
          </a:p>
          <a:p>
            <a:r>
              <a:rPr lang="en-US" dirty="0"/>
              <a:t>Concurrency is the ability to process data parallelly on different nodes of the system. One of the primary challenges of concurrency in distributed systems is the issue of race conditions. Problems like communication and synchronization between nodes also pose a challenge. When a node fails, the fault tolerance mechanism must ensure synchronization.</a:t>
            </a:r>
            <a:endParaRPr lang="en-IN" dirty="0"/>
          </a:p>
        </p:txBody>
      </p:sp>
    </p:spTree>
    <p:extLst>
      <p:ext uri="{BB962C8B-B14F-4D97-AF65-F5344CB8AC3E}">
        <p14:creationId xmlns:p14="http://schemas.microsoft.com/office/powerpoint/2010/main" val="49692183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8CFA-6698-647B-DFB6-8AF7B834EA3C}"/>
              </a:ext>
            </a:extLst>
          </p:cNvPr>
          <p:cNvSpPr>
            <a:spLocks noGrp="1"/>
          </p:cNvSpPr>
          <p:nvPr>
            <p:ph type="title"/>
          </p:nvPr>
        </p:nvSpPr>
        <p:spPr/>
        <p:txBody>
          <a:bodyPr/>
          <a:lstStyle/>
          <a:p>
            <a:r>
              <a:rPr lang="en-US" b="1" dirty="0"/>
              <a:t>Security</a:t>
            </a:r>
            <a:br>
              <a:rPr lang="en-US" b="1" dirty="0"/>
            </a:br>
            <a:endParaRPr lang="en-IN" b="1" dirty="0"/>
          </a:p>
        </p:txBody>
      </p:sp>
      <p:sp>
        <p:nvSpPr>
          <p:cNvPr id="3" name="Content Placeholder 2">
            <a:extLst>
              <a:ext uri="{FF2B5EF4-FFF2-40B4-BE49-F238E27FC236}">
                <a16:creationId xmlns:a16="http://schemas.microsoft.com/office/drawing/2014/main" id="{6AE9433E-E0BB-7D9D-6505-500149831479}"/>
              </a:ext>
            </a:extLst>
          </p:cNvPr>
          <p:cNvSpPr>
            <a:spLocks noGrp="1"/>
          </p:cNvSpPr>
          <p:nvPr>
            <p:ph idx="1"/>
          </p:nvPr>
        </p:nvSpPr>
        <p:spPr/>
        <p:txBody>
          <a:bodyPr/>
          <a:lstStyle/>
          <a:p>
            <a:r>
              <a:rPr lang="en-US" dirty="0"/>
              <a:t>The distributed and heterogeneous nature of the distributed system makes security a major challenge for data processing systems. The system must ensure confidentiality from unauthorized access as data is transmitted across multiple nodes. </a:t>
            </a:r>
          </a:p>
          <a:p>
            <a:endParaRPr lang="en-US" dirty="0"/>
          </a:p>
          <a:p>
            <a:r>
              <a:rPr lang="en-US" dirty="0"/>
              <a:t>Various methods like Digital signatures, Checksums, and Hash functions should be used to verify the integrity of data as data is being modified by multiple systems. Authentication mechanisms are also challenging as users and processes may be located on different node</a:t>
            </a:r>
            <a:endParaRPr lang="en-IN" dirty="0"/>
          </a:p>
        </p:txBody>
      </p:sp>
    </p:spTree>
    <p:extLst>
      <p:ext uri="{BB962C8B-B14F-4D97-AF65-F5344CB8AC3E}">
        <p14:creationId xmlns:p14="http://schemas.microsoft.com/office/powerpoint/2010/main" val="193236619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977FE-A197-DCB8-188B-C288D72BA0C3}"/>
              </a:ext>
            </a:extLst>
          </p:cNvPr>
          <p:cNvSpPr>
            <a:spLocks noGrp="1"/>
          </p:cNvSpPr>
          <p:nvPr>
            <p:ph type="title"/>
          </p:nvPr>
        </p:nvSpPr>
        <p:spPr/>
        <p:txBody>
          <a:bodyPr/>
          <a:lstStyle/>
          <a:p>
            <a:r>
              <a:rPr lang="en-US" b="1" dirty="0"/>
              <a:t>Failure Handling</a:t>
            </a:r>
            <a:br>
              <a:rPr lang="en-US" b="1" dirty="0"/>
            </a:br>
            <a:endParaRPr lang="en-IN" b="1" dirty="0"/>
          </a:p>
        </p:txBody>
      </p:sp>
      <p:sp>
        <p:nvSpPr>
          <p:cNvPr id="3" name="Content Placeholder 2">
            <a:extLst>
              <a:ext uri="{FF2B5EF4-FFF2-40B4-BE49-F238E27FC236}">
                <a16:creationId xmlns:a16="http://schemas.microsoft.com/office/drawing/2014/main" id="{3962AE4B-CAE4-6121-F72A-FDC53CCBAED2}"/>
              </a:ext>
            </a:extLst>
          </p:cNvPr>
          <p:cNvSpPr>
            <a:spLocks noGrp="1"/>
          </p:cNvSpPr>
          <p:nvPr>
            <p:ph idx="1"/>
          </p:nvPr>
        </p:nvSpPr>
        <p:spPr/>
        <p:txBody>
          <a:bodyPr>
            <a:normAutofit fontScale="92500"/>
          </a:bodyPr>
          <a:lstStyle/>
          <a:p>
            <a:r>
              <a:rPr lang="en-US" dirty="0"/>
              <a:t>One of the primary challenges of failure handling in distributed systems is identifying and diagnosing failures as failure can occur at any node. </a:t>
            </a:r>
          </a:p>
          <a:p>
            <a:endParaRPr lang="en-US" dirty="0"/>
          </a:p>
          <a:p>
            <a:r>
              <a:rPr lang="en-US" dirty="0"/>
              <a:t>Logging mechanisms should be implemented to identify the failed nodes. Techniques like redundancy, replication, and checkpoints should be used to ensure the continuous working of the system in case of a node failure. </a:t>
            </a:r>
          </a:p>
          <a:p>
            <a:endParaRPr lang="en-US" dirty="0"/>
          </a:p>
          <a:p>
            <a:r>
              <a:rPr lang="en-US" dirty="0"/>
              <a:t>Data recovery should be implemented with techniques like Rollback to recover data in the event of a failure.</a:t>
            </a:r>
            <a:endParaRPr lang="en-IN" dirty="0"/>
          </a:p>
        </p:txBody>
      </p:sp>
    </p:spTree>
    <p:extLst>
      <p:ext uri="{BB962C8B-B14F-4D97-AF65-F5344CB8AC3E}">
        <p14:creationId xmlns:p14="http://schemas.microsoft.com/office/powerpoint/2010/main" val="237605552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986A6-D1B2-10C6-B886-C783DD454875}"/>
              </a:ext>
            </a:extLst>
          </p:cNvPr>
          <p:cNvSpPr>
            <a:spLocks noGrp="1"/>
          </p:cNvSpPr>
          <p:nvPr>
            <p:ph type="title"/>
          </p:nvPr>
        </p:nvSpPr>
        <p:spPr/>
        <p:txBody>
          <a:bodyPr/>
          <a:lstStyle/>
          <a:p>
            <a:r>
              <a:rPr lang="en-IN" b="1" dirty="0"/>
              <a:t>Conceptual layer of Hadoop</a:t>
            </a:r>
          </a:p>
        </p:txBody>
      </p:sp>
      <p:pic>
        <p:nvPicPr>
          <p:cNvPr id="3074" name="Picture 2" descr="Hadoop - Architecture - GeeksforGeeks">
            <a:extLst>
              <a:ext uri="{FF2B5EF4-FFF2-40B4-BE49-F238E27FC236}">
                <a16:creationId xmlns:a16="http://schemas.microsoft.com/office/drawing/2014/main" id="{A22942F6-F8DD-B349-67C0-C2C8D0C76E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6628" y="1825625"/>
            <a:ext cx="637874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02826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491C-8776-0A67-93B8-51CAD06D185A}"/>
              </a:ext>
            </a:extLst>
          </p:cNvPr>
          <p:cNvSpPr>
            <a:spLocks noGrp="1"/>
          </p:cNvSpPr>
          <p:nvPr>
            <p:ph type="ctrTitle"/>
          </p:nvPr>
        </p:nvSpPr>
        <p:spPr/>
        <p:txBody>
          <a:bodyPr/>
          <a:lstStyle/>
          <a:p>
            <a:r>
              <a:rPr lang="en-IN" b="1" dirty="0"/>
              <a:t>Module-5</a:t>
            </a:r>
          </a:p>
        </p:txBody>
      </p:sp>
      <p:sp>
        <p:nvSpPr>
          <p:cNvPr id="3" name="Subtitle 2">
            <a:extLst>
              <a:ext uri="{FF2B5EF4-FFF2-40B4-BE49-F238E27FC236}">
                <a16:creationId xmlns:a16="http://schemas.microsoft.com/office/drawing/2014/main" id="{7A383CFF-B8F7-94AF-915B-4B7887F628F5}"/>
              </a:ext>
            </a:extLst>
          </p:cNvPr>
          <p:cNvSpPr>
            <a:spLocks noGrp="1"/>
          </p:cNvSpPr>
          <p:nvPr>
            <p:ph type="subTitle" idx="1"/>
          </p:nvPr>
        </p:nvSpPr>
        <p:spPr/>
        <p:txBody>
          <a:bodyPr/>
          <a:lstStyle/>
          <a:p>
            <a:r>
              <a:rPr lang="en-IN" dirty="0"/>
              <a:t>PIG and HIV</a:t>
            </a:r>
          </a:p>
        </p:txBody>
      </p:sp>
    </p:spTree>
    <p:extLst>
      <p:ext uri="{BB962C8B-B14F-4D97-AF65-F5344CB8AC3E}">
        <p14:creationId xmlns:p14="http://schemas.microsoft.com/office/powerpoint/2010/main" val="334080769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35A87-2A9D-5682-5271-66A01E8BEBB0}"/>
              </a:ext>
            </a:extLst>
          </p:cNvPr>
          <p:cNvSpPr>
            <a:spLocks noGrp="1"/>
          </p:cNvSpPr>
          <p:nvPr>
            <p:ph type="title"/>
          </p:nvPr>
        </p:nvSpPr>
        <p:spPr/>
        <p:txBody>
          <a:bodyPr/>
          <a:lstStyle/>
          <a:p>
            <a:r>
              <a:rPr lang="en-IN" dirty="0"/>
              <a:t>PIG</a:t>
            </a:r>
          </a:p>
        </p:txBody>
      </p:sp>
      <p:sp>
        <p:nvSpPr>
          <p:cNvPr id="3" name="Content Placeholder 2">
            <a:extLst>
              <a:ext uri="{FF2B5EF4-FFF2-40B4-BE49-F238E27FC236}">
                <a16:creationId xmlns:a16="http://schemas.microsoft.com/office/drawing/2014/main" id="{111F3838-AAE4-9B71-10C3-789D99EACB08}"/>
              </a:ext>
            </a:extLst>
          </p:cNvPr>
          <p:cNvSpPr>
            <a:spLocks noGrp="1"/>
          </p:cNvSpPr>
          <p:nvPr>
            <p:ph idx="1"/>
          </p:nvPr>
        </p:nvSpPr>
        <p:spPr/>
        <p:txBody>
          <a:bodyPr>
            <a:normAutofit lnSpcReduction="10000"/>
          </a:bodyPr>
          <a:lstStyle/>
          <a:p>
            <a:r>
              <a:rPr lang="en-US" dirty="0"/>
              <a:t>To analyze and process big data, Hadoop uses Map Reduce. Map Reduce is a program that is written in Java. </a:t>
            </a:r>
          </a:p>
          <a:p>
            <a:endParaRPr lang="en-US" dirty="0"/>
          </a:p>
          <a:p>
            <a:r>
              <a:rPr lang="en-US" dirty="0"/>
              <a:t>But, developers find it challenging to write and maintain these lengthy Java codes. With Apache Pig, developers can quickly analyze and process large data sets without using complex Java codes. </a:t>
            </a:r>
          </a:p>
          <a:p>
            <a:endParaRPr lang="en-US" dirty="0"/>
          </a:p>
          <a:p>
            <a:r>
              <a:rPr lang="en-US" dirty="0"/>
              <a:t>Apache Pig developed by Yahoo researchers executes Map Reduce jobs on extensive datasets and provides an easy interface for developers to process the data efficiently. </a:t>
            </a:r>
            <a:endParaRPr lang="en-IN" dirty="0"/>
          </a:p>
        </p:txBody>
      </p:sp>
    </p:spTree>
    <p:extLst>
      <p:ext uri="{BB962C8B-B14F-4D97-AF65-F5344CB8AC3E}">
        <p14:creationId xmlns:p14="http://schemas.microsoft.com/office/powerpoint/2010/main" val="228108329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97B5-320D-78A0-F42A-C76674781F9F}"/>
              </a:ext>
            </a:extLst>
          </p:cNvPr>
          <p:cNvSpPr>
            <a:spLocks noGrp="1"/>
          </p:cNvSpPr>
          <p:nvPr>
            <p:ph type="title"/>
          </p:nvPr>
        </p:nvSpPr>
        <p:spPr/>
        <p:txBody>
          <a:bodyPr/>
          <a:lstStyle/>
          <a:p>
            <a:r>
              <a:rPr lang="en-IN" dirty="0"/>
              <a:t>PIG</a:t>
            </a:r>
          </a:p>
        </p:txBody>
      </p:sp>
      <p:sp>
        <p:nvSpPr>
          <p:cNvPr id="3" name="Content Placeholder 2">
            <a:extLst>
              <a:ext uri="{FF2B5EF4-FFF2-40B4-BE49-F238E27FC236}">
                <a16:creationId xmlns:a16="http://schemas.microsoft.com/office/drawing/2014/main" id="{E05789E9-B3FB-71A0-C408-6652AE66F21E}"/>
              </a:ext>
            </a:extLst>
          </p:cNvPr>
          <p:cNvSpPr>
            <a:spLocks noGrp="1"/>
          </p:cNvSpPr>
          <p:nvPr>
            <p:ph idx="1"/>
          </p:nvPr>
        </p:nvSpPr>
        <p:spPr/>
        <p:txBody>
          <a:bodyPr>
            <a:normAutofit fontScale="92500" lnSpcReduction="20000"/>
          </a:bodyPr>
          <a:lstStyle/>
          <a:p>
            <a:r>
              <a:rPr lang="en-US" dirty="0"/>
              <a:t>Map Reduce requires programs to be translated into map and reduce stages. </a:t>
            </a:r>
          </a:p>
          <a:p>
            <a:endParaRPr lang="en-US" dirty="0"/>
          </a:p>
          <a:p>
            <a:r>
              <a:rPr lang="en-US" dirty="0"/>
              <a:t>Since not all data analysts were familiar with Map Reduce, hence, Apache pig was introduced by Yahoo researchers to bridge the gap.</a:t>
            </a:r>
          </a:p>
          <a:p>
            <a:endParaRPr lang="en-US" dirty="0"/>
          </a:p>
          <a:p>
            <a:r>
              <a:rPr lang="en-US" dirty="0"/>
              <a:t>The Pig was built on top of Hadoop that provides a high level of abstraction and enables programmers to spend less time writing complex Map Reduce programs. </a:t>
            </a:r>
          </a:p>
          <a:p>
            <a:endParaRPr lang="en-US" dirty="0"/>
          </a:p>
          <a:p>
            <a:r>
              <a:rPr lang="en-US" dirty="0"/>
              <a:t>Pig is not an acronym; it was named after a domestic animal. As an animal pig eats anything, Pig can work upon any kind of data.</a:t>
            </a:r>
            <a:endParaRPr lang="en-IN" dirty="0"/>
          </a:p>
        </p:txBody>
      </p:sp>
    </p:spTree>
    <p:extLst>
      <p:ext uri="{BB962C8B-B14F-4D97-AF65-F5344CB8AC3E}">
        <p14:creationId xmlns:p14="http://schemas.microsoft.com/office/powerpoint/2010/main" val="207052173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5048-C8B7-6FEA-ECC0-AC85EDFEEA33}"/>
              </a:ext>
            </a:extLst>
          </p:cNvPr>
          <p:cNvSpPr>
            <a:spLocks noGrp="1"/>
          </p:cNvSpPr>
          <p:nvPr>
            <p:ph type="title"/>
          </p:nvPr>
        </p:nvSpPr>
        <p:spPr/>
        <p:txBody>
          <a:bodyPr/>
          <a:lstStyle/>
          <a:p>
            <a:r>
              <a:rPr lang="en-IN" b="1" i="0" dirty="0">
                <a:solidFill>
                  <a:srgbClr val="222222"/>
                </a:solidFill>
                <a:effectLst/>
                <a:latin typeface="unset"/>
              </a:rPr>
              <a:t>Apache Pig Architecture in Hadoop</a:t>
            </a:r>
            <a:br>
              <a:rPr lang="en-IN" b="1" i="0" dirty="0">
                <a:solidFill>
                  <a:srgbClr val="231F20"/>
                </a:solidFill>
                <a:effectLst/>
                <a:latin typeface="circular-xx"/>
              </a:rPr>
            </a:br>
            <a:endParaRPr lang="en-IN" dirty="0"/>
          </a:p>
        </p:txBody>
      </p:sp>
      <p:sp>
        <p:nvSpPr>
          <p:cNvPr id="3" name="Content Placeholder 2">
            <a:extLst>
              <a:ext uri="{FF2B5EF4-FFF2-40B4-BE49-F238E27FC236}">
                <a16:creationId xmlns:a16="http://schemas.microsoft.com/office/drawing/2014/main" id="{1AEE77F6-4648-4869-958C-539DC24B44A9}"/>
              </a:ext>
            </a:extLst>
          </p:cNvPr>
          <p:cNvSpPr>
            <a:spLocks noGrp="1"/>
          </p:cNvSpPr>
          <p:nvPr>
            <p:ph idx="1"/>
          </p:nvPr>
        </p:nvSpPr>
        <p:spPr/>
        <p:txBody>
          <a:bodyPr>
            <a:normAutofit lnSpcReduction="10000"/>
          </a:bodyPr>
          <a:lstStyle/>
          <a:p>
            <a:pPr algn="l"/>
            <a:r>
              <a:rPr lang="en-US" b="1" i="0" dirty="0">
                <a:solidFill>
                  <a:srgbClr val="231F20"/>
                </a:solidFill>
                <a:effectLst/>
                <a:latin typeface="unset"/>
              </a:rPr>
              <a:t>Apache Pig architecture</a:t>
            </a:r>
            <a:r>
              <a:rPr lang="en-US" b="0" i="0" dirty="0">
                <a:solidFill>
                  <a:srgbClr val="231F20"/>
                </a:solidFill>
                <a:effectLst/>
                <a:latin typeface="unset"/>
              </a:rPr>
              <a:t> consists of a Pig Latin interpreter that uses Pig Latin scripts to process and analyze massive datasets. Programmers use Pig Latin language to analyze large datasets in the Hadoop environment. Apache pig has a rich set of datasets for performing different data operations like join, filter, sort, load, group, etc.</a:t>
            </a:r>
            <a:endParaRPr lang="en-US" b="0" i="0" dirty="0">
              <a:solidFill>
                <a:srgbClr val="231F20"/>
              </a:solidFill>
              <a:effectLst/>
              <a:latin typeface="circular-xx"/>
            </a:endParaRPr>
          </a:p>
          <a:p>
            <a:pPr algn="l"/>
            <a:r>
              <a:rPr lang="en-US" b="0" i="0" dirty="0">
                <a:solidFill>
                  <a:srgbClr val="231F20"/>
                </a:solidFill>
                <a:effectLst/>
                <a:latin typeface="unset"/>
              </a:rPr>
              <a:t>Programmers must use Pig Latin language to write a Pig script to perform a specific task. Pig converts these Pig scripts into a series of Map-Reduce jobs to ease programmers’ work. Pig Latin programs are executed via various mechanisms such as UDFs, embedded, and Grunt shells</a:t>
            </a:r>
            <a:endParaRPr lang="en-US" b="0" i="0" dirty="0">
              <a:solidFill>
                <a:srgbClr val="231F20"/>
              </a:solidFill>
              <a:effectLst/>
              <a:latin typeface="circular-xx"/>
            </a:endParaRPr>
          </a:p>
          <a:p>
            <a:endParaRPr lang="en-IN" dirty="0"/>
          </a:p>
        </p:txBody>
      </p:sp>
    </p:spTree>
    <p:extLst>
      <p:ext uri="{BB962C8B-B14F-4D97-AF65-F5344CB8AC3E}">
        <p14:creationId xmlns:p14="http://schemas.microsoft.com/office/powerpoint/2010/main" val="79037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6DF2-EC23-F126-9DC1-88A6DFCA9C18}"/>
              </a:ext>
            </a:extLst>
          </p:cNvPr>
          <p:cNvSpPr>
            <a:spLocks noGrp="1"/>
          </p:cNvSpPr>
          <p:nvPr>
            <p:ph type="title"/>
          </p:nvPr>
        </p:nvSpPr>
        <p:spPr/>
        <p:txBody>
          <a:bodyPr/>
          <a:lstStyle/>
          <a:p>
            <a:r>
              <a:rPr lang="en-US" b="1" i="0" dirty="0">
                <a:effectLst/>
                <a:latin typeface="erdana"/>
              </a:rPr>
              <a:t>Veracity</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278FF1FE-8233-83B4-729D-7DC3167019A3}"/>
              </a:ext>
            </a:extLst>
          </p:cNvPr>
          <p:cNvSpPr>
            <a:spLocks noGrp="1"/>
          </p:cNvSpPr>
          <p:nvPr>
            <p:ph idx="1"/>
          </p:nvPr>
        </p:nvSpPr>
        <p:spPr/>
        <p:txBody>
          <a:bodyPr/>
          <a:lstStyle/>
          <a:p>
            <a:pPr algn="just"/>
            <a:r>
              <a:rPr lang="en-US" b="0" i="0" dirty="0">
                <a:solidFill>
                  <a:srgbClr val="333333"/>
                </a:solidFill>
                <a:effectLst/>
                <a:latin typeface="inter-regular"/>
              </a:rPr>
              <a:t>Veracity means how much the data is reliable. It has many ways to filter or translate the data. Veracity is the process of being able to handle and manage data efficiently. Big Data is also essential in business development.</a:t>
            </a:r>
          </a:p>
          <a:p>
            <a:pPr algn="just"/>
            <a:r>
              <a:rPr lang="en-US" b="0" i="0" dirty="0">
                <a:solidFill>
                  <a:srgbClr val="333333"/>
                </a:solidFill>
                <a:effectLst/>
                <a:latin typeface="inter-regular"/>
              </a:rPr>
              <a:t>For example, </a:t>
            </a:r>
            <a:r>
              <a:rPr lang="en-US" b="1" i="0" dirty="0">
                <a:solidFill>
                  <a:srgbClr val="333333"/>
                </a:solidFill>
                <a:effectLst/>
                <a:latin typeface="inter-bold"/>
              </a:rPr>
              <a:t>Facebook posts</a:t>
            </a:r>
            <a:r>
              <a:rPr lang="en-US" b="0" i="0" dirty="0">
                <a:solidFill>
                  <a:srgbClr val="333333"/>
                </a:solidFill>
                <a:effectLst/>
                <a:latin typeface="inter-regular"/>
              </a:rPr>
              <a:t> with hashtags.</a:t>
            </a:r>
          </a:p>
          <a:p>
            <a:endParaRPr lang="en-IN" dirty="0"/>
          </a:p>
        </p:txBody>
      </p:sp>
    </p:spTree>
    <p:extLst>
      <p:ext uri="{BB962C8B-B14F-4D97-AF65-F5344CB8AC3E}">
        <p14:creationId xmlns:p14="http://schemas.microsoft.com/office/powerpoint/2010/main" val="85839535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pache Pig Architecture">
            <a:extLst>
              <a:ext uri="{FF2B5EF4-FFF2-40B4-BE49-F238E27FC236}">
                <a16:creationId xmlns:a16="http://schemas.microsoft.com/office/drawing/2014/main" id="{45B0DC1F-A180-6BC8-5C85-D1D9594CF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47040"/>
            <a:ext cx="9641840" cy="6126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78769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7207-9A43-C355-5D7E-1C180D4FD1FE}"/>
              </a:ext>
            </a:extLst>
          </p:cNvPr>
          <p:cNvSpPr>
            <a:spLocks noGrp="1"/>
          </p:cNvSpPr>
          <p:nvPr>
            <p:ph type="title"/>
          </p:nvPr>
        </p:nvSpPr>
        <p:spPr/>
        <p:txBody>
          <a:bodyPr/>
          <a:lstStyle/>
          <a:p>
            <a:r>
              <a:rPr lang="en-IN" b="0" i="0" dirty="0">
                <a:solidFill>
                  <a:srgbClr val="000000"/>
                </a:solidFill>
                <a:effectLst/>
                <a:latin typeface="var(--ff-lato)"/>
              </a:rPr>
              <a:t>Apache Pig Components</a:t>
            </a:r>
            <a:br>
              <a:rPr lang="en-IN" b="0" i="0" dirty="0">
                <a:solidFill>
                  <a:srgbClr val="000000"/>
                </a:solidFill>
                <a:effectLst/>
                <a:latin typeface="var(--ff-lato)"/>
              </a:rPr>
            </a:br>
            <a:endParaRPr lang="en-IN" dirty="0"/>
          </a:p>
        </p:txBody>
      </p:sp>
      <p:sp>
        <p:nvSpPr>
          <p:cNvPr id="3" name="Content Placeholder 2">
            <a:extLst>
              <a:ext uri="{FF2B5EF4-FFF2-40B4-BE49-F238E27FC236}">
                <a16:creationId xmlns:a16="http://schemas.microsoft.com/office/drawing/2014/main" id="{0FB79242-3763-F394-CBF3-4EE530CC468A}"/>
              </a:ext>
            </a:extLst>
          </p:cNvPr>
          <p:cNvSpPr>
            <a:spLocks noGrp="1"/>
          </p:cNvSpPr>
          <p:nvPr>
            <p:ph idx="1"/>
          </p:nvPr>
        </p:nvSpPr>
        <p:spPr/>
        <p:txBody>
          <a:bodyPr/>
          <a:lstStyle/>
          <a:p>
            <a:pPr marL="0" indent="0" algn="l">
              <a:buNone/>
            </a:pPr>
            <a:r>
              <a:rPr lang="en-US" b="0" i="0" dirty="0">
                <a:effectLst/>
                <a:latin typeface="Verdana" panose="020B0604030504040204" pitchFamily="34" charset="0"/>
              </a:rPr>
              <a:t>Parser</a:t>
            </a:r>
          </a:p>
          <a:p>
            <a:pPr algn="l"/>
            <a:r>
              <a:rPr lang="en-US" b="0" i="0" dirty="0">
                <a:solidFill>
                  <a:srgbClr val="000000"/>
                </a:solidFill>
                <a:effectLst/>
                <a:latin typeface="Verdana" panose="020B0604030504040204" pitchFamily="34" charset="0"/>
              </a:rPr>
              <a:t>Initially the Pig Scripts are handled by the Parser. It checks the syntax of the script, does type checking, and other miscellaneous checks. The output of the parser will be a DAG (directed acyclic graph), which represents the Pig Latin statements and logical operators.</a:t>
            </a:r>
          </a:p>
          <a:p>
            <a:pPr algn="l"/>
            <a:r>
              <a:rPr lang="en-US" b="0" i="0" dirty="0">
                <a:solidFill>
                  <a:srgbClr val="000000"/>
                </a:solidFill>
                <a:effectLst/>
                <a:latin typeface="Verdana" panose="020B0604030504040204" pitchFamily="34" charset="0"/>
              </a:rPr>
              <a:t>In the DAG, the logical operators of the script are represented as the nodes and the data flows are represented as edges.</a:t>
            </a:r>
          </a:p>
          <a:p>
            <a:endParaRPr lang="en-IN" dirty="0"/>
          </a:p>
        </p:txBody>
      </p:sp>
    </p:spTree>
    <p:extLst>
      <p:ext uri="{BB962C8B-B14F-4D97-AF65-F5344CB8AC3E}">
        <p14:creationId xmlns:p14="http://schemas.microsoft.com/office/powerpoint/2010/main" val="388450372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8BE7B-F49D-7F25-BDD9-D9FFDA3C6857}"/>
              </a:ext>
            </a:extLst>
          </p:cNvPr>
          <p:cNvSpPr>
            <a:spLocks noGrp="1"/>
          </p:cNvSpPr>
          <p:nvPr>
            <p:ph type="title"/>
          </p:nvPr>
        </p:nvSpPr>
        <p:spPr/>
        <p:txBody>
          <a:bodyPr/>
          <a:lstStyle/>
          <a:p>
            <a:r>
              <a:rPr lang="en-US" b="1" i="0" dirty="0">
                <a:solidFill>
                  <a:srgbClr val="222222"/>
                </a:solidFill>
                <a:effectLst/>
                <a:latin typeface="unset"/>
              </a:rPr>
              <a:t>Optimizer</a:t>
            </a:r>
            <a:br>
              <a:rPr lang="en-US" b="1" i="0" dirty="0">
                <a:solidFill>
                  <a:srgbClr val="231F20"/>
                </a:solidFill>
                <a:effectLst/>
                <a:latin typeface="circular-xx"/>
              </a:rPr>
            </a:br>
            <a:endParaRPr lang="en-IN" dirty="0"/>
          </a:p>
        </p:txBody>
      </p:sp>
      <p:sp>
        <p:nvSpPr>
          <p:cNvPr id="3" name="Content Placeholder 2">
            <a:extLst>
              <a:ext uri="{FF2B5EF4-FFF2-40B4-BE49-F238E27FC236}">
                <a16:creationId xmlns:a16="http://schemas.microsoft.com/office/drawing/2014/main" id="{7E6B56D3-F17D-B7EF-A9E1-5F7818009B6A}"/>
              </a:ext>
            </a:extLst>
          </p:cNvPr>
          <p:cNvSpPr>
            <a:spLocks noGrp="1"/>
          </p:cNvSpPr>
          <p:nvPr>
            <p:ph idx="1"/>
          </p:nvPr>
        </p:nvSpPr>
        <p:spPr/>
        <p:txBody>
          <a:bodyPr>
            <a:normAutofit lnSpcReduction="10000"/>
          </a:bodyPr>
          <a:lstStyle/>
          <a:p>
            <a:pPr algn="l"/>
            <a:r>
              <a:rPr lang="en-US" b="0" i="0" dirty="0">
                <a:solidFill>
                  <a:srgbClr val="231F20"/>
                </a:solidFill>
                <a:effectLst/>
                <a:latin typeface="unset"/>
              </a:rPr>
              <a:t>Once parsing operation is completed and a DAG output is generated, the output is passed to the optimizer</a:t>
            </a:r>
          </a:p>
          <a:p>
            <a:pPr algn="l"/>
            <a:endParaRPr lang="en-US" b="0" i="0" dirty="0">
              <a:solidFill>
                <a:srgbClr val="231F20"/>
              </a:solidFill>
              <a:effectLst/>
              <a:latin typeface="unset"/>
            </a:endParaRPr>
          </a:p>
          <a:p>
            <a:pPr algn="l"/>
            <a:r>
              <a:rPr lang="en-US" b="0" i="0" dirty="0">
                <a:solidFill>
                  <a:srgbClr val="231F20"/>
                </a:solidFill>
                <a:effectLst/>
                <a:latin typeface="unset"/>
              </a:rPr>
              <a:t>The optimizer then performs the optimization activities on the output, such as split, merge, projection, pushdown, transform, and reorder, etc. </a:t>
            </a:r>
          </a:p>
          <a:p>
            <a:pPr algn="l"/>
            <a:endParaRPr lang="en-US" b="0" i="0" dirty="0">
              <a:solidFill>
                <a:srgbClr val="231F20"/>
              </a:solidFill>
              <a:effectLst/>
              <a:latin typeface="unset"/>
            </a:endParaRPr>
          </a:p>
          <a:p>
            <a:pPr algn="l"/>
            <a:r>
              <a:rPr lang="en-US" b="0" i="0" dirty="0">
                <a:solidFill>
                  <a:srgbClr val="231F20"/>
                </a:solidFill>
                <a:effectLst/>
                <a:latin typeface="unset"/>
              </a:rPr>
              <a:t>The optimizer processes the extracted data and omits unnecessary data or columns by performing pushdown and projection activity and improves query performance. </a:t>
            </a:r>
            <a:endParaRPr lang="en-US" b="0" i="0" dirty="0">
              <a:solidFill>
                <a:srgbClr val="231F20"/>
              </a:solidFill>
              <a:effectLst/>
              <a:latin typeface="circular-xx"/>
            </a:endParaRPr>
          </a:p>
          <a:p>
            <a:endParaRPr lang="en-IN" dirty="0"/>
          </a:p>
        </p:txBody>
      </p:sp>
    </p:spTree>
    <p:extLst>
      <p:ext uri="{BB962C8B-B14F-4D97-AF65-F5344CB8AC3E}">
        <p14:creationId xmlns:p14="http://schemas.microsoft.com/office/powerpoint/2010/main" val="252523344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B0A6-34FC-B7C9-817F-D563088315BD}"/>
              </a:ext>
            </a:extLst>
          </p:cNvPr>
          <p:cNvSpPr>
            <a:spLocks noGrp="1"/>
          </p:cNvSpPr>
          <p:nvPr>
            <p:ph type="title"/>
          </p:nvPr>
        </p:nvSpPr>
        <p:spPr/>
        <p:txBody>
          <a:bodyPr/>
          <a:lstStyle/>
          <a:p>
            <a:r>
              <a:rPr lang="en-US" b="1" i="0" dirty="0">
                <a:solidFill>
                  <a:srgbClr val="222222"/>
                </a:solidFill>
                <a:effectLst/>
                <a:latin typeface="unset"/>
              </a:rPr>
              <a:t>Compiler</a:t>
            </a:r>
            <a:br>
              <a:rPr lang="en-US" b="1" i="0" dirty="0">
                <a:solidFill>
                  <a:srgbClr val="231F20"/>
                </a:solidFill>
                <a:effectLst/>
                <a:latin typeface="circular-xx"/>
              </a:rPr>
            </a:br>
            <a:endParaRPr lang="en-IN" dirty="0"/>
          </a:p>
        </p:txBody>
      </p:sp>
      <p:sp>
        <p:nvSpPr>
          <p:cNvPr id="3" name="Content Placeholder 2">
            <a:extLst>
              <a:ext uri="{FF2B5EF4-FFF2-40B4-BE49-F238E27FC236}">
                <a16:creationId xmlns:a16="http://schemas.microsoft.com/office/drawing/2014/main" id="{10BE948E-5BD9-0EFA-E374-42363692FC30}"/>
              </a:ext>
            </a:extLst>
          </p:cNvPr>
          <p:cNvSpPr>
            <a:spLocks noGrp="1"/>
          </p:cNvSpPr>
          <p:nvPr>
            <p:ph idx="1"/>
          </p:nvPr>
        </p:nvSpPr>
        <p:spPr/>
        <p:txBody>
          <a:bodyPr/>
          <a:lstStyle/>
          <a:p>
            <a:pPr algn="l"/>
            <a:r>
              <a:rPr lang="en-US" b="0" i="0" dirty="0">
                <a:solidFill>
                  <a:srgbClr val="231F20"/>
                </a:solidFill>
                <a:effectLst/>
                <a:latin typeface="unset"/>
              </a:rPr>
              <a:t>The compiler compiles the output that is generated by the optimizer into a series of Map Reduce jobs. The compiler automatically converts Pig jobs into Map Reduce jobs and optimizes performance by rearranging the execution order. </a:t>
            </a:r>
            <a:endParaRPr lang="en-US" b="0" i="0" dirty="0">
              <a:solidFill>
                <a:srgbClr val="231F20"/>
              </a:solidFill>
              <a:effectLst/>
              <a:latin typeface="circular-xx"/>
            </a:endParaRPr>
          </a:p>
          <a:p>
            <a:endParaRPr lang="en-IN" dirty="0"/>
          </a:p>
        </p:txBody>
      </p:sp>
    </p:spTree>
    <p:extLst>
      <p:ext uri="{BB962C8B-B14F-4D97-AF65-F5344CB8AC3E}">
        <p14:creationId xmlns:p14="http://schemas.microsoft.com/office/powerpoint/2010/main" val="171590759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EAD13-D5DE-E83A-34E3-7DCC85B903ED}"/>
              </a:ext>
            </a:extLst>
          </p:cNvPr>
          <p:cNvSpPr>
            <a:spLocks noGrp="1"/>
          </p:cNvSpPr>
          <p:nvPr>
            <p:ph type="title"/>
          </p:nvPr>
        </p:nvSpPr>
        <p:spPr/>
        <p:txBody>
          <a:bodyPr/>
          <a:lstStyle/>
          <a:p>
            <a:r>
              <a:rPr lang="en-US" b="1" dirty="0"/>
              <a:t>Execution Engine</a:t>
            </a:r>
            <a:br>
              <a:rPr lang="en-US" b="1" dirty="0"/>
            </a:br>
            <a:endParaRPr lang="en-IN" b="1" dirty="0"/>
          </a:p>
        </p:txBody>
      </p:sp>
      <p:sp>
        <p:nvSpPr>
          <p:cNvPr id="3" name="Content Placeholder 2">
            <a:extLst>
              <a:ext uri="{FF2B5EF4-FFF2-40B4-BE49-F238E27FC236}">
                <a16:creationId xmlns:a16="http://schemas.microsoft.com/office/drawing/2014/main" id="{F8ECF00A-22E2-47C4-C773-AC1D0B1C4E44}"/>
              </a:ext>
            </a:extLst>
          </p:cNvPr>
          <p:cNvSpPr>
            <a:spLocks noGrp="1"/>
          </p:cNvSpPr>
          <p:nvPr>
            <p:ph idx="1"/>
          </p:nvPr>
        </p:nvSpPr>
        <p:spPr/>
        <p:txBody>
          <a:bodyPr/>
          <a:lstStyle/>
          <a:p>
            <a:r>
              <a:rPr lang="en-US" dirty="0"/>
              <a:t>After performing all the above operations, these Map Reduce jobs are submitted to the execution engine, which is then executed on the Hadoop platform to produce the desired results. </a:t>
            </a:r>
          </a:p>
          <a:p>
            <a:endParaRPr lang="en-US" dirty="0"/>
          </a:p>
          <a:p>
            <a:r>
              <a:rPr lang="en-US" dirty="0"/>
              <a:t>You can then use the DUMP statement to display the results on screen or STORE statements to store the results in HDFS (Hadoop Distributed File System).</a:t>
            </a:r>
            <a:endParaRPr lang="en-IN" dirty="0"/>
          </a:p>
        </p:txBody>
      </p:sp>
    </p:spTree>
    <p:extLst>
      <p:ext uri="{BB962C8B-B14F-4D97-AF65-F5344CB8AC3E}">
        <p14:creationId xmlns:p14="http://schemas.microsoft.com/office/powerpoint/2010/main" val="302189371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1AFB-B16A-9F0F-0D88-34538FBB805A}"/>
              </a:ext>
            </a:extLst>
          </p:cNvPr>
          <p:cNvSpPr>
            <a:spLocks noGrp="1"/>
          </p:cNvSpPr>
          <p:nvPr>
            <p:ph type="title"/>
          </p:nvPr>
        </p:nvSpPr>
        <p:spPr>
          <a:xfrm>
            <a:off x="838200" y="365125"/>
            <a:ext cx="10515600" cy="630555"/>
          </a:xfrm>
        </p:spPr>
        <p:txBody>
          <a:bodyPr>
            <a:normAutofit fontScale="90000"/>
          </a:bodyPr>
          <a:lstStyle/>
          <a:p>
            <a:r>
              <a:rPr lang="en-US" b="1" i="0" dirty="0">
                <a:solidFill>
                  <a:srgbClr val="222222"/>
                </a:solidFill>
                <a:effectLst/>
                <a:latin typeface="unset"/>
              </a:rPr>
              <a:t>Execution Mode</a:t>
            </a:r>
            <a:br>
              <a:rPr lang="en-US" b="1" i="0" dirty="0">
                <a:solidFill>
                  <a:srgbClr val="231F20"/>
                </a:solidFill>
                <a:effectLst/>
                <a:latin typeface="circular-xx"/>
              </a:rPr>
            </a:br>
            <a:endParaRPr lang="en-IN" dirty="0"/>
          </a:p>
        </p:txBody>
      </p:sp>
      <p:sp>
        <p:nvSpPr>
          <p:cNvPr id="3" name="Content Placeholder 2">
            <a:extLst>
              <a:ext uri="{FF2B5EF4-FFF2-40B4-BE49-F238E27FC236}">
                <a16:creationId xmlns:a16="http://schemas.microsoft.com/office/drawing/2014/main" id="{8455FD2D-D882-55D5-EAE6-D87D2682B134}"/>
              </a:ext>
            </a:extLst>
          </p:cNvPr>
          <p:cNvSpPr>
            <a:spLocks noGrp="1"/>
          </p:cNvSpPr>
          <p:nvPr>
            <p:ph idx="1"/>
          </p:nvPr>
        </p:nvSpPr>
        <p:spPr>
          <a:xfrm>
            <a:off x="838200" y="1178560"/>
            <a:ext cx="10515600" cy="5232400"/>
          </a:xfrm>
        </p:spPr>
        <p:txBody>
          <a:bodyPr>
            <a:normAutofit fontScale="92500" lnSpcReduction="10000"/>
          </a:bodyPr>
          <a:lstStyle/>
          <a:p>
            <a:pPr algn="l"/>
            <a:r>
              <a:rPr lang="en-US" b="0" i="0" dirty="0">
                <a:solidFill>
                  <a:srgbClr val="231F20"/>
                </a:solidFill>
                <a:effectLst/>
                <a:latin typeface="unset"/>
              </a:rPr>
              <a:t>Apache Pig is executed in two execution modes that are local and Map Reduce. The choice of execution mode depends on where the data is stored and where you want to run the Pig script. You can either store your data locally (in a single machine) or in a distributed Hadoop cluster environment.</a:t>
            </a:r>
            <a:endParaRPr lang="en-US" b="0" i="0" dirty="0">
              <a:solidFill>
                <a:srgbClr val="231F20"/>
              </a:solidFill>
              <a:effectLst/>
              <a:latin typeface="circular-xx"/>
            </a:endParaRPr>
          </a:p>
          <a:p>
            <a:pPr algn="l">
              <a:buFont typeface="Arial" panose="020B0604020202020204" pitchFamily="34" charset="0"/>
              <a:buChar char="•"/>
            </a:pPr>
            <a:r>
              <a:rPr lang="en-US" b="1" i="0" dirty="0">
                <a:solidFill>
                  <a:srgbClr val="000000"/>
                </a:solidFill>
                <a:effectLst/>
                <a:latin typeface="unset"/>
              </a:rPr>
              <a:t>Local Mode</a:t>
            </a:r>
            <a:r>
              <a:rPr lang="en-US" b="0" i="0" dirty="0">
                <a:solidFill>
                  <a:srgbClr val="000000"/>
                </a:solidFill>
                <a:effectLst/>
                <a:latin typeface="unset"/>
              </a:rPr>
              <a:t> – You can use local mode if your dataset is small. In local mode, Pig runs in a single JVM using the local host and file system. In this mode, parallel mapper execution is impossible as all files are installed and run on the localhost. You can use </a:t>
            </a:r>
            <a:r>
              <a:rPr lang="en-US" b="0" i="1" dirty="0">
                <a:solidFill>
                  <a:srgbClr val="000000"/>
                </a:solidFill>
                <a:effectLst/>
                <a:latin typeface="unset"/>
              </a:rPr>
              <a:t>pig -x local</a:t>
            </a:r>
            <a:r>
              <a:rPr lang="en-US" b="0" i="0" dirty="0">
                <a:solidFill>
                  <a:srgbClr val="000000"/>
                </a:solidFill>
                <a:effectLst/>
                <a:latin typeface="unset"/>
              </a:rPr>
              <a:t> command to specify the local mode.</a:t>
            </a:r>
          </a:p>
          <a:p>
            <a:pPr algn="l">
              <a:buFont typeface="Arial" panose="020B0604020202020204" pitchFamily="34" charset="0"/>
              <a:buChar char="•"/>
            </a:pPr>
            <a:r>
              <a:rPr lang="en-US" b="1" i="0" dirty="0">
                <a:solidFill>
                  <a:srgbClr val="000000"/>
                </a:solidFill>
                <a:effectLst/>
                <a:latin typeface="unset"/>
              </a:rPr>
              <a:t>Map Reduce Mode </a:t>
            </a:r>
            <a:r>
              <a:rPr lang="en-US" b="0" i="0" dirty="0">
                <a:solidFill>
                  <a:srgbClr val="000000"/>
                </a:solidFill>
                <a:effectLst/>
                <a:latin typeface="unset"/>
              </a:rPr>
              <a:t>– Apache Pig uses the Map Reduce mode by default. In Map Reduce mode, a programmer executes the Pig Latin statements on data that is already stored in the </a:t>
            </a:r>
            <a:r>
              <a:rPr lang="en-US" b="1" i="0" dirty="0">
                <a:solidFill>
                  <a:srgbClr val="222222"/>
                </a:solidFill>
                <a:effectLst/>
                <a:latin typeface="unset"/>
              </a:rPr>
              <a:t>HDFS (Hadoop Distributed File System)</a:t>
            </a:r>
            <a:r>
              <a:rPr lang="en-US" b="0" i="0" dirty="0">
                <a:solidFill>
                  <a:srgbClr val="000000"/>
                </a:solidFill>
                <a:effectLst/>
                <a:latin typeface="unset"/>
              </a:rPr>
              <a:t>. You can use </a:t>
            </a:r>
            <a:r>
              <a:rPr lang="en-US" b="0" i="1" dirty="0">
                <a:solidFill>
                  <a:srgbClr val="000000"/>
                </a:solidFill>
                <a:effectLst/>
                <a:latin typeface="unset"/>
              </a:rPr>
              <a:t>pig -x </a:t>
            </a:r>
            <a:r>
              <a:rPr lang="en-US" b="0" i="1" dirty="0" err="1">
                <a:solidFill>
                  <a:srgbClr val="000000"/>
                </a:solidFill>
                <a:effectLst/>
                <a:latin typeface="unset"/>
              </a:rPr>
              <a:t>mapreduce</a:t>
            </a:r>
            <a:r>
              <a:rPr lang="en-US" b="0" i="0" dirty="0">
                <a:solidFill>
                  <a:srgbClr val="000000"/>
                </a:solidFill>
                <a:effectLst/>
                <a:latin typeface="unset"/>
              </a:rPr>
              <a:t> command to specify the Map-Reduce mode. </a:t>
            </a:r>
          </a:p>
          <a:p>
            <a:endParaRPr lang="en-IN" dirty="0"/>
          </a:p>
        </p:txBody>
      </p:sp>
    </p:spTree>
    <p:extLst>
      <p:ext uri="{BB962C8B-B14F-4D97-AF65-F5344CB8AC3E}">
        <p14:creationId xmlns:p14="http://schemas.microsoft.com/office/powerpoint/2010/main" val="271432275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4398-FA02-7A0E-523E-E050B489755C}"/>
              </a:ext>
            </a:extLst>
          </p:cNvPr>
          <p:cNvSpPr>
            <a:spLocks noGrp="1"/>
          </p:cNvSpPr>
          <p:nvPr>
            <p:ph type="title"/>
          </p:nvPr>
        </p:nvSpPr>
        <p:spPr/>
        <p:txBody>
          <a:bodyPr/>
          <a:lstStyle/>
          <a:p>
            <a:r>
              <a:rPr lang="en-US" b="1" i="0" dirty="0">
                <a:solidFill>
                  <a:srgbClr val="222222"/>
                </a:solidFill>
                <a:effectLst/>
                <a:latin typeface="unset"/>
              </a:rPr>
              <a:t>Pig Latin Data Model</a:t>
            </a:r>
            <a:br>
              <a:rPr lang="en-US" b="1" i="0" dirty="0">
                <a:solidFill>
                  <a:srgbClr val="231F20"/>
                </a:solidFill>
                <a:effectLst/>
                <a:latin typeface="circular-xx"/>
              </a:rPr>
            </a:br>
            <a:endParaRPr lang="en-IN" dirty="0"/>
          </a:p>
        </p:txBody>
      </p:sp>
      <p:sp>
        <p:nvSpPr>
          <p:cNvPr id="3" name="Content Placeholder 2">
            <a:extLst>
              <a:ext uri="{FF2B5EF4-FFF2-40B4-BE49-F238E27FC236}">
                <a16:creationId xmlns:a16="http://schemas.microsoft.com/office/drawing/2014/main" id="{547C4636-2B05-60FE-DC67-9D93A3E29B80}"/>
              </a:ext>
            </a:extLst>
          </p:cNvPr>
          <p:cNvSpPr>
            <a:spLocks noGrp="1"/>
          </p:cNvSpPr>
          <p:nvPr>
            <p:ph idx="1"/>
          </p:nvPr>
        </p:nvSpPr>
        <p:spPr/>
        <p:txBody>
          <a:bodyPr>
            <a:normAutofit fontScale="92500"/>
          </a:bodyPr>
          <a:lstStyle/>
          <a:p>
            <a:pPr algn="l"/>
            <a:r>
              <a:rPr lang="en-US" b="0" i="0" dirty="0">
                <a:solidFill>
                  <a:srgbClr val="231F20"/>
                </a:solidFill>
                <a:effectLst/>
                <a:latin typeface="unset"/>
              </a:rPr>
              <a:t>Pig Latin data model allows Pig to handle any kind of data. Pig Latin data model is fully nested and can treat both atomic like integer, float, and non-atomic complex data types such as Map and tuple. </a:t>
            </a:r>
          </a:p>
          <a:p>
            <a:pPr algn="l"/>
            <a:endParaRPr lang="en-US" b="0" i="0" dirty="0">
              <a:solidFill>
                <a:srgbClr val="231F20"/>
              </a:solidFill>
              <a:effectLst/>
              <a:latin typeface="circular-xx"/>
            </a:endParaRPr>
          </a:p>
          <a:p>
            <a:pPr marL="0" indent="0" algn="l">
              <a:buNone/>
            </a:pPr>
            <a:r>
              <a:rPr lang="en-US" b="1" i="0" dirty="0">
                <a:solidFill>
                  <a:srgbClr val="222222"/>
                </a:solidFill>
                <a:effectLst/>
                <a:latin typeface="unset"/>
              </a:rPr>
              <a:t>Let us understand the data model in depth:</a:t>
            </a:r>
            <a:endParaRPr lang="en-US" b="0" i="0" dirty="0">
              <a:solidFill>
                <a:srgbClr val="231F20"/>
              </a:solidFill>
              <a:effectLst/>
              <a:latin typeface="circular-xx"/>
            </a:endParaRPr>
          </a:p>
          <a:p>
            <a:pPr algn="l">
              <a:buFont typeface="Arial" panose="020B0604020202020204" pitchFamily="34" charset="0"/>
              <a:buChar char="•"/>
            </a:pPr>
            <a:r>
              <a:rPr lang="en-US" b="1" i="0" dirty="0">
                <a:solidFill>
                  <a:srgbClr val="000000"/>
                </a:solidFill>
                <a:effectLst/>
                <a:latin typeface="unset"/>
              </a:rPr>
              <a:t>Atom – </a:t>
            </a:r>
            <a:r>
              <a:rPr lang="en-US" b="0" i="0" dirty="0">
                <a:solidFill>
                  <a:srgbClr val="000000"/>
                </a:solidFill>
                <a:effectLst/>
                <a:latin typeface="unset"/>
              </a:rPr>
              <a:t>An atom is a single value stored in a string form and can be used as a number and string. Atomic values of Pig are integer, double, float, byte array, and char array. A single atomic value is also called a field.</a:t>
            </a:r>
          </a:p>
          <a:p>
            <a:pPr algn="l">
              <a:buFont typeface="Arial" panose="020B0604020202020204" pitchFamily="34" charset="0"/>
              <a:buChar char="•"/>
            </a:pPr>
            <a:endParaRPr lang="en-US" dirty="0">
              <a:solidFill>
                <a:srgbClr val="000000"/>
              </a:solidFill>
              <a:latin typeface="unset"/>
            </a:endParaRPr>
          </a:p>
          <a:p>
            <a:pPr algn="l">
              <a:buFont typeface="Arial" panose="020B0604020202020204" pitchFamily="34" charset="0"/>
              <a:buChar char="•"/>
            </a:pPr>
            <a:r>
              <a:rPr lang="en-US" b="0" i="0" dirty="0">
                <a:solidFill>
                  <a:srgbClr val="231F20"/>
                </a:solidFill>
                <a:effectLst/>
                <a:latin typeface="circular-xx"/>
              </a:rPr>
              <a:t>For example, “Kiara” or 27</a:t>
            </a:r>
            <a:endParaRPr lang="en-US" b="0" i="0" dirty="0">
              <a:solidFill>
                <a:srgbClr val="000000"/>
              </a:solidFill>
              <a:effectLst/>
              <a:latin typeface="unset"/>
            </a:endParaRPr>
          </a:p>
          <a:p>
            <a:endParaRPr lang="en-IN" dirty="0"/>
          </a:p>
        </p:txBody>
      </p:sp>
    </p:spTree>
    <p:extLst>
      <p:ext uri="{BB962C8B-B14F-4D97-AF65-F5344CB8AC3E}">
        <p14:creationId xmlns:p14="http://schemas.microsoft.com/office/powerpoint/2010/main" val="230727000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0B7C7-2556-121D-B016-9637793E60F2}"/>
              </a:ext>
            </a:extLst>
          </p:cNvPr>
          <p:cNvSpPr>
            <a:spLocks noGrp="1"/>
          </p:cNvSpPr>
          <p:nvPr>
            <p:ph idx="1"/>
          </p:nvPr>
        </p:nvSpPr>
        <p:spPr>
          <a:xfrm>
            <a:off x="838200" y="314960"/>
            <a:ext cx="10515600" cy="6156960"/>
          </a:xfrm>
        </p:spPr>
        <p:txBody>
          <a:bodyPr>
            <a:normAutofit fontScale="92500" lnSpcReduction="10000"/>
          </a:bodyPr>
          <a:lstStyle/>
          <a:p>
            <a:pPr algn="l">
              <a:buFont typeface="Arial" panose="020B0604020202020204" pitchFamily="34" charset="0"/>
              <a:buChar char="•"/>
            </a:pPr>
            <a:r>
              <a:rPr lang="en-US" b="1" i="0" dirty="0">
                <a:solidFill>
                  <a:srgbClr val="000000"/>
                </a:solidFill>
                <a:effectLst/>
                <a:latin typeface="unset"/>
              </a:rPr>
              <a:t>Tuple –</a:t>
            </a:r>
            <a:r>
              <a:rPr lang="en-US" b="0" i="0" dirty="0">
                <a:solidFill>
                  <a:srgbClr val="000000"/>
                </a:solidFill>
                <a:effectLst/>
                <a:latin typeface="unset"/>
              </a:rPr>
              <a:t> A tuple is a record that contains an ordered set of fields (any type). A tuple is very similar to a row in an </a:t>
            </a:r>
            <a:r>
              <a:rPr lang="en-US" b="1" i="0" dirty="0">
                <a:solidFill>
                  <a:srgbClr val="222222"/>
                </a:solidFill>
                <a:effectLst/>
                <a:latin typeface="unset"/>
              </a:rPr>
              <a:t>RDBMS (Relational Database Management System)</a:t>
            </a:r>
            <a:r>
              <a:rPr lang="en-US" b="0" i="0" dirty="0">
                <a:solidFill>
                  <a:srgbClr val="000000"/>
                </a:solidFill>
                <a:effectLst/>
                <a:latin typeface="unset"/>
              </a:rPr>
              <a:t>.</a:t>
            </a:r>
          </a:p>
          <a:p>
            <a:pPr algn="l"/>
            <a:r>
              <a:rPr lang="en-US" b="0" i="0" dirty="0">
                <a:solidFill>
                  <a:srgbClr val="231F20"/>
                </a:solidFill>
                <a:effectLst/>
                <a:latin typeface="unset"/>
              </a:rPr>
              <a:t>For example, (Kiara, 27)</a:t>
            </a:r>
          </a:p>
          <a:p>
            <a:pPr algn="l"/>
            <a:endParaRPr lang="en-US" b="0" i="0" dirty="0">
              <a:solidFill>
                <a:srgbClr val="231F20"/>
              </a:solidFill>
              <a:effectLst/>
              <a:latin typeface="circular-xx"/>
            </a:endParaRPr>
          </a:p>
          <a:p>
            <a:pPr algn="l">
              <a:buFont typeface="Arial" panose="020B0604020202020204" pitchFamily="34" charset="0"/>
              <a:buChar char="•"/>
            </a:pPr>
            <a:r>
              <a:rPr lang="en-US" b="1" i="0" dirty="0">
                <a:solidFill>
                  <a:srgbClr val="000000"/>
                </a:solidFill>
                <a:effectLst/>
                <a:latin typeface="unset"/>
              </a:rPr>
              <a:t>Bag – </a:t>
            </a:r>
            <a:r>
              <a:rPr lang="en-US" b="0" i="0" dirty="0">
                <a:solidFill>
                  <a:srgbClr val="000000"/>
                </a:solidFill>
                <a:effectLst/>
                <a:latin typeface="unset"/>
              </a:rPr>
              <a:t>An atom is a single value stored in a string form and can be used as a number and string. Atomic values of Pig are integer, double, float, byte array, and char array. A single atomic value is also called a field.</a:t>
            </a:r>
          </a:p>
          <a:p>
            <a:pPr algn="l"/>
            <a:r>
              <a:rPr lang="en-US" b="0" i="0" dirty="0">
                <a:solidFill>
                  <a:srgbClr val="231F20"/>
                </a:solidFill>
                <a:effectLst/>
                <a:latin typeface="unset"/>
              </a:rPr>
              <a:t>For example, {(Kiara, 27), (</a:t>
            </a:r>
            <a:r>
              <a:rPr lang="en-US" b="0" i="0" dirty="0" err="1">
                <a:solidFill>
                  <a:srgbClr val="231F20"/>
                </a:solidFill>
                <a:effectLst/>
                <a:latin typeface="unset"/>
              </a:rPr>
              <a:t>Kehsav</a:t>
            </a:r>
            <a:r>
              <a:rPr lang="en-US" b="0" i="0" dirty="0">
                <a:solidFill>
                  <a:srgbClr val="231F20"/>
                </a:solidFill>
                <a:effectLst/>
                <a:latin typeface="unset"/>
              </a:rPr>
              <a:t>, 45)}</a:t>
            </a:r>
          </a:p>
          <a:p>
            <a:pPr algn="l"/>
            <a:endParaRPr lang="en-US" b="0" i="0" dirty="0">
              <a:solidFill>
                <a:srgbClr val="231F20"/>
              </a:solidFill>
              <a:effectLst/>
              <a:latin typeface="circular-xx"/>
            </a:endParaRPr>
          </a:p>
          <a:p>
            <a:pPr algn="l">
              <a:buFont typeface="Arial" panose="020B0604020202020204" pitchFamily="34" charset="0"/>
              <a:buChar char="•"/>
            </a:pPr>
            <a:r>
              <a:rPr lang="en-US" b="1" i="0" dirty="0">
                <a:solidFill>
                  <a:srgbClr val="000000"/>
                </a:solidFill>
                <a:effectLst/>
                <a:latin typeface="unset"/>
              </a:rPr>
              <a:t>Map –</a:t>
            </a:r>
            <a:r>
              <a:rPr lang="en-US" b="0" i="0" dirty="0">
                <a:solidFill>
                  <a:srgbClr val="000000"/>
                </a:solidFill>
                <a:effectLst/>
                <a:latin typeface="unset"/>
              </a:rPr>
              <a:t> A key-value pair set is known as a map. The key must be unique and should be of a char array type. However, the value can be of any kind.</a:t>
            </a:r>
          </a:p>
          <a:p>
            <a:pPr algn="l"/>
            <a:r>
              <a:rPr lang="en-US" b="0" i="0" dirty="0">
                <a:solidFill>
                  <a:srgbClr val="231F20"/>
                </a:solidFill>
                <a:effectLst/>
                <a:latin typeface="unset"/>
              </a:rPr>
              <a:t>For example, [</a:t>
            </a:r>
            <a:r>
              <a:rPr lang="en-US" b="0" i="0" dirty="0" err="1">
                <a:solidFill>
                  <a:srgbClr val="231F20"/>
                </a:solidFill>
                <a:effectLst/>
                <a:latin typeface="unset"/>
              </a:rPr>
              <a:t>name#Kiara</a:t>
            </a:r>
            <a:r>
              <a:rPr lang="en-US" b="0" i="0" dirty="0">
                <a:solidFill>
                  <a:srgbClr val="231F20"/>
                </a:solidFill>
                <a:effectLst/>
                <a:latin typeface="unset"/>
              </a:rPr>
              <a:t>, age#27]</a:t>
            </a:r>
          </a:p>
          <a:p>
            <a:pPr algn="l"/>
            <a:endParaRPr lang="en-US" dirty="0">
              <a:solidFill>
                <a:srgbClr val="231F20"/>
              </a:solidFill>
              <a:latin typeface="unset"/>
            </a:endParaRPr>
          </a:p>
          <a:p>
            <a:r>
              <a:rPr lang="en-US" b="1" i="0" dirty="0">
                <a:solidFill>
                  <a:srgbClr val="000000"/>
                </a:solidFill>
                <a:effectLst/>
                <a:latin typeface="unset"/>
              </a:rPr>
              <a:t>Relation –</a:t>
            </a:r>
            <a:r>
              <a:rPr lang="en-US" b="0" i="0" dirty="0">
                <a:solidFill>
                  <a:srgbClr val="000000"/>
                </a:solidFill>
                <a:effectLst/>
                <a:latin typeface="unset"/>
              </a:rPr>
              <a:t> A bag of tuples is called a relation. </a:t>
            </a:r>
          </a:p>
          <a:p>
            <a:pPr algn="l"/>
            <a:endParaRPr lang="en-US" b="0" i="0" dirty="0">
              <a:solidFill>
                <a:srgbClr val="231F20"/>
              </a:solidFill>
              <a:effectLst/>
              <a:latin typeface="circular-xx"/>
            </a:endParaRPr>
          </a:p>
          <a:p>
            <a:endParaRPr lang="en-IN" dirty="0"/>
          </a:p>
        </p:txBody>
      </p:sp>
    </p:spTree>
    <p:extLst>
      <p:ext uri="{BB962C8B-B14F-4D97-AF65-F5344CB8AC3E}">
        <p14:creationId xmlns:p14="http://schemas.microsoft.com/office/powerpoint/2010/main" val="136072905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EEDC5-E126-9CE6-FB7F-45A537793695}"/>
              </a:ext>
            </a:extLst>
          </p:cNvPr>
          <p:cNvSpPr>
            <a:spLocks noGrp="1"/>
          </p:cNvSpPr>
          <p:nvPr>
            <p:ph type="title"/>
          </p:nvPr>
        </p:nvSpPr>
        <p:spPr/>
        <p:txBody>
          <a:bodyPr/>
          <a:lstStyle/>
          <a:p>
            <a:r>
              <a:rPr lang="en-US" b="1" i="0" dirty="0">
                <a:solidFill>
                  <a:srgbClr val="222222"/>
                </a:solidFill>
                <a:effectLst/>
                <a:latin typeface="unset"/>
              </a:rPr>
              <a:t>Execution Flow of a Pig Job</a:t>
            </a:r>
            <a:br>
              <a:rPr lang="en-US" b="1" i="0" dirty="0">
                <a:solidFill>
                  <a:srgbClr val="231F20"/>
                </a:solidFill>
                <a:effectLst/>
                <a:latin typeface="circular-xx"/>
              </a:rPr>
            </a:br>
            <a:endParaRPr lang="en-IN" dirty="0"/>
          </a:p>
        </p:txBody>
      </p:sp>
      <p:sp>
        <p:nvSpPr>
          <p:cNvPr id="3" name="Content Placeholder 2">
            <a:extLst>
              <a:ext uri="{FF2B5EF4-FFF2-40B4-BE49-F238E27FC236}">
                <a16:creationId xmlns:a16="http://schemas.microsoft.com/office/drawing/2014/main" id="{95D15904-BB89-0BD8-F503-AC63DE0FB5B9}"/>
              </a:ext>
            </a:extLst>
          </p:cNvPr>
          <p:cNvSpPr>
            <a:spLocks noGrp="1"/>
          </p:cNvSpPr>
          <p:nvPr>
            <p:ph idx="1"/>
          </p:nvPr>
        </p:nvSpPr>
        <p:spPr/>
        <p:txBody>
          <a:bodyPr>
            <a:normAutofit lnSpcReduction="10000"/>
          </a:bodyPr>
          <a:lstStyle/>
          <a:p>
            <a:pPr marL="0" indent="0" algn="l">
              <a:buNone/>
            </a:pPr>
            <a:r>
              <a:rPr lang="en-US" b="1" i="0" dirty="0">
                <a:solidFill>
                  <a:srgbClr val="222222"/>
                </a:solidFill>
                <a:effectLst/>
                <a:latin typeface="unset"/>
              </a:rPr>
              <a:t>The following steps explain the execution flow of a Pig job:</a:t>
            </a:r>
            <a:endParaRPr lang="en-US" b="0" i="0" dirty="0">
              <a:solidFill>
                <a:srgbClr val="231F20"/>
              </a:solidFill>
              <a:effectLst/>
              <a:latin typeface="circular-xx"/>
            </a:endParaRPr>
          </a:p>
          <a:p>
            <a:pPr algn="l">
              <a:buFont typeface="Arial" panose="020B0604020202020204" pitchFamily="34" charset="0"/>
              <a:buChar char="•"/>
            </a:pPr>
            <a:r>
              <a:rPr lang="en-US" b="0" i="0" dirty="0">
                <a:solidFill>
                  <a:srgbClr val="000000"/>
                </a:solidFill>
                <a:effectLst/>
                <a:latin typeface="unset"/>
              </a:rPr>
              <a:t>The developer writes a Pig script using the Pig Latin language and stores it in the local file system.</a:t>
            </a:r>
          </a:p>
          <a:p>
            <a:pPr algn="l">
              <a:buFont typeface="Arial" panose="020B0604020202020204" pitchFamily="34" charset="0"/>
              <a:buChar char="•"/>
            </a:pPr>
            <a:endParaRPr lang="en-US" b="0" i="0" dirty="0">
              <a:solidFill>
                <a:srgbClr val="000000"/>
              </a:solidFill>
              <a:effectLst/>
              <a:latin typeface="unset"/>
            </a:endParaRPr>
          </a:p>
          <a:p>
            <a:pPr algn="l">
              <a:buFont typeface="Arial" panose="020B0604020202020204" pitchFamily="34" charset="0"/>
              <a:buChar char="•"/>
            </a:pPr>
            <a:r>
              <a:rPr lang="en-US" b="0" i="0" dirty="0">
                <a:solidFill>
                  <a:srgbClr val="000000"/>
                </a:solidFill>
                <a:effectLst/>
                <a:latin typeface="unset"/>
              </a:rPr>
              <a:t>After submitting the Pig scripts, Apache Pig establishes a connection with the compiler and generates a series of Map Reduce Jobs as the output.</a:t>
            </a:r>
          </a:p>
          <a:p>
            <a:pPr algn="l">
              <a:buFont typeface="Arial" panose="020B0604020202020204" pitchFamily="34" charset="0"/>
              <a:buChar char="•"/>
            </a:pPr>
            <a:endParaRPr lang="en-US" b="0" i="0" dirty="0">
              <a:solidFill>
                <a:srgbClr val="000000"/>
              </a:solidFill>
              <a:effectLst/>
              <a:latin typeface="unset"/>
            </a:endParaRPr>
          </a:p>
          <a:p>
            <a:pPr algn="l">
              <a:buFont typeface="Arial" panose="020B0604020202020204" pitchFamily="34" charset="0"/>
              <a:buChar char="•"/>
            </a:pPr>
            <a:r>
              <a:rPr lang="en-US" b="0" i="0" dirty="0">
                <a:solidFill>
                  <a:srgbClr val="000000"/>
                </a:solidFill>
                <a:effectLst/>
                <a:latin typeface="unset"/>
              </a:rPr>
              <a:t>Pig compiler receives raw data from HDFS perform operations and stores the results into HDFS after Map Reduce jobs are finished.</a:t>
            </a:r>
          </a:p>
          <a:p>
            <a:endParaRPr lang="en-IN" dirty="0"/>
          </a:p>
        </p:txBody>
      </p:sp>
    </p:spTree>
    <p:extLst>
      <p:ext uri="{BB962C8B-B14F-4D97-AF65-F5344CB8AC3E}">
        <p14:creationId xmlns:p14="http://schemas.microsoft.com/office/powerpoint/2010/main" val="8216176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F7F751D-0C7B-4459-4BDA-8BBCF353344C}"/>
              </a:ext>
            </a:extLst>
          </p:cNvPr>
          <p:cNvGraphicFramePr>
            <a:graphicFrameLocks noGrp="1"/>
          </p:cNvGraphicFramePr>
          <p:nvPr>
            <p:ph idx="1"/>
            <p:extLst>
              <p:ext uri="{D42A27DB-BD31-4B8C-83A1-F6EECF244321}">
                <p14:modId xmlns:p14="http://schemas.microsoft.com/office/powerpoint/2010/main" val="2435285750"/>
              </p:ext>
            </p:extLst>
          </p:nvPr>
        </p:nvGraphicFramePr>
        <p:xfrm>
          <a:off x="619760" y="467360"/>
          <a:ext cx="11155680" cy="6065519"/>
        </p:xfrm>
        <a:graphic>
          <a:graphicData uri="http://schemas.openxmlformats.org/drawingml/2006/table">
            <a:tbl>
              <a:tblPr/>
              <a:tblGrid>
                <a:gridCol w="5577840">
                  <a:extLst>
                    <a:ext uri="{9D8B030D-6E8A-4147-A177-3AD203B41FA5}">
                      <a16:colId xmlns:a16="http://schemas.microsoft.com/office/drawing/2014/main" val="51608661"/>
                    </a:ext>
                  </a:extLst>
                </a:gridCol>
                <a:gridCol w="5577840">
                  <a:extLst>
                    <a:ext uri="{9D8B030D-6E8A-4147-A177-3AD203B41FA5}">
                      <a16:colId xmlns:a16="http://schemas.microsoft.com/office/drawing/2014/main" val="1759228103"/>
                    </a:ext>
                  </a:extLst>
                </a:gridCol>
              </a:tblGrid>
              <a:tr h="499142">
                <a:tc>
                  <a:txBody>
                    <a:bodyPr/>
                    <a:lstStyle/>
                    <a:p>
                      <a:pPr algn="ctr" fontAlgn="ctr" latinLnBrk="0"/>
                      <a:r>
                        <a:rPr lang="en-IN" sz="1600" b="1" dirty="0">
                          <a:solidFill>
                            <a:srgbClr val="000000"/>
                          </a:solidFill>
                          <a:effectLst/>
                          <a:latin typeface="unset"/>
                        </a:rPr>
                        <a:t>Apache Pig</a:t>
                      </a:r>
                    </a:p>
                  </a:txBody>
                  <a:tcPr marL="90653" marR="90653" marT="56658" marB="5665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ctr" fontAlgn="ctr" latinLnBrk="0"/>
                      <a:r>
                        <a:rPr lang="en-IN" sz="1600" b="1">
                          <a:solidFill>
                            <a:srgbClr val="000000"/>
                          </a:solidFill>
                          <a:effectLst/>
                          <a:latin typeface="unset"/>
                        </a:rPr>
                        <a:t>Map Reduce</a:t>
                      </a:r>
                    </a:p>
                  </a:txBody>
                  <a:tcPr marL="90653" marR="90653" marT="56658" marB="5665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5608943"/>
                  </a:ext>
                </a:extLst>
              </a:tr>
              <a:tr h="499142">
                <a:tc>
                  <a:txBody>
                    <a:bodyPr/>
                    <a:lstStyle/>
                    <a:p>
                      <a:pPr algn="ctr" fontAlgn="ctr" latinLnBrk="0"/>
                      <a:r>
                        <a:rPr lang="en-IN" sz="1600" b="0" dirty="0">
                          <a:solidFill>
                            <a:srgbClr val="000000"/>
                          </a:solidFill>
                          <a:effectLst/>
                          <a:latin typeface="unset"/>
                        </a:rPr>
                        <a:t>Scripting language</a:t>
                      </a:r>
                      <a:endParaRPr lang="en-IN" sz="1600" b="1" dirty="0">
                        <a:solidFill>
                          <a:srgbClr val="000000"/>
                        </a:solidFill>
                        <a:effectLst/>
                        <a:latin typeface="unset"/>
                      </a:endParaRPr>
                    </a:p>
                  </a:txBody>
                  <a:tcPr marL="90653" marR="90653" marT="56658" marB="5665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ctr" fontAlgn="ctr" latinLnBrk="0"/>
                      <a:r>
                        <a:rPr lang="en-IN" sz="1600" b="0">
                          <a:solidFill>
                            <a:srgbClr val="000000"/>
                          </a:solidFill>
                          <a:effectLst/>
                          <a:latin typeface="unset"/>
                        </a:rPr>
                        <a:t>Compiled language</a:t>
                      </a:r>
                      <a:endParaRPr lang="en-IN" sz="1600" b="1">
                        <a:solidFill>
                          <a:srgbClr val="000000"/>
                        </a:solidFill>
                        <a:effectLst/>
                        <a:latin typeface="unset"/>
                      </a:endParaRPr>
                    </a:p>
                  </a:txBody>
                  <a:tcPr marL="90653" marR="90653" marT="56658" marB="5665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44166362"/>
                  </a:ext>
                </a:extLst>
              </a:tr>
              <a:tr h="840327">
                <a:tc>
                  <a:txBody>
                    <a:bodyPr/>
                    <a:lstStyle/>
                    <a:p>
                      <a:pPr algn="ctr" fontAlgn="ctr" latinLnBrk="0"/>
                      <a:r>
                        <a:rPr lang="en-US" sz="1600" b="0" dirty="0">
                          <a:solidFill>
                            <a:srgbClr val="000000"/>
                          </a:solidFill>
                          <a:effectLst/>
                          <a:latin typeface="unset"/>
                        </a:rPr>
                        <a:t>Provides a higher level of abstraction</a:t>
                      </a:r>
                      <a:endParaRPr lang="en-US" sz="1600" b="1" dirty="0">
                        <a:solidFill>
                          <a:srgbClr val="000000"/>
                        </a:solidFill>
                        <a:effectLst/>
                        <a:latin typeface="unset"/>
                      </a:endParaRPr>
                    </a:p>
                  </a:txBody>
                  <a:tcPr marL="90653" marR="90653" marT="56658" marB="5665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ctr" fontAlgn="ctr" latinLnBrk="0"/>
                      <a:r>
                        <a:rPr lang="en-US" sz="1600" b="0">
                          <a:solidFill>
                            <a:srgbClr val="000000"/>
                          </a:solidFill>
                          <a:effectLst/>
                          <a:latin typeface="unset"/>
                        </a:rPr>
                        <a:t>Provides a low level of abstraction</a:t>
                      </a:r>
                      <a:endParaRPr lang="en-US" sz="1600" b="1">
                        <a:solidFill>
                          <a:srgbClr val="000000"/>
                        </a:solidFill>
                        <a:effectLst/>
                        <a:latin typeface="unset"/>
                      </a:endParaRPr>
                    </a:p>
                  </a:txBody>
                  <a:tcPr marL="90653" marR="90653" marT="56658" marB="5665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04052088"/>
                  </a:ext>
                </a:extLst>
              </a:tr>
              <a:tr h="1863884">
                <a:tc>
                  <a:txBody>
                    <a:bodyPr/>
                    <a:lstStyle/>
                    <a:p>
                      <a:pPr algn="ctr" fontAlgn="ctr" latinLnBrk="0"/>
                      <a:r>
                        <a:rPr lang="en-US" sz="1600" b="0" dirty="0">
                          <a:solidFill>
                            <a:srgbClr val="000000"/>
                          </a:solidFill>
                          <a:effectLst/>
                          <a:latin typeface="unset"/>
                        </a:rPr>
                        <a:t>Requires a few lines of code (10 lines of code can summarize 200 lines of Map Reduce code)</a:t>
                      </a:r>
                      <a:endParaRPr lang="en-US" sz="1600" b="1" dirty="0">
                        <a:solidFill>
                          <a:srgbClr val="000000"/>
                        </a:solidFill>
                        <a:effectLst/>
                        <a:latin typeface="unset"/>
                      </a:endParaRPr>
                    </a:p>
                  </a:txBody>
                  <a:tcPr marL="90653" marR="90653" marT="56658" marB="5665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ctr" fontAlgn="ctr" latinLnBrk="0"/>
                      <a:r>
                        <a:rPr lang="en-US" sz="1600" b="0">
                          <a:solidFill>
                            <a:srgbClr val="000000"/>
                          </a:solidFill>
                          <a:effectLst/>
                          <a:latin typeface="unset"/>
                        </a:rPr>
                        <a:t>Requires a more extensive code (more lines of code)</a:t>
                      </a:r>
                      <a:endParaRPr lang="en-US" sz="1600" b="1">
                        <a:solidFill>
                          <a:srgbClr val="000000"/>
                        </a:solidFill>
                        <a:effectLst/>
                        <a:latin typeface="unset"/>
                      </a:endParaRPr>
                    </a:p>
                  </a:txBody>
                  <a:tcPr marL="90653" marR="90653" marT="56658" marB="5665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70296478"/>
                  </a:ext>
                </a:extLst>
              </a:tr>
              <a:tr h="1181512">
                <a:tc>
                  <a:txBody>
                    <a:bodyPr/>
                    <a:lstStyle/>
                    <a:p>
                      <a:pPr algn="ctr" fontAlgn="ctr" latinLnBrk="0"/>
                      <a:r>
                        <a:rPr lang="en-US" sz="1600" b="0" dirty="0">
                          <a:solidFill>
                            <a:srgbClr val="000000"/>
                          </a:solidFill>
                          <a:effectLst/>
                          <a:latin typeface="unset"/>
                        </a:rPr>
                        <a:t>Requires less development time and effort</a:t>
                      </a:r>
                      <a:endParaRPr lang="en-US" sz="1600" b="1" dirty="0">
                        <a:solidFill>
                          <a:srgbClr val="000000"/>
                        </a:solidFill>
                        <a:effectLst/>
                        <a:latin typeface="unset"/>
                      </a:endParaRPr>
                    </a:p>
                  </a:txBody>
                  <a:tcPr marL="90653" marR="90653" marT="56658" marB="5665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ctr" fontAlgn="ctr" latinLnBrk="0"/>
                      <a:r>
                        <a:rPr lang="en-US" sz="1600" b="0" dirty="0">
                          <a:solidFill>
                            <a:srgbClr val="000000"/>
                          </a:solidFill>
                          <a:effectLst/>
                          <a:latin typeface="unset"/>
                        </a:rPr>
                        <a:t>Requires more development time and effort</a:t>
                      </a:r>
                      <a:endParaRPr lang="en-US" sz="1600" b="1" dirty="0">
                        <a:solidFill>
                          <a:srgbClr val="000000"/>
                        </a:solidFill>
                        <a:effectLst/>
                        <a:latin typeface="unset"/>
                      </a:endParaRPr>
                    </a:p>
                  </a:txBody>
                  <a:tcPr marL="90653" marR="90653" marT="56658" marB="5665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94833641"/>
                  </a:ext>
                </a:extLst>
              </a:tr>
              <a:tr h="1181512">
                <a:tc>
                  <a:txBody>
                    <a:bodyPr/>
                    <a:lstStyle/>
                    <a:p>
                      <a:pPr algn="ctr" fontAlgn="ctr" latinLnBrk="0"/>
                      <a:r>
                        <a:rPr lang="en-IN" sz="1600" b="0">
                          <a:solidFill>
                            <a:srgbClr val="000000"/>
                          </a:solidFill>
                          <a:effectLst/>
                          <a:latin typeface="unset"/>
                        </a:rPr>
                        <a:t>Lesser code efficiency</a:t>
                      </a:r>
                      <a:endParaRPr lang="en-IN" sz="1600" b="1">
                        <a:solidFill>
                          <a:srgbClr val="000000"/>
                        </a:solidFill>
                        <a:effectLst/>
                        <a:latin typeface="unset"/>
                      </a:endParaRPr>
                    </a:p>
                  </a:txBody>
                  <a:tcPr marL="90653" marR="90653" marT="56658" marB="5665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ctr" fontAlgn="ctr" latinLnBrk="0"/>
                      <a:r>
                        <a:rPr lang="en-US" sz="1600" b="0" dirty="0">
                          <a:solidFill>
                            <a:srgbClr val="000000"/>
                          </a:solidFill>
                          <a:effectLst/>
                          <a:latin typeface="unset"/>
                        </a:rPr>
                        <a:t>Higher efficiency of code in comparison to Apache Pig</a:t>
                      </a:r>
                      <a:endParaRPr lang="en-US" sz="1600" b="1" dirty="0">
                        <a:solidFill>
                          <a:srgbClr val="000000"/>
                        </a:solidFill>
                        <a:effectLst/>
                        <a:latin typeface="unset"/>
                      </a:endParaRPr>
                    </a:p>
                  </a:txBody>
                  <a:tcPr marL="90653" marR="90653" marT="56658" marB="5665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49499454"/>
                  </a:ext>
                </a:extLst>
              </a:tr>
            </a:tbl>
          </a:graphicData>
        </a:graphic>
      </p:graphicFrame>
    </p:spTree>
    <p:extLst>
      <p:ext uri="{BB962C8B-B14F-4D97-AF65-F5344CB8AC3E}">
        <p14:creationId xmlns:p14="http://schemas.microsoft.com/office/powerpoint/2010/main" val="4045532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EE74-942A-DFDD-A01E-65F94E580CBA}"/>
              </a:ext>
            </a:extLst>
          </p:cNvPr>
          <p:cNvSpPr>
            <a:spLocks noGrp="1"/>
          </p:cNvSpPr>
          <p:nvPr>
            <p:ph type="title"/>
          </p:nvPr>
        </p:nvSpPr>
        <p:spPr/>
        <p:txBody>
          <a:bodyPr/>
          <a:lstStyle/>
          <a:p>
            <a:r>
              <a:rPr lang="en-US" b="1" i="0" dirty="0">
                <a:effectLst/>
                <a:latin typeface="erdana"/>
              </a:rPr>
              <a:t>Velocity</a:t>
            </a:r>
            <a:br>
              <a:rPr lang="en-US" b="1" i="0" dirty="0">
                <a:effectLst/>
                <a:latin typeface="erdana"/>
              </a:rPr>
            </a:br>
            <a:endParaRPr lang="en-IN" b="1" dirty="0"/>
          </a:p>
        </p:txBody>
      </p:sp>
      <p:sp>
        <p:nvSpPr>
          <p:cNvPr id="3" name="Content Placeholder 2">
            <a:extLst>
              <a:ext uri="{FF2B5EF4-FFF2-40B4-BE49-F238E27FC236}">
                <a16:creationId xmlns:a16="http://schemas.microsoft.com/office/drawing/2014/main" id="{D55D233E-D055-B1A8-458D-2E81EA49403A}"/>
              </a:ext>
            </a:extLst>
          </p:cNvPr>
          <p:cNvSpPr>
            <a:spLocks noGrp="1"/>
          </p:cNvSpPr>
          <p:nvPr>
            <p:ph idx="1"/>
          </p:nvPr>
        </p:nvSpPr>
        <p:spPr/>
        <p:txBody>
          <a:bodyPr>
            <a:normAutofit lnSpcReduction="10000"/>
          </a:bodyPr>
          <a:lstStyle/>
          <a:p>
            <a:pPr algn="just"/>
            <a:r>
              <a:rPr lang="en-US" b="0" i="0" dirty="0">
                <a:solidFill>
                  <a:srgbClr val="333333"/>
                </a:solidFill>
                <a:effectLst/>
                <a:latin typeface="inter-regular"/>
              </a:rPr>
              <a:t>Velocity plays an important role compared to others. Velocity creates the speed by which the data is created in </a:t>
            </a:r>
            <a:r>
              <a:rPr lang="en-US" b="1" i="0" dirty="0">
                <a:solidFill>
                  <a:srgbClr val="333333"/>
                </a:solidFill>
                <a:effectLst/>
                <a:latin typeface="inter-bold"/>
              </a:rPr>
              <a:t>real-time</a:t>
            </a:r>
            <a:r>
              <a:rPr lang="en-US" b="0" i="0" dirty="0">
                <a:solidFill>
                  <a:srgbClr val="333333"/>
                </a:solidFill>
                <a:effectLst/>
                <a:latin typeface="inter-regular"/>
              </a:rPr>
              <a:t>. </a:t>
            </a:r>
          </a:p>
          <a:p>
            <a:pPr algn="just"/>
            <a:endParaRPr lang="en-US" dirty="0">
              <a:solidFill>
                <a:srgbClr val="333333"/>
              </a:solidFill>
              <a:latin typeface="inter-regular"/>
            </a:endParaRPr>
          </a:p>
          <a:p>
            <a:pPr algn="just"/>
            <a:r>
              <a:rPr lang="en-US" b="0" i="0" dirty="0">
                <a:solidFill>
                  <a:srgbClr val="333333"/>
                </a:solidFill>
                <a:effectLst/>
                <a:latin typeface="inter-regular"/>
              </a:rPr>
              <a:t>It contains the linking of incoming </a:t>
            </a:r>
            <a:r>
              <a:rPr lang="en-US" b="1" i="0" dirty="0">
                <a:solidFill>
                  <a:srgbClr val="333333"/>
                </a:solidFill>
                <a:effectLst/>
                <a:latin typeface="inter-bold"/>
              </a:rPr>
              <a:t>data sets speeds, rate of change</a:t>
            </a:r>
            <a:r>
              <a:rPr lang="en-US" b="0" i="0" dirty="0">
                <a:solidFill>
                  <a:srgbClr val="333333"/>
                </a:solidFill>
                <a:effectLst/>
                <a:latin typeface="inter-regular"/>
              </a:rPr>
              <a:t>, and </a:t>
            </a:r>
            <a:r>
              <a:rPr lang="en-US" b="1" i="0" dirty="0">
                <a:solidFill>
                  <a:srgbClr val="333333"/>
                </a:solidFill>
                <a:effectLst/>
                <a:latin typeface="inter-bold"/>
              </a:rPr>
              <a:t>activity bursts</a:t>
            </a:r>
            <a:r>
              <a:rPr lang="en-US" b="0" i="0" dirty="0">
                <a:solidFill>
                  <a:srgbClr val="333333"/>
                </a:solidFill>
                <a:effectLst/>
                <a:latin typeface="inter-regular"/>
              </a:rPr>
              <a:t>. The primary aspect of Big Data is to provide demanding data rapidly.</a:t>
            </a:r>
          </a:p>
          <a:p>
            <a:pPr algn="just"/>
            <a:endParaRPr lang="en-US" b="0" i="0" dirty="0">
              <a:solidFill>
                <a:srgbClr val="333333"/>
              </a:solidFill>
              <a:effectLst/>
              <a:latin typeface="inter-regular"/>
            </a:endParaRPr>
          </a:p>
          <a:p>
            <a:pPr algn="just"/>
            <a:r>
              <a:rPr lang="en-US" b="1" i="0" dirty="0">
                <a:solidFill>
                  <a:srgbClr val="333333"/>
                </a:solidFill>
                <a:effectLst/>
                <a:latin typeface="inter-bold"/>
              </a:rPr>
              <a:t>Big data</a:t>
            </a:r>
            <a:r>
              <a:rPr lang="en-US" b="0" i="0" dirty="0">
                <a:solidFill>
                  <a:srgbClr val="333333"/>
                </a:solidFill>
                <a:effectLst/>
                <a:latin typeface="inter-regular"/>
              </a:rPr>
              <a:t> velocity deals with the speed at the data flows from sources like </a:t>
            </a:r>
            <a:r>
              <a:rPr lang="en-US" b="1" i="0" dirty="0">
                <a:solidFill>
                  <a:srgbClr val="333333"/>
                </a:solidFill>
                <a:effectLst/>
                <a:latin typeface="inter-bold"/>
              </a:rPr>
              <a:t>application logs, business processes, networks, and social media sites, sensors, mobile devices,</a:t>
            </a:r>
            <a:r>
              <a:rPr lang="en-US" b="0" i="0" dirty="0">
                <a:solidFill>
                  <a:srgbClr val="333333"/>
                </a:solidFill>
                <a:effectLst/>
                <a:latin typeface="inter-regular"/>
              </a:rPr>
              <a:t> etc.</a:t>
            </a:r>
          </a:p>
          <a:p>
            <a:endParaRPr lang="en-IN" dirty="0"/>
          </a:p>
        </p:txBody>
      </p:sp>
    </p:spTree>
    <p:extLst>
      <p:ext uri="{BB962C8B-B14F-4D97-AF65-F5344CB8AC3E}">
        <p14:creationId xmlns:p14="http://schemas.microsoft.com/office/powerpoint/2010/main" val="134262186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086A5-EB4B-27D7-AC3F-EC1F023C586B}"/>
              </a:ext>
            </a:extLst>
          </p:cNvPr>
          <p:cNvSpPr>
            <a:spLocks noGrp="1"/>
          </p:cNvSpPr>
          <p:nvPr>
            <p:ph type="title"/>
          </p:nvPr>
        </p:nvSpPr>
        <p:spPr/>
        <p:txBody>
          <a:bodyPr/>
          <a:lstStyle/>
          <a:p>
            <a:r>
              <a:rPr lang="en-US" dirty="0"/>
              <a:t>Apache Pig Features</a:t>
            </a:r>
            <a:br>
              <a:rPr lang="en-US" dirty="0"/>
            </a:br>
            <a:endParaRPr lang="en-IN" dirty="0"/>
          </a:p>
        </p:txBody>
      </p:sp>
      <p:sp>
        <p:nvSpPr>
          <p:cNvPr id="3" name="Content Placeholder 2">
            <a:extLst>
              <a:ext uri="{FF2B5EF4-FFF2-40B4-BE49-F238E27FC236}">
                <a16:creationId xmlns:a16="http://schemas.microsoft.com/office/drawing/2014/main" id="{A635F6DA-9C4D-0088-ED96-6C7533918C1D}"/>
              </a:ext>
            </a:extLst>
          </p:cNvPr>
          <p:cNvSpPr>
            <a:spLocks noGrp="1"/>
          </p:cNvSpPr>
          <p:nvPr>
            <p:ph idx="1"/>
          </p:nvPr>
        </p:nvSpPr>
        <p:spPr>
          <a:xfrm>
            <a:off x="838200" y="1137920"/>
            <a:ext cx="10515600" cy="5496560"/>
          </a:xfrm>
        </p:spPr>
        <p:txBody>
          <a:bodyPr>
            <a:normAutofit fontScale="77500" lnSpcReduction="20000"/>
          </a:bodyPr>
          <a:lstStyle/>
          <a:p>
            <a:pPr marL="0" indent="0">
              <a:buNone/>
            </a:pPr>
            <a:endParaRPr lang="en-US" dirty="0"/>
          </a:p>
          <a:p>
            <a:r>
              <a:rPr lang="en-US" dirty="0"/>
              <a:t>Allows programmers to write fewer lines of codes. Programmers can write 200 lines of Java code in only ten lines using the Pig Latin language.</a:t>
            </a:r>
          </a:p>
          <a:p>
            <a:endParaRPr lang="en-US" dirty="0"/>
          </a:p>
          <a:p>
            <a:r>
              <a:rPr lang="en-US" dirty="0"/>
              <a:t>Apache Pig multi-query approach reduces the development time.</a:t>
            </a:r>
          </a:p>
          <a:p>
            <a:endParaRPr lang="en-US" dirty="0"/>
          </a:p>
          <a:p>
            <a:r>
              <a:rPr lang="en-US" dirty="0"/>
              <a:t>Apache pig has a rich set of datasets for performing operations like join, filter, sort, load, group, etc.</a:t>
            </a:r>
          </a:p>
          <a:p>
            <a:endParaRPr lang="en-US" dirty="0"/>
          </a:p>
          <a:p>
            <a:r>
              <a:rPr lang="en-US" dirty="0"/>
              <a:t>Pig Latin language is very similar to SQL. Programmers with good SQL knowledge find it easy to write Pig script.</a:t>
            </a:r>
          </a:p>
          <a:p>
            <a:endParaRPr lang="en-US" dirty="0"/>
          </a:p>
          <a:p>
            <a:r>
              <a:rPr lang="en-US" dirty="0"/>
              <a:t>Allows programmers to write fewer lines of codes. Programmers can write 200 lines of Java code in only ten lines using the Pig Latin language.</a:t>
            </a:r>
          </a:p>
          <a:p>
            <a:endParaRPr lang="en-US" dirty="0"/>
          </a:p>
          <a:p>
            <a:r>
              <a:rPr lang="en-US" dirty="0"/>
              <a:t>Apache Pig handles both structured and unstructured data analysis.</a:t>
            </a:r>
            <a:endParaRPr lang="en-IN" dirty="0"/>
          </a:p>
        </p:txBody>
      </p:sp>
    </p:spTree>
    <p:extLst>
      <p:ext uri="{BB962C8B-B14F-4D97-AF65-F5344CB8AC3E}">
        <p14:creationId xmlns:p14="http://schemas.microsoft.com/office/powerpoint/2010/main" val="143027077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EDC9-82D3-B23C-1A72-CD0054E81477}"/>
              </a:ext>
            </a:extLst>
          </p:cNvPr>
          <p:cNvSpPr>
            <a:spLocks noGrp="1"/>
          </p:cNvSpPr>
          <p:nvPr>
            <p:ph type="title"/>
          </p:nvPr>
        </p:nvSpPr>
        <p:spPr/>
        <p:txBody>
          <a:bodyPr/>
          <a:lstStyle/>
          <a:p>
            <a:r>
              <a:rPr lang="en-US" b="1" dirty="0"/>
              <a:t>Pig Philosophy</a:t>
            </a:r>
            <a:br>
              <a:rPr lang="en-US" b="1" dirty="0"/>
            </a:br>
            <a:endParaRPr lang="en-IN" b="1" dirty="0"/>
          </a:p>
        </p:txBody>
      </p:sp>
      <p:sp>
        <p:nvSpPr>
          <p:cNvPr id="3" name="Content Placeholder 2">
            <a:extLst>
              <a:ext uri="{FF2B5EF4-FFF2-40B4-BE49-F238E27FC236}">
                <a16:creationId xmlns:a16="http://schemas.microsoft.com/office/drawing/2014/main" id="{E26CF3DA-5935-6BF9-6E2F-B4628A4EDE51}"/>
              </a:ext>
            </a:extLst>
          </p:cNvPr>
          <p:cNvSpPr>
            <a:spLocks noGrp="1"/>
          </p:cNvSpPr>
          <p:nvPr>
            <p:ph idx="1"/>
          </p:nvPr>
        </p:nvSpPr>
        <p:spPr/>
        <p:txBody>
          <a:bodyPr>
            <a:normAutofit fontScale="92500" lnSpcReduction="10000"/>
          </a:bodyPr>
          <a:lstStyle/>
          <a:p>
            <a:r>
              <a:rPr lang="en-US" dirty="0"/>
              <a:t>Early on, people who came to the Pig project as potential contributors did not always understand what the project was about. They were not sure how to best contribute or which contributions would be accepted and which would not. So, the Pig team produced a statement of the project’s philosophy that summarizes what Pig aspires to be:</a:t>
            </a:r>
          </a:p>
          <a:p>
            <a:endParaRPr lang="en-US" dirty="0"/>
          </a:p>
          <a:p>
            <a:pPr marL="0" indent="0">
              <a:buNone/>
            </a:pPr>
            <a:r>
              <a:rPr lang="en-US" dirty="0"/>
              <a:t>Pigs eat anything</a:t>
            </a:r>
          </a:p>
          <a:p>
            <a:r>
              <a:rPr lang="en-US" dirty="0"/>
              <a:t>Pig can operate on data whether it has metadata or not. It can operate on data that is relational, nested, or unstructured. And it can easily be extended to operate on data beyond files, including key/value stores, databases, etc.</a:t>
            </a:r>
          </a:p>
          <a:p>
            <a:endParaRPr lang="en-US" dirty="0"/>
          </a:p>
          <a:p>
            <a:endParaRPr lang="en-US" dirty="0"/>
          </a:p>
        </p:txBody>
      </p:sp>
    </p:spTree>
    <p:extLst>
      <p:ext uri="{BB962C8B-B14F-4D97-AF65-F5344CB8AC3E}">
        <p14:creationId xmlns:p14="http://schemas.microsoft.com/office/powerpoint/2010/main" val="44994384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083547-F4E9-8E1A-74DD-2DC961CAA322}"/>
              </a:ext>
            </a:extLst>
          </p:cNvPr>
          <p:cNvSpPr>
            <a:spLocks noGrp="1"/>
          </p:cNvSpPr>
          <p:nvPr>
            <p:ph idx="1"/>
          </p:nvPr>
        </p:nvSpPr>
        <p:spPr>
          <a:xfrm>
            <a:off x="838200" y="731520"/>
            <a:ext cx="10515600" cy="5445443"/>
          </a:xfrm>
        </p:spPr>
        <p:txBody>
          <a:bodyPr>
            <a:normAutofit fontScale="85000" lnSpcReduction="20000"/>
          </a:bodyPr>
          <a:lstStyle/>
          <a:p>
            <a:pPr marL="0" indent="0">
              <a:buNone/>
            </a:pPr>
            <a:r>
              <a:rPr lang="en-US" dirty="0"/>
              <a:t>Pigs are domestic animals</a:t>
            </a:r>
          </a:p>
          <a:p>
            <a:pPr marL="0" indent="0">
              <a:buNone/>
            </a:pPr>
            <a:endParaRPr lang="en-US" dirty="0"/>
          </a:p>
          <a:p>
            <a:r>
              <a:rPr lang="en-US" dirty="0"/>
              <a:t>Pig is designed to be easily controlled and modified by its users.</a:t>
            </a:r>
          </a:p>
          <a:p>
            <a:endParaRPr lang="en-US" dirty="0"/>
          </a:p>
          <a:p>
            <a:r>
              <a:rPr lang="en-US" dirty="0"/>
              <a:t>Pig allows integration of user code wherever possible, so it currently supports user defined field transformation functions, user defined aggregates, and user defined conditionals. These functions can be written in Java or in scripting languages that can compile down to Java (e.g., </a:t>
            </a:r>
            <a:r>
              <a:rPr lang="en-US" dirty="0" err="1"/>
              <a:t>Jython</a:t>
            </a:r>
            <a:r>
              <a:rPr lang="en-US" dirty="0"/>
              <a:t>). Pig supports user provided load and store functions. It supports external executables via its stream command and MapReduce JARs via its </a:t>
            </a:r>
            <a:r>
              <a:rPr lang="en-US" dirty="0" err="1"/>
              <a:t>mapreduce</a:t>
            </a:r>
            <a:r>
              <a:rPr lang="en-US" dirty="0"/>
              <a:t> command. It allows users to provide a custom partitioner for their jobs in some circumstances, and to set the level of reduce parallelism for their jobs.</a:t>
            </a:r>
          </a:p>
          <a:p>
            <a:endParaRPr lang="en-US" dirty="0"/>
          </a:p>
          <a:p>
            <a:r>
              <a:rPr lang="en-US" dirty="0"/>
              <a:t>Pig has an optimizer that rearranges some operations in Pig Latin scripts to give better performance, combines MapReduce jobs together, etc. However, users can easily turn this optimizer off to prevent it from making changes that do not make sense in their situation.</a:t>
            </a:r>
          </a:p>
          <a:p>
            <a:endParaRPr lang="en-US" dirty="0"/>
          </a:p>
          <a:p>
            <a:endParaRPr lang="en-IN" dirty="0"/>
          </a:p>
          <a:p>
            <a:endParaRPr lang="en-IN" dirty="0"/>
          </a:p>
        </p:txBody>
      </p:sp>
    </p:spTree>
    <p:extLst>
      <p:ext uri="{BB962C8B-B14F-4D97-AF65-F5344CB8AC3E}">
        <p14:creationId xmlns:p14="http://schemas.microsoft.com/office/powerpoint/2010/main" val="277726442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9057F-CD7B-4124-761B-609A57F01345}"/>
              </a:ext>
            </a:extLst>
          </p:cNvPr>
          <p:cNvSpPr>
            <a:spLocks noGrp="1"/>
          </p:cNvSpPr>
          <p:nvPr>
            <p:ph idx="1"/>
          </p:nvPr>
        </p:nvSpPr>
        <p:spPr>
          <a:xfrm>
            <a:off x="838200" y="508000"/>
            <a:ext cx="10515600" cy="5668963"/>
          </a:xfrm>
        </p:spPr>
        <p:txBody>
          <a:bodyPr/>
          <a:lstStyle/>
          <a:p>
            <a:pPr marL="0" indent="0">
              <a:buNone/>
            </a:pPr>
            <a:r>
              <a:rPr lang="en-US" dirty="0"/>
              <a:t>Pigs fly</a:t>
            </a:r>
          </a:p>
          <a:p>
            <a:r>
              <a:rPr lang="en-US" dirty="0"/>
              <a:t>Pig processes data quickly. We want to consistently improve performance, and not implement features in ways that weigh Pig down so it can’t fly.</a:t>
            </a:r>
          </a:p>
          <a:p>
            <a:endParaRPr lang="en-US" dirty="0"/>
          </a:p>
          <a:p>
            <a:pPr marL="0" indent="0">
              <a:buNone/>
            </a:pPr>
            <a:r>
              <a:rPr lang="en-US" dirty="0"/>
              <a:t>Pigs live anywhere</a:t>
            </a:r>
          </a:p>
          <a:p>
            <a:r>
              <a:rPr lang="en-US" dirty="0"/>
              <a:t>Pig is intended to be a language for parallel data processing. It is not tied to one particular parallel framework. It has been implemented first on Hadoop, but we do not intend that to be only on Hadoop.</a:t>
            </a:r>
          </a:p>
          <a:p>
            <a:endParaRPr lang="en-IN" dirty="0"/>
          </a:p>
        </p:txBody>
      </p:sp>
    </p:spTree>
    <p:extLst>
      <p:ext uri="{BB962C8B-B14F-4D97-AF65-F5344CB8AC3E}">
        <p14:creationId xmlns:p14="http://schemas.microsoft.com/office/powerpoint/2010/main" val="181581315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0562A-3036-6792-E4A1-251A70300C12}"/>
              </a:ext>
            </a:extLst>
          </p:cNvPr>
          <p:cNvSpPr>
            <a:spLocks noGrp="1"/>
          </p:cNvSpPr>
          <p:nvPr>
            <p:ph type="title"/>
          </p:nvPr>
        </p:nvSpPr>
        <p:spPr/>
        <p:txBody>
          <a:bodyPr/>
          <a:lstStyle/>
          <a:p>
            <a:r>
              <a:rPr lang="en-US" b="1" dirty="0">
                <a:solidFill>
                  <a:srgbClr val="474747"/>
                </a:solidFill>
                <a:latin typeface="var(--ff-lato)"/>
              </a:rPr>
              <a:t>D</a:t>
            </a:r>
            <a:r>
              <a:rPr lang="en-US" b="1" i="0" dirty="0">
                <a:solidFill>
                  <a:srgbClr val="474747"/>
                </a:solidFill>
                <a:effectLst/>
                <a:latin typeface="var(--ff-lato)"/>
              </a:rPr>
              <a:t>ata types in Apache Pig (primitive)</a:t>
            </a:r>
            <a:br>
              <a:rPr lang="en-US" b="1" i="0" dirty="0">
                <a:solidFill>
                  <a:srgbClr val="474747"/>
                </a:solidFill>
                <a:effectLst/>
                <a:latin typeface="var(--ff-lato)"/>
              </a:rPr>
            </a:br>
            <a:endParaRPr lang="en-IN" dirty="0"/>
          </a:p>
        </p:txBody>
      </p:sp>
      <p:sp>
        <p:nvSpPr>
          <p:cNvPr id="3" name="Content Placeholder 2">
            <a:extLst>
              <a:ext uri="{FF2B5EF4-FFF2-40B4-BE49-F238E27FC236}">
                <a16:creationId xmlns:a16="http://schemas.microsoft.com/office/drawing/2014/main" id="{43DC8AAA-CF23-8679-8DBF-E7AEC79D2B30}"/>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1" i="0" dirty="0">
                <a:solidFill>
                  <a:srgbClr val="000000"/>
                </a:solidFill>
                <a:effectLst/>
                <a:latin typeface="inherit"/>
              </a:rPr>
              <a:t>int </a:t>
            </a:r>
            <a:r>
              <a:rPr lang="en-US" b="0" i="0" dirty="0">
                <a:solidFill>
                  <a:srgbClr val="000000"/>
                </a:solidFill>
                <a:effectLst/>
                <a:latin typeface="inherit"/>
              </a:rPr>
              <a:t>− Signed 32-bit integer and similar to Integer in Java.</a:t>
            </a:r>
          </a:p>
          <a:p>
            <a:pPr algn="just">
              <a:buFont typeface="Arial" panose="020B0604020202020204" pitchFamily="34" charset="0"/>
              <a:buChar char="•"/>
            </a:pPr>
            <a:r>
              <a:rPr lang="en-US" b="1" i="0" dirty="0">
                <a:solidFill>
                  <a:srgbClr val="000000"/>
                </a:solidFill>
                <a:effectLst/>
                <a:latin typeface="inherit"/>
              </a:rPr>
              <a:t>Long </a:t>
            </a:r>
            <a:r>
              <a:rPr lang="en-US" b="0" i="0" dirty="0">
                <a:solidFill>
                  <a:srgbClr val="000000"/>
                </a:solidFill>
                <a:effectLst/>
                <a:latin typeface="inherit"/>
              </a:rPr>
              <a:t>− It is a fully signed 64-bit number similar to Long in Java.</a:t>
            </a:r>
          </a:p>
          <a:p>
            <a:pPr algn="just">
              <a:buFont typeface="Arial" panose="020B0604020202020204" pitchFamily="34" charset="0"/>
              <a:buChar char="•"/>
            </a:pPr>
            <a:r>
              <a:rPr lang="en-US" b="1" i="0" dirty="0">
                <a:solidFill>
                  <a:srgbClr val="000000"/>
                </a:solidFill>
                <a:effectLst/>
                <a:latin typeface="inherit"/>
              </a:rPr>
              <a:t>Float </a:t>
            </a:r>
            <a:r>
              <a:rPr lang="en-US" b="0" i="0" dirty="0">
                <a:solidFill>
                  <a:srgbClr val="000000"/>
                </a:solidFill>
                <a:effectLst/>
                <a:latin typeface="inherit"/>
              </a:rPr>
              <a:t>− It is a signed 32-bit floating surface that appears to be similar to Java's float.</a:t>
            </a:r>
          </a:p>
          <a:p>
            <a:pPr algn="just">
              <a:buFont typeface="Arial" panose="020B0604020202020204" pitchFamily="34" charset="0"/>
              <a:buChar char="•"/>
            </a:pPr>
            <a:r>
              <a:rPr lang="en-US" b="1" i="0" dirty="0">
                <a:solidFill>
                  <a:srgbClr val="000000"/>
                </a:solidFill>
                <a:effectLst/>
                <a:latin typeface="inherit"/>
              </a:rPr>
              <a:t>Double </a:t>
            </a:r>
            <a:r>
              <a:rPr lang="en-US" b="0" i="0" dirty="0">
                <a:solidFill>
                  <a:srgbClr val="000000"/>
                </a:solidFill>
                <a:effectLst/>
                <a:latin typeface="inherit"/>
              </a:rPr>
              <a:t>− A floating-point 63-bit and similar to Double in Java.</a:t>
            </a:r>
          </a:p>
          <a:p>
            <a:pPr algn="just">
              <a:buFont typeface="Arial" panose="020B0604020202020204" pitchFamily="34" charset="0"/>
              <a:buChar char="•"/>
            </a:pPr>
            <a:r>
              <a:rPr lang="en-US" b="1" i="0" dirty="0">
                <a:solidFill>
                  <a:srgbClr val="000000"/>
                </a:solidFill>
                <a:effectLst/>
                <a:latin typeface="inherit"/>
              </a:rPr>
              <a:t>Char array </a:t>
            </a:r>
            <a:r>
              <a:rPr lang="en-US" b="0" i="0" dirty="0">
                <a:solidFill>
                  <a:srgbClr val="000000"/>
                </a:solidFill>
                <a:effectLst/>
                <a:latin typeface="inherit"/>
              </a:rPr>
              <a:t>− A list of characters in the Unicode format, UTF-8. This is compatible with the Java character unit item.</a:t>
            </a:r>
          </a:p>
          <a:p>
            <a:pPr algn="just">
              <a:buFont typeface="Arial" panose="020B0604020202020204" pitchFamily="34" charset="0"/>
              <a:buChar char="•"/>
            </a:pPr>
            <a:r>
              <a:rPr lang="en-US" b="1" i="0" dirty="0">
                <a:solidFill>
                  <a:srgbClr val="000000"/>
                </a:solidFill>
                <a:effectLst/>
                <a:latin typeface="inherit"/>
              </a:rPr>
              <a:t>byte array </a:t>
            </a:r>
            <a:r>
              <a:rPr lang="en-US" b="0" i="0" dirty="0">
                <a:solidFill>
                  <a:srgbClr val="000000"/>
                </a:solidFill>
                <a:effectLst/>
                <a:latin typeface="inherit"/>
              </a:rPr>
              <a:t>− The byte data type represents bytes by default. When the data file type is not specified, the default value is byte array.</a:t>
            </a:r>
          </a:p>
          <a:p>
            <a:pPr algn="just">
              <a:buFont typeface="Arial" panose="020B0604020202020204" pitchFamily="34" charset="0"/>
              <a:buChar char="•"/>
            </a:pPr>
            <a:r>
              <a:rPr lang="en-US" b="1" i="0" dirty="0">
                <a:solidFill>
                  <a:srgbClr val="000000"/>
                </a:solidFill>
                <a:effectLst/>
                <a:latin typeface="inherit"/>
              </a:rPr>
              <a:t>Boolean </a:t>
            </a:r>
            <a:r>
              <a:rPr lang="en-US" b="0" i="0" dirty="0">
                <a:solidFill>
                  <a:srgbClr val="000000"/>
                </a:solidFill>
                <a:effectLst/>
                <a:latin typeface="inherit"/>
              </a:rPr>
              <a:t>− A value that is either true or false.</a:t>
            </a:r>
          </a:p>
          <a:p>
            <a:endParaRPr lang="en-IN" dirty="0"/>
          </a:p>
        </p:txBody>
      </p:sp>
    </p:spTree>
    <p:extLst>
      <p:ext uri="{BB962C8B-B14F-4D97-AF65-F5344CB8AC3E}">
        <p14:creationId xmlns:p14="http://schemas.microsoft.com/office/powerpoint/2010/main" val="42148202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AAC72E8-D035-4D14-3B6A-59A69C96A3FD}"/>
              </a:ext>
            </a:extLst>
          </p:cNvPr>
          <p:cNvGraphicFramePr>
            <a:graphicFrameLocks noGrp="1"/>
          </p:cNvGraphicFramePr>
          <p:nvPr>
            <p:ph idx="1"/>
            <p:extLst>
              <p:ext uri="{D42A27DB-BD31-4B8C-83A1-F6EECF244321}">
                <p14:modId xmlns:p14="http://schemas.microsoft.com/office/powerpoint/2010/main" val="1625405812"/>
              </p:ext>
            </p:extLst>
          </p:nvPr>
        </p:nvGraphicFramePr>
        <p:xfrm>
          <a:off x="853440" y="640080"/>
          <a:ext cx="10759440" cy="5668149"/>
        </p:xfrm>
        <a:graphic>
          <a:graphicData uri="http://schemas.openxmlformats.org/drawingml/2006/table">
            <a:tbl>
              <a:tblPr/>
              <a:tblGrid>
                <a:gridCol w="2689860">
                  <a:extLst>
                    <a:ext uri="{9D8B030D-6E8A-4147-A177-3AD203B41FA5}">
                      <a16:colId xmlns:a16="http://schemas.microsoft.com/office/drawing/2014/main" val="3364146921"/>
                    </a:ext>
                  </a:extLst>
                </a:gridCol>
                <a:gridCol w="2689860">
                  <a:extLst>
                    <a:ext uri="{9D8B030D-6E8A-4147-A177-3AD203B41FA5}">
                      <a16:colId xmlns:a16="http://schemas.microsoft.com/office/drawing/2014/main" val="1393850152"/>
                    </a:ext>
                  </a:extLst>
                </a:gridCol>
                <a:gridCol w="2689860">
                  <a:extLst>
                    <a:ext uri="{9D8B030D-6E8A-4147-A177-3AD203B41FA5}">
                      <a16:colId xmlns:a16="http://schemas.microsoft.com/office/drawing/2014/main" val="2210639543"/>
                    </a:ext>
                  </a:extLst>
                </a:gridCol>
                <a:gridCol w="2689860">
                  <a:extLst>
                    <a:ext uri="{9D8B030D-6E8A-4147-A177-3AD203B41FA5}">
                      <a16:colId xmlns:a16="http://schemas.microsoft.com/office/drawing/2014/main" val="3352985756"/>
                    </a:ext>
                  </a:extLst>
                </a:gridCol>
              </a:tblGrid>
              <a:tr h="397787">
                <a:tc>
                  <a:txBody>
                    <a:bodyPr/>
                    <a:lstStyle/>
                    <a:p>
                      <a:pPr algn="l"/>
                      <a:r>
                        <a:rPr lang="en-IN" sz="2400" b="1">
                          <a:solidFill>
                            <a:srgbClr val="000000"/>
                          </a:solidFill>
                          <a:effectLst/>
                          <a:latin typeface="inherit"/>
                        </a:rPr>
                        <a:t>Data Types</a:t>
                      </a:r>
                    </a:p>
                  </a:txBody>
                  <a:tcPr marL="24067" marR="24067" marT="24067" marB="24067" anchor="ctr">
                    <a:lnL>
                      <a:noFill/>
                    </a:lnL>
                    <a:lnR>
                      <a:noFill/>
                    </a:lnR>
                    <a:lnT>
                      <a:noFill/>
                    </a:lnT>
                    <a:lnB>
                      <a:noFill/>
                    </a:lnB>
                  </a:tcPr>
                </a:tc>
                <a:tc>
                  <a:txBody>
                    <a:bodyPr/>
                    <a:lstStyle/>
                    <a:p>
                      <a:pPr algn="ctr"/>
                      <a:r>
                        <a:rPr lang="en-IN" sz="2400" b="1">
                          <a:solidFill>
                            <a:srgbClr val="000000"/>
                          </a:solidFill>
                          <a:effectLst/>
                          <a:latin typeface="inherit"/>
                        </a:rPr>
                        <a:t>Definition</a:t>
                      </a:r>
                    </a:p>
                  </a:txBody>
                  <a:tcPr marL="24067" marR="24067" marT="24067" marB="24067" anchor="ctr">
                    <a:lnL>
                      <a:noFill/>
                    </a:lnL>
                    <a:lnR>
                      <a:noFill/>
                    </a:lnR>
                    <a:lnT>
                      <a:noFill/>
                    </a:lnT>
                    <a:lnB>
                      <a:noFill/>
                    </a:lnB>
                  </a:tcPr>
                </a:tc>
                <a:tc>
                  <a:txBody>
                    <a:bodyPr/>
                    <a:lstStyle/>
                    <a:p>
                      <a:pPr algn="ctr"/>
                      <a:r>
                        <a:rPr lang="en-IN" sz="2400" b="1">
                          <a:solidFill>
                            <a:srgbClr val="000000"/>
                          </a:solidFill>
                          <a:effectLst/>
                          <a:latin typeface="inherit"/>
                        </a:rPr>
                        <a:t>Code</a:t>
                      </a:r>
                    </a:p>
                  </a:txBody>
                  <a:tcPr marL="24067" marR="24067" marT="24067" marB="24067" anchor="ctr">
                    <a:lnL>
                      <a:noFill/>
                    </a:lnL>
                    <a:lnR>
                      <a:noFill/>
                    </a:lnR>
                    <a:lnT>
                      <a:noFill/>
                    </a:lnT>
                    <a:lnB>
                      <a:noFill/>
                    </a:lnB>
                  </a:tcPr>
                </a:tc>
                <a:tc>
                  <a:txBody>
                    <a:bodyPr/>
                    <a:lstStyle/>
                    <a:p>
                      <a:pPr algn="ctr"/>
                      <a:r>
                        <a:rPr lang="en-IN" sz="2400" b="1">
                          <a:solidFill>
                            <a:srgbClr val="000000"/>
                          </a:solidFill>
                          <a:effectLst/>
                          <a:latin typeface="inherit"/>
                        </a:rPr>
                        <a:t>Example</a:t>
                      </a:r>
                    </a:p>
                  </a:txBody>
                  <a:tcPr marL="24067" marR="24067" marT="24067" marB="24067" anchor="ctr">
                    <a:lnL>
                      <a:noFill/>
                    </a:lnL>
                    <a:lnR>
                      <a:noFill/>
                    </a:lnR>
                    <a:lnT>
                      <a:noFill/>
                    </a:lnT>
                    <a:lnB>
                      <a:noFill/>
                    </a:lnB>
                  </a:tcPr>
                </a:tc>
                <a:extLst>
                  <a:ext uri="{0D108BD9-81ED-4DB2-BD59-A6C34878D82A}">
                    <a16:rowId xmlns:a16="http://schemas.microsoft.com/office/drawing/2014/main" val="1534489881"/>
                  </a:ext>
                </a:extLst>
              </a:tr>
              <a:tr h="1413011">
                <a:tc>
                  <a:txBody>
                    <a:bodyPr/>
                    <a:lstStyle/>
                    <a:p>
                      <a:pPr algn="l"/>
                      <a:r>
                        <a:rPr lang="en-IN" sz="2400" b="1" dirty="0">
                          <a:effectLst/>
                          <a:latin typeface="inherit"/>
                        </a:rPr>
                        <a:t>Tuple</a:t>
                      </a:r>
                      <a:endParaRPr lang="en-IN" sz="2400" dirty="0">
                        <a:effectLst/>
                      </a:endParaRPr>
                    </a:p>
                  </a:txBody>
                  <a:tcPr marL="24067" marR="24067" marT="24067" marB="24067" anchor="ctr">
                    <a:lnL>
                      <a:noFill/>
                    </a:lnL>
                    <a:lnR>
                      <a:noFill/>
                    </a:lnR>
                    <a:lnT>
                      <a:noFill/>
                    </a:lnT>
                    <a:lnB>
                      <a:noFill/>
                    </a:lnB>
                  </a:tcPr>
                </a:tc>
                <a:tc>
                  <a:txBody>
                    <a:bodyPr/>
                    <a:lstStyle/>
                    <a:p>
                      <a:pPr algn="l"/>
                      <a:r>
                        <a:rPr lang="en-US" sz="2400">
                          <a:effectLst/>
                        </a:rPr>
                        <a:t>A set of ordered fields. The tuple is written with braces.</a:t>
                      </a:r>
                    </a:p>
                  </a:txBody>
                  <a:tcPr marL="24067" marR="24067" marT="24067" marB="24067" anchor="ctr">
                    <a:lnL>
                      <a:noFill/>
                    </a:lnL>
                    <a:lnR>
                      <a:noFill/>
                    </a:lnR>
                    <a:lnT>
                      <a:noFill/>
                    </a:lnT>
                    <a:lnB>
                      <a:noFill/>
                    </a:lnB>
                  </a:tcPr>
                </a:tc>
                <a:tc>
                  <a:txBody>
                    <a:bodyPr/>
                    <a:lstStyle/>
                    <a:p>
                      <a:pPr algn="l"/>
                      <a:r>
                        <a:rPr lang="en-IN" sz="2400" dirty="0">
                          <a:effectLst/>
                        </a:rPr>
                        <a:t>(field[,fields....])</a:t>
                      </a:r>
                    </a:p>
                  </a:txBody>
                  <a:tcPr marL="24067" marR="24067" marT="24067" marB="24067" anchor="ctr">
                    <a:lnL>
                      <a:noFill/>
                    </a:lnL>
                    <a:lnR>
                      <a:noFill/>
                    </a:lnR>
                    <a:lnT>
                      <a:noFill/>
                    </a:lnT>
                    <a:lnB>
                      <a:noFill/>
                    </a:lnB>
                  </a:tcPr>
                </a:tc>
                <a:tc>
                  <a:txBody>
                    <a:bodyPr/>
                    <a:lstStyle/>
                    <a:p>
                      <a:pPr algn="l"/>
                      <a:r>
                        <a:rPr lang="en-IN" sz="2400">
                          <a:effectLst/>
                        </a:rPr>
                        <a:t>(1,2)</a:t>
                      </a:r>
                    </a:p>
                  </a:txBody>
                  <a:tcPr marL="24067" marR="24067" marT="24067" marB="24067" anchor="ctr">
                    <a:lnL>
                      <a:noFill/>
                    </a:lnL>
                    <a:lnR>
                      <a:noFill/>
                    </a:lnR>
                    <a:lnT>
                      <a:noFill/>
                    </a:lnT>
                    <a:lnB>
                      <a:noFill/>
                    </a:lnB>
                  </a:tcPr>
                </a:tc>
                <a:extLst>
                  <a:ext uri="{0D108BD9-81ED-4DB2-BD59-A6C34878D82A}">
                    <a16:rowId xmlns:a16="http://schemas.microsoft.com/office/drawing/2014/main" val="3268778539"/>
                  </a:ext>
                </a:extLst>
              </a:tr>
              <a:tr h="1920622">
                <a:tc>
                  <a:txBody>
                    <a:bodyPr/>
                    <a:lstStyle/>
                    <a:p>
                      <a:pPr algn="l"/>
                      <a:r>
                        <a:rPr lang="en-IN" sz="2400" b="1">
                          <a:effectLst/>
                          <a:latin typeface="inherit"/>
                        </a:rPr>
                        <a:t>Bag</a:t>
                      </a:r>
                      <a:endParaRPr lang="en-IN" sz="2400">
                        <a:effectLst/>
                      </a:endParaRPr>
                    </a:p>
                  </a:txBody>
                  <a:tcPr marL="24067" marR="24067" marT="24067" marB="24067" anchor="ctr">
                    <a:lnL>
                      <a:noFill/>
                    </a:lnL>
                    <a:lnR>
                      <a:noFill/>
                    </a:lnR>
                    <a:lnT>
                      <a:noFill/>
                    </a:lnT>
                    <a:lnB>
                      <a:noFill/>
                    </a:lnB>
                  </a:tcPr>
                </a:tc>
                <a:tc>
                  <a:txBody>
                    <a:bodyPr/>
                    <a:lstStyle/>
                    <a:p>
                      <a:pPr algn="l"/>
                      <a:r>
                        <a:rPr lang="en-US" sz="2400">
                          <a:effectLst/>
                        </a:rPr>
                        <a:t>A group of tuples is called a bag. Represented by folded weights or curly braces.</a:t>
                      </a:r>
                    </a:p>
                  </a:txBody>
                  <a:tcPr marL="24067" marR="24067" marT="24067" marB="24067" anchor="ctr">
                    <a:lnL>
                      <a:noFill/>
                    </a:lnL>
                    <a:lnR>
                      <a:noFill/>
                    </a:lnR>
                    <a:lnT>
                      <a:noFill/>
                    </a:lnT>
                    <a:lnB>
                      <a:noFill/>
                    </a:lnB>
                  </a:tcPr>
                </a:tc>
                <a:tc>
                  <a:txBody>
                    <a:bodyPr/>
                    <a:lstStyle/>
                    <a:p>
                      <a:pPr algn="l"/>
                      <a:r>
                        <a:rPr lang="en-IN" sz="2400">
                          <a:effectLst/>
                        </a:rPr>
                        <a:t>{tuple,[,tuple...]}</a:t>
                      </a:r>
                    </a:p>
                  </a:txBody>
                  <a:tcPr marL="24067" marR="24067" marT="24067" marB="24067" anchor="ctr">
                    <a:lnL>
                      <a:noFill/>
                    </a:lnL>
                    <a:lnR>
                      <a:noFill/>
                    </a:lnR>
                    <a:lnT>
                      <a:noFill/>
                    </a:lnT>
                    <a:lnB>
                      <a:noFill/>
                    </a:lnB>
                  </a:tcPr>
                </a:tc>
                <a:tc>
                  <a:txBody>
                    <a:bodyPr/>
                    <a:lstStyle/>
                    <a:p>
                      <a:pPr algn="l"/>
                      <a:r>
                        <a:rPr lang="en-IN" sz="2400">
                          <a:effectLst/>
                        </a:rPr>
                        <a:t>{(1,2), (3,4)}</a:t>
                      </a:r>
                    </a:p>
                  </a:txBody>
                  <a:tcPr marL="24067" marR="24067" marT="24067" marB="24067" anchor="ctr">
                    <a:lnL>
                      <a:noFill/>
                    </a:lnL>
                    <a:lnR>
                      <a:noFill/>
                    </a:lnR>
                    <a:lnT>
                      <a:noFill/>
                    </a:lnT>
                    <a:lnB>
                      <a:noFill/>
                    </a:lnB>
                  </a:tcPr>
                </a:tc>
                <a:extLst>
                  <a:ext uri="{0D108BD9-81ED-4DB2-BD59-A6C34878D82A}">
                    <a16:rowId xmlns:a16="http://schemas.microsoft.com/office/drawing/2014/main" val="2244454373"/>
                  </a:ext>
                </a:extLst>
              </a:tr>
              <a:tr h="1920622">
                <a:tc>
                  <a:txBody>
                    <a:bodyPr/>
                    <a:lstStyle/>
                    <a:p>
                      <a:pPr algn="l"/>
                      <a:r>
                        <a:rPr lang="en-IN" sz="2400" b="1">
                          <a:effectLst/>
                          <a:latin typeface="inherit"/>
                        </a:rPr>
                        <a:t>Map</a:t>
                      </a:r>
                      <a:endParaRPr lang="en-IN" sz="2400">
                        <a:effectLst/>
                      </a:endParaRPr>
                    </a:p>
                  </a:txBody>
                  <a:tcPr marL="24067" marR="24067" marT="24067" marB="24067" anchor="ctr">
                    <a:lnL>
                      <a:noFill/>
                    </a:lnL>
                    <a:lnR>
                      <a:noFill/>
                    </a:lnR>
                    <a:lnT>
                      <a:noFill/>
                    </a:lnT>
                    <a:lnB>
                      <a:noFill/>
                    </a:lnB>
                  </a:tcPr>
                </a:tc>
                <a:tc>
                  <a:txBody>
                    <a:bodyPr/>
                    <a:lstStyle/>
                    <a:p>
                      <a:pPr algn="l"/>
                      <a:r>
                        <a:rPr lang="en-US" sz="2400">
                          <a:effectLst/>
                        </a:rPr>
                        <a:t>A set of key-value pairs. The map is represented by square brackets.</a:t>
                      </a:r>
                    </a:p>
                  </a:txBody>
                  <a:tcPr marL="24067" marR="24067" marT="24067" marB="24067" anchor="ctr">
                    <a:lnL>
                      <a:noFill/>
                    </a:lnL>
                    <a:lnR>
                      <a:noFill/>
                    </a:lnR>
                    <a:lnT>
                      <a:noFill/>
                    </a:lnT>
                    <a:lnB>
                      <a:noFill/>
                    </a:lnB>
                  </a:tcPr>
                </a:tc>
                <a:tc>
                  <a:txBody>
                    <a:bodyPr/>
                    <a:lstStyle/>
                    <a:p>
                      <a:pPr algn="l"/>
                      <a:r>
                        <a:rPr lang="en-IN" sz="2400">
                          <a:effectLst/>
                        </a:rPr>
                        <a:t>[Key # Value]</a:t>
                      </a:r>
                    </a:p>
                  </a:txBody>
                  <a:tcPr marL="24067" marR="24067" marT="24067" marB="24067" anchor="ctr">
                    <a:lnL>
                      <a:noFill/>
                    </a:lnL>
                    <a:lnR>
                      <a:noFill/>
                    </a:lnR>
                    <a:lnT>
                      <a:noFill/>
                    </a:lnT>
                    <a:lnB>
                      <a:noFill/>
                    </a:lnB>
                  </a:tcPr>
                </a:tc>
                <a:tc>
                  <a:txBody>
                    <a:bodyPr/>
                    <a:lstStyle/>
                    <a:p>
                      <a:pPr algn="l"/>
                      <a:r>
                        <a:rPr lang="en-IN" sz="2400" dirty="0">
                          <a:effectLst/>
                        </a:rPr>
                        <a:t>['</a:t>
                      </a:r>
                      <a:r>
                        <a:rPr lang="en-IN" sz="2400" dirty="0" err="1">
                          <a:effectLst/>
                        </a:rPr>
                        <a:t>keyname</a:t>
                      </a:r>
                      <a:r>
                        <a:rPr lang="en-IN" sz="2400" dirty="0">
                          <a:effectLst/>
                        </a:rPr>
                        <a:t>'#'</a:t>
                      </a:r>
                      <a:r>
                        <a:rPr lang="en-IN" sz="2400" dirty="0" err="1">
                          <a:effectLst/>
                        </a:rPr>
                        <a:t>valuename</a:t>
                      </a:r>
                      <a:r>
                        <a:rPr lang="en-IN" sz="2400" dirty="0">
                          <a:effectLst/>
                        </a:rPr>
                        <a:t>']</a:t>
                      </a:r>
                    </a:p>
                  </a:txBody>
                  <a:tcPr marL="24067" marR="24067" marT="24067" marB="24067" anchor="ctr">
                    <a:lnL>
                      <a:noFill/>
                    </a:lnL>
                    <a:lnR>
                      <a:noFill/>
                    </a:lnR>
                    <a:lnT>
                      <a:noFill/>
                    </a:lnT>
                    <a:lnB>
                      <a:noFill/>
                    </a:lnB>
                  </a:tcPr>
                </a:tc>
                <a:extLst>
                  <a:ext uri="{0D108BD9-81ED-4DB2-BD59-A6C34878D82A}">
                    <a16:rowId xmlns:a16="http://schemas.microsoft.com/office/drawing/2014/main" val="132632539"/>
                  </a:ext>
                </a:extLst>
              </a:tr>
            </a:tbl>
          </a:graphicData>
        </a:graphic>
      </p:graphicFrame>
    </p:spTree>
    <p:extLst>
      <p:ext uri="{BB962C8B-B14F-4D97-AF65-F5344CB8AC3E}">
        <p14:creationId xmlns:p14="http://schemas.microsoft.com/office/powerpoint/2010/main" val="98205947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935F3-C839-319F-B85B-09C3AAF7F8FC}"/>
              </a:ext>
            </a:extLst>
          </p:cNvPr>
          <p:cNvSpPr>
            <a:spLocks noGrp="1"/>
          </p:cNvSpPr>
          <p:nvPr>
            <p:ph type="title"/>
          </p:nvPr>
        </p:nvSpPr>
        <p:spPr/>
        <p:txBody>
          <a:bodyPr/>
          <a:lstStyle/>
          <a:p>
            <a:r>
              <a:rPr lang="en-IN" b="0" i="0" dirty="0">
                <a:solidFill>
                  <a:srgbClr val="000000"/>
                </a:solidFill>
                <a:effectLst/>
                <a:latin typeface="var(--ff-lato)"/>
              </a:rPr>
              <a:t>Pig Latin – Relational Operations</a:t>
            </a:r>
            <a:br>
              <a:rPr lang="en-IN" b="0" i="0" dirty="0">
                <a:solidFill>
                  <a:srgbClr val="000000"/>
                </a:solidFill>
                <a:effectLst/>
                <a:latin typeface="var(--ff-lato)"/>
              </a:rPr>
            </a:br>
            <a:endParaRPr lang="en-IN" dirty="0"/>
          </a:p>
        </p:txBody>
      </p:sp>
      <p:graphicFrame>
        <p:nvGraphicFramePr>
          <p:cNvPr id="4" name="Content Placeholder 3">
            <a:extLst>
              <a:ext uri="{FF2B5EF4-FFF2-40B4-BE49-F238E27FC236}">
                <a16:creationId xmlns:a16="http://schemas.microsoft.com/office/drawing/2014/main" id="{3021A99A-E08B-43CF-CAA2-C585592F7E8C}"/>
              </a:ext>
            </a:extLst>
          </p:cNvPr>
          <p:cNvGraphicFramePr>
            <a:graphicFrameLocks noGrp="1"/>
          </p:cNvGraphicFramePr>
          <p:nvPr>
            <p:ph idx="1"/>
            <p:extLst>
              <p:ext uri="{D42A27DB-BD31-4B8C-83A1-F6EECF244321}">
                <p14:modId xmlns:p14="http://schemas.microsoft.com/office/powerpoint/2010/main" val="4154873372"/>
              </p:ext>
            </p:extLst>
          </p:nvPr>
        </p:nvGraphicFramePr>
        <p:xfrm>
          <a:off x="538480" y="1310640"/>
          <a:ext cx="10363199" cy="5303628"/>
        </p:xfrm>
        <a:graphic>
          <a:graphicData uri="http://schemas.openxmlformats.org/drawingml/2006/table">
            <a:tbl>
              <a:tblPr/>
              <a:tblGrid>
                <a:gridCol w="3104912">
                  <a:extLst>
                    <a:ext uri="{9D8B030D-6E8A-4147-A177-3AD203B41FA5}">
                      <a16:colId xmlns:a16="http://schemas.microsoft.com/office/drawing/2014/main" val="802245968"/>
                    </a:ext>
                  </a:extLst>
                </a:gridCol>
                <a:gridCol w="7258287">
                  <a:extLst>
                    <a:ext uri="{9D8B030D-6E8A-4147-A177-3AD203B41FA5}">
                      <a16:colId xmlns:a16="http://schemas.microsoft.com/office/drawing/2014/main" val="285515783"/>
                    </a:ext>
                  </a:extLst>
                </a:gridCol>
              </a:tblGrid>
              <a:tr h="276078">
                <a:tc>
                  <a:txBody>
                    <a:bodyPr/>
                    <a:lstStyle/>
                    <a:p>
                      <a:pPr algn="l"/>
                      <a:r>
                        <a:rPr lang="en-IN" sz="2400" b="1" dirty="0">
                          <a:solidFill>
                            <a:srgbClr val="000000"/>
                          </a:solidFill>
                          <a:effectLst/>
                          <a:latin typeface="inherit"/>
                        </a:rPr>
                        <a:t>Operator</a:t>
                      </a:r>
                    </a:p>
                  </a:txBody>
                  <a:tcPr marL="33115" marR="33115" marT="33115" marB="33115" anchor="ctr">
                    <a:lnL>
                      <a:noFill/>
                    </a:lnL>
                    <a:lnR>
                      <a:noFill/>
                    </a:lnR>
                    <a:lnT>
                      <a:noFill/>
                    </a:lnT>
                    <a:lnB>
                      <a:noFill/>
                    </a:lnB>
                    <a:solidFill>
                      <a:srgbClr val="FFFFFF"/>
                    </a:solidFill>
                  </a:tcPr>
                </a:tc>
                <a:tc>
                  <a:txBody>
                    <a:bodyPr/>
                    <a:lstStyle/>
                    <a:p>
                      <a:pPr algn="ctr"/>
                      <a:r>
                        <a:rPr lang="en-IN" sz="2400" b="1">
                          <a:solidFill>
                            <a:srgbClr val="000000"/>
                          </a:solidFill>
                          <a:effectLst/>
                          <a:latin typeface="inherit"/>
                        </a:rPr>
                        <a:t>Description</a:t>
                      </a:r>
                    </a:p>
                  </a:txBody>
                  <a:tcPr marL="33115" marR="33115" marT="33115" marB="33115" anchor="ctr">
                    <a:lnL>
                      <a:noFill/>
                    </a:lnL>
                    <a:lnR>
                      <a:noFill/>
                    </a:lnR>
                    <a:lnT>
                      <a:noFill/>
                    </a:lnT>
                    <a:lnB>
                      <a:noFill/>
                    </a:lnB>
                    <a:solidFill>
                      <a:srgbClr val="FFFFFF"/>
                    </a:solidFill>
                  </a:tcPr>
                </a:tc>
                <a:extLst>
                  <a:ext uri="{0D108BD9-81ED-4DB2-BD59-A6C34878D82A}">
                    <a16:rowId xmlns:a16="http://schemas.microsoft.com/office/drawing/2014/main" val="1593793638"/>
                  </a:ext>
                </a:extLst>
              </a:tr>
              <a:tr h="276078">
                <a:tc gridSpan="2">
                  <a:txBody>
                    <a:bodyPr/>
                    <a:lstStyle/>
                    <a:p>
                      <a:pPr algn="ctr"/>
                      <a:r>
                        <a:rPr lang="en-IN" sz="2400" b="1" dirty="0">
                          <a:effectLst/>
                          <a:latin typeface="inherit"/>
                        </a:rPr>
                        <a:t>Loading and Storing</a:t>
                      </a:r>
                      <a:endParaRPr lang="en-IN" sz="2400" dirty="0">
                        <a:effectLst/>
                      </a:endParaRPr>
                    </a:p>
                  </a:txBody>
                  <a:tcPr marL="33115" marR="33115" marT="33115" marB="33115" anchor="ctr">
                    <a:lnL>
                      <a:noFill/>
                    </a:lnL>
                    <a:lnR>
                      <a:noFill/>
                    </a:lnR>
                    <a:lnT>
                      <a:noFill/>
                    </a:lnT>
                    <a:lnB>
                      <a:noFill/>
                    </a:lnB>
                    <a:solidFill>
                      <a:srgbClr val="FFFFFF"/>
                    </a:solidFill>
                  </a:tcPr>
                </a:tc>
                <a:tc hMerge="1">
                  <a:txBody>
                    <a:bodyPr/>
                    <a:lstStyle/>
                    <a:p>
                      <a:endParaRPr lang="en-IN"/>
                    </a:p>
                  </a:txBody>
                  <a:tcPr/>
                </a:tc>
                <a:extLst>
                  <a:ext uri="{0D108BD9-81ED-4DB2-BD59-A6C34878D82A}">
                    <a16:rowId xmlns:a16="http://schemas.microsoft.com/office/drawing/2014/main" val="616664072"/>
                  </a:ext>
                </a:extLst>
              </a:tr>
              <a:tr h="866124">
                <a:tc>
                  <a:txBody>
                    <a:bodyPr/>
                    <a:lstStyle/>
                    <a:p>
                      <a:pPr algn="l"/>
                      <a:r>
                        <a:rPr lang="en-IN" sz="2400" dirty="0">
                          <a:effectLst/>
                        </a:rPr>
                        <a:t>LOAD</a:t>
                      </a:r>
                    </a:p>
                  </a:txBody>
                  <a:tcPr marL="33115" marR="33115" marT="33115" marB="33115" anchor="ctr">
                    <a:lnL>
                      <a:noFill/>
                    </a:lnL>
                    <a:lnR>
                      <a:noFill/>
                    </a:lnR>
                    <a:lnT>
                      <a:noFill/>
                    </a:lnT>
                    <a:lnB>
                      <a:noFill/>
                    </a:lnB>
                    <a:solidFill>
                      <a:srgbClr val="FFFFFF"/>
                    </a:solidFill>
                  </a:tcPr>
                </a:tc>
                <a:tc>
                  <a:txBody>
                    <a:bodyPr/>
                    <a:lstStyle/>
                    <a:p>
                      <a:pPr algn="l"/>
                      <a:r>
                        <a:rPr lang="en-US" sz="2400" dirty="0">
                          <a:effectLst/>
                        </a:rPr>
                        <a:t>To Load the data from the file system (local/HDFS) into a relation.</a:t>
                      </a:r>
                    </a:p>
                  </a:txBody>
                  <a:tcPr marL="33115" marR="33115" marT="33115" marB="33115" anchor="ctr">
                    <a:lnL>
                      <a:noFill/>
                    </a:lnL>
                    <a:lnR>
                      <a:noFill/>
                    </a:lnR>
                    <a:lnT>
                      <a:noFill/>
                    </a:lnT>
                    <a:lnB>
                      <a:noFill/>
                    </a:lnB>
                    <a:solidFill>
                      <a:srgbClr val="FFFFFF"/>
                    </a:solidFill>
                  </a:tcPr>
                </a:tc>
                <a:extLst>
                  <a:ext uri="{0D108BD9-81ED-4DB2-BD59-A6C34878D82A}">
                    <a16:rowId xmlns:a16="http://schemas.microsoft.com/office/drawing/2014/main" val="92394793"/>
                  </a:ext>
                </a:extLst>
              </a:tr>
              <a:tr h="667943">
                <a:tc>
                  <a:txBody>
                    <a:bodyPr/>
                    <a:lstStyle/>
                    <a:p>
                      <a:pPr algn="l"/>
                      <a:r>
                        <a:rPr lang="en-IN" sz="2400">
                          <a:effectLst/>
                        </a:rPr>
                        <a:t>STORE</a:t>
                      </a:r>
                    </a:p>
                  </a:txBody>
                  <a:tcPr marL="33115" marR="33115" marT="33115" marB="33115" anchor="ctr">
                    <a:lnL>
                      <a:noFill/>
                    </a:lnL>
                    <a:lnR>
                      <a:noFill/>
                    </a:lnR>
                    <a:lnT>
                      <a:noFill/>
                    </a:lnT>
                    <a:lnB>
                      <a:noFill/>
                    </a:lnB>
                    <a:solidFill>
                      <a:srgbClr val="FFFFFF"/>
                    </a:solidFill>
                  </a:tcPr>
                </a:tc>
                <a:tc>
                  <a:txBody>
                    <a:bodyPr/>
                    <a:lstStyle/>
                    <a:p>
                      <a:pPr algn="l"/>
                      <a:r>
                        <a:rPr lang="en-US" sz="2400" dirty="0">
                          <a:effectLst/>
                        </a:rPr>
                        <a:t>To save a relation to the file system (local/HDFS).</a:t>
                      </a:r>
                    </a:p>
                  </a:txBody>
                  <a:tcPr marL="33115" marR="33115" marT="33115" marB="33115" anchor="ctr">
                    <a:lnL>
                      <a:noFill/>
                    </a:lnL>
                    <a:lnR>
                      <a:noFill/>
                    </a:lnR>
                    <a:lnT>
                      <a:noFill/>
                    </a:lnT>
                    <a:lnB>
                      <a:noFill/>
                    </a:lnB>
                    <a:solidFill>
                      <a:srgbClr val="FFFFFF"/>
                    </a:solidFill>
                  </a:tcPr>
                </a:tc>
                <a:extLst>
                  <a:ext uri="{0D108BD9-81ED-4DB2-BD59-A6C34878D82A}">
                    <a16:rowId xmlns:a16="http://schemas.microsoft.com/office/drawing/2014/main" val="3167443808"/>
                  </a:ext>
                </a:extLst>
              </a:tr>
              <a:tr h="276078">
                <a:tc gridSpan="2">
                  <a:txBody>
                    <a:bodyPr/>
                    <a:lstStyle/>
                    <a:p>
                      <a:pPr algn="ctr"/>
                      <a:r>
                        <a:rPr lang="en-IN" sz="2400" b="1" dirty="0">
                          <a:solidFill>
                            <a:srgbClr val="000000"/>
                          </a:solidFill>
                          <a:effectLst/>
                          <a:latin typeface="inherit"/>
                        </a:rPr>
                        <a:t>Filtering</a:t>
                      </a:r>
                    </a:p>
                  </a:txBody>
                  <a:tcPr marL="33115" marR="33115" marT="33115" marB="33115" anchor="ctr">
                    <a:lnL>
                      <a:noFill/>
                    </a:lnL>
                    <a:lnR>
                      <a:noFill/>
                    </a:lnR>
                    <a:lnT>
                      <a:noFill/>
                    </a:lnT>
                    <a:lnB>
                      <a:noFill/>
                    </a:lnB>
                    <a:solidFill>
                      <a:srgbClr val="FFFFFF"/>
                    </a:solidFill>
                  </a:tcPr>
                </a:tc>
                <a:tc hMerge="1">
                  <a:txBody>
                    <a:bodyPr/>
                    <a:lstStyle/>
                    <a:p>
                      <a:endParaRPr lang="en-IN"/>
                    </a:p>
                  </a:txBody>
                  <a:tcPr/>
                </a:tc>
                <a:extLst>
                  <a:ext uri="{0D108BD9-81ED-4DB2-BD59-A6C34878D82A}">
                    <a16:rowId xmlns:a16="http://schemas.microsoft.com/office/drawing/2014/main" val="980591778"/>
                  </a:ext>
                </a:extLst>
              </a:tr>
              <a:tr h="469762">
                <a:tc>
                  <a:txBody>
                    <a:bodyPr/>
                    <a:lstStyle/>
                    <a:p>
                      <a:pPr algn="l"/>
                      <a:r>
                        <a:rPr lang="en-IN" sz="2400">
                          <a:effectLst/>
                        </a:rPr>
                        <a:t>FILTER</a:t>
                      </a:r>
                    </a:p>
                  </a:txBody>
                  <a:tcPr marL="33115" marR="33115" marT="33115" marB="33115" anchor="ctr">
                    <a:lnL>
                      <a:noFill/>
                    </a:lnL>
                    <a:lnR>
                      <a:noFill/>
                    </a:lnR>
                    <a:lnT>
                      <a:noFill/>
                    </a:lnT>
                    <a:lnB>
                      <a:noFill/>
                    </a:lnB>
                    <a:solidFill>
                      <a:srgbClr val="FFFFFF"/>
                    </a:solidFill>
                  </a:tcPr>
                </a:tc>
                <a:tc>
                  <a:txBody>
                    <a:bodyPr/>
                    <a:lstStyle/>
                    <a:p>
                      <a:pPr algn="l"/>
                      <a:r>
                        <a:rPr lang="en-US" sz="2400" dirty="0">
                          <a:effectLst/>
                        </a:rPr>
                        <a:t>To remove unwanted rows from a relation.</a:t>
                      </a:r>
                    </a:p>
                  </a:txBody>
                  <a:tcPr marL="33115" marR="33115" marT="33115" marB="33115" anchor="ctr">
                    <a:lnL>
                      <a:noFill/>
                    </a:lnL>
                    <a:lnR>
                      <a:noFill/>
                    </a:lnR>
                    <a:lnT>
                      <a:noFill/>
                    </a:lnT>
                    <a:lnB>
                      <a:noFill/>
                    </a:lnB>
                    <a:solidFill>
                      <a:srgbClr val="FFFFFF"/>
                    </a:solidFill>
                  </a:tcPr>
                </a:tc>
                <a:extLst>
                  <a:ext uri="{0D108BD9-81ED-4DB2-BD59-A6C34878D82A}">
                    <a16:rowId xmlns:a16="http://schemas.microsoft.com/office/drawing/2014/main" val="2078992436"/>
                  </a:ext>
                </a:extLst>
              </a:tr>
              <a:tr h="469762">
                <a:tc>
                  <a:txBody>
                    <a:bodyPr/>
                    <a:lstStyle/>
                    <a:p>
                      <a:pPr algn="l"/>
                      <a:r>
                        <a:rPr lang="en-IN" sz="2400">
                          <a:effectLst/>
                        </a:rPr>
                        <a:t>DISTINCT</a:t>
                      </a:r>
                    </a:p>
                  </a:txBody>
                  <a:tcPr marL="33115" marR="33115" marT="33115" marB="33115" anchor="ctr">
                    <a:lnL>
                      <a:noFill/>
                    </a:lnL>
                    <a:lnR>
                      <a:noFill/>
                    </a:lnR>
                    <a:lnT>
                      <a:noFill/>
                    </a:lnT>
                    <a:lnB>
                      <a:noFill/>
                    </a:lnB>
                    <a:solidFill>
                      <a:srgbClr val="FFFFFF"/>
                    </a:solidFill>
                  </a:tcPr>
                </a:tc>
                <a:tc>
                  <a:txBody>
                    <a:bodyPr/>
                    <a:lstStyle/>
                    <a:p>
                      <a:pPr algn="l"/>
                      <a:r>
                        <a:rPr lang="en-US" sz="2400" dirty="0">
                          <a:effectLst/>
                        </a:rPr>
                        <a:t>To remove duplicate rows from a relation.</a:t>
                      </a:r>
                    </a:p>
                  </a:txBody>
                  <a:tcPr marL="33115" marR="33115" marT="33115" marB="33115" anchor="ctr">
                    <a:lnL>
                      <a:noFill/>
                    </a:lnL>
                    <a:lnR>
                      <a:noFill/>
                    </a:lnR>
                    <a:lnT>
                      <a:noFill/>
                    </a:lnT>
                    <a:lnB>
                      <a:noFill/>
                    </a:lnB>
                    <a:solidFill>
                      <a:srgbClr val="FFFFFF"/>
                    </a:solidFill>
                  </a:tcPr>
                </a:tc>
                <a:extLst>
                  <a:ext uri="{0D108BD9-81ED-4DB2-BD59-A6C34878D82A}">
                    <a16:rowId xmlns:a16="http://schemas.microsoft.com/office/drawing/2014/main" val="3407001183"/>
                  </a:ext>
                </a:extLst>
              </a:tr>
              <a:tr h="866124">
                <a:tc>
                  <a:txBody>
                    <a:bodyPr/>
                    <a:lstStyle/>
                    <a:p>
                      <a:pPr algn="l"/>
                      <a:r>
                        <a:rPr lang="en-IN" sz="2400" dirty="0">
                          <a:effectLst/>
                        </a:rPr>
                        <a:t>FOREACH, GENERATE</a:t>
                      </a:r>
                    </a:p>
                  </a:txBody>
                  <a:tcPr marL="33115" marR="33115" marT="33115" marB="33115" anchor="ctr">
                    <a:lnL>
                      <a:noFill/>
                    </a:lnL>
                    <a:lnR>
                      <a:noFill/>
                    </a:lnR>
                    <a:lnT>
                      <a:noFill/>
                    </a:lnT>
                    <a:lnB>
                      <a:noFill/>
                    </a:lnB>
                    <a:solidFill>
                      <a:srgbClr val="FFFFFF"/>
                    </a:solidFill>
                  </a:tcPr>
                </a:tc>
                <a:tc>
                  <a:txBody>
                    <a:bodyPr/>
                    <a:lstStyle/>
                    <a:p>
                      <a:pPr algn="l"/>
                      <a:r>
                        <a:rPr lang="en-US" sz="2400" dirty="0">
                          <a:effectLst/>
                        </a:rPr>
                        <a:t>To generate data transformations based on columns of data.</a:t>
                      </a:r>
                    </a:p>
                  </a:txBody>
                  <a:tcPr marL="33115" marR="33115" marT="33115" marB="33115" anchor="ctr">
                    <a:lnL>
                      <a:noFill/>
                    </a:lnL>
                    <a:lnR>
                      <a:noFill/>
                    </a:lnR>
                    <a:lnT>
                      <a:noFill/>
                    </a:lnT>
                    <a:lnB>
                      <a:noFill/>
                    </a:lnB>
                    <a:solidFill>
                      <a:srgbClr val="FFFFFF"/>
                    </a:solidFill>
                  </a:tcPr>
                </a:tc>
                <a:extLst>
                  <a:ext uri="{0D108BD9-81ED-4DB2-BD59-A6C34878D82A}">
                    <a16:rowId xmlns:a16="http://schemas.microsoft.com/office/drawing/2014/main" val="1753256590"/>
                  </a:ext>
                </a:extLst>
              </a:tr>
              <a:tr h="667943">
                <a:tc>
                  <a:txBody>
                    <a:bodyPr/>
                    <a:lstStyle/>
                    <a:p>
                      <a:pPr algn="l"/>
                      <a:r>
                        <a:rPr lang="en-IN" sz="2400">
                          <a:effectLst/>
                        </a:rPr>
                        <a:t>STREAM</a:t>
                      </a:r>
                    </a:p>
                  </a:txBody>
                  <a:tcPr marL="33115" marR="33115" marT="33115" marB="33115" anchor="ctr">
                    <a:lnL>
                      <a:noFill/>
                    </a:lnL>
                    <a:lnR>
                      <a:noFill/>
                    </a:lnR>
                    <a:lnT>
                      <a:noFill/>
                    </a:lnT>
                    <a:lnB>
                      <a:noFill/>
                    </a:lnB>
                    <a:solidFill>
                      <a:srgbClr val="FFFFFF"/>
                    </a:solidFill>
                  </a:tcPr>
                </a:tc>
                <a:tc>
                  <a:txBody>
                    <a:bodyPr/>
                    <a:lstStyle/>
                    <a:p>
                      <a:pPr algn="l"/>
                      <a:r>
                        <a:rPr lang="en-US" sz="2400" dirty="0">
                          <a:effectLst/>
                        </a:rPr>
                        <a:t>To transform a relation using an external program.</a:t>
                      </a:r>
                    </a:p>
                  </a:txBody>
                  <a:tcPr marL="33115" marR="33115" marT="33115" marB="33115" anchor="ctr">
                    <a:lnL>
                      <a:noFill/>
                    </a:lnL>
                    <a:lnR>
                      <a:noFill/>
                    </a:lnR>
                    <a:lnT>
                      <a:noFill/>
                    </a:lnT>
                    <a:lnB>
                      <a:noFill/>
                    </a:lnB>
                    <a:solidFill>
                      <a:srgbClr val="FFFFFF"/>
                    </a:solidFill>
                  </a:tcPr>
                </a:tc>
                <a:extLst>
                  <a:ext uri="{0D108BD9-81ED-4DB2-BD59-A6C34878D82A}">
                    <a16:rowId xmlns:a16="http://schemas.microsoft.com/office/drawing/2014/main" val="1213232142"/>
                  </a:ext>
                </a:extLst>
              </a:tr>
            </a:tbl>
          </a:graphicData>
        </a:graphic>
      </p:graphicFrame>
    </p:spTree>
    <p:extLst>
      <p:ext uri="{BB962C8B-B14F-4D97-AF65-F5344CB8AC3E}">
        <p14:creationId xmlns:p14="http://schemas.microsoft.com/office/powerpoint/2010/main" val="420031797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AF9AA29-C593-1628-D781-06277953108F}"/>
              </a:ext>
            </a:extLst>
          </p:cNvPr>
          <p:cNvGraphicFramePr>
            <a:graphicFrameLocks noGrp="1"/>
          </p:cNvGraphicFramePr>
          <p:nvPr>
            <p:ph idx="1"/>
            <p:extLst>
              <p:ext uri="{D42A27DB-BD31-4B8C-83A1-F6EECF244321}">
                <p14:modId xmlns:p14="http://schemas.microsoft.com/office/powerpoint/2010/main" val="623115899"/>
              </p:ext>
            </p:extLst>
          </p:nvPr>
        </p:nvGraphicFramePr>
        <p:xfrm>
          <a:off x="599440" y="599440"/>
          <a:ext cx="10759440" cy="6198674"/>
        </p:xfrm>
        <a:graphic>
          <a:graphicData uri="http://schemas.openxmlformats.org/drawingml/2006/table">
            <a:tbl>
              <a:tblPr/>
              <a:tblGrid>
                <a:gridCol w="5379720">
                  <a:extLst>
                    <a:ext uri="{9D8B030D-6E8A-4147-A177-3AD203B41FA5}">
                      <a16:colId xmlns:a16="http://schemas.microsoft.com/office/drawing/2014/main" val="3463482565"/>
                    </a:ext>
                  </a:extLst>
                </a:gridCol>
                <a:gridCol w="5379720">
                  <a:extLst>
                    <a:ext uri="{9D8B030D-6E8A-4147-A177-3AD203B41FA5}">
                      <a16:colId xmlns:a16="http://schemas.microsoft.com/office/drawing/2014/main" val="4259417315"/>
                    </a:ext>
                  </a:extLst>
                </a:gridCol>
              </a:tblGrid>
              <a:tr h="290777">
                <a:tc gridSpan="2">
                  <a:txBody>
                    <a:bodyPr/>
                    <a:lstStyle/>
                    <a:p>
                      <a:pPr algn="ctr"/>
                      <a:r>
                        <a:rPr lang="en-IN" sz="2400" b="1">
                          <a:solidFill>
                            <a:srgbClr val="000000"/>
                          </a:solidFill>
                          <a:effectLst/>
                          <a:latin typeface="inherit"/>
                        </a:rPr>
                        <a:t>Grouping and Joining</a:t>
                      </a:r>
                      <a:endParaRPr lang="en-IN" sz="2400" b="1" dirty="0">
                        <a:solidFill>
                          <a:srgbClr val="000000"/>
                        </a:solidFill>
                        <a:effectLst/>
                        <a:latin typeface="inherit"/>
                      </a:endParaRPr>
                    </a:p>
                  </a:txBody>
                  <a:tcPr marL="28817" marR="28817" marT="28817" marB="28817" anchor="ctr">
                    <a:lnL>
                      <a:noFill/>
                    </a:lnL>
                    <a:lnR>
                      <a:noFill/>
                    </a:lnR>
                    <a:lnT>
                      <a:noFill/>
                    </a:lnT>
                    <a:lnB>
                      <a:noFill/>
                    </a:lnB>
                    <a:solidFill>
                      <a:srgbClr val="FFFFFF"/>
                    </a:solidFill>
                  </a:tcPr>
                </a:tc>
                <a:tc hMerge="1">
                  <a:txBody>
                    <a:bodyPr/>
                    <a:lstStyle/>
                    <a:p>
                      <a:endParaRPr lang="en-IN"/>
                    </a:p>
                  </a:txBody>
                  <a:tcPr/>
                </a:tc>
                <a:extLst>
                  <a:ext uri="{0D108BD9-81ED-4DB2-BD59-A6C34878D82A}">
                    <a16:rowId xmlns:a16="http://schemas.microsoft.com/office/drawing/2014/main" val="1811870409"/>
                  </a:ext>
                </a:extLst>
              </a:tr>
              <a:tr h="502966">
                <a:tc>
                  <a:txBody>
                    <a:bodyPr/>
                    <a:lstStyle/>
                    <a:p>
                      <a:pPr algn="l"/>
                      <a:r>
                        <a:rPr lang="en-IN" sz="2400">
                          <a:effectLst/>
                        </a:rPr>
                        <a:t>JOIN</a:t>
                      </a:r>
                      <a:endParaRPr lang="en-IN" sz="2400" dirty="0">
                        <a:effectLst/>
                      </a:endParaRPr>
                    </a:p>
                  </a:txBody>
                  <a:tcPr marL="28817" marR="28817" marT="28817" marB="28817" anchor="ctr">
                    <a:lnL>
                      <a:noFill/>
                    </a:lnL>
                    <a:lnR>
                      <a:noFill/>
                    </a:lnR>
                    <a:lnT>
                      <a:noFill/>
                    </a:lnT>
                    <a:lnB>
                      <a:noFill/>
                    </a:lnB>
                    <a:solidFill>
                      <a:srgbClr val="FFFFFF"/>
                    </a:solidFill>
                  </a:tcPr>
                </a:tc>
                <a:tc>
                  <a:txBody>
                    <a:bodyPr/>
                    <a:lstStyle/>
                    <a:p>
                      <a:pPr algn="l"/>
                      <a:r>
                        <a:rPr lang="en-US" sz="2400">
                          <a:effectLst/>
                        </a:rPr>
                        <a:t>To join two or more relations.</a:t>
                      </a:r>
                    </a:p>
                  </a:txBody>
                  <a:tcPr marL="28817" marR="28817" marT="28817" marB="28817" anchor="ctr">
                    <a:lnL>
                      <a:noFill/>
                    </a:lnL>
                    <a:lnR>
                      <a:noFill/>
                    </a:lnR>
                    <a:lnT>
                      <a:noFill/>
                    </a:lnT>
                    <a:lnB>
                      <a:noFill/>
                    </a:lnB>
                    <a:solidFill>
                      <a:srgbClr val="FFFFFF"/>
                    </a:solidFill>
                  </a:tcPr>
                </a:tc>
                <a:extLst>
                  <a:ext uri="{0D108BD9-81ED-4DB2-BD59-A6C34878D82A}">
                    <a16:rowId xmlns:a16="http://schemas.microsoft.com/office/drawing/2014/main" val="252496477"/>
                  </a:ext>
                </a:extLst>
              </a:tr>
              <a:tr h="715157">
                <a:tc>
                  <a:txBody>
                    <a:bodyPr/>
                    <a:lstStyle/>
                    <a:p>
                      <a:pPr algn="l"/>
                      <a:r>
                        <a:rPr lang="en-IN" sz="2400">
                          <a:effectLst/>
                        </a:rPr>
                        <a:t>COGROUP</a:t>
                      </a:r>
                      <a:endParaRPr lang="en-IN" sz="2400" dirty="0">
                        <a:effectLst/>
                      </a:endParaRPr>
                    </a:p>
                  </a:txBody>
                  <a:tcPr marL="28817" marR="28817" marT="28817" marB="28817" anchor="ctr">
                    <a:lnL>
                      <a:noFill/>
                    </a:lnL>
                    <a:lnR>
                      <a:noFill/>
                    </a:lnR>
                    <a:lnT>
                      <a:noFill/>
                    </a:lnT>
                    <a:lnB>
                      <a:noFill/>
                    </a:lnB>
                    <a:solidFill>
                      <a:srgbClr val="FFFFFF"/>
                    </a:solidFill>
                  </a:tcPr>
                </a:tc>
                <a:tc>
                  <a:txBody>
                    <a:bodyPr/>
                    <a:lstStyle/>
                    <a:p>
                      <a:pPr algn="l"/>
                      <a:r>
                        <a:rPr lang="en-US" sz="2400">
                          <a:effectLst/>
                        </a:rPr>
                        <a:t>To group the data in two or more relations.</a:t>
                      </a:r>
                    </a:p>
                  </a:txBody>
                  <a:tcPr marL="28817" marR="28817" marT="28817" marB="28817" anchor="ctr">
                    <a:lnL>
                      <a:noFill/>
                    </a:lnL>
                    <a:lnR>
                      <a:noFill/>
                    </a:lnR>
                    <a:lnT>
                      <a:noFill/>
                    </a:lnT>
                    <a:lnB>
                      <a:noFill/>
                    </a:lnB>
                    <a:solidFill>
                      <a:srgbClr val="FFFFFF"/>
                    </a:solidFill>
                  </a:tcPr>
                </a:tc>
                <a:extLst>
                  <a:ext uri="{0D108BD9-81ED-4DB2-BD59-A6C34878D82A}">
                    <a16:rowId xmlns:a16="http://schemas.microsoft.com/office/drawing/2014/main" val="1348191179"/>
                  </a:ext>
                </a:extLst>
              </a:tr>
              <a:tr h="715157">
                <a:tc>
                  <a:txBody>
                    <a:bodyPr/>
                    <a:lstStyle/>
                    <a:p>
                      <a:pPr algn="l"/>
                      <a:r>
                        <a:rPr lang="en-IN" sz="2400">
                          <a:effectLst/>
                        </a:rPr>
                        <a:t>GROUP</a:t>
                      </a:r>
                      <a:endParaRPr lang="en-IN" sz="2400" dirty="0">
                        <a:effectLst/>
                      </a:endParaRPr>
                    </a:p>
                  </a:txBody>
                  <a:tcPr marL="28817" marR="28817" marT="28817" marB="28817" anchor="ctr">
                    <a:lnL>
                      <a:noFill/>
                    </a:lnL>
                    <a:lnR>
                      <a:noFill/>
                    </a:lnR>
                    <a:lnT>
                      <a:noFill/>
                    </a:lnT>
                    <a:lnB>
                      <a:noFill/>
                    </a:lnB>
                    <a:solidFill>
                      <a:srgbClr val="FFFFFF"/>
                    </a:solidFill>
                  </a:tcPr>
                </a:tc>
                <a:tc>
                  <a:txBody>
                    <a:bodyPr/>
                    <a:lstStyle/>
                    <a:p>
                      <a:pPr algn="l"/>
                      <a:r>
                        <a:rPr lang="en-US" sz="2400">
                          <a:effectLst/>
                        </a:rPr>
                        <a:t>To group the data in a single relation.</a:t>
                      </a:r>
                    </a:p>
                  </a:txBody>
                  <a:tcPr marL="28817" marR="28817" marT="28817" marB="28817" anchor="ctr">
                    <a:lnL>
                      <a:noFill/>
                    </a:lnL>
                    <a:lnR>
                      <a:noFill/>
                    </a:lnR>
                    <a:lnT>
                      <a:noFill/>
                    </a:lnT>
                    <a:lnB>
                      <a:noFill/>
                    </a:lnB>
                    <a:solidFill>
                      <a:srgbClr val="FFFFFF"/>
                    </a:solidFill>
                  </a:tcPr>
                </a:tc>
                <a:extLst>
                  <a:ext uri="{0D108BD9-81ED-4DB2-BD59-A6C34878D82A}">
                    <a16:rowId xmlns:a16="http://schemas.microsoft.com/office/drawing/2014/main" val="1402401666"/>
                  </a:ext>
                </a:extLst>
              </a:tr>
              <a:tr h="927346">
                <a:tc>
                  <a:txBody>
                    <a:bodyPr/>
                    <a:lstStyle/>
                    <a:p>
                      <a:pPr algn="l"/>
                      <a:r>
                        <a:rPr lang="en-IN" sz="2400">
                          <a:effectLst/>
                        </a:rPr>
                        <a:t>CROSS</a:t>
                      </a:r>
                      <a:endParaRPr lang="en-IN" sz="2400" dirty="0">
                        <a:effectLst/>
                      </a:endParaRPr>
                    </a:p>
                  </a:txBody>
                  <a:tcPr marL="28817" marR="28817" marT="28817" marB="28817" anchor="ctr">
                    <a:lnL>
                      <a:noFill/>
                    </a:lnL>
                    <a:lnR>
                      <a:noFill/>
                    </a:lnR>
                    <a:lnT>
                      <a:noFill/>
                    </a:lnT>
                    <a:lnB>
                      <a:noFill/>
                    </a:lnB>
                    <a:solidFill>
                      <a:srgbClr val="FFFFFF"/>
                    </a:solidFill>
                  </a:tcPr>
                </a:tc>
                <a:tc>
                  <a:txBody>
                    <a:bodyPr/>
                    <a:lstStyle/>
                    <a:p>
                      <a:pPr algn="l"/>
                      <a:r>
                        <a:rPr lang="en-US" sz="2400">
                          <a:effectLst/>
                        </a:rPr>
                        <a:t>To create the cross product of two or more relations.</a:t>
                      </a:r>
                    </a:p>
                  </a:txBody>
                  <a:tcPr marL="28817" marR="28817" marT="28817" marB="28817" anchor="ctr">
                    <a:lnL>
                      <a:noFill/>
                    </a:lnL>
                    <a:lnR>
                      <a:noFill/>
                    </a:lnR>
                    <a:lnT>
                      <a:noFill/>
                    </a:lnT>
                    <a:lnB>
                      <a:noFill/>
                    </a:lnB>
                    <a:solidFill>
                      <a:srgbClr val="FFFFFF"/>
                    </a:solidFill>
                  </a:tcPr>
                </a:tc>
                <a:extLst>
                  <a:ext uri="{0D108BD9-81ED-4DB2-BD59-A6C34878D82A}">
                    <a16:rowId xmlns:a16="http://schemas.microsoft.com/office/drawing/2014/main" val="947887359"/>
                  </a:ext>
                </a:extLst>
              </a:tr>
              <a:tr h="290777">
                <a:tc gridSpan="2">
                  <a:txBody>
                    <a:bodyPr/>
                    <a:lstStyle/>
                    <a:p>
                      <a:pPr algn="ctr"/>
                      <a:r>
                        <a:rPr lang="en-IN" sz="2400" b="1">
                          <a:solidFill>
                            <a:srgbClr val="000000"/>
                          </a:solidFill>
                          <a:effectLst/>
                          <a:latin typeface="inherit"/>
                        </a:rPr>
                        <a:t>Sorting</a:t>
                      </a:r>
                      <a:endParaRPr lang="en-IN" sz="2400" b="1" dirty="0">
                        <a:solidFill>
                          <a:srgbClr val="000000"/>
                        </a:solidFill>
                        <a:effectLst/>
                        <a:latin typeface="inherit"/>
                      </a:endParaRPr>
                    </a:p>
                  </a:txBody>
                  <a:tcPr marL="28817" marR="28817" marT="28817" marB="28817" anchor="ctr">
                    <a:lnL>
                      <a:noFill/>
                    </a:lnL>
                    <a:lnR>
                      <a:noFill/>
                    </a:lnR>
                    <a:lnT>
                      <a:noFill/>
                    </a:lnT>
                    <a:lnB>
                      <a:noFill/>
                    </a:lnB>
                    <a:solidFill>
                      <a:srgbClr val="FFFFFF"/>
                    </a:solidFill>
                  </a:tcPr>
                </a:tc>
                <a:tc hMerge="1">
                  <a:txBody>
                    <a:bodyPr/>
                    <a:lstStyle/>
                    <a:p>
                      <a:endParaRPr lang="en-IN"/>
                    </a:p>
                  </a:txBody>
                  <a:tcPr/>
                </a:tc>
                <a:extLst>
                  <a:ext uri="{0D108BD9-81ED-4DB2-BD59-A6C34878D82A}">
                    <a16:rowId xmlns:a16="http://schemas.microsoft.com/office/drawing/2014/main" val="3225119644"/>
                  </a:ext>
                </a:extLst>
              </a:tr>
              <a:tr h="1563914">
                <a:tc>
                  <a:txBody>
                    <a:bodyPr/>
                    <a:lstStyle/>
                    <a:p>
                      <a:pPr algn="l"/>
                      <a:r>
                        <a:rPr lang="en-IN" sz="2400">
                          <a:effectLst/>
                        </a:rPr>
                        <a:t>ORDER</a:t>
                      </a:r>
                      <a:endParaRPr lang="en-IN" sz="2400" dirty="0">
                        <a:effectLst/>
                      </a:endParaRPr>
                    </a:p>
                  </a:txBody>
                  <a:tcPr marL="28817" marR="28817" marT="28817" marB="28817" anchor="ctr">
                    <a:lnL>
                      <a:noFill/>
                    </a:lnL>
                    <a:lnR>
                      <a:noFill/>
                    </a:lnR>
                    <a:lnT>
                      <a:noFill/>
                    </a:lnT>
                    <a:lnB>
                      <a:noFill/>
                    </a:lnB>
                    <a:solidFill>
                      <a:srgbClr val="FFFFFF"/>
                    </a:solidFill>
                  </a:tcPr>
                </a:tc>
                <a:tc>
                  <a:txBody>
                    <a:bodyPr/>
                    <a:lstStyle/>
                    <a:p>
                      <a:pPr algn="l"/>
                      <a:r>
                        <a:rPr lang="en-US" sz="2400">
                          <a:effectLst/>
                        </a:rPr>
                        <a:t>To arrange a relation in a sorted order based on one or more fields (ascending or descending).</a:t>
                      </a:r>
                      <a:endParaRPr lang="en-US" sz="2400" dirty="0">
                        <a:effectLst/>
                      </a:endParaRPr>
                    </a:p>
                  </a:txBody>
                  <a:tcPr marL="28817" marR="28817" marT="28817" marB="28817" anchor="ctr">
                    <a:lnL>
                      <a:noFill/>
                    </a:lnL>
                    <a:lnR>
                      <a:noFill/>
                    </a:lnR>
                    <a:lnT>
                      <a:noFill/>
                    </a:lnT>
                    <a:lnB>
                      <a:noFill/>
                    </a:lnB>
                    <a:solidFill>
                      <a:srgbClr val="FFFFFF"/>
                    </a:solidFill>
                  </a:tcPr>
                </a:tc>
                <a:extLst>
                  <a:ext uri="{0D108BD9-81ED-4DB2-BD59-A6C34878D82A}">
                    <a16:rowId xmlns:a16="http://schemas.microsoft.com/office/drawing/2014/main" val="933248312"/>
                  </a:ext>
                </a:extLst>
              </a:tr>
              <a:tr h="927346">
                <a:tc>
                  <a:txBody>
                    <a:bodyPr/>
                    <a:lstStyle/>
                    <a:p>
                      <a:pPr algn="l"/>
                      <a:r>
                        <a:rPr lang="en-IN" sz="2400">
                          <a:effectLst/>
                        </a:rPr>
                        <a:t>LIMIT</a:t>
                      </a:r>
                    </a:p>
                  </a:txBody>
                  <a:tcPr marL="28817" marR="28817" marT="28817" marB="28817" anchor="ctr">
                    <a:lnL>
                      <a:noFill/>
                    </a:lnL>
                    <a:lnR>
                      <a:noFill/>
                    </a:lnR>
                    <a:lnT>
                      <a:noFill/>
                    </a:lnT>
                    <a:lnB>
                      <a:noFill/>
                    </a:lnB>
                    <a:solidFill>
                      <a:srgbClr val="FFFFFF"/>
                    </a:solidFill>
                  </a:tcPr>
                </a:tc>
                <a:tc>
                  <a:txBody>
                    <a:bodyPr/>
                    <a:lstStyle/>
                    <a:p>
                      <a:pPr algn="l"/>
                      <a:r>
                        <a:rPr lang="en-US" sz="2400" dirty="0">
                          <a:effectLst/>
                        </a:rPr>
                        <a:t>To get a limited number of tuples from a relation.</a:t>
                      </a:r>
                    </a:p>
                  </a:txBody>
                  <a:tcPr marL="28817" marR="28817" marT="28817" marB="28817" anchor="ctr">
                    <a:lnL>
                      <a:noFill/>
                    </a:lnL>
                    <a:lnR>
                      <a:noFill/>
                    </a:lnR>
                    <a:lnT>
                      <a:noFill/>
                    </a:lnT>
                    <a:lnB>
                      <a:noFill/>
                    </a:lnB>
                    <a:solidFill>
                      <a:srgbClr val="FFFFFF"/>
                    </a:solidFill>
                  </a:tcPr>
                </a:tc>
                <a:extLst>
                  <a:ext uri="{0D108BD9-81ED-4DB2-BD59-A6C34878D82A}">
                    <a16:rowId xmlns:a16="http://schemas.microsoft.com/office/drawing/2014/main" val="3413724776"/>
                  </a:ext>
                </a:extLst>
              </a:tr>
            </a:tbl>
          </a:graphicData>
        </a:graphic>
      </p:graphicFrame>
    </p:spTree>
    <p:extLst>
      <p:ext uri="{BB962C8B-B14F-4D97-AF65-F5344CB8AC3E}">
        <p14:creationId xmlns:p14="http://schemas.microsoft.com/office/powerpoint/2010/main" val="111019352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148519D-CEAC-B10F-177C-75804D2943DA}"/>
              </a:ext>
            </a:extLst>
          </p:cNvPr>
          <p:cNvGraphicFramePr>
            <a:graphicFrameLocks noGrp="1"/>
          </p:cNvGraphicFramePr>
          <p:nvPr>
            <p:ph idx="1"/>
            <p:extLst>
              <p:ext uri="{D42A27DB-BD31-4B8C-83A1-F6EECF244321}">
                <p14:modId xmlns:p14="http://schemas.microsoft.com/office/powerpoint/2010/main" val="1700638607"/>
              </p:ext>
            </p:extLst>
          </p:nvPr>
        </p:nvGraphicFramePr>
        <p:xfrm>
          <a:off x="863600" y="660400"/>
          <a:ext cx="10617200" cy="6132720"/>
        </p:xfrm>
        <a:graphic>
          <a:graphicData uri="http://schemas.openxmlformats.org/drawingml/2006/table">
            <a:tbl>
              <a:tblPr/>
              <a:tblGrid>
                <a:gridCol w="5308600">
                  <a:extLst>
                    <a:ext uri="{9D8B030D-6E8A-4147-A177-3AD203B41FA5}">
                      <a16:colId xmlns:a16="http://schemas.microsoft.com/office/drawing/2014/main" val="3666681852"/>
                    </a:ext>
                  </a:extLst>
                </a:gridCol>
                <a:gridCol w="5308600">
                  <a:extLst>
                    <a:ext uri="{9D8B030D-6E8A-4147-A177-3AD203B41FA5}">
                      <a16:colId xmlns:a16="http://schemas.microsoft.com/office/drawing/2014/main" val="3475144619"/>
                    </a:ext>
                  </a:extLst>
                </a:gridCol>
              </a:tblGrid>
              <a:tr h="257208">
                <a:tc gridSpan="2">
                  <a:txBody>
                    <a:bodyPr/>
                    <a:lstStyle/>
                    <a:p>
                      <a:pPr algn="ctr"/>
                      <a:r>
                        <a:rPr lang="en-IN" sz="2400" b="1">
                          <a:solidFill>
                            <a:srgbClr val="000000"/>
                          </a:solidFill>
                          <a:effectLst/>
                          <a:latin typeface="inherit"/>
                        </a:rPr>
                        <a:t>Combining and Splitting</a:t>
                      </a:r>
                    </a:p>
                  </a:txBody>
                  <a:tcPr marL="26025" marR="26025" marT="26025" marB="26025" anchor="ctr">
                    <a:lnL>
                      <a:noFill/>
                    </a:lnL>
                    <a:lnR>
                      <a:noFill/>
                    </a:lnR>
                    <a:lnT>
                      <a:noFill/>
                    </a:lnT>
                    <a:lnB>
                      <a:noFill/>
                    </a:lnB>
                    <a:solidFill>
                      <a:srgbClr val="FFFFFF"/>
                    </a:solidFill>
                  </a:tcPr>
                </a:tc>
                <a:tc hMerge="1">
                  <a:txBody>
                    <a:bodyPr/>
                    <a:lstStyle/>
                    <a:p>
                      <a:endParaRPr lang="en-IN"/>
                    </a:p>
                  </a:txBody>
                  <a:tcPr/>
                </a:tc>
                <a:extLst>
                  <a:ext uri="{0D108BD9-81ED-4DB2-BD59-A6C34878D82A}">
                    <a16:rowId xmlns:a16="http://schemas.microsoft.com/office/drawing/2014/main" val="282840719"/>
                  </a:ext>
                </a:extLst>
              </a:tr>
              <a:tr h="820286">
                <a:tc>
                  <a:txBody>
                    <a:bodyPr/>
                    <a:lstStyle/>
                    <a:p>
                      <a:pPr algn="l"/>
                      <a:r>
                        <a:rPr lang="en-IN" sz="2400" dirty="0">
                          <a:effectLst/>
                        </a:rPr>
                        <a:t>UNION</a:t>
                      </a:r>
                    </a:p>
                  </a:txBody>
                  <a:tcPr marL="26025" marR="26025" marT="26025" marB="26025" anchor="ctr">
                    <a:lnL>
                      <a:noFill/>
                    </a:lnL>
                    <a:lnR>
                      <a:noFill/>
                    </a:lnR>
                    <a:lnT>
                      <a:noFill/>
                    </a:lnT>
                    <a:lnB>
                      <a:noFill/>
                    </a:lnB>
                    <a:solidFill>
                      <a:srgbClr val="FFFFFF"/>
                    </a:solidFill>
                  </a:tcPr>
                </a:tc>
                <a:tc>
                  <a:txBody>
                    <a:bodyPr/>
                    <a:lstStyle/>
                    <a:p>
                      <a:pPr algn="l"/>
                      <a:r>
                        <a:rPr lang="en-US" sz="2400" dirty="0">
                          <a:effectLst/>
                        </a:rPr>
                        <a:t>To combine two or more relations into a single relation.</a:t>
                      </a:r>
                    </a:p>
                  </a:txBody>
                  <a:tcPr marL="26025" marR="26025" marT="26025" marB="26025" anchor="ctr">
                    <a:lnL>
                      <a:noFill/>
                    </a:lnL>
                    <a:lnR>
                      <a:noFill/>
                    </a:lnR>
                    <a:lnT>
                      <a:noFill/>
                    </a:lnT>
                    <a:lnB>
                      <a:noFill/>
                    </a:lnB>
                    <a:solidFill>
                      <a:srgbClr val="FFFFFF"/>
                    </a:solidFill>
                  </a:tcPr>
                </a:tc>
                <a:extLst>
                  <a:ext uri="{0D108BD9-81ED-4DB2-BD59-A6C34878D82A}">
                    <a16:rowId xmlns:a16="http://schemas.microsoft.com/office/drawing/2014/main" val="4073423197"/>
                  </a:ext>
                </a:extLst>
              </a:tr>
              <a:tr h="820286">
                <a:tc>
                  <a:txBody>
                    <a:bodyPr/>
                    <a:lstStyle/>
                    <a:p>
                      <a:pPr algn="l"/>
                      <a:r>
                        <a:rPr lang="en-IN" sz="2400">
                          <a:effectLst/>
                        </a:rPr>
                        <a:t>SPLIT</a:t>
                      </a:r>
                    </a:p>
                  </a:txBody>
                  <a:tcPr marL="26025" marR="26025" marT="26025" marB="26025" anchor="ctr">
                    <a:lnL>
                      <a:noFill/>
                    </a:lnL>
                    <a:lnR>
                      <a:noFill/>
                    </a:lnR>
                    <a:lnT>
                      <a:noFill/>
                    </a:lnT>
                    <a:lnB>
                      <a:noFill/>
                    </a:lnB>
                    <a:solidFill>
                      <a:srgbClr val="FFFFFF"/>
                    </a:solidFill>
                  </a:tcPr>
                </a:tc>
                <a:tc>
                  <a:txBody>
                    <a:bodyPr/>
                    <a:lstStyle/>
                    <a:p>
                      <a:pPr algn="l"/>
                      <a:r>
                        <a:rPr lang="en-US" sz="2400">
                          <a:effectLst/>
                        </a:rPr>
                        <a:t>To split a single relation into two or more relations.</a:t>
                      </a:r>
                    </a:p>
                  </a:txBody>
                  <a:tcPr marL="26025" marR="26025" marT="26025" marB="26025" anchor="ctr">
                    <a:lnL>
                      <a:noFill/>
                    </a:lnL>
                    <a:lnR>
                      <a:noFill/>
                    </a:lnR>
                    <a:lnT>
                      <a:noFill/>
                    </a:lnT>
                    <a:lnB>
                      <a:noFill/>
                    </a:lnB>
                    <a:solidFill>
                      <a:srgbClr val="FFFFFF"/>
                    </a:solidFill>
                  </a:tcPr>
                </a:tc>
                <a:extLst>
                  <a:ext uri="{0D108BD9-81ED-4DB2-BD59-A6C34878D82A}">
                    <a16:rowId xmlns:a16="http://schemas.microsoft.com/office/drawing/2014/main" val="4147119604"/>
                  </a:ext>
                </a:extLst>
              </a:tr>
              <a:tr h="257208">
                <a:tc gridSpan="2">
                  <a:txBody>
                    <a:bodyPr/>
                    <a:lstStyle/>
                    <a:p>
                      <a:pPr algn="ctr"/>
                      <a:r>
                        <a:rPr lang="en-IN" sz="2400" b="1">
                          <a:solidFill>
                            <a:srgbClr val="000000"/>
                          </a:solidFill>
                          <a:effectLst/>
                          <a:latin typeface="inherit"/>
                        </a:rPr>
                        <a:t>Diagnostic Operators</a:t>
                      </a:r>
                    </a:p>
                  </a:txBody>
                  <a:tcPr marL="26025" marR="26025" marT="26025" marB="26025" anchor="ctr">
                    <a:lnL>
                      <a:noFill/>
                    </a:lnL>
                    <a:lnR>
                      <a:noFill/>
                    </a:lnR>
                    <a:lnT>
                      <a:noFill/>
                    </a:lnT>
                    <a:lnB>
                      <a:noFill/>
                    </a:lnB>
                    <a:solidFill>
                      <a:srgbClr val="FFFFFF"/>
                    </a:solidFill>
                  </a:tcPr>
                </a:tc>
                <a:tc hMerge="1">
                  <a:txBody>
                    <a:bodyPr/>
                    <a:lstStyle/>
                    <a:p>
                      <a:endParaRPr lang="en-IN"/>
                    </a:p>
                  </a:txBody>
                  <a:tcPr/>
                </a:tc>
                <a:extLst>
                  <a:ext uri="{0D108BD9-81ED-4DB2-BD59-A6C34878D82A}">
                    <a16:rowId xmlns:a16="http://schemas.microsoft.com/office/drawing/2014/main" val="1444586145"/>
                  </a:ext>
                </a:extLst>
              </a:tr>
              <a:tr h="820286">
                <a:tc>
                  <a:txBody>
                    <a:bodyPr/>
                    <a:lstStyle/>
                    <a:p>
                      <a:pPr algn="l"/>
                      <a:r>
                        <a:rPr lang="en-IN" sz="2400">
                          <a:effectLst/>
                        </a:rPr>
                        <a:t>DUMP</a:t>
                      </a:r>
                    </a:p>
                  </a:txBody>
                  <a:tcPr marL="26025" marR="26025" marT="26025" marB="26025" anchor="ctr">
                    <a:lnL>
                      <a:noFill/>
                    </a:lnL>
                    <a:lnR>
                      <a:noFill/>
                    </a:lnR>
                    <a:lnT>
                      <a:noFill/>
                    </a:lnT>
                    <a:lnB>
                      <a:noFill/>
                    </a:lnB>
                    <a:solidFill>
                      <a:srgbClr val="FFFFFF"/>
                    </a:solidFill>
                  </a:tcPr>
                </a:tc>
                <a:tc>
                  <a:txBody>
                    <a:bodyPr/>
                    <a:lstStyle/>
                    <a:p>
                      <a:pPr algn="l"/>
                      <a:r>
                        <a:rPr lang="en-US" sz="2400" dirty="0">
                          <a:effectLst/>
                        </a:rPr>
                        <a:t>To print the contents of a relation on the console.</a:t>
                      </a:r>
                    </a:p>
                  </a:txBody>
                  <a:tcPr marL="26025" marR="26025" marT="26025" marB="26025" anchor="ctr">
                    <a:lnL>
                      <a:noFill/>
                    </a:lnL>
                    <a:lnR>
                      <a:noFill/>
                    </a:lnR>
                    <a:lnT>
                      <a:noFill/>
                    </a:lnT>
                    <a:lnB>
                      <a:noFill/>
                    </a:lnB>
                    <a:solidFill>
                      <a:srgbClr val="FFFFFF"/>
                    </a:solidFill>
                  </a:tcPr>
                </a:tc>
                <a:extLst>
                  <a:ext uri="{0D108BD9-81ED-4DB2-BD59-A6C34878D82A}">
                    <a16:rowId xmlns:a16="http://schemas.microsoft.com/office/drawing/2014/main" val="952506596"/>
                  </a:ext>
                </a:extLst>
              </a:tr>
              <a:tr h="632593">
                <a:tc>
                  <a:txBody>
                    <a:bodyPr/>
                    <a:lstStyle/>
                    <a:p>
                      <a:pPr algn="l"/>
                      <a:r>
                        <a:rPr lang="en-IN" sz="2400">
                          <a:effectLst/>
                        </a:rPr>
                        <a:t>DESCRIBE</a:t>
                      </a:r>
                    </a:p>
                  </a:txBody>
                  <a:tcPr marL="26025" marR="26025" marT="26025" marB="26025" anchor="ctr">
                    <a:lnL>
                      <a:noFill/>
                    </a:lnL>
                    <a:lnR>
                      <a:noFill/>
                    </a:lnR>
                    <a:lnT>
                      <a:noFill/>
                    </a:lnT>
                    <a:lnB>
                      <a:noFill/>
                    </a:lnB>
                    <a:solidFill>
                      <a:srgbClr val="FFFFFF"/>
                    </a:solidFill>
                  </a:tcPr>
                </a:tc>
                <a:tc>
                  <a:txBody>
                    <a:bodyPr/>
                    <a:lstStyle/>
                    <a:p>
                      <a:pPr algn="l"/>
                      <a:r>
                        <a:rPr lang="en-US" sz="2400">
                          <a:effectLst/>
                        </a:rPr>
                        <a:t>To describe the schema of a relation.</a:t>
                      </a:r>
                    </a:p>
                  </a:txBody>
                  <a:tcPr marL="26025" marR="26025" marT="26025" marB="26025" anchor="ctr">
                    <a:lnL>
                      <a:noFill/>
                    </a:lnL>
                    <a:lnR>
                      <a:noFill/>
                    </a:lnR>
                    <a:lnT>
                      <a:noFill/>
                    </a:lnT>
                    <a:lnB>
                      <a:noFill/>
                    </a:lnB>
                    <a:solidFill>
                      <a:srgbClr val="FFFFFF"/>
                    </a:solidFill>
                  </a:tcPr>
                </a:tc>
                <a:extLst>
                  <a:ext uri="{0D108BD9-81ED-4DB2-BD59-A6C34878D82A}">
                    <a16:rowId xmlns:a16="http://schemas.microsoft.com/office/drawing/2014/main" val="401686268"/>
                  </a:ext>
                </a:extLst>
              </a:tr>
              <a:tr h="1195670">
                <a:tc>
                  <a:txBody>
                    <a:bodyPr/>
                    <a:lstStyle/>
                    <a:p>
                      <a:pPr algn="l"/>
                      <a:r>
                        <a:rPr lang="en-IN" sz="2400">
                          <a:effectLst/>
                        </a:rPr>
                        <a:t>EXPLAIN</a:t>
                      </a:r>
                    </a:p>
                  </a:txBody>
                  <a:tcPr marL="26025" marR="26025" marT="26025" marB="26025" anchor="ctr">
                    <a:lnL>
                      <a:noFill/>
                    </a:lnL>
                    <a:lnR>
                      <a:noFill/>
                    </a:lnR>
                    <a:lnT>
                      <a:noFill/>
                    </a:lnT>
                    <a:lnB>
                      <a:noFill/>
                    </a:lnB>
                    <a:solidFill>
                      <a:srgbClr val="FFFFFF"/>
                    </a:solidFill>
                  </a:tcPr>
                </a:tc>
                <a:tc>
                  <a:txBody>
                    <a:bodyPr/>
                    <a:lstStyle/>
                    <a:p>
                      <a:pPr algn="l"/>
                      <a:r>
                        <a:rPr lang="en-US" sz="2400">
                          <a:effectLst/>
                        </a:rPr>
                        <a:t>To view the logical, physical, or MapReduce execution plans to compute a relation.</a:t>
                      </a:r>
                    </a:p>
                  </a:txBody>
                  <a:tcPr marL="26025" marR="26025" marT="26025" marB="26025" anchor="ctr">
                    <a:lnL>
                      <a:noFill/>
                    </a:lnL>
                    <a:lnR>
                      <a:noFill/>
                    </a:lnR>
                    <a:lnT>
                      <a:noFill/>
                    </a:lnT>
                    <a:lnB>
                      <a:noFill/>
                    </a:lnB>
                    <a:solidFill>
                      <a:srgbClr val="FFFFFF"/>
                    </a:solidFill>
                  </a:tcPr>
                </a:tc>
                <a:extLst>
                  <a:ext uri="{0D108BD9-81ED-4DB2-BD59-A6C34878D82A}">
                    <a16:rowId xmlns:a16="http://schemas.microsoft.com/office/drawing/2014/main" val="3999134851"/>
                  </a:ext>
                </a:extLst>
              </a:tr>
              <a:tr h="1007979">
                <a:tc>
                  <a:txBody>
                    <a:bodyPr/>
                    <a:lstStyle/>
                    <a:p>
                      <a:pPr algn="l"/>
                      <a:r>
                        <a:rPr lang="en-IN" sz="2400">
                          <a:effectLst/>
                        </a:rPr>
                        <a:t>ILLUSTRATE</a:t>
                      </a:r>
                    </a:p>
                  </a:txBody>
                  <a:tcPr marL="26025" marR="26025" marT="26025" marB="26025" anchor="ctr">
                    <a:lnL>
                      <a:noFill/>
                    </a:lnL>
                    <a:lnR>
                      <a:noFill/>
                    </a:lnR>
                    <a:lnT>
                      <a:noFill/>
                    </a:lnT>
                    <a:lnB>
                      <a:noFill/>
                    </a:lnB>
                    <a:solidFill>
                      <a:srgbClr val="FFFFFF"/>
                    </a:solidFill>
                  </a:tcPr>
                </a:tc>
                <a:tc>
                  <a:txBody>
                    <a:bodyPr/>
                    <a:lstStyle/>
                    <a:p>
                      <a:pPr algn="l"/>
                      <a:r>
                        <a:rPr lang="en-US" sz="2400" dirty="0">
                          <a:effectLst/>
                        </a:rPr>
                        <a:t>To view the step-by-step execution of a series of statements.</a:t>
                      </a:r>
                    </a:p>
                  </a:txBody>
                  <a:tcPr marL="26025" marR="26025" marT="26025" marB="26025" anchor="ctr">
                    <a:lnL>
                      <a:noFill/>
                    </a:lnL>
                    <a:lnR>
                      <a:noFill/>
                    </a:lnR>
                    <a:lnT>
                      <a:noFill/>
                    </a:lnT>
                    <a:lnB>
                      <a:noFill/>
                    </a:lnB>
                    <a:solidFill>
                      <a:srgbClr val="FFFFFF"/>
                    </a:solidFill>
                  </a:tcPr>
                </a:tc>
                <a:extLst>
                  <a:ext uri="{0D108BD9-81ED-4DB2-BD59-A6C34878D82A}">
                    <a16:rowId xmlns:a16="http://schemas.microsoft.com/office/drawing/2014/main" val="15264919"/>
                  </a:ext>
                </a:extLst>
              </a:tr>
            </a:tbl>
          </a:graphicData>
        </a:graphic>
      </p:graphicFrame>
    </p:spTree>
    <p:extLst>
      <p:ext uri="{BB962C8B-B14F-4D97-AF65-F5344CB8AC3E}">
        <p14:creationId xmlns:p14="http://schemas.microsoft.com/office/powerpoint/2010/main" val="122570536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F049-1B80-8D0C-E793-1C47F007755E}"/>
              </a:ext>
            </a:extLst>
          </p:cNvPr>
          <p:cNvSpPr>
            <a:spLocks noGrp="1"/>
          </p:cNvSpPr>
          <p:nvPr>
            <p:ph type="title"/>
          </p:nvPr>
        </p:nvSpPr>
        <p:spPr/>
        <p:txBody>
          <a:bodyPr/>
          <a:lstStyle/>
          <a:p>
            <a:r>
              <a:rPr lang="en-IN" b="1" i="0" dirty="0">
                <a:solidFill>
                  <a:srgbClr val="444444"/>
                </a:solidFill>
                <a:effectLst/>
                <a:latin typeface="inherit"/>
              </a:rPr>
              <a:t>Limitations of Apache Pig</a:t>
            </a:r>
            <a:br>
              <a:rPr lang="en-IN" b="1" i="0" dirty="0">
                <a:solidFill>
                  <a:srgbClr val="444444"/>
                </a:solidFill>
                <a:effectLst/>
                <a:latin typeface="Georgia" panose="02040502050405020303" pitchFamily="18" charset="0"/>
              </a:rPr>
            </a:br>
            <a:endParaRPr lang="en-IN" b="1" dirty="0"/>
          </a:p>
        </p:txBody>
      </p:sp>
      <p:sp>
        <p:nvSpPr>
          <p:cNvPr id="3" name="Content Placeholder 2">
            <a:extLst>
              <a:ext uri="{FF2B5EF4-FFF2-40B4-BE49-F238E27FC236}">
                <a16:creationId xmlns:a16="http://schemas.microsoft.com/office/drawing/2014/main" id="{CFD8CE44-7FCD-2DB2-C8D4-0B22C95E0BA6}"/>
              </a:ext>
            </a:extLst>
          </p:cNvPr>
          <p:cNvSpPr>
            <a:spLocks noGrp="1"/>
          </p:cNvSpPr>
          <p:nvPr>
            <p:ph idx="1"/>
          </p:nvPr>
        </p:nvSpPr>
        <p:spPr>
          <a:xfrm>
            <a:off x="838200" y="1412240"/>
            <a:ext cx="10515600" cy="4764723"/>
          </a:xfrm>
        </p:spPr>
        <p:txBody>
          <a:bodyPr>
            <a:normAutofit fontScale="92500" lnSpcReduction="20000"/>
          </a:bodyPr>
          <a:lstStyle/>
          <a:p>
            <a:pPr marL="0" indent="0">
              <a:buNone/>
            </a:pPr>
            <a:r>
              <a:rPr lang="en-US" dirty="0"/>
              <a:t>Errors of Pig</a:t>
            </a:r>
          </a:p>
          <a:p>
            <a:r>
              <a:rPr lang="en-US" dirty="0"/>
              <a:t>Errors that Pig produces due to UDFs(Python) are not helpful at all. At times, while something goes wrong, it just gives the error such as exec error in UDF, even if the problem is related to syntax or the type error, it lets alone a logical one.</a:t>
            </a:r>
          </a:p>
          <a:p>
            <a:endParaRPr lang="en-US" dirty="0"/>
          </a:p>
          <a:p>
            <a:pPr marL="0" indent="0">
              <a:buNone/>
            </a:pPr>
            <a:r>
              <a:rPr lang="en-US" dirty="0"/>
              <a:t>Not mature</a:t>
            </a:r>
          </a:p>
          <a:p>
            <a:r>
              <a:rPr lang="en-US" dirty="0"/>
              <a:t>Pig is still in the development, even if it has been around for quite some time.</a:t>
            </a:r>
          </a:p>
          <a:p>
            <a:endParaRPr lang="en-US" dirty="0"/>
          </a:p>
          <a:p>
            <a:pPr marL="0" indent="0">
              <a:buNone/>
            </a:pPr>
            <a:r>
              <a:rPr lang="en-US" dirty="0"/>
              <a:t>Support</a:t>
            </a:r>
          </a:p>
          <a:p>
            <a:r>
              <a:rPr lang="en-US" dirty="0"/>
              <a:t>Generally, Google and </a:t>
            </a:r>
            <a:r>
              <a:rPr lang="en-US" dirty="0" err="1"/>
              <a:t>StackOverflow</a:t>
            </a:r>
            <a:r>
              <a:rPr lang="en-US" dirty="0"/>
              <a:t> do not lead good solutions for the problems.</a:t>
            </a:r>
            <a:endParaRPr lang="en-IN" dirty="0"/>
          </a:p>
        </p:txBody>
      </p:sp>
    </p:spTree>
    <p:extLst>
      <p:ext uri="{BB962C8B-B14F-4D97-AF65-F5344CB8AC3E}">
        <p14:creationId xmlns:p14="http://schemas.microsoft.com/office/powerpoint/2010/main" val="3970881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24BC-CACC-AED4-7E22-E7409636DA70}"/>
              </a:ext>
            </a:extLst>
          </p:cNvPr>
          <p:cNvSpPr>
            <a:spLocks noGrp="1"/>
          </p:cNvSpPr>
          <p:nvPr>
            <p:ph type="title"/>
          </p:nvPr>
        </p:nvSpPr>
        <p:spPr/>
        <p:txBody>
          <a:bodyPr/>
          <a:lstStyle/>
          <a:p>
            <a:r>
              <a:rPr lang="en-US" b="1" i="0" dirty="0">
                <a:solidFill>
                  <a:srgbClr val="101010"/>
                </a:solidFill>
                <a:effectLst/>
                <a:latin typeface="RidleyGrotesk"/>
              </a:rPr>
              <a:t>Value</a:t>
            </a:r>
            <a:endParaRPr lang="en-IN" dirty="0"/>
          </a:p>
        </p:txBody>
      </p:sp>
      <p:sp>
        <p:nvSpPr>
          <p:cNvPr id="3" name="Content Placeholder 2">
            <a:extLst>
              <a:ext uri="{FF2B5EF4-FFF2-40B4-BE49-F238E27FC236}">
                <a16:creationId xmlns:a16="http://schemas.microsoft.com/office/drawing/2014/main" id="{047E3624-6874-A165-9403-47B53F40036D}"/>
              </a:ext>
            </a:extLst>
          </p:cNvPr>
          <p:cNvSpPr>
            <a:spLocks noGrp="1"/>
          </p:cNvSpPr>
          <p:nvPr>
            <p:ph idx="1"/>
          </p:nvPr>
        </p:nvSpPr>
        <p:spPr/>
        <p:txBody>
          <a:bodyPr/>
          <a:lstStyle/>
          <a:p>
            <a:r>
              <a:rPr lang="en-US" b="0" i="0" dirty="0">
                <a:solidFill>
                  <a:srgbClr val="101010"/>
                </a:solidFill>
                <a:effectLst/>
                <a:latin typeface="RidleyGrotesk"/>
              </a:rPr>
              <a:t>the most important “V” from the perspective of the business, the value of big data usually comes from insight discovery and pattern recognition that lead to more effective operations, stronger customer relationships and other clear and quantifiable business benefits</a:t>
            </a:r>
          </a:p>
          <a:p>
            <a:endParaRPr lang="en-IN" dirty="0"/>
          </a:p>
        </p:txBody>
      </p:sp>
    </p:spTree>
    <p:extLst>
      <p:ext uri="{BB962C8B-B14F-4D97-AF65-F5344CB8AC3E}">
        <p14:creationId xmlns:p14="http://schemas.microsoft.com/office/powerpoint/2010/main" val="3275484023"/>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922C7-E0E2-B1FC-6B3E-D189820A42F3}"/>
              </a:ext>
            </a:extLst>
          </p:cNvPr>
          <p:cNvSpPr>
            <a:spLocks noGrp="1"/>
          </p:cNvSpPr>
          <p:nvPr>
            <p:ph idx="1"/>
          </p:nvPr>
        </p:nvSpPr>
        <p:spPr>
          <a:xfrm>
            <a:off x="838200" y="558800"/>
            <a:ext cx="10515600" cy="5618163"/>
          </a:xfrm>
        </p:spPr>
        <p:txBody>
          <a:bodyPr>
            <a:normAutofit fontScale="85000" lnSpcReduction="20000"/>
          </a:bodyPr>
          <a:lstStyle/>
          <a:p>
            <a:pPr marL="0" indent="0">
              <a:buNone/>
            </a:pPr>
            <a:r>
              <a:rPr lang="en-US" dirty="0"/>
              <a:t>Implicit data schema</a:t>
            </a:r>
          </a:p>
          <a:p>
            <a:r>
              <a:rPr lang="en-US" dirty="0"/>
              <a:t>In Apache Pig, Data Schema is not enforced explicitly but implicitly. It is also a huge disadvantage. As it does not enforce an explicit schema, sometimes one data structure goes byte array, which is a “raw” data type.</a:t>
            </a:r>
          </a:p>
          <a:p>
            <a:endParaRPr lang="en-US" dirty="0"/>
          </a:p>
          <a:p>
            <a:r>
              <a:rPr lang="en-US" dirty="0"/>
              <a:t>It is up to the time we coerce the fields even the strings, they turn byte array without notice. It leads to propagation for other steps of the data processing.</a:t>
            </a:r>
          </a:p>
          <a:p>
            <a:endParaRPr lang="en-US" dirty="0"/>
          </a:p>
          <a:p>
            <a:pPr marL="0" indent="0">
              <a:buNone/>
            </a:pPr>
            <a:r>
              <a:rPr lang="en-US" dirty="0"/>
              <a:t>Minor one</a:t>
            </a:r>
          </a:p>
          <a:p>
            <a:r>
              <a:rPr lang="en-US" dirty="0"/>
              <a:t>Here is an absence of good IDE or plugin for Vim. That offers more functionality than syntax completion to write the pig scripts.</a:t>
            </a:r>
          </a:p>
          <a:p>
            <a:endParaRPr lang="en-US" dirty="0"/>
          </a:p>
          <a:p>
            <a:pPr marL="0" indent="0">
              <a:buNone/>
            </a:pPr>
            <a:r>
              <a:rPr lang="en-US" dirty="0"/>
              <a:t>Delay in execution</a:t>
            </a:r>
          </a:p>
          <a:p>
            <a:r>
              <a:rPr lang="en-US" dirty="0"/>
              <a:t>Unless either we dump or store an intermediate or final result the commands are not executed. This increases the iteration between debug and resolve the issue.</a:t>
            </a:r>
            <a:endParaRPr lang="en-IN" dirty="0"/>
          </a:p>
        </p:txBody>
      </p:sp>
    </p:spTree>
    <p:extLst>
      <p:ext uri="{BB962C8B-B14F-4D97-AF65-F5344CB8AC3E}">
        <p14:creationId xmlns:p14="http://schemas.microsoft.com/office/powerpoint/2010/main" val="250359073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5BF2-B609-7880-17FD-B802BA6A54AD}"/>
              </a:ext>
            </a:extLst>
          </p:cNvPr>
          <p:cNvSpPr>
            <a:spLocks noGrp="1"/>
          </p:cNvSpPr>
          <p:nvPr>
            <p:ph type="ctrTitle"/>
          </p:nvPr>
        </p:nvSpPr>
        <p:spPr/>
        <p:txBody>
          <a:bodyPr/>
          <a:lstStyle/>
          <a:p>
            <a:r>
              <a:rPr lang="en-IN" dirty="0"/>
              <a:t>Module-6</a:t>
            </a:r>
          </a:p>
        </p:txBody>
      </p:sp>
      <p:sp>
        <p:nvSpPr>
          <p:cNvPr id="3" name="Subtitle 2">
            <a:extLst>
              <a:ext uri="{FF2B5EF4-FFF2-40B4-BE49-F238E27FC236}">
                <a16:creationId xmlns:a16="http://schemas.microsoft.com/office/drawing/2014/main" id="{23691BA9-F408-CF4B-7A87-14C688438AC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9954006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8B9C-BD5C-A0FE-8198-A11F1198E956}"/>
              </a:ext>
            </a:extLst>
          </p:cNvPr>
          <p:cNvSpPr>
            <a:spLocks noGrp="1"/>
          </p:cNvSpPr>
          <p:nvPr>
            <p:ph type="title"/>
          </p:nvPr>
        </p:nvSpPr>
        <p:spPr/>
        <p:txBody>
          <a:bodyPr/>
          <a:lstStyle/>
          <a:p>
            <a:r>
              <a:rPr lang="en-IN" dirty="0">
                <a:solidFill>
                  <a:srgbClr val="161616"/>
                </a:solidFill>
                <a:latin typeface="IBM Plex Sans" panose="020B0503050203000203" pitchFamily="34" charset="0"/>
              </a:rPr>
              <a:t>E</a:t>
            </a:r>
            <a:r>
              <a:rPr lang="en-IN" b="0" i="0" dirty="0">
                <a:solidFill>
                  <a:srgbClr val="161616"/>
                </a:solidFill>
                <a:effectLst/>
                <a:latin typeface="IBM Plex Sans" panose="020B0503050203000203" pitchFamily="34" charset="0"/>
              </a:rPr>
              <a:t>lectronic data interchange</a:t>
            </a:r>
            <a:endParaRPr lang="en-IN" dirty="0"/>
          </a:p>
        </p:txBody>
      </p:sp>
      <p:sp>
        <p:nvSpPr>
          <p:cNvPr id="3" name="Content Placeholder 2">
            <a:extLst>
              <a:ext uri="{FF2B5EF4-FFF2-40B4-BE49-F238E27FC236}">
                <a16:creationId xmlns:a16="http://schemas.microsoft.com/office/drawing/2014/main" id="{ABE0DF18-EB52-47B1-355F-E7CA7CA89B6A}"/>
              </a:ext>
            </a:extLst>
          </p:cNvPr>
          <p:cNvSpPr>
            <a:spLocks noGrp="1"/>
          </p:cNvSpPr>
          <p:nvPr>
            <p:ph idx="1"/>
          </p:nvPr>
        </p:nvSpPr>
        <p:spPr/>
        <p:txBody>
          <a:bodyPr>
            <a:normAutofit fontScale="92500" lnSpcReduction="20000"/>
          </a:bodyPr>
          <a:lstStyle/>
          <a:p>
            <a:r>
              <a:rPr lang="en-US" dirty="0"/>
              <a:t>EDI, which stands for electronic data interchange, is the intercompany communication of business documents in a standard format. The simple definition of EDI is a standard electronic format that replaces paper-based documents such as purchase orders or invoices. By automating paper-based transactions, organizations can save time and eliminate costly errors caused by manual processing.</a:t>
            </a:r>
          </a:p>
          <a:p>
            <a:endParaRPr lang="en-US" dirty="0"/>
          </a:p>
          <a:p>
            <a:r>
              <a:rPr lang="en-US" dirty="0"/>
              <a:t>In EDI transactions, information moves directly from a computer application in one organization to a computer application in another. EDI standards define the location and order of information in a document format. With this automated capability, data can be shared rapidly instead of over the hours, days or weeks required when using paper documents or other methods.</a:t>
            </a:r>
            <a:endParaRPr lang="en-IN" dirty="0"/>
          </a:p>
        </p:txBody>
      </p:sp>
    </p:spTree>
    <p:extLst>
      <p:ext uri="{BB962C8B-B14F-4D97-AF65-F5344CB8AC3E}">
        <p14:creationId xmlns:p14="http://schemas.microsoft.com/office/powerpoint/2010/main" val="597924208"/>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1D6FD-3F0C-CD04-F0F1-49ADB38C443D}"/>
              </a:ext>
            </a:extLst>
          </p:cNvPr>
          <p:cNvSpPr>
            <a:spLocks noGrp="1"/>
          </p:cNvSpPr>
          <p:nvPr>
            <p:ph type="title"/>
          </p:nvPr>
        </p:nvSpPr>
        <p:spPr/>
        <p:txBody>
          <a:bodyPr>
            <a:normAutofit fontScale="90000"/>
          </a:bodyPr>
          <a:lstStyle/>
          <a:p>
            <a:r>
              <a:rPr lang="en-US" b="0" i="0" dirty="0">
                <a:solidFill>
                  <a:srgbClr val="161616"/>
                </a:solidFill>
                <a:effectLst/>
                <a:latin typeface="IBM Plex Sans" panose="020B0503050203000203" pitchFamily="34" charset="0"/>
              </a:rPr>
              <a:t>In general, there are two basic types of EDI transmission:</a:t>
            </a:r>
            <a:br>
              <a:rPr lang="en-US" b="0" i="0" dirty="0">
                <a:solidFill>
                  <a:srgbClr val="161616"/>
                </a:solidFill>
                <a:effectLst/>
                <a:latin typeface="IBM Plex Sans" panose="020B0503050203000203" pitchFamily="34" charset="0"/>
              </a:rPr>
            </a:br>
            <a:endParaRPr lang="en-IN" dirty="0"/>
          </a:p>
        </p:txBody>
      </p:sp>
      <p:sp>
        <p:nvSpPr>
          <p:cNvPr id="3" name="Content Placeholder 2">
            <a:extLst>
              <a:ext uri="{FF2B5EF4-FFF2-40B4-BE49-F238E27FC236}">
                <a16:creationId xmlns:a16="http://schemas.microsoft.com/office/drawing/2014/main" id="{44A132A6-27CE-ADFB-27A9-C705FF41959E}"/>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161616"/>
                </a:solidFill>
                <a:effectLst/>
                <a:latin typeface="inherit"/>
              </a:rPr>
              <a:t>Point-to-point or direct connections: Two computers or systems connect with no intermediary over the internet, generally with secure protocols.</a:t>
            </a:r>
            <a:br>
              <a:rPr lang="en-US" b="0" i="0" dirty="0">
                <a:solidFill>
                  <a:srgbClr val="161616"/>
                </a:solidFill>
                <a:effectLst/>
                <a:latin typeface="inherit"/>
              </a:rPr>
            </a:br>
            <a:endParaRPr lang="en-US" b="0" i="0" dirty="0">
              <a:solidFill>
                <a:srgbClr val="161616"/>
              </a:solidFill>
              <a:effectLst/>
              <a:latin typeface="inherit"/>
            </a:endParaRPr>
          </a:p>
          <a:p>
            <a:pPr algn="l" fontAlgn="base">
              <a:buFont typeface="Arial" panose="020B0604020202020204" pitchFamily="34" charset="0"/>
              <a:buChar char="•"/>
            </a:pPr>
            <a:r>
              <a:rPr lang="en-US" b="0" i="0" dirty="0">
                <a:solidFill>
                  <a:srgbClr val="161616"/>
                </a:solidFill>
                <a:effectLst/>
                <a:latin typeface="inherit"/>
              </a:rPr>
              <a:t>Value-added network (VAN): A third-party network manages data transmission, generally with a mail boxing paradigm.</a:t>
            </a:r>
          </a:p>
          <a:p>
            <a:endParaRPr lang="en-IN" dirty="0"/>
          </a:p>
        </p:txBody>
      </p:sp>
    </p:spTree>
    <p:extLst>
      <p:ext uri="{BB962C8B-B14F-4D97-AF65-F5344CB8AC3E}">
        <p14:creationId xmlns:p14="http://schemas.microsoft.com/office/powerpoint/2010/main" val="172182778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6C2268-AEEB-3C7C-3938-6341E1779C92}"/>
              </a:ext>
            </a:extLst>
          </p:cNvPr>
          <p:cNvSpPr>
            <a:spLocks noGrp="1"/>
          </p:cNvSpPr>
          <p:nvPr>
            <p:ph idx="1"/>
          </p:nvPr>
        </p:nvSpPr>
        <p:spPr>
          <a:xfrm>
            <a:off x="838200" y="833120"/>
            <a:ext cx="10515600" cy="5343843"/>
          </a:xfrm>
        </p:spPr>
        <p:txBody>
          <a:bodyPr>
            <a:normAutofit fontScale="92500" lnSpcReduction="20000"/>
          </a:bodyPr>
          <a:lstStyle/>
          <a:p>
            <a:r>
              <a:rPr lang="en-US" dirty="0"/>
              <a:t>There are five key business benefits that EDI technology delivers through automation and B2B integration:</a:t>
            </a:r>
          </a:p>
          <a:p>
            <a:endParaRPr lang="en-US" dirty="0"/>
          </a:p>
          <a:p>
            <a:r>
              <a:rPr lang="en-US" dirty="0"/>
              <a:t>EDI technology saves time and money through automation of a process previously manually executed with paper documents.</a:t>
            </a:r>
          </a:p>
          <a:p>
            <a:r>
              <a:rPr lang="en-US" dirty="0"/>
              <a:t>EDI solutions improve efficiency and productivity because more business documents are shared and processed in less time with greater accuracy.</a:t>
            </a:r>
          </a:p>
          <a:p>
            <a:r>
              <a:rPr lang="en-US" dirty="0"/>
              <a:t>EDI data transfer reduces errors (PDF, 669 KB) through rigid standardization, which helps to ensure information and data are correctly formatted before they enter business processes or applications.</a:t>
            </a:r>
          </a:p>
          <a:p>
            <a:r>
              <a:rPr lang="en-US" dirty="0"/>
              <a:t>EDI integration improves traceability and reporting because electronic documents can be integrated with a range of IT systems to support data collection, visibility and analysis.</a:t>
            </a:r>
          </a:p>
          <a:p>
            <a:r>
              <a:rPr lang="en-US" dirty="0"/>
              <a:t>EDI automation supports positive customer experiences by enabling efficient transaction execution and prompt, reliable product and service delivery.</a:t>
            </a:r>
            <a:endParaRPr lang="en-IN" dirty="0"/>
          </a:p>
        </p:txBody>
      </p:sp>
    </p:spTree>
    <p:extLst>
      <p:ext uri="{BB962C8B-B14F-4D97-AF65-F5344CB8AC3E}">
        <p14:creationId xmlns:p14="http://schemas.microsoft.com/office/powerpoint/2010/main" val="116008514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0122-57E7-2AB4-A78A-7B53E783FD9F}"/>
              </a:ext>
            </a:extLst>
          </p:cNvPr>
          <p:cNvSpPr>
            <a:spLocks noGrp="1"/>
          </p:cNvSpPr>
          <p:nvPr>
            <p:ph type="title"/>
          </p:nvPr>
        </p:nvSpPr>
        <p:spPr/>
        <p:txBody>
          <a:bodyPr/>
          <a:lstStyle/>
          <a:p>
            <a:r>
              <a:rPr lang="en-IN" dirty="0">
                <a:solidFill>
                  <a:srgbClr val="232F3E"/>
                </a:solidFill>
                <a:latin typeface="AmazonEmberBold"/>
              </a:rPr>
              <a:t>G</a:t>
            </a:r>
            <a:r>
              <a:rPr lang="en-IN" b="0" i="0" dirty="0">
                <a:solidFill>
                  <a:srgbClr val="232F3E"/>
                </a:solidFill>
                <a:effectLst/>
                <a:latin typeface="AmazonEmberBold"/>
              </a:rPr>
              <a:t>rid computing</a:t>
            </a:r>
            <a:br>
              <a:rPr lang="en-IN" b="0" i="0" dirty="0">
                <a:solidFill>
                  <a:srgbClr val="232F3E"/>
                </a:solidFill>
                <a:effectLst/>
                <a:latin typeface="AmazonEmberBold"/>
              </a:rPr>
            </a:br>
            <a:endParaRPr lang="en-IN" dirty="0"/>
          </a:p>
        </p:txBody>
      </p:sp>
      <p:sp>
        <p:nvSpPr>
          <p:cNvPr id="3" name="Content Placeholder 2">
            <a:extLst>
              <a:ext uri="{FF2B5EF4-FFF2-40B4-BE49-F238E27FC236}">
                <a16:creationId xmlns:a16="http://schemas.microsoft.com/office/drawing/2014/main" id="{13D9F05E-BB0E-2E92-E351-1440648E2783}"/>
              </a:ext>
            </a:extLst>
          </p:cNvPr>
          <p:cNvSpPr>
            <a:spLocks noGrp="1"/>
          </p:cNvSpPr>
          <p:nvPr>
            <p:ph idx="1"/>
          </p:nvPr>
        </p:nvSpPr>
        <p:spPr/>
        <p:txBody>
          <a:bodyPr>
            <a:normAutofit fontScale="92500" lnSpcReduction="20000"/>
          </a:bodyPr>
          <a:lstStyle/>
          <a:p>
            <a:pPr algn="l"/>
            <a:r>
              <a:rPr lang="en-US" b="0" i="0" dirty="0">
                <a:solidFill>
                  <a:srgbClr val="333333"/>
                </a:solidFill>
                <a:effectLst/>
                <a:latin typeface="AmazonEmber"/>
              </a:rPr>
              <a:t>Grid computing is a computing infrastructure that combines computer resources spread over different geographical locations to achieve a common goal. All unused resources on multiple computers are pooled together and made available for a single task. Organizations use grid computing to perform large tasks or solve complex problems that are difficult to do on a single computer. </a:t>
            </a:r>
          </a:p>
          <a:p>
            <a:pPr algn="l"/>
            <a:endParaRPr lang="en-US" b="0" i="0" dirty="0">
              <a:solidFill>
                <a:srgbClr val="333333"/>
              </a:solidFill>
              <a:effectLst/>
              <a:latin typeface="AmazonEmber"/>
            </a:endParaRPr>
          </a:p>
          <a:p>
            <a:pPr algn="l"/>
            <a:r>
              <a:rPr lang="en-US" b="0" i="0" dirty="0">
                <a:solidFill>
                  <a:srgbClr val="333333"/>
                </a:solidFill>
                <a:effectLst/>
                <a:latin typeface="AmazonEmber"/>
              </a:rPr>
              <a:t>For example, meteorologists use grid computing for weather modeling. Weather modeling is a computation-intensive problem that requires complex data management and analysis. Processing massive amounts of weather data on a single computer is slow and time consuming. That’s why meteorologists run the analysis over geographically dispersed grid computing infrastructure and combine the results. </a:t>
            </a:r>
          </a:p>
          <a:p>
            <a:endParaRPr lang="en-IN" dirty="0"/>
          </a:p>
        </p:txBody>
      </p:sp>
    </p:spTree>
    <p:extLst>
      <p:ext uri="{BB962C8B-B14F-4D97-AF65-F5344CB8AC3E}">
        <p14:creationId xmlns:p14="http://schemas.microsoft.com/office/powerpoint/2010/main" val="160355178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66671-D468-F1CE-CE6E-BD29795FA271}"/>
              </a:ext>
            </a:extLst>
          </p:cNvPr>
          <p:cNvSpPr>
            <a:spLocks noGrp="1"/>
          </p:cNvSpPr>
          <p:nvPr>
            <p:ph type="title"/>
          </p:nvPr>
        </p:nvSpPr>
        <p:spPr/>
        <p:txBody>
          <a:bodyPr/>
          <a:lstStyle/>
          <a:p>
            <a:r>
              <a:rPr lang="en-US" b="0" i="0" dirty="0">
                <a:solidFill>
                  <a:srgbClr val="232F3E"/>
                </a:solidFill>
                <a:effectLst/>
                <a:latin typeface="AmazonEmberBold"/>
              </a:rPr>
              <a:t>Why is grid computing important?</a:t>
            </a:r>
            <a:br>
              <a:rPr lang="en-US" b="0" i="0" dirty="0">
                <a:solidFill>
                  <a:srgbClr val="232F3E"/>
                </a:solidFill>
                <a:effectLst/>
                <a:latin typeface="AmazonEmberBold"/>
              </a:rPr>
            </a:br>
            <a:endParaRPr lang="en-IN" dirty="0"/>
          </a:p>
        </p:txBody>
      </p:sp>
      <p:sp>
        <p:nvSpPr>
          <p:cNvPr id="3" name="Content Placeholder 2">
            <a:extLst>
              <a:ext uri="{FF2B5EF4-FFF2-40B4-BE49-F238E27FC236}">
                <a16:creationId xmlns:a16="http://schemas.microsoft.com/office/drawing/2014/main" id="{2A67182E-6F5B-3542-3075-DE5663D0DBF5}"/>
              </a:ext>
            </a:extLst>
          </p:cNvPr>
          <p:cNvSpPr>
            <a:spLocks noGrp="1"/>
          </p:cNvSpPr>
          <p:nvPr>
            <p:ph idx="1"/>
          </p:nvPr>
        </p:nvSpPr>
        <p:spPr/>
        <p:txBody>
          <a:bodyPr>
            <a:normAutofit fontScale="70000" lnSpcReduction="20000"/>
          </a:bodyPr>
          <a:lstStyle/>
          <a:p>
            <a:pPr marL="0" indent="0" algn="l">
              <a:buNone/>
            </a:pPr>
            <a:r>
              <a:rPr lang="en-US" b="0" i="0" dirty="0">
                <a:solidFill>
                  <a:srgbClr val="333333"/>
                </a:solidFill>
                <a:effectLst/>
                <a:latin typeface="AmazonEmber"/>
              </a:rPr>
              <a:t> </a:t>
            </a:r>
          </a:p>
          <a:p>
            <a:pPr algn="l"/>
            <a:r>
              <a:rPr lang="en-US" b="0" i="0" dirty="0">
                <a:solidFill>
                  <a:srgbClr val="333333"/>
                </a:solidFill>
                <a:effectLst/>
                <a:latin typeface="AmazonEmberBold"/>
              </a:rPr>
              <a:t>Efficiency</a:t>
            </a:r>
            <a:endParaRPr lang="en-US" b="1" i="0" dirty="0">
              <a:solidFill>
                <a:srgbClr val="333333"/>
              </a:solidFill>
              <a:effectLst/>
              <a:latin typeface="AmazonEmber"/>
            </a:endParaRPr>
          </a:p>
          <a:p>
            <a:pPr algn="l"/>
            <a:r>
              <a:rPr lang="en-US" b="0" i="0" dirty="0">
                <a:solidFill>
                  <a:srgbClr val="333333"/>
                </a:solidFill>
                <a:effectLst/>
                <a:latin typeface="AmazonEmber"/>
              </a:rPr>
              <a:t>With grid computing, you can break down an enormous, complex task into multiple subtasks. Multiple computers can work on the subtasks concurrently, making grid computing an efficient computational solution. </a:t>
            </a:r>
          </a:p>
          <a:p>
            <a:pPr algn="l"/>
            <a:endParaRPr lang="en-US" b="0" i="0" dirty="0">
              <a:solidFill>
                <a:srgbClr val="333333"/>
              </a:solidFill>
              <a:effectLst/>
              <a:latin typeface="AmazonEmber"/>
            </a:endParaRPr>
          </a:p>
          <a:p>
            <a:pPr algn="l"/>
            <a:r>
              <a:rPr lang="en-US" b="0" i="0" dirty="0">
                <a:solidFill>
                  <a:srgbClr val="333333"/>
                </a:solidFill>
                <a:effectLst/>
                <a:latin typeface="AmazonEmberBold"/>
              </a:rPr>
              <a:t>Cost </a:t>
            </a:r>
            <a:endParaRPr lang="en-US" b="1" i="0" dirty="0">
              <a:solidFill>
                <a:srgbClr val="333333"/>
              </a:solidFill>
              <a:effectLst/>
              <a:latin typeface="AmazonEmber"/>
            </a:endParaRPr>
          </a:p>
          <a:p>
            <a:pPr algn="l"/>
            <a:r>
              <a:rPr lang="en-US" b="0" i="0" dirty="0">
                <a:solidFill>
                  <a:srgbClr val="333333"/>
                </a:solidFill>
                <a:effectLst/>
                <a:latin typeface="AmazonEmber"/>
              </a:rPr>
              <a:t>Grid computing works with existing hardware, which means you can reuse existing computers. You can save costs while accessing your excess computational resources. You can also cost-effectively access resources from the cloud.</a:t>
            </a:r>
          </a:p>
          <a:p>
            <a:pPr algn="l"/>
            <a:endParaRPr lang="en-US" b="0" i="0" dirty="0">
              <a:solidFill>
                <a:srgbClr val="333333"/>
              </a:solidFill>
              <a:effectLst/>
              <a:latin typeface="AmazonEmber"/>
            </a:endParaRPr>
          </a:p>
          <a:p>
            <a:pPr algn="l"/>
            <a:r>
              <a:rPr lang="en-US" b="0" i="0" dirty="0">
                <a:solidFill>
                  <a:srgbClr val="333333"/>
                </a:solidFill>
                <a:effectLst/>
                <a:latin typeface="AmazonEmberBold"/>
              </a:rPr>
              <a:t>Flexibility</a:t>
            </a:r>
            <a:endParaRPr lang="en-US" b="1" i="0" dirty="0">
              <a:solidFill>
                <a:srgbClr val="333333"/>
              </a:solidFill>
              <a:effectLst/>
              <a:latin typeface="AmazonEmber"/>
            </a:endParaRPr>
          </a:p>
          <a:p>
            <a:pPr algn="l"/>
            <a:r>
              <a:rPr lang="en-US" b="0" i="0" dirty="0">
                <a:solidFill>
                  <a:srgbClr val="333333"/>
                </a:solidFill>
                <a:effectLst/>
                <a:latin typeface="AmazonEmber"/>
              </a:rPr>
              <a:t>Grid computing is not constrained to a specific building or location. You can set up a grid computing network that spans several regions. This allows researchers in different countries to work collaboratively with the same supercomputing power. </a:t>
            </a:r>
          </a:p>
          <a:p>
            <a:endParaRPr lang="en-IN" dirty="0"/>
          </a:p>
        </p:txBody>
      </p:sp>
    </p:spTree>
    <p:extLst>
      <p:ext uri="{BB962C8B-B14F-4D97-AF65-F5344CB8AC3E}">
        <p14:creationId xmlns:p14="http://schemas.microsoft.com/office/powerpoint/2010/main" val="101928934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E553-9025-81A9-944E-FDA3CD43AE7B}"/>
              </a:ext>
            </a:extLst>
          </p:cNvPr>
          <p:cNvSpPr>
            <a:spLocks noGrp="1"/>
          </p:cNvSpPr>
          <p:nvPr>
            <p:ph type="title"/>
          </p:nvPr>
        </p:nvSpPr>
        <p:spPr/>
        <p:txBody>
          <a:bodyPr/>
          <a:lstStyle/>
          <a:p>
            <a:r>
              <a:rPr lang="en-IN" b="0" i="0" dirty="0">
                <a:solidFill>
                  <a:srgbClr val="232F3E"/>
                </a:solidFill>
                <a:effectLst/>
                <a:latin typeface="AmazonEmberBold"/>
              </a:rPr>
              <a:t>components in grid computing</a:t>
            </a:r>
            <a:br>
              <a:rPr lang="en-IN" b="0" i="0" dirty="0">
                <a:solidFill>
                  <a:srgbClr val="232F3E"/>
                </a:solidFill>
                <a:effectLst/>
                <a:latin typeface="AmazonEmberBold"/>
              </a:rPr>
            </a:br>
            <a:endParaRPr lang="en-IN" dirty="0"/>
          </a:p>
        </p:txBody>
      </p:sp>
      <p:sp>
        <p:nvSpPr>
          <p:cNvPr id="3" name="Content Placeholder 2">
            <a:extLst>
              <a:ext uri="{FF2B5EF4-FFF2-40B4-BE49-F238E27FC236}">
                <a16:creationId xmlns:a16="http://schemas.microsoft.com/office/drawing/2014/main" id="{426D30E6-519B-61B5-658C-5671B379D265}"/>
              </a:ext>
            </a:extLst>
          </p:cNvPr>
          <p:cNvSpPr>
            <a:spLocks noGrp="1"/>
          </p:cNvSpPr>
          <p:nvPr>
            <p:ph idx="1"/>
          </p:nvPr>
        </p:nvSpPr>
        <p:spPr>
          <a:xfrm>
            <a:off x="838200" y="1361440"/>
            <a:ext cx="10515600" cy="4815523"/>
          </a:xfrm>
        </p:spPr>
        <p:txBody>
          <a:bodyPr>
            <a:normAutofit fontScale="85000" lnSpcReduction="20000"/>
          </a:bodyPr>
          <a:lstStyle/>
          <a:p>
            <a:pPr marL="0" indent="0" algn="l">
              <a:buNone/>
            </a:pPr>
            <a:r>
              <a:rPr lang="en-US" b="0" i="0" dirty="0">
                <a:solidFill>
                  <a:srgbClr val="333333"/>
                </a:solidFill>
                <a:effectLst/>
                <a:latin typeface="AmazonEmberBold"/>
              </a:rPr>
              <a:t>Nodes</a:t>
            </a:r>
            <a:endParaRPr lang="en-US" b="1" i="0" dirty="0">
              <a:solidFill>
                <a:srgbClr val="333333"/>
              </a:solidFill>
              <a:effectLst/>
              <a:latin typeface="AmazonEmber"/>
            </a:endParaRPr>
          </a:p>
          <a:p>
            <a:pPr algn="l"/>
            <a:r>
              <a:rPr lang="en-US" b="0" i="0" dirty="0">
                <a:solidFill>
                  <a:srgbClr val="333333"/>
                </a:solidFill>
                <a:effectLst/>
                <a:latin typeface="AmazonEmber"/>
              </a:rPr>
              <a:t>The computers or servers on a grid computing network are called nodes. Each node offers unused computing resources such as CPU, memory, and storage to the grid network. At the same time, you can also use the nodes to perform other unrelated tasks. There is no limit to the number of nodes in grid computing. There are three main types of nodes: control, provider, and user nodes.</a:t>
            </a:r>
          </a:p>
          <a:p>
            <a:pPr algn="l"/>
            <a:endParaRPr lang="en-US" b="0" i="0" dirty="0">
              <a:solidFill>
                <a:srgbClr val="333333"/>
              </a:solidFill>
              <a:effectLst/>
              <a:latin typeface="AmazonEmber"/>
            </a:endParaRPr>
          </a:p>
          <a:p>
            <a:pPr marL="0" indent="0" algn="l">
              <a:buNone/>
            </a:pPr>
            <a:r>
              <a:rPr lang="en-US" b="0" i="0" dirty="0">
                <a:solidFill>
                  <a:srgbClr val="333333"/>
                </a:solidFill>
                <a:effectLst/>
                <a:latin typeface="AmazonEmberBold"/>
              </a:rPr>
              <a:t>Grid middleware</a:t>
            </a:r>
            <a:endParaRPr lang="en-US" b="1" i="0" dirty="0">
              <a:solidFill>
                <a:srgbClr val="333333"/>
              </a:solidFill>
              <a:effectLst/>
              <a:latin typeface="AmazonEmber"/>
            </a:endParaRPr>
          </a:p>
          <a:p>
            <a:pPr algn="l"/>
            <a:r>
              <a:rPr lang="en-US" b="0" i="0" dirty="0">
                <a:solidFill>
                  <a:srgbClr val="333333"/>
                </a:solidFill>
                <a:effectLst/>
                <a:latin typeface="AmazonEmber"/>
              </a:rPr>
              <a:t>Grid middleware is a specialized software application that connects computing resources in grid operations with high-level applications. For example, it handles your request for additional processing power from the grid computing system. </a:t>
            </a:r>
          </a:p>
          <a:p>
            <a:pPr algn="l"/>
            <a:r>
              <a:rPr lang="en-US" b="0" i="0" dirty="0">
                <a:solidFill>
                  <a:srgbClr val="333333"/>
                </a:solidFill>
                <a:effectLst/>
                <a:latin typeface="AmazonEmber"/>
              </a:rPr>
              <a:t>It controls the user sharing of available resources to prevent overwhelming the grid computers. The grid middleware also provides security to prevent misuse of resources in grid computing.</a:t>
            </a:r>
          </a:p>
          <a:p>
            <a:endParaRPr lang="en-IN" dirty="0"/>
          </a:p>
        </p:txBody>
      </p:sp>
    </p:spTree>
    <p:extLst>
      <p:ext uri="{BB962C8B-B14F-4D97-AF65-F5344CB8AC3E}">
        <p14:creationId xmlns:p14="http://schemas.microsoft.com/office/powerpoint/2010/main" val="206063996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2F3B-2BAC-538E-F421-81D1E7D655D2}"/>
              </a:ext>
            </a:extLst>
          </p:cNvPr>
          <p:cNvSpPr>
            <a:spLocks noGrp="1"/>
          </p:cNvSpPr>
          <p:nvPr>
            <p:ph type="title"/>
          </p:nvPr>
        </p:nvSpPr>
        <p:spPr/>
        <p:txBody>
          <a:bodyPr/>
          <a:lstStyle/>
          <a:p>
            <a:r>
              <a:rPr lang="en-US" b="0" i="0" dirty="0">
                <a:solidFill>
                  <a:srgbClr val="333333"/>
                </a:solidFill>
                <a:effectLst/>
                <a:latin typeface="AmazonEmberBold"/>
              </a:rPr>
              <a:t>Grid computing architecture</a:t>
            </a:r>
            <a:br>
              <a:rPr lang="en-US" b="1" i="0" dirty="0">
                <a:solidFill>
                  <a:srgbClr val="333333"/>
                </a:solidFill>
                <a:effectLst/>
                <a:latin typeface="AmazonEmber"/>
              </a:rPr>
            </a:br>
            <a:endParaRPr lang="en-IN" dirty="0"/>
          </a:p>
        </p:txBody>
      </p:sp>
      <p:sp>
        <p:nvSpPr>
          <p:cNvPr id="3" name="Content Placeholder 2">
            <a:extLst>
              <a:ext uri="{FF2B5EF4-FFF2-40B4-BE49-F238E27FC236}">
                <a16:creationId xmlns:a16="http://schemas.microsoft.com/office/drawing/2014/main" id="{D33D9CB7-8F95-24A3-9A5A-72BF5939C3B2}"/>
              </a:ext>
            </a:extLst>
          </p:cNvPr>
          <p:cNvSpPr>
            <a:spLocks noGrp="1"/>
          </p:cNvSpPr>
          <p:nvPr>
            <p:ph idx="1"/>
          </p:nvPr>
        </p:nvSpPr>
        <p:spPr/>
        <p:txBody>
          <a:bodyPr>
            <a:normAutofit fontScale="77500" lnSpcReduction="20000"/>
          </a:bodyPr>
          <a:lstStyle/>
          <a:p>
            <a:pPr algn="l"/>
            <a:r>
              <a:rPr lang="en-US" b="0" i="0" dirty="0">
                <a:solidFill>
                  <a:srgbClr val="333333"/>
                </a:solidFill>
                <a:effectLst/>
                <a:latin typeface="AmazonEmber"/>
              </a:rPr>
              <a:t>Grid architecture represents the internal structure of grid computers. The following layers are broadly present in a grid node:</a:t>
            </a:r>
          </a:p>
          <a:p>
            <a:pPr algn="l"/>
            <a:endParaRPr lang="en-US" b="0" i="0" dirty="0">
              <a:solidFill>
                <a:srgbClr val="333333"/>
              </a:solidFill>
              <a:effectLst/>
              <a:latin typeface="AmazonEmber"/>
            </a:endParaRPr>
          </a:p>
          <a:p>
            <a:pPr algn="l">
              <a:buFont typeface="+mj-lt"/>
              <a:buAutoNum type="arabicPeriod"/>
            </a:pPr>
            <a:r>
              <a:rPr lang="en-US" b="0" i="0" dirty="0">
                <a:solidFill>
                  <a:srgbClr val="333333"/>
                </a:solidFill>
                <a:effectLst/>
                <a:latin typeface="AmazonEmber"/>
              </a:rPr>
              <a:t>The top layer consists of high-level applications, such as an application to perform predictive modeling.</a:t>
            </a:r>
          </a:p>
          <a:p>
            <a:pPr algn="l">
              <a:buFont typeface="+mj-lt"/>
              <a:buAutoNum type="arabicPeriod"/>
            </a:pPr>
            <a:endParaRPr lang="en-US" b="0" i="0" dirty="0">
              <a:solidFill>
                <a:srgbClr val="333333"/>
              </a:solidFill>
              <a:effectLst/>
              <a:latin typeface="AmazonEmber"/>
            </a:endParaRPr>
          </a:p>
          <a:p>
            <a:pPr algn="l">
              <a:buFont typeface="+mj-lt"/>
              <a:buAutoNum type="arabicPeriod"/>
            </a:pPr>
            <a:r>
              <a:rPr lang="en-US" b="0" i="0" dirty="0">
                <a:solidFill>
                  <a:srgbClr val="333333"/>
                </a:solidFill>
                <a:effectLst/>
                <a:latin typeface="AmazonEmber"/>
              </a:rPr>
              <a:t>The second layer, also known as middleware, manages and allocates resources requested by applications.</a:t>
            </a:r>
          </a:p>
          <a:p>
            <a:pPr algn="l">
              <a:buFont typeface="+mj-lt"/>
              <a:buAutoNum type="arabicPeriod"/>
            </a:pPr>
            <a:endParaRPr lang="en-US" b="0" i="0" dirty="0">
              <a:solidFill>
                <a:srgbClr val="333333"/>
              </a:solidFill>
              <a:effectLst/>
              <a:latin typeface="AmazonEmber"/>
            </a:endParaRPr>
          </a:p>
          <a:p>
            <a:pPr algn="l">
              <a:buFont typeface="+mj-lt"/>
              <a:buAutoNum type="arabicPeriod"/>
            </a:pPr>
            <a:r>
              <a:rPr lang="en-US" b="0" i="0" dirty="0">
                <a:solidFill>
                  <a:srgbClr val="333333"/>
                </a:solidFill>
                <a:effectLst/>
                <a:latin typeface="AmazonEmber"/>
              </a:rPr>
              <a:t>The third layer consists of available computer resources such as CPU, memory, and storage.</a:t>
            </a:r>
          </a:p>
          <a:p>
            <a:pPr algn="l">
              <a:buFont typeface="+mj-lt"/>
              <a:buAutoNum type="arabicPeriod"/>
            </a:pPr>
            <a:endParaRPr lang="en-US" b="0" i="0" dirty="0">
              <a:solidFill>
                <a:srgbClr val="333333"/>
              </a:solidFill>
              <a:effectLst/>
              <a:latin typeface="AmazonEmber"/>
            </a:endParaRPr>
          </a:p>
          <a:p>
            <a:pPr algn="l">
              <a:buFont typeface="+mj-lt"/>
              <a:buAutoNum type="arabicPeriod"/>
            </a:pPr>
            <a:r>
              <a:rPr lang="en-US" b="0" i="0" dirty="0">
                <a:solidFill>
                  <a:srgbClr val="333333"/>
                </a:solidFill>
                <a:effectLst/>
                <a:latin typeface="AmazonEmber"/>
              </a:rPr>
              <a:t>The bottom layer allows the computer to connect to a grid computing network. </a:t>
            </a:r>
          </a:p>
          <a:p>
            <a:endParaRPr lang="en-IN" dirty="0"/>
          </a:p>
        </p:txBody>
      </p:sp>
    </p:spTree>
    <p:extLst>
      <p:ext uri="{BB962C8B-B14F-4D97-AF65-F5344CB8AC3E}">
        <p14:creationId xmlns:p14="http://schemas.microsoft.com/office/powerpoint/2010/main" val="179460011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79402-6A34-7BA0-02AC-7D7924FFBB40}"/>
              </a:ext>
            </a:extLst>
          </p:cNvPr>
          <p:cNvSpPr>
            <a:spLocks noGrp="1"/>
          </p:cNvSpPr>
          <p:nvPr>
            <p:ph idx="1"/>
          </p:nvPr>
        </p:nvSpPr>
        <p:spPr>
          <a:xfrm>
            <a:off x="838200" y="416560"/>
            <a:ext cx="10515600" cy="5760403"/>
          </a:xfrm>
        </p:spPr>
        <p:txBody>
          <a:bodyPr>
            <a:normAutofit fontScale="77500" lnSpcReduction="20000"/>
          </a:bodyPr>
          <a:lstStyle/>
          <a:p>
            <a:pPr marL="0" indent="0" algn="l">
              <a:buNone/>
            </a:pPr>
            <a:r>
              <a:rPr lang="en-US" b="0" i="0" dirty="0">
                <a:solidFill>
                  <a:srgbClr val="333333"/>
                </a:solidFill>
                <a:effectLst/>
                <a:latin typeface="AmazonEmberBold"/>
              </a:rPr>
              <a:t>User node</a:t>
            </a:r>
            <a:endParaRPr lang="en-US" b="1" i="0" dirty="0">
              <a:solidFill>
                <a:srgbClr val="333333"/>
              </a:solidFill>
              <a:effectLst/>
              <a:latin typeface="AmazonEmber"/>
            </a:endParaRPr>
          </a:p>
          <a:p>
            <a:pPr algn="l"/>
            <a:r>
              <a:rPr lang="en-US" b="0" i="0" dirty="0">
                <a:solidFill>
                  <a:srgbClr val="333333"/>
                </a:solidFill>
                <a:effectLst/>
                <a:latin typeface="AmazonEmber"/>
              </a:rPr>
              <a:t>A user node is a computer that requests resources shared by other computers in grid computing. When the user node requires additional resources, the request goes through the middleware and is delivered to other nodes on the grid computing system.</a:t>
            </a:r>
          </a:p>
          <a:p>
            <a:pPr algn="l"/>
            <a:endParaRPr lang="en-US" b="0" i="0" dirty="0">
              <a:solidFill>
                <a:srgbClr val="333333"/>
              </a:solidFill>
              <a:effectLst/>
              <a:latin typeface="AmazonEmber"/>
            </a:endParaRPr>
          </a:p>
          <a:p>
            <a:pPr marL="0" indent="0" algn="l">
              <a:buNone/>
            </a:pPr>
            <a:r>
              <a:rPr lang="en-US" b="0" i="0" dirty="0">
                <a:solidFill>
                  <a:srgbClr val="333333"/>
                </a:solidFill>
                <a:effectLst/>
                <a:latin typeface="AmazonEmberBold"/>
              </a:rPr>
              <a:t>Provider node</a:t>
            </a:r>
            <a:endParaRPr lang="en-US" b="1" i="0" dirty="0">
              <a:solidFill>
                <a:srgbClr val="333333"/>
              </a:solidFill>
              <a:effectLst/>
              <a:latin typeface="AmazonEmber"/>
            </a:endParaRPr>
          </a:p>
          <a:p>
            <a:pPr algn="l"/>
            <a:r>
              <a:rPr lang="en-US" b="0" i="0" dirty="0">
                <a:solidFill>
                  <a:srgbClr val="333333"/>
                </a:solidFill>
                <a:effectLst/>
                <a:latin typeface="AmazonEmber"/>
              </a:rPr>
              <a:t>In grid computing, nodes can often switch between the role of user and provider.</a:t>
            </a:r>
          </a:p>
          <a:p>
            <a:pPr algn="l"/>
            <a:r>
              <a:rPr lang="en-US" b="0" i="0" dirty="0">
                <a:solidFill>
                  <a:srgbClr val="333333"/>
                </a:solidFill>
                <a:effectLst/>
                <a:latin typeface="AmazonEmber"/>
              </a:rPr>
              <a:t>A provider node is a computer that shares its resources for grid computing. When provider machines receive resource requests, they perform subtasks for the user nodes, such as forecasting stock prices for different markets. At the end of the process, the middleware collects and compiles all the results to obtain a global forecast.</a:t>
            </a:r>
          </a:p>
          <a:p>
            <a:pPr algn="l"/>
            <a:endParaRPr lang="en-US" b="0" i="0" dirty="0">
              <a:solidFill>
                <a:srgbClr val="333333"/>
              </a:solidFill>
              <a:effectLst/>
              <a:latin typeface="AmazonEmber"/>
            </a:endParaRPr>
          </a:p>
          <a:p>
            <a:pPr marL="0" indent="0" algn="l">
              <a:buNone/>
            </a:pPr>
            <a:r>
              <a:rPr lang="en-US" b="0" i="0" dirty="0">
                <a:solidFill>
                  <a:srgbClr val="333333"/>
                </a:solidFill>
                <a:effectLst/>
                <a:latin typeface="AmazonEmberBold"/>
              </a:rPr>
              <a:t>Control node</a:t>
            </a:r>
            <a:endParaRPr lang="en-US" b="1" i="0" dirty="0">
              <a:solidFill>
                <a:srgbClr val="333333"/>
              </a:solidFill>
              <a:effectLst/>
              <a:latin typeface="AmazonEmber"/>
            </a:endParaRPr>
          </a:p>
          <a:p>
            <a:pPr algn="l"/>
            <a:r>
              <a:rPr lang="en-US" b="0" i="0" dirty="0">
                <a:solidFill>
                  <a:srgbClr val="333333"/>
                </a:solidFill>
                <a:effectLst/>
                <a:latin typeface="AmazonEmber"/>
              </a:rPr>
              <a:t>A control node administers the network and manages the allocation of the grid computing resources. The middleware runs on the control node. When the user node requests a resource, the middleware checks for available resources and assigns the task to a specific provider node.</a:t>
            </a:r>
          </a:p>
          <a:p>
            <a:endParaRPr lang="en-IN" dirty="0"/>
          </a:p>
        </p:txBody>
      </p:sp>
    </p:spTree>
    <p:extLst>
      <p:ext uri="{BB962C8B-B14F-4D97-AF65-F5344CB8AC3E}">
        <p14:creationId xmlns:p14="http://schemas.microsoft.com/office/powerpoint/2010/main" val="3287449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B078-F85B-126A-DA52-341F3295511A}"/>
              </a:ext>
            </a:extLst>
          </p:cNvPr>
          <p:cNvSpPr>
            <a:spLocks noGrp="1"/>
          </p:cNvSpPr>
          <p:nvPr>
            <p:ph type="title"/>
          </p:nvPr>
        </p:nvSpPr>
        <p:spPr/>
        <p:txBody>
          <a:bodyPr/>
          <a:lstStyle/>
          <a:p>
            <a:r>
              <a:rPr lang="en-IN" b="1" dirty="0"/>
              <a:t>Used cases</a:t>
            </a:r>
          </a:p>
        </p:txBody>
      </p:sp>
      <p:sp>
        <p:nvSpPr>
          <p:cNvPr id="3" name="Content Placeholder 2">
            <a:extLst>
              <a:ext uri="{FF2B5EF4-FFF2-40B4-BE49-F238E27FC236}">
                <a16:creationId xmlns:a16="http://schemas.microsoft.com/office/drawing/2014/main" id="{031B2656-369A-70D8-A5F1-5486FFC78164}"/>
              </a:ext>
            </a:extLst>
          </p:cNvPr>
          <p:cNvSpPr>
            <a:spLocks noGrp="1"/>
          </p:cNvSpPr>
          <p:nvPr>
            <p:ph idx="1"/>
          </p:nvPr>
        </p:nvSpPr>
        <p:spPr/>
        <p:txBody>
          <a:bodyPr>
            <a:normAutofit lnSpcReduction="10000"/>
          </a:bodyPr>
          <a:lstStyle/>
          <a:p>
            <a:r>
              <a:rPr lang="en-US" dirty="0"/>
              <a:t>What Does Facebook Do with Its Big Data?</a:t>
            </a:r>
          </a:p>
          <a:p>
            <a:r>
              <a:rPr lang="en-US" dirty="0"/>
              <a:t>Facebook collects vast volumes of user data (in the range of petabytes, or 1 million gigabytes) in the form of comments, likes, interests, friends, and demographics. Facebook uses this information in a variety of ways:</a:t>
            </a:r>
          </a:p>
          <a:p>
            <a:endParaRPr lang="en-US" dirty="0"/>
          </a:p>
          <a:p>
            <a:r>
              <a:rPr lang="en-US" dirty="0"/>
              <a:t>To create personalized and relevant news feeds and sponsored ads</a:t>
            </a:r>
          </a:p>
          <a:p>
            <a:r>
              <a:rPr lang="en-US" dirty="0"/>
              <a:t>For photo tag suggestions</a:t>
            </a:r>
          </a:p>
          <a:p>
            <a:r>
              <a:rPr lang="en-US" dirty="0"/>
              <a:t>Flashbacks of photos and posts with the most engagement</a:t>
            </a:r>
          </a:p>
          <a:p>
            <a:r>
              <a:rPr lang="en-US" dirty="0"/>
              <a:t>Safety check-ins during crises or disasters</a:t>
            </a:r>
            <a:endParaRPr lang="en-IN" dirty="0"/>
          </a:p>
        </p:txBody>
      </p:sp>
    </p:spTree>
    <p:extLst>
      <p:ext uri="{BB962C8B-B14F-4D97-AF65-F5344CB8AC3E}">
        <p14:creationId xmlns:p14="http://schemas.microsoft.com/office/powerpoint/2010/main" val="322197873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F20A-0062-C3BE-4337-93DC9083ECEF}"/>
              </a:ext>
            </a:extLst>
          </p:cNvPr>
          <p:cNvSpPr>
            <a:spLocks noGrp="1"/>
          </p:cNvSpPr>
          <p:nvPr>
            <p:ph type="title"/>
          </p:nvPr>
        </p:nvSpPr>
        <p:spPr/>
        <p:txBody>
          <a:bodyPr/>
          <a:lstStyle/>
          <a:p>
            <a:r>
              <a:rPr lang="en-US" dirty="0"/>
              <a:t>E-commerce</a:t>
            </a:r>
            <a:br>
              <a:rPr lang="en-US" dirty="0"/>
            </a:br>
            <a:endParaRPr lang="en-IN" dirty="0"/>
          </a:p>
        </p:txBody>
      </p:sp>
      <p:sp>
        <p:nvSpPr>
          <p:cNvPr id="3" name="Content Placeholder 2">
            <a:extLst>
              <a:ext uri="{FF2B5EF4-FFF2-40B4-BE49-F238E27FC236}">
                <a16:creationId xmlns:a16="http://schemas.microsoft.com/office/drawing/2014/main" id="{B9D32399-1A99-E277-138F-4AD36F4CBA11}"/>
              </a:ext>
            </a:extLst>
          </p:cNvPr>
          <p:cNvSpPr>
            <a:spLocks noGrp="1"/>
          </p:cNvSpPr>
          <p:nvPr>
            <p:ph idx="1"/>
          </p:nvPr>
        </p:nvSpPr>
        <p:spPr/>
        <p:txBody>
          <a:bodyPr/>
          <a:lstStyle/>
          <a:p>
            <a:r>
              <a:rPr lang="en-US" dirty="0"/>
              <a:t>E-commerce (electronic commerce) is the buying and selling of goods and services, or the transmitting of funds or data, over an electronic network, primarily the internet. These business transactions occur either as business-to-business (B2B), business-to-consumer (B2C), consumer-to-consumer or consumer-to-business.</a:t>
            </a:r>
            <a:endParaRPr lang="en-IN" dirty="0"/>
          </a:p>
        </p:txBody>
      </p:sp>
    </p:spTree>
    <p:extLst>
      <p:ext uri="{BB962C8B-B14F-4D97-AF65-F5344CB8AC3E}">
        <p14:creationId xmlns:p14="http://schemas.microsoft.com/office/powerpoint/2010/main" val="314367840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4B057A6D-0B0B-EE75-66BA-7B654F56B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11430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37376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ECF77-128D-9565-88B7-9D336F042EEC}"/>
              </a:ext>
            </a:extLst>
          </p:cNvPr>
          <p:cNvSpPr>
            <a:spLocks noGrp="1"/>
          </p:cNvSpPr>
          <p:nvPr>
            <p:ph type="title"/>
          </p:nvPr>
        </p:nvSpPr>
        <p:spPr/>
        <p:txBody>
          <a:bodyPr/>
          <a:lstStyle/>
          <a:p>
            <a:r>
              <a:rPr lang="en-US" dirty="0"/>
              <a:t>Types of e-commerce</a:t>
            </a:r>
            <a:br>
              <a:rPr lang="en-US" dirty="0"/>
            </a:br>
            <a:endParaRPr lang="en-IN" dirty="0"/>
          </a:p>
        </p:txBody>
      </p:sp>
      <p:sp>
        <p:nvSpPr>
          <p:cNvPr id="3" name="Content Placeholder 2">
            <a:extLst>
              <a:ext uri="{FF2B5EF4-FFF2-40B4-BE49-F238E27FC236}">
                <a16:creationId xmlns:a16="http://schemas.microsoft.com/office/drawing/2014/main" id="{F9EF7892-A2AD-E8C3-011E-696D14043050}"/>
              </a:ext>
            </a:extLst>
          </p:cNvPr>
          <p:cNvSpPr>
            <a:spLocks noGrp="1"/>
          </p:cNvSpPr>
          <p:nvPr>
            <p:ph idx="1"/>
          </p:nvPr>
        </p:nvSpPr>
        <p:spPr/>
        <p:txBody>
          <a:bodyPr>
            <a:normAutofit fontScale="70000" lnSpcReduction="20000"/>
          </a:bodyPr>
          <a:lstStyle/>
          <a:p>
            <a:r>
              <a:rPr lang="en-US" dirty="0"/>
              <a:t>Business-to-business (B2B) e-commerce refers to the electronic exchange of products, services or information between businesses rather than between businesses and consumers. Examples include online directories and product and supply exchange websites that let businesses search for products, services and information and initiate transactions through e-procurement interfaces. A Forrester report published in 2018 predicted that by 2023, B2B e-commerce will reach $1.8 trillion dollars and account for 17% of U.S. B2B sales.</a:t>
            </a:r>
          </a:p>
          <a:p>
            <a:endParaRPr lang="en-US" dirty="0"/>
          </a:p>
          <a:p>
            <a:r>
              <a:rPr lang="en-US" dirty="0"/>
              <a:t>Business-to-consumer (B2C) is the retail part of e-commerce on the internet. It is when businesses sell products, services or information directly to consumers. The term was popular during the dot-com boom of the late 1990s, when online retailers and sellers of goods were a novelty.</a:t>
            </a:r>
          </a:p>
          <a:p>
            <a:endParaRPr lang="en-US" dirty="0"/>
          </a:p>
          <a:p>
            <a:r>
              <a:rPr lang="en-US" dirty="0"/>
              <a:t>Today, there are innumerable virtual stores and malls on the internet selling all types of consumer goods. Amazon is the most recognized example of these sites. It dominates the B2C market.</a:t>
            </a:r>
          </a:p>
          <a:p>
            <a:endParaRPr lang="en-US" dirty="0"/>
          </a:p>
          <a:p>
            <a:endParaRPr lang="en-US" dirty="0"/>
          </a:p>
        </p:txBody>
      </p:sp>
    </p:spTree>
    <p:extLst>
      <p:ext uri="{BB962C8B-B14F-4D97-AF65-F5344CB8AC3E}">
        <p14:creationId xmlns:p14="http://schemas.microsoft.com/office/powerpoint/2010/main" val="128286707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0329B-DF15-C278-B622-6D945149D8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EF734B-16F1-E2E7-F700-753DD3B034C5}"/>
              </a:ext>
            </a:extLst>
          </p:cNvPr>
          <p:cNvSpPr>
            <a:spLocks noGrp="1"/>
          </p:cNvSpPr>
          <p:nvPr>
            <p:ph idx="1"/>
          </p:nvPr>
        </p:nvSpPr>
        <p:spPr/>
        <p:txBody>
          <a:bodyPr>
            <a:normAutofit fontScale="77500" lnSpcReduction="20000"/>
          </a:bodyPr>
          <a:lstStyle/>
          <a:p>
            <a:r>
              <a:rPr lang="en-US" dirty="0"/>
              <a:t>Consumer-to-business (C2B) is a type of e-commerce in which consumers make their products and services available online for companies to bid on and purchase. This is the opposite of the traditional commerce model of B2C.</a:t>
            </a:r>
          </a:p>
          <a:p>
            <a:endParaRPr lang="en-US" dirty="0"/>
          </a:p>
          <a:p>
            <a:r>
              <a:rPr lang="en-US" dirty="0"/>
              <a:t>A popular example of a C2B platform is a market that sells royalty-free photographs, images, media and design elements, such as iStock. Another example would be a job board.</a:t>
            </a:r>
          </a:p>
          <a:p>
            <a:endParaRPr lang="en-US" dirty="0"/>
          </a:p>
          <a:p>
            <a:r>
              <a:rPr lang="en-US" dirty="0"/>
              <a:t>Business-to-administration (B2A) refers to transactions conducted online between companies and public administration or government bodies. Many branches of government are dependent on various types of e-services or products. These products and services often pertain to legal documents, registers, social security, fiscal data and employment. Businesses can supply these electronically. B2A services have grown considerably in recent years as investments have been made in e-government capabilities.</a:t>
            </a:r>
          </a:p>
          <a:p>
            <a:endParaRPr lang="en-US" dirty="0"/>
          </a:p>
        </p:txBody>
      </p:sp>
    </p:spTree>
    <p:extLst>
      <p:ext uri="{BB962C8B-B14F-4D97-AF65-F5344CB8AC3E}">
        <p14:creationId xmlns:p14="http://schemas.microsoft.com/office/powerpoint/2010/main" val="110394936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2752C-6396-E715-F847-EC52A48952A3}"/>
              </a:ext>
            </a:extLst>
          </p:cNvPr>
          <p:cNvSpPr>
            <a:spLocks noGrp="1"/>
          </p:cNvSpPr>
          <p:nvPr>
            <p:ph idx="1"/>
          </p:nvPr>
        </p:nvSpPr>
        <p:spPr/>
        <p:txBody>
          <a:bodyPr>
            <a:normAutofit fontScale="77500" lnSpcReduction="20000"/>
          </a:bodyPr>
          <a:lstStyle/>
          <a:p>
            <a:r>
              <a:rPr lang="en-US" dirty="0"/>
              <a:t>Consumer-to-consumer (C2C) is a type of e-commerce in which consumers trade products, services and information with each other online. These transactions are generally conducted through a third party that provides an online platform on which the transactions are carried out.</a:t>
            </a:r>
          </a:p>
          <a:p>
            <a:endParaRPr lang="en-US" dirty="0"/>
          </a:p>
          <a:p>
            <a:r>
              <a:rPr lang="en-US" dirty="0"/>
              <a:t>Online auctions and classified advertisements are two examples of C2C platforms. </a:t>
            </a:r>
            <a:r>
              <a:rPr lang="en-US" dirty="0" err="1"/>
              <a:t>EBay</a:t>
            </a:r>
            <a:r>
              <a:rPr lang="en-US" dirty="0"/>
              <a:t> and Craigslist are two well-known examples of these platforms. Because eBay is a business, this form of e-commerce could also be called C2B2C -- consumer-to-business-to-consumer. Platforms like Facebook marketplace and Depop -- a fashion reselling platform -- also enable C2C transactions.</a:t>
            </a:r>
          </a:p>
          <a:p>
            <a:endParaRPr lang="en-US" dirty="0"/>
          </a:p>
          <a:p>
            <a:r>
              <a:rPr lang="en-US" dirty="0"/>
              <a:t>(m-commerce) refers to online sales transactions using mobile devices, such as smartphones and tablets. It includes mobile shopping, banking and payments. Mobile chatbots facilitate m-commerce, letting consumers complete transactions via voice or text conversations.</a:t>
            </a:r>
            <a:endParaRPr lang="en-IN" dirty="0"/>
          </a:p>
          <a:p>
            <a:endParaRPr lang="en-IN" dirty="0"/>
          </a:p>
        </p:txBody>
      </p:sp>
    </p:spTree>
    <p:extLst>
      <p:ext uri="{BB962C8B-B14F-4D97-AF65-F5344CB8AC3E}">
        <p14:creationId xmlns:p14="http://schemas.microsoft.com/office/powerpoint/2010/main" val="404197315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EEF4-7C79-579E-4C38-AEA71B7657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4D1DBA-B171-5F56-CC27-18BB004CCFE6}"/>
              </a:ext>
            </a:extLst>
          </p:cNvPr>
          <p:cNvSpPr>
            <a:spLocks noGrp="1"/>
          </p:cNvSpPr>
          <p:nvPr>
            <p:ph idx="1"/>
          </p:nvPr>
        </p:nvSpPr>
        <p:spPr/>
        <p:txBody>
          <a:bodyPr>
            <a:normAutofit fontScale="92500"/>
          </a:bodyPr>
          <a:lstStyle/>
          <a:p>
            <a:r>
              <a:rPr lang="en-US" dirty="0"/>
              <a:t>Consumer-to-administration (C2A) refers to transactions conducted online between consumers and public administration or government bodies. The government rarely buys products or services from individuals, but individuals frequently use electronic means in the following areas:</a:t>
            </a:r>
          </a:p>
          <a:p>
            <a:endParaRPr lang="en-US" dirty="0"/>
          </a:p>
          <a:p>
            <a:r>
              <a:rPr lang="en-US" dirty="0"/>
              <a:t>Social security. Distributing information and making payments.</a:t>
            </a:r>
          </a:p>
          <a:p>
            <a:r>
              <a:rPr lang="en-US" dirty="0"/>
              <a:t>Taxes. Filing tax returns and making payments.</a:t>
            </a:r>
          </a:p>
          <a:p>
            <a:r>
              <a:rPr lang="en-US" dirty="0"/>
              <a:t>Health. Making appointments, providing test results and information about health conditions, and making health services payments.</a:t>
            </a:r>
          </a:p>
          <a:p>
            <a:r>
              <a:rPr lang="en-US" dirty="0"/>
              <a:t>Mobile e-commerce</a:t>
            </a:r>
            <a:endParaRPr lang="en-IN" dirty="0"/>
          </a:p>
          <a:p>
            <a:endParaRPr lang="en-IN" dirty="0"/>
          </a:p>
        </p:txBody>
      </p:sp>
    </p:spTree>
    <p:extLst>
      <p:ext uri="{BB962C8B-B14F-4D97-AF65-F5344CB8AC3E}">
        <p14:creationId xmlns:p14="http://schemas.microsoft.com/office/powerpoint/2010/main" val="293559963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10C9-EA76-F1F1-E816-F148105641B3}"/>
              </a:ext>
            </a:extLst>
          </p:cNvPr>
          <p:cNvSpPr>
            <a:spLocks noGrp="1"/>
          </p:cNvSpPr>
          <p:nvPr>
            <p:ph type="title"/>
          </p:nvPr>
        </p:nvSpPr>
        <p:spPr/>
        <p:txBody>
          <a:bodyPr/>
          <a:lstStyle/>
          <a:p>
            <a:r>
              <a:rPr lang="en-US" b="1" i="0" dirty="0">
                <a:solidFill>
                  <a:srgbClr val="111111"/>
                </a:solidFill>
                <a:effectLst/>
                <a:latin typeface="Cabin-semi-bold"/>
              </a:rPr>
              <a:t>Mobile Commerce</a:t>
            </a:r>
            <a:br>
              <a:rPr lang="en-US" b="1" i="0" dirty="0">
                <a:solidFill>
                  <a:srgbClr val="111111"/>
                </a:solidFill>
                <a:effectLst/>
                <a:latin typeface="Cabin-semi-bold"/>
              </a:rPr>
            </a:br>
            <a:endParaRPr lang="en-IN" dirty="0"/>
          </a:p>
        </p:txBody>
      </p:sp>
      <p:sp>
        <p:nvSpPr>
          <p:cNvPr id="3" name="Content Placeholder 2">
            <a:extLst>
              <a:ext uri="{FF2B5EF4-FFF2-40B4-BE49-F238E27FC236}">
                <a16:creationId xmlns:a16="http://schemas.microsoft.com/office/drawing/2014/main" id="{342BDF49-EE95-C229-BA65-57E2476BAAB3}"/>
              </a:ext>
            </a:extLst>
          </p:cNvPr>
          <p:cNvSpPr>
            <a:spLocks noGrp="1"/>
          </p:cNvSpPr>
          <p:nvPr>
            <p:ph idx="1"/>
          </p:nvPr>
        </p:nvSpPr>
        <p:spPr/>
        <p:txBody>
          <a:bodyPr/>
          <a:lstStyle/>
          <a:p>
            <a:pPr algn="l"/>
            <a:r>
              <a:rPr lang="en-US" b="0" i="0" dirty="0">
                <a:effectLst/>
                <a:latin typeface="SourceSansPro"/>
              </a:rPr>
              <a:t>Mobile commerce, also known as m-commerce, involves using wireless handheld devices like cell phones and tablets to conduct commercial transactions online, including the purchase and sale of products, </a:t>
            </a:r>
            <a:r>
              <a:rPr lang="en-US" b="0" i="0" u="sng" dirty="0">
                <a:effectLst/>
                <a:latin typeface="SourceSansPro"/>
                <a:hlinkClick r:id="rId2">
                  <a:extLst>
                    <a:ext uri="{A12FA001-AC4F-418D-AE19-62706E023703}">
                      <ahyp:hlinkClr xmlns:ahyp="http://schemas.microsoft.com/office/drawing/2018/hyperlinkcolor" val="tx"/>
                    </a:ext>
                  </a:extLst>
                </a:hlinkClick>
              </a:rPr>
              <a:t>online banking</a:t>
            </a:r>
            <a:r>
              <a:rPr lang="en-US" b="0" i="0" dirty="0">
                <a:effectLst/>
                <a:latin typeface="SourceSansPro"/>
              </a:rPr>
              <a:t>, and paying bills.</a:t>
            </a:r>
          </a:p>
          <a:p>
            <a:endParaRPr lang="en-IN" dirty="0"/>
          </a:p>
        </p:txBody>
      </p:sp>
    </p:spTree>
    <p:extLst>
      <p:ext uri="{BB962C8B-B14F-4D97-AF65-F5344CB8AC3E}">
        <p14:creationId xmlns:p14="http://schemas.microsoft.com/office/powerpoint/2010/main" val="407341583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34F74-B55A-9B70-2177-049E12D0514D}"/>
              </a:ext>
            </a:extLst>
          </p:cNvPr>
          <p:cNvSpPr>
            <a:spLocks noGrp="1"/>
          </p:cNvSpPr>
          <p:nvPr>
            <p:ph type="title"/>
          </p:nvPr>
        </p:nvSpPr>
        <p:spPr/>
        <p:txBody>
          <a:bodyPr/>
          <a:lstStyle/>
          <a:p>
            <a:r>
              <a:rPr lang="en-US" b="1" i="0" dirty="0">
                <a:solidFill>
                  <a:srgbClr val="000000"/>
                </a:solidFill>
                <a:effectLst/>
                <a:latin typeface="inherit"/>
              </a:rPr>
              <a:t>M-commerce examples and types</a:t>
            </a:r>
            <a:br>
              <a:rPr lang="en-US" b="1" i="0" dirty="0">
                <a:solidFill>
                  <a:srgbClr val="000000"/>
                </a:solidFill>
                <a:effectLst/>
                <a:latin typeface="inherit"/>
              </a:rPr>
            </a:br>
            <a:endParaRPr lang="en-IN" dirty="0"/>
          </a:p>
        </p:txBody>
      </p:sp>
      <p:sp>
        <p:nvSpPr>
          <p:cNvPr id="3" name="Content Placeholder 2">
            <a:extLst>
              <a:ext uri="{FF2B5EF4-FFF2-40B4-BE49-F238E27FC236}">
                <a16:creationId xmlns:a16="http://schemas.microsoft.com/office/drawing/2014/main" id="{B871596A-918C-0A63-AC22-02B36E0E2B46}"/>
              </a:ext>
            </a:extLst>
          </p:cNvPr>
          <p:cNvSpPr>
            <a:spLocks noGrp="1"/>
          </p:cNvSpPr>
          <p:nvPr>
            <p:ph idx="1"/>
          </p:nvPr>
        </p:nvSpPr>
        <p:spPr/>
        <p:txBody>
          <a:bodyPr/>
          <a:lstStyle/>
          <a:p>
            <a:pPr algn="l" fontAlgn="base"/>
            <a:r>
              <a:rPr lang="en-US" b="0" i="0" dirty="0">
                <a:solidFill>
                  <a:srgbClr val="000000"/>
                </a:solidFill>
                <a:effectLst/>
                <a:latin typeface="inherit"/>
              </a:rPr>
              <a:t>Broken into three main categories (mobile shopping, mobile payments, and mobile banking), the highest growth areas for m-commerce are:</a:t>
            </a:r>
          </a:p>
          <a:p>
            <a:pPr algn="l" fontAlgn="base">
              <a:buFont typeface="Arial" panose="020B0604020202020204" pitchFamily="34" charset="0"/>
              <a:buChar char="•"/>
            </a:pPr>
            <a:r>
              <a:rPr lang="en-US" b="0" i="0" dirty="0">
                <a:solidFill>
                  <a:srgbClr val="000000"/>
                </a:solidFill>
                <a:effectLst/>
                <a:latin typeface="inherit"/>
              </a:rPr>
              <a:t>In-app purchasing (such as buying clothing items via a retail app)</a:t>
            </a:r>
          </a:p>
          <a:p>
            <a:pPr algn="l" fontAlgn="base">
              <a:buFont typeface="Arial" panose="020B0604020202020204" pitchFamily="34" charset="0"/>
              <a:buChar char="•"/>
            </a:pPr>
            <a:r>
              <a:rPr lang="en-US" b="0" i="0" dirty="0">
                <a:solidFill>
                  <a:srgbClr val="000000"/>
                </a:solidFill>
                <a:effectLst/>
                <a:latin typeface="inherit"/>
              </a:rPr>
              <a:t>Mobile banking</a:t>
            </a:r>
          </a:p>
          <a:p>
            <a:pPr algn="l" fontAlgn="base">
              <a:buFont typeface="Arial" panose="020B0604020202020204" pitchFamily="34" charset="0"/>
              <a:buChar char="•"/>
            </a:pPr>
            <a:r>
              <a:rPr lang="en-US" b="0" i="0" dirty="0">
                <a:solidFill>
                  <a:srgbClr val="000000"/>
                </a:solidFill>
                <a:effectLst/>
                <a:latin typeface="inherit"/>
              </a:rPr>
              <a:t>Virtual marketplace apps like Amazon</a:t>
            </a:r>
          </a:p>
          <a:p>
            <a:pPr algn="l" fontAlgn="base">
              <a:buFont typeface="Arial" panose="020B0604020202020204" pitchFamily="34" charset="0"/>
              <a:buChar char="•"/>
            </a:pPr>
            <a:r>
              <a:rPr lang="en-US" b="0" i="0" dirty="0">
                <a:solidFill>
                  <a:srgbClr val="000000"/>
                </a:solidFill>
                <a:effectLst/>
                <a:latin typeface="inherit"/>
              </a:rPr>
              <a:t>Digital wallets like Apple Pay, Android Pay, and Samsung Pay</a:t>
            </a:r>
          </a:p>
          <a:p>
            <a:pPr algn="l" fontAlgn="base">
              <a:buFont typeface="Arial" panose="020B0604020202020204" pitchFamily="34" charset="0"/>
              <a:buChar char="•"/>
            </a:pPr>
            <a:r>
              <a:rPr lang="en-US" b="0" i="0" dirty="0">
                <a:solidFill>
                  <a:srgbClr val="000000"/>
                </a:solidFill>
                <a:effectLst/>
                <a:latin typeface="inherit"/>
              </a:rPr>
              <a:t>Mobile ticketing</a:t>
            </a:r>
          </a:p>
          <a:p>
            <a:endParaRPr lang="en-IN" dirty="0"/>
          </a:p>
        </p:txBody>
      </p:sp>
    </p:spTree>
    <p:extLst>
      <p:ext uri="{BB962C8B-B14F-4D97-AF65-F5344CB8AC3E}">
        <p14:creationId xmlns:p14="http://schemas.microsoft.com/office/powerpoint/2010/main" val="361087149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AA3743-975A-AF1A-7A5C-EC02B54EA19F}"/>
              </a:ext>
            </a:extLst>
          </p:cNvPr>
          <p:cNvSpPr>
            <a:spLocks noGrp="1"/>
          </p:cNvSpPr>
          <p:nvPr>
            <p:ph idx="1"/>
          </p:nvPr>
        </p:nvSpPr>
        <p:spPr>
          <a:xfrm>
            <a:off x="838200" y="579120"/>
            <a:ext cx="10515600" cy="5597843"/>
          </a:xfrm>
        </p:spPr>
        <p:txBody>
          <a:bodyPr>
            <a:normAutofit fontScale="85000" lnSpcReduction="20000"/>
          </a:bodyPr>
          <a:lstStyle/>
          <a:p>
            <a:pPr algn="l" fontAlgn="base"/>
            <a:r>
              <a:rPr lang="en-US" b="1" i="0" dirty="0">
                <a:solidFill>
                  <a:srgbClr val="000000"/>
                </a:solidFill>
                <a:effectLst/>
                <a:latin typeface="inherit"/>
              </a:rPr>
              <a:t>Key m-commerce areas include:</a:t>
            </a:r>
          </a:p>
          <a:p>
            <a:pPr algn="l" fontAlgn="base"/>
            <a:r>
              <a:rPr lang="en-US" b="1" i="0" dirty="0">
                <a:solidFill>
                  <a:srgbClr val="000000"/>
                </a:solidFill>
                <a:effectLst/>
                <a:latin typeface="inherit"/>
              </a:rPr>
              <a:t>Browsing and buying:</a:t>
            </a:r>
            <a:r>
              <a:rPr lang="en-US" b="0" i="0" dirty="0">
                <a:solidFill>
                  <a:srgbClr val="000000"/>
                </a:solidFill>
                <a:effectLst/>
                <a:latin typeface="inherit"/>
              </a:rPr>
              <a:t> Similar to an e-commerce flow on a desktop, this form of m-commerce involves the user browsing apps, clicking around mobile websites, and making purchases. This typically occurs via dedicated apps, but can also take place as a ‘social commerce’ purchase, with social media platforms including TikTok, Instagram and Snapchat offering purchasing options in-app.</a:t>
            </a:r>
          </a:p>
          <a:p>
            <a:pPr algn="l" fontAlgn="base"/>
            <a:r>
              <a:rPr lang="en-US" b="1" i="0" dirty="0">
                <a:solidFill>
                  <a:srgbClr val="000000"/>
                </a:solidFill>
                <a:effectLst/>
                <a:latin typeface="inherit"/>
              </a:rPr>
              <a:t>Convenience purchases:</a:t>
            </a:r>
            <a:r>
              <a:rPr lang="en-US" b="0" i="0" dirty="0">
                <a:solidFill>
                  <a:srgbClr val="000000"/>
                </a:solidFill>
                <a:effectLst/>
                <a:latin typeface="inherit"/>
              </a:rPr>
              <a:t> Many of the purchases that take place on mobile aren’t retail-related, and m-commerce is not restricted to ‘shopping’ per se. These purchases include ordering food or grocery deliveries, and booking taxis or ride-sharing.</a:t>
            </a:r>
          </a:p>
          <a:p>
            <a:pPr algn="l" fontAlgn="base"/>
            <a:r>
              <a:rPr lang="en-US" b="1" i="0" dirty="0">
                <a:solidFill>
                  <a:srgbClr val="000000"/>
                </a:solidFill>
                <a:effectLst/>
                <a:latin typeface="inherit"/>
              </a:rPr>
              <a:t>Mobile app payments and wallet payments:</a:t>
            </a:r>
            <a:r>
              <a:rPr lang="en-US" b="0" i="0" dirty="0">
                <a:solidFill>
                  <a:srgbClr val="000000"/>
                </a:solidFill>
                <a:effectLst/>
                <a:latin typeface="inherit"/>
              </a:rPr>
              <a:t> There are various ways to actually make an m-commerce purchase, and digital wallets are growing in use. Instead of inputting credit card details to each individual app, a user’s digital wallet can be loaded (as a popup/overlay) and the purchase can be made with a single click or by simply using a thumbprint.</a:t>
            </a:r>
          </a:p>
          <a:p>
            <a:pPr algn="l" fontAlgn="base"/>
            <a:r>
              <a:rPr lang="en-US" b="1" i="0" dirty="0">
                <a:solidFill>
                  <a:srgbClr val="000000"/>
                </a:solidFill>
                <a:effectLst/>
                <a:latin typeface="inherit"/>
              </a:rPr>
              <a:t>Digital content (purchasing and renting):</a:t>
            </a:r>
            <a:r>
              <a:rPr lang="en-US" b="0" i="0" dirty="0">
                <a:solidFill>
                  <a:srgbClr val="000000"/>
                </a:solidFill>
                <a:effectLst/>
                <a:latin typeface="inherit"/>
              </a:rPr>
              <a:t> Subscriptions apps are extremely popular on mobile, most commonly with music and video (think Netflix and Spotify). Users pay a subscription fee and can then access an entire library of content from their mobile app.</a:t>
            </a:r>
          </a:p>
          <a:p>
            <a:endParaRPr lang="en-IN" dirty="0"/>
          </a:p>
        </p:txBody>
      </p:sp>
    </p:spTree>
    <p:extLst>
      <p:ext uri="{BB962C8B-B14F-4D97-AF65-F5344CB8AC3E}">
        <p14:creationId xmlns:p14="http://schemas.microsoft.com/office/powerpoint/2010/main" val="333630814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D036-B40F-6A67-1142-FE3D6E499E27}"/>
              </a:ext>
            </a:extLst>
          </p:cNvPr>
          <p:cNvSpPr>
            <a:spLocks noGrp="1"/>
          </p:cNvSpPr>
          <p:nvPr>
            <p:ph type="title"/>
          </p:nvPr>
        </p:nvSpPr>
        <p:spPr/>
        <p:txBody>
          <a:bodyPr/>
          <a:lstStyle/>
          <a:p>
            <a:r>
              <a:rPr lang="en-IN" dirty="0"/>
              <a:t>Mobile Computing</a:t>
            </a:r>
          </a:p>
        </p:txBody>
      </p:sp>
      <p:sp>
        <p:nvSpPr>
          <p:cNvPr id="3" name="Content Placeholder 2">
            <a:extLst>
              <a:ext uri="{FF2B5EF4-FFF2-40B4-BE49-F238E27FC236}">
                <a16:creationId xmlns:a16="http://schemas.microsoft.com/office/drawing/2014/main" id="{7DCF716E-364C-9E00-F5BA-D4CCF315F092}"/>
              </a:ext>
            </a:extLst>
          </p:cNvPr>
          <p:cNvSpPr>
            <a:spLocks noGrp="1"/>
          </p:cNvSpPr>
          <p:nvPr>
            <p:ph idx="1"/>
          </p:nvPr>
        </p:nvSpPr>
        <p:spPr/>
        <p:txBody>
          <a:bodyPr/>
          <a:lstStyle/>
          <a:p>
            <a:r>
              <a:rPr lang="en-US" b="0" i="0" dirty="0">
                <a:solidFill>
                  <a:srgbClr val="333333"/>
                </a:solidFill>
                <a:effectLst/>
                <a:latin typeface="inter-regular"/>
              </a:rPr>
              <a:t>Mobile Computing is a technology that provides an environment that enables users to transmit data from one device to another device without the use of any physical link or cables</a:t>
            </a:r>
          </a:p>
          <a:p>
            <a:r>
              <a:rPr lang="en-US" b="0" i="0" dirty="0">
                <a:solidFill>
                  <a:srgbClr val="333333"/>
                </a:solidFill>
                <a:effectLst/>
                <a:latin typeface="inter-regular"/>
              </a:rPr>
              <a:t>In other words, you can say that mobile computing allows transmission of data, voice and video via a computer or any other wireless-enabled device without being connected to a fixed physical link. In this technology, data transmission is done wirelessly with the help of wireless devices such as mobiles, laptops etc.</a:t>
            </a:r>
            <a:endParaRPr lang="en-IN" dirty="0"/>
          </a:p>
        </p:txBody>
      </p:sp>
    </p:spTree>
    <p:extLst>
      <p:ext uri="{BB962C8B-B14F-4D97-AF65-F5344CB8AC3E}">
        <p14:creationId xmlns:p14="http://schemas.microsoft.com/office/powerpoint/2010/main" val="821677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2641-943D-F4B0-2ACE-ACEE1079BC21}"/>
              </a:ext>
            </a:extLst>
          </p:cNvPr>
          <p:cNvSpPr>
            <a:spLocks noGrp="1"/>
          </p:cNvSpPr>
          <p:nvPr>
            <p:ph type="title"/>
          </p:nvPr>
        </p:nvSpPr>
        <p:spPr/>
        <p:txBody>
          <a:bodyPr/>
          <a:lstStyle/>
          <a:p>
            <a:r>
              <a:rPr lang="en-IN" b="1" i="0" dirty="0">
                <a:effectLst/>
                <a:latin typeface="erdana"/>
              </a:rPr>
              <a:t>Applications of Big Data</a:t>
            </a:r>
            <a:br>
              <a:rPr lang="en-IN" b="1" i="0" dirty="0">
                <a:effectLst/>
                <a:latin typeface="erdana"/>
              </a:rPr>
            </a:br>
            <a:endParaRPr lang="en-IN" b="1" dirty="0"/>
          </a:p>
        </p:txBody>
      </p:sp>
      <p:sp>
        <p:nvSpPr>
          <p:cNvPr id="3" name="Content Placeholder 2">
            <a:extLst>
              <a:ext uri="{FF2B5EF4-FFF2-40B4-BE49-F238E27FC236}">
                <a16:creationId xmlns:a16="http://schemas.microsoft.com/office/drawing/2014/main" id="{E29C549D-090F-557B-BC1D-D14683E2BE2E}"/>
              </a:ext>
            </a:extLst>
          </p:cNvPr>
          <p:cNvSpPr>
            <a:spLocks noGrp="1"/>
          </p:cNvSpPr>
          <p:nvPr>
            <p:ph idx="1"/>
          </p:nvPr>
        </p:nvSpPr>
        <p:spPr/>
        <p:txBody>
          <a:bodyPr>
            <a:normAutofit fontScale="92500" lnSpcReduction="10000"/>
          </a:bodyPr>
          <a:lstStyle/>
          <a:p>
            <a:r>
              <a:rPr lang="en-US" b="0" i="0" dirty="0">
                <a:solidFill>
                  <a:srgbClr val="333333"/>
                </a:solidFill>
                <a:effectLst/>
                <a:latin typeface="inter-regular"/>
              </a:rPr>
              <a:t>The term Big Data is referred to as large amount of complex and unprocessed data. </a:t>
            </a:r>
          </a:p>
          <a:p>
            <a:endParaRPr lang="en-US" b="0" i="0" dirty="0">
              <a:solidFill>
                <a:srgbClr val="333333"/>
              </a:solidFill>
              <a:effectLst/>
              <a:latin typeface="inter-regular"/>
            </a:endParaRPr>
          </a:p>
          <a:p>
            <a:r>
              <a:rPr lang="en-US" b="0" i="0" dirty="0">
                <a:solidFill>
                  <a:srgbClr val="333333"/>
                </a:solidFill>
                <a:effectLst/>
                <a:latin typeface="inter-regular"/>
              </a:rPr>
              <a:t>Now a day's companies use Big Data to make business more informative and allows to take business decisions by enabling data scientists, analytical modelers and other professionals to </a:t>
            </a:r>
            <a:r>
              <a:rPr lang="en-US" b="0" i="0" dirty="0" err="1">
                <a:solidFill>
                  <a:srgbClr val="333333"/>
                </a:solidFill>
                <a:effectLst/>
                <a:latin typeface="inter-regular"/>
              </a:rPr>
              <a:t>analyse</a:t>
            </a:r>
            <a:r>
              <a:rPr lang="en-US" b="0" i="0" dirty="0">
                <a:solidFill>
                  <a:srgbClr val="333333"/>
                </a:solidFill>
                <a:effectLst/>
                <a:latin typeface="inter-regular"/>
              </a:rPr>
              <a:t> large volume of transactional data. </a:t>
            </a:r>
          </a:p>
          <a:p>
            <a:endParaRPr lang="en-US" dirty="0">
              <a:solidFill>
                <a:srgbClr val="333333"/>
              </a:solidFill>
              <a:latin typeface="inter-regular"/>
            </a:endParaRPr>
          </a:p>
          <a:p>
            <a:r>
              <a:rPr lang="en-US" b="0" i="0" dirty="0">
                <a:solidFill>
                  <a:srgbClr val="333333"/>
                </a:solidFill>
                <a:effectLst/>
                <a:latin typeface="inter-regular"/>
              </a:rPr>
              <a:t>Big data is the valuable and powerful fuel that drives large IT industries of the 21st century. Big data is a spreading technology used in each business sector. In this section, we will discuss application of Big Data.</a:t>
            </a:r>
            <a:endParaRPr lang="en-IN" dirty="0"/>
          </a:p>
        </p:txBody>
      </p:sp>
    </p:spTree>
    <p:extLst>
      <p:ext uri="{BB962C8B-B14F-4D97-AF65-F5344CB8AC3E}">
        <p14:creationId xmlns:p14="http://schemas.microsoft.com/office/powerpoint/2010/main" val="668050538"/>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5D209-8827-80DC-D79C-5156F63962F8}"/>
              </a:ext>
            </a:extLst>
          </p:cNvPr>
          <p:cNvSpPr>
            <a:spLocks noGrp="1"/>
          </p:cNvSpPr>
          <p:nvPr>
            <p:ph type="title"/>
          </p:nvPr>
        </p:nvSpPr>
        <p:spPr/>
        <p:txBody>
          <a:bodyPr/>
          <a:lstStyle/>
          <a:p>
            <a:r>
              <a:rPr lang="en-US" b="0" i="0" dirty="0">
                <a:solidFill>
                  <a:srgbClr val="333333"/>
                </a:solidFill>
                <a:effectLst/>
                <a:latin typeface="inter-regular"/>
              </a:rPr>
              <a:t>The concept of Mobile Computing can be divided into three parts:</a:t>
            </a:r>
            <a:endParaRPr lang="en-IN" dirty="0"/>
          </a:p>
        </p:txBody>
      </p:sp>
      <p:sp>
        <p:nvSpPr>
          <p:cNvPr id="3" name="Content Placeholder 2">
            <a:extLst>
              <a:ext uri="{FF2B5EF4-FFF2-40B4-BE49-F238E27FC236}">
                <a16:creationId xmlns:a16="http://schemas.microsoft.com/office/drawing/2014/main" id="{27BACBEA-2005-1459-C15F-CC578B67EFE1}"/>
              </a:ext>
            </a:extLst>
          </p:cNvPr>
          <p:cNvSpPr>
            <a:spLocks noGrp="1"/>
          </p:cNvSpPr>
          <p:nvPr>
            <p:ph idx="1"/>
          </p:nvPr>
        </p:nvSpPr>
        <p:spPr/>
        <p:txBody>
          <a:bodyPr/>
          <a:lstStyle/>
          <a:p>
            <a:pPr algn="just">
              <a:buFont typeface="Arial" panose="020B0604020202020204" pitchFamily="34" charset="0"/>
              <a:buChar char="•"/>
            </a:pPr>
            <a:r>
              <a:rPr lang="en-IN" b="0" i="0" dirty="0">
                <a:solidFill>
                  <a:srgbClr val="000000"/>
                </a:solidFill>
                <a:effectLst/>
                <a:latin typeface="inter-regular"/>
              </a:rPr>
              <a:t>Mobile Communication</a:t>
            </a:r>
          </a:p>
          <a:p>
            <a:pPr algn="just">
              <a:buFont typeface="Arial" panose="020B0604020202020204" pitchFamily="34" charset="0"/>
              <a:buChar char="•"/>
            </a:pPr>
            <a:r>
              <a:rPr lang="en-IN" b="0" i="0" dirty="0">
                <a:solidFill>
                  <a:srgbClr val="000000"/>
                </a:solidFill>
                <a:effectLst/>
                <a:latin typeface="inter-regular"/>
              </a:rPr>
              <a:t>Mobile Hardware</a:t>
            </a:r>
          </a:p>
          <a:p>
            <a:pPr algn="just">
              <a:buFont typeface="Arial" panose="020B0604020202020204" pitchFamily="34" charset="0"/>
              <a:buChar char="•"/>
            </a:pPr>
            <a:r>
              <a:rPr lang="en-IN" b="0" i="0" dirty="0">
                <a:solidFill>
                  <a:srgbClr val="000000"/>
                </a:solidFill>
                <a:effectLst/>
                <a:latin typeface="inter-regular"/>
              </a:rPr>
              <a:t>Mobile Software</a:t>
            </a:r>
          </a:p>
          <a:p>
            <a:pPr algn="just"/>
            <a:r>
              <a:rPr lang="en-US" b="1" i="0" dirty="0">
                <a:solidFill>
                  <a:srgbClr val="333333"/>
                </a:solidFill>
                <a:effectLst/>
                <a:latin typeface="inter-bold"/>
              </a:rPr>
              <a:t>Mobile communication can be divided in the following four types:</a:t>
            </a:r>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Fixed and Wired</a:t>
            </a:r>
          </a:p>
          <a:p>
            <a:pPr algn="just">
              <a:buFont typeface="+mj-lt"/>
              <a:buAutoNum type="arabicPeriod"/>
            </a:pPr>
            <a:r>
              <a:rPr lang="en-US" b="0" i="0" dirty="0">
                <a:solidFill>
                  <a:srgbClr val="000000"/>
                </a:solidFill>
                <a:effectLst/>
                <a:latin typeface="inter-regular"/>
              </a:rPr>
              <a:t>Fixed and Wireless</a:t>
            </a:r>
          </a:p>
          <a:p>
            <a:pPr algn="just">
              <a:buFont typeface="+mj-lt"/>
              <a:buAutoNum type="arabicPeriod"/>
            </a:pPr>
            <a:r>
              <a:rPr lang="en-US" b="0" i="0" dirty="0">
                <a:solidFill>
                  <a:srgbClr val="000000"/>
                </a:solidFill>
                <a:effectLst/>
                <a:latin typeface="inter-regular"/>
              </a:rPr>
              <a:t>Mobile and Wired</a:t>
            </a:r>
          </a:p>
          <a:p>
            <a:pPr algn="just">
              <a:buFont typeface="+mj-lt"/>
              <a:buAutoNum type="arabicPeriod"/>
            </a:pPr>
            <a:r>
              <a:rPr lang="en-US" b="0" i="0" dirty="0">
                <a:solidFill>
                  <a:srgbClr val="000000"/>
                </a:solidFill>
                <a:effectLst/>
                <a:latin typeface="inter-regular"/>
              </a:rPr>
              <a:t>Mobile and Wireless</a:t>
            </a:r>
          </a:p>
          <a:p>
            <a:endParaRPr lang="en-IN" dirty="0"/>
          </a:p>
        </p:txBody>
      </p:sp>
    </p:spTree>
    <p:extLst>
      <p:ext uri="{BB962C8B-B14F-4D97-AF65-F5344CB8AC3E}">
        <p14:creationId xmlns:p14="http://schemas.microsoft.com/office/powerpoint/2010/main" val="277917362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AC4BC-FE77-B776-ACEB-25BA53881D2D}"/>
              </a:ext>
            </a:extLst>
          </p:cNvPr>
          <p:cNvSpPr>
            <a:spLocks noGrp="1"/>
          </p:cNvSpPr>
          <p:nvPr>
            <p:ph idx="1"/>
          </p:nvPr>
        </p:nvSpPr>
        <p:spPr>
          <a:xfrm>
            <a:off x="838200" y="640080"/>
            <a:ext cx="10515600" cy="5536883"/>
          </a:xfrm>
        </p:spPr>
        <p:txBody>
          <a:bodyPr>
            <a:normAutofit lnSpcReduction="10000"/>
          </a:bodyPr>
          <a:lstStyle/>
          <a:p>
            <a:r>
              <a:rPr lang="en-US" dirty="0"/>
              <a:t>Mobile Hardware</a:t>
            </a:r>
          </a:p>
          <a:p>
            <a:r>
              <a:rPr lang="en-US" dirty="0"/>
              <a:t>Mobile hardware consists of mobile devices or device components that can be used to receive or access the service of mobility. Examples of mobile hardware can be smartphones, laptops, portable PCs, tablet PCs, Personal Digital Assistants, etc.</a:t>
            </a:r>
          </a:p>
          <a:p>
            <a:endParaRPr lang="en-US" dirty="0"/>
          </a:p>
          <a:p>
            <a:r>
              <a:rPr lang="en-US" dirty="0"/>
              <a:t>Mobile Software</a:t>
            </a:r>
          </a:p>
          <a:p>
            <a:r>
              <a:rPr lang="en-US" dirty="0"/>
              <a:t>Mobile software is a program that runs on mobile hardware. This is designed to deal capably with the characteristics and requirements of mobile applications. This is the operating system for the appliance of mobile devices. In other words, you can say it the heart of the mobile systems. This is an essential component that operates the mobile device.</a:t>
            </a:r>
            <a:endParaRPr lang="en-IN" dirty="0"/>
          </a:p>
        </p:txBody>
      </p:sp>
    </p:spTree>
    <p:extLst>
      <p:ext uri="{BB962C8B-B14F-4D97-AF65-F5344CB8AC3E}">
        <p14:creationId xmlns:p14="http://schemas.microsoft.com/office/powerpoint/2010/main" val="403238509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C87B1-E1A6-2825-331E-629907E4E2D2}"/>
              </a:ext>
            </a:extLst>
          </p:cNvPr>
          <p:cNvSpPr>
            <a:spLocks noGrp="1"/>
          </p:cNvSpPr>
          <p:nvPr>
            <p:ph type="title"/>
          </p:nvPr>
        </p:nvSpPr>
        <p:spPr/>
        <p:txBody>
          <a:bodyPr/>
          <a:lstStyle/>
          <a:p>
            <a:r>
              <a:rPr lang="en-IN" dirty="0"/>
              <a:t>Applications of Mobile Computing</a:t>
            </a:r>
          </a:p>
        </p:txBody>
      </p:sp>
      <p:sp>
        <p:nvSpPr>
          <p:cNvPr id="3" name="Content Placeholder 2">
            <a:extLst>
              <a:ext uri="{FF2B5EF4-FFF2-40B4-BE49-F238E27FC236}">
                <a16:creationId xmlns:a16="http://schemas.microsoft.com/office/drawing/2014/main" id="{E9241033-6C8C-0EEF-4405-84A919678E37}"/>
              </a:ext>
            </a:extLst>
          </p:cNvPr>
          <p:cNvSpPr>
            <a:spLocks noGrp="1"/>
          </p:cNvSpPr>
          <p:nvPr>
            <p:ph idx="1"/>
          </p:nvPr>
        </p:nvSpPr>
        <p:spPr/>
        <p:txBody>
          <a:bodyPr/>
          <a:lstStyle/>
          <a:p>
            <a:pPr algn="just">
              <a:buFont typeface="Arial" panose="020B0604020202020204" pitchFamily="34" charset="0"/>
              <a:buChar char="•"/>
            </a:pPr>
            <a:r>
              <a:rPr lang="en-IN" b="0" i="0" dirty="0">
                <a:solidFill>
                  <a:srgbClr val="000000"/>
                </a:solidFill>
                <a:effectLst/>
                <a:latin typeface="inter-regular"/>
              </a:rPr>
              <a:t>Web or Internet access.</a:t>
            </a:r>
          </a:p>
          <a:p>
            <a:pPr algn="just">
              <a:buFont typeface="Arial" panose="020B0604020202020204" pitchFamily="34" charset="0"/>
              <a:buChar char="•"/>
            </a:pPr>
            <a:r>
              <a:rPr lang="en-IN" b="0" i="0" dirty="0">
                <a:solidFill>
                  <a:srgbClr val="000000"/>
                </a:solidFill>
                <a:effectLst/>
                <a:latin typeface="inter-regular"/>
              </a:rPr>
              <a:t>Global Position System (GPS).</a:t>
            </a:r>
          </a:p>
          <a:p>
            <a:pPr algn="just">
              <a:buFont typeface="Arial" panose="020B0604020202020204" pitchFamily="34" charset="0"/>
              <a:buChar char="•"/>
            </a:pPr>
            <a:r>
              <a:rPr lang="en-IN" b="0" i="0" dirty="0">
                <a:solidFill>
                  <a:srgbClr val="000000"/>
                </a:solidFill>
                <a:effectLst/>
                <a:latin typeface="inter-regular"/>
              </a:rPr>
              <a:t>Emergency services.</a:t>
            </a:r>
          </a:p>
          <a:p>
            <a:pPr algn="just">
              <a:buFont typeface="Arial" panose="020B0604020202020204" pitchFamily="34" charset="0"/>
              <a:buChar char="•"/>
            </a:pPr>
            <a:r>
              <a:rPr lang="en-IN" b="0" i="0" dirty="0">
                <a:solidFill>
                  <a:srgbClr val="000000"/>
                </a:solidFill>
                <a:effectLst/>
                <a:latin typeface="inter-regular"/>
              </a:rPr>
              <a:t>Entertainment services.</a:t>
            </a:r>
          </a:p>
          <a:p>
            <a:pPr algn="just">
              <a:buFont typeface="Arial" panose="020B0604020202020204" pitchFamily="34" charset="0"/>
              <a:buChar char="•"/>
            </a:pPr>
            <a:r>
              <a:rPr lang="en-IN" b="0" i="0" dirty="0">
                <a:solidFill>
                  <a:srgbClr val="000000"/>
                </a:solidFill>
                <a:effectLst/>
                <a:latin typeface="inter-regular"/>
              </a:rPr>
              <a:t>Educational services.</a:t>
            </a:r>
          </a:p>
          <a:p>
            <a:endParaRPr lang="en-IN" dirty="0"/>
          </a:p>
        </p:txBody>
      </p:sp>
    </p:spTree>
    <p:extLst>
      <p:ext uri="{BB962C8B-B14F-4D97-AF65-F5344CB8AC3E}">
        <p14:creationId xmlns:p14="http://schemas.microsoft.com/office/powerpoint/2010/main" val="348551201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A96AD-824B-D064-58F5-665BD224EF01}"/>
              </a:ext>
            </a:extLst>
          </p:cNvPr>
          <p:cNvSpPr>
            <a:spLocks noGrp="1"/>
          </p:cNvSpPr>
          <p:nvPr>
            <p:ph type="title"/>
          </p:nvPr>
        </p:nvSpPr>
        <p:spPr/>
        <p:txBody>
          <a:bodyPr/>
          <a:lstStyle/>
          <a:p>
            <a:r>
              <a:rPr lang="en-IN" b="1" i="0" dirty="0">
                <a:solidFill>
                  <a:srgbClr val="161E35"/>
                </a:solidFill>
                <a:effectLst/>
                <a:latin typeface="Poppins" panose="00000500000000000000" pitchFamily="2" charset="0"/>
              </a:rPr>
              <a:t>mobile  analytics</a:t>
            </a:r>
            <a:br>
              <a:rPr lang="en-IN" b="1" i="0" dirty="0">
                <a:solidFill>
                  <a:srgbClr val="161E35"/>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6CF67E81-533F-948F-31F7-B27B5FEE4725}"/>
              </a:ext>
            </a:extLst>
          </p:cNvPr>
          <p:cNvSpPr>
            <a:spLocks noGrp="1"/>
          </p:cNvSpPr>
          <p:nvPr>
            <p:ph idx="1"/>
          </p:nvPr>
        </p:nvSpPr>
        <p:spPr/>
        <p:txBody>
          <a:bodyPr/>
          <a:lstStyle/>
          <a:p>
            <a:r>
              <a:rPr lang="en-US" dirty="0"/>
              <a:t>In a nutshell, mobile app analytics is a way to gather data from app users to show user behavior and track app performance. If you have questions about your users, you need to dive into analytics. </a:t>
            </a:r>
          </a:p>
          <a:p>
            <a:endParaRPr lang="en-US" dirty="0"/>
          </a:p>
          <a:p>
            <a:r>
              <a:rPr lang="en-US" dirty="0"/>
              <a:t>Mobile app analytics platforms are tools used to track, observe, and support the evaluation of user behavior and experience. </a:t>
            </a:r>
          </a:p>
          <a:p>
            <a:endParaRPr lang="en-US" dirty="0"/>
          </a:p>
          <a:p>
            <a:r>
              <a:rPr lang="en-US" dirty="0"/>
              <a:t>Here are some common situations for product managers where mobile app analytics can help uncover solutions: </a:t>
            </a:r>
            <a:endParaRPr lang="en-IN" dirty="0"/>
          </a:p>
        </p:txBody>
      </p:sp>
    </p:spTree>
    <p:extLst>
      <p:ext uri="{BB962C8B-B14F-4D97-AF65-F5344CB8AC3E}">
        <p14:creationId xmlns:p14="http://schemas.microsoft.com/office/powerpoint/2010/main" val="5870861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5750-C433-5E21-002C-2973466BC7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BC0801-1E23-C169-C8A9-DB37C7F7263A}"/>
              </a:ext>
            </a:extLst>
          </p:cNvPr>
          <p:cNvSpPr>
            <a:spLocks noGrp="1"/>
          </p:cNvSpPr>
          <p:nvPr>
            <p:ph idx="1"/>
          </p:nvPr>
        </p:nvSpPr>
        <p:spPr/>
        <p:txBody>
          <a:bodyPr/>
          <a:lstStyle/>
          <a:p>
            <a:r>
              <a:rPr lang="en-US" dirty="0"/>
              <a:t>Which screens are most engaged with and where do users spend most of their time?</a:t>
            </a:r>
          </a:p>
          <a:p>
            <a:r>
              <a:rPr lang="en-US" dirty="0"/>
              <a:t>Are my users flowing through my app as intended, or are there areas of friction?</a:t>
            </a:r>
          </a:p>
          <a:p>
            <a:r>
              <a:rPr lang="en-US" dirty="0"/>
              <a:t>Which screens in my app have the highest crash rate?</a:t>
            </a:r>
          </a:p>
          <a:p>
            <a:r>
              <a:rPr lang="en-US" dirty="0"/>
              <a:t>What are the most common interactions (gestures) across my app?</a:t>
            </a:r>
          </a:p>
          <a:p>
            <a:r>
              <a:rPr lang="en-US" dirty="0"/>
              <a:t>Which features seem confusing to users?</a:t>
            </a:r>
            <a:endParaRPr lang="en-IN" dirty="0"/>
          </a:p>
        </p:txBody>
      </p:sp>
    </p:spTree>
    <p:extLst>
      <p:ext uri="{BB962C8B-B14F-4D97-AF65-F5344CB8AC3E}">
        <p14:creationId xmlns:p14="http://schemas.microsoft.com/office/powerpoint/2010/main" val="2361469268"/>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0BF1-9EB9-EC47-5E1A-72383D3F7BDC}"/>
              </a:ext>
            </a:extLst>
          </p:cNvPr>
          <p:cNvSpPr>
            <a:spLocks noGrp="1"/>
          </p:cNvSpPr>
          <p:nvPr>
            <p:ph type="title"/>
          </p:nvPr>
        </p:nvSpPr>
        <p:spPr/>
        <p:txBody>
          <a:bodyPr>
            <a:normAutofit fontScale="90000"/>
          </a:bodyPr>
          <a:lstStyle/>
          <a:p>
            <a:r>
              <a:rPr lang="en-US" dirty="0"/>
              <a:t>Some more advantages of using an app analytics platform: -</a:t>
            </a:r>
            <a:br>
              <a:rPr lang="en-US" dirty="0"/>
            </a:br>
            <a:endParaRPr lang="en-IN" dirty="0"/>
          </a:p>
        </p:txBody>
      </p:sp>
      <p:sp>
        <p:nvSpPr>
          <p:cNvPr id="3" name="Content Placeholder 2">
            <a:extLst>
              <a:ext uri="{FF2B5EF4-FFF2-40B4-BE49-F238E27FC236}">
                <a16:creationId xmlns:a16="http://schemas.microsoft.com/office/drawing/2014/main" id="{EC80E692-5BD6-70B0-D51A-61B54E0A3448}"/>
              </a:ext>
            </a:extLst>
          </p:cNvPr>
          <p:cNvSpPr>
            <a:spLocks noGrp="1"/>
          </p:cNvSpPr>
          <p:nvPr>
            <p:ph idx="1"/>
          </p:nvPr>
        </p:nvSpPr>
        <p:spPr>
          <a:xfrm>
            <a:off x="838200" y="1554480"/>
            <a:ext cx="10515600" cy="4938395"/>
          </a:xfrm>
        </p:spPr>
        <p:txBody>
          <a:bodyPr>
            <a:normAutofit fontScale="77500" lnSpcReduction="20000"/>
          </a:bodyPr>
          <a:lstStyle/>
          <a:p>
            <a:endParaRPr lang="en-US" dirty="0"/>
          </a:p>
          <a:p>
            <a:r>
              <a:rPr lang="en-US" dirty="0"/>
              <a:t>Gain data-driven insights. Apps with high retention rates usually experience better user engagement, which means more customers and revenue. Using an analytics tool to get this data frees up time for mobile teams to focus on delivering user-focused product updates. </a:t>
            </a:r>
          </a:p>
          <a:p>
            <a:r>
              <a:rPr lang="en-US" dirty="0"/>
              <a:t>Collect accurate data. Without performing or checking user feedback or interviews, app analytics platforms uncover the why behind user behavior and experience with detailed, reliable data. </a:t>
            </a:r>
          </a:p>
          <a:p>
            <a:r>
              <a:rPr lang="en-US" dirty="0"/>
              <a:t>Helps customize apps. Having this data means being able to easier identify issues more through features like session replay and heatmaps to fix obstacles in the user journey. This way product managers have the ability to customize the app and become closer to the goal of providing a seamless experience to end-users. </a:t>
            </a:r>
          </a:p>
          <a:p>
            <a:r>
              <a:rPr lang="en-US" dirty="0"/>
              <a:t>Aligns cross-functional teams. Being able to share session recordings, customizable dashboards, and crash reports means separate teams can quickly gain clarity on issues. For example, with </a:t>
            </a:r>
            <a:r>
              <a:rPr lang="en-US" dirty="0" err="1"/>
              <a:t>UXCam</a:t>
            </a:r>
            <a:r>
              <a:rPr lang="en-US" dirty="0"/>
              <a:t> customer support teams can speak to a customer about an issue, review their session and then share that session with the PM or engineering team to solve.</a:t>
            </a:r>
            <a:endParaRPr lang="en-IN" dirty="0"/>
          </a:p>
        </p:txBody>
      </p:sp>
    </p:spTree>
    <p:extLst>
      <p:ext uri="{BB962C8B-B14F-4D97-AF65-F5344CB8AC3E}">
        <p14:creationId xmlns:p14="http://schemas.microsoft.com/office/powerpoint/2010/main" val="62106744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0CF1-8D5D-CE9C-699F-EBEE51096C43}"/>
              </a:ext>
            </a:extLst>
          </p:cNvPr>
          <p:cNvSpPr>
            <a:spLocks noGrp="1"/>
          </p:cNvSpPr>
          <p:nvPr>
            <p:ph type="title"/>
          </p:nvPr>
        </p:nvSpPr>
        <p:spPr/>
        <p:txBody>
          <a:bodyPr/>
          <a:lstStyle/>
          <a:p>
            <a:r>
              <a:rPr lang="en-US" b="0" i="0" dirty="0">
                <a:solidFill>
                  <a:srgbClr val="000000"/>
                </a:solidFill>
                <a:effectLst/>
                <a:latin typeface="myriad-pro"/>
              </a:rPr>
              <a:t>social media analytics</a:t>
            </a:r>
            <a:br>
              <a:rPr lang="en-US" b="0" i="0" dirty="0">
                <a:solidFill>
                  <a:srgbClr val="000000"/>
                </a:solidFill>
                <a:effectLst/>
                <a:latin typeface="myriad-pro"/>
              </a:rPr>
            </a:br>
            <a:endParaRPr lang="en-IN" dirty="0"/>
          </a:p>
        </p:txBody>
      </p:sp>
      <p:sp>
        <p:nvSpPr>
          <p:cNvPr id="3" name="Content Placeholder 2">
            <a:extLst>
              <a:ext uri="{FF2B5EF4-FFF2-40B4-BE49-F238E27FC236}">
                <a16:creationId xmlns:a16="http://schemas.microsoft.com/office/drawing/2014/main" id="{EBA76C57-8E62-6AB0-E7F7-4600E1DDABBB}"/>
              </a:ext>
            </a:extLst>
          </p:cNvPr>
          <p:cNvSpPr>
            <a:spLocks noGrp="1"/>
          </p:cNvSpPr>
          <p:nvPr>
            <p:ph idx="1"/>
          </p:nvPr>
        </p:nvSpPr>
        <p:spPr/>
        <p:txBody>
          <a:bodyPr/>
          <a:lstStyle/>
          <a:p>
            <a:pPr algn="just"/>
            <a:r>
              <a:rPr lang="en-US" b="0" i="0" dirty="0">
                <a:solidFill>
                  <a:srgbClr val="333333"/>
                </a:solidFill>
                <a:effectLst/>
                <a:latin typeface="myriad-pro"/>
              </a:rPr>
              <a:t>Social media analytics acquires and evaluates data from different social media platforms such as Facebook, Twitter, Reddit, YouTube, Instagram, and more. Without a social media analytics system, it is difficult to track, monitor, and make sense of the information spread out in comments, posts, shares, and promotions.</a:t>
            </a:r>
          </a:p>
          <a:p>
            <a:endParaRPr lang="en-IN" dirty="0"/>
          </a:p>
        </p:txBody>
      </p:sp>
    </p:spTree>
    <p:extLst>
      <p:ext uri="{BB962C8B-B14F-4D97-AF65-F5344CB8AC3E}">
        <p14:creationId xmlns:p14="http://schemas.microsoft.com/office/powerpoint/2010/main" val="571420497"/>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C11F-2ACA-BAE4-0E56-15CEACDF9368}"/>
              </a:ext>
            </a:extLst>
          </p:cNvPr>
          <p:cNvSpPr>
            <a:spLocks noGrp="1"/>
          </p:cNvSpPr>
          <p:nvPr>
            <p:ph type="title"/>
          </p:nvPr>
        </p:nvSpPr>
        <p:spPr/>
        <p:txBody>
          <a:bodyPr/>
          <a:lstStyle/>
          <a:p>
            <a:r>
              <a:rPr lang="en-IN" b="0" i="0" dirty="0">
                <a:solidFill>
                  <a:srgbClr val="000000"/>
                </a:solidFill>
                <a:effectLst/>
                <a:latin typeface="myriad-pro"/>
              </a:rPr>
              <a:t>social media analytics</a:t>
            </a:r>
            <a:br>
              <a:rPr lang="en-IN" b="0" i="0" dirty="0">
                <a:solidFill>
                  <a:srgbClr val="000000"/>
                </a:solidFill>
                <a:effectLst/>
                <a:latin typeface="myriad-pro"/>
              </a:rPr>
            </a:br>
            <a:endParaRPr lang="en-IN" dirty="0"/>
          </a:p>
        </p:txBody>
      </p:sp>
      <p:sp>
        <p:nvSpPr>
          <p:cNvPr id="3" name="Content Placeholder 2">
            <a:extLst>
              <a:ext uri="{FF2B5EF4-FFF2-40B4-BE49-F238E27FC236}">
                <a16:creationId xmlns:a16="http://schemas.microsoft.com/office/drawing/2014/main" id="{F4297CF5-0123-D088-BF8C-6F9A6F604369}"/>
              </a:ext>
            </a:extLst>
          </p:cNvPr>
          <p:cNvSpPr>
            <a:spLocks noGrp="1"/>
          </p:cNvSpPr>
          <p:nvPr>
            <p:ph idx="1"/>
          </p:nvPr>
        </p:nvSpPr>
        <p:spPr/>
        <p:txBody>
          <a:bodyPr>
            <a:normAutofit fontScale="85000" lnSpcReduction="20000"/>
          </a:bodyPr>
          <a:lstStyle/>
          <a:p>
            <a:pPr marL="0" indent="0">
              <a:buNone/>
            </a:pPr>
            <a:r>
              <a:rPr lang="en-US" dirty="0"/>
              <a:t>Identify market trends</a:t>
            </a:r>
          </a:p>
          <a:p>
            <a:r>
              <a:rPr lang="en-US" dirty="0"/>
              <a:t>Collect information from different social media channels to </a:t>
            </a:r>
            <a:r>
              <a:rPr lang="en-US" dirty="0" err="1"/>
              <a:t>analyse</a:t>
            </a:r>
            <a:r>
              <a:rPr lang="en-US" dirty="0"/>
              <a:t> customer </a:t>
            </a:r>
            <a:r>
              <a:rPr lang="en-US" dirty="0" err="1"/>
              <a:t>behaviour</a:t>
            </a:r>
            <a:r>
              <a:rPr lang="en-US" dirty="0"/>
              <a:t> and illustrate industry trends.</a:t>
            </a:r>
          </a:p>
          <a:p>
            <a:endParaRPr lang="en-US" dirty="0"/>
          </a:p>
          <a:p>
            <a:pPr marL="0" indent="0">
              <a:buNone/>
            </a:pPr>
            <a:r>
              <a:rPr lang="en-US" dirty="0"/>
              <a:t>Gauge customer engagement</a:t>
            </a:r>
          </a:p>
          <a:p>
            <a:r>
              <a:rPr lang="en-US" dirty="0" err="1"/>
              <a:t>Analyse</a:t>
            </a:r>
            <a:r>
              <a:rPr lang="en-US" dirty="0"/>
              <a:t> how social media users engage with the marketing material and understand if your campaigns are churning to their full potential. Allow customers to engage with your brand through their questions and other online discussions.</a:t>
            </a:r>
          </a:p>
          <a:p>
            <a:endParaRPr lang="en-US" dirty="0"/>
          </a:p>
          <a:p>
            <a:pPr marL="0" indent="0">
              <a:buNone/>
            </a:pPr>
            <a:r>
              <a:rPr lang="en-US" dirty="0"/>
              <a:t>Study the demographics</a:t>
            </a:r>
          </a:p>
          <a:p>
            <a:r>
              <a:rPr lang="en-US" dirty="0"/>
              <a:t>Social media statistics help businesses </a:t>
            </a:r>
            <a:r>
              <a:rPr lang="en-US" dirty="0" err="1"/>
              <a:t>analyse</a:t>
            </a:r>
            <a:r>
              <a:rPr lang="en-US" dirty="0"/>
              <a:t> which customer demographics support or purchase a product or service. Using this information, marketing specialists can improve or change their strategy.</a:t>
            </a:r>
            <a:endParaRPr lang="en-IN" dirty="0"/>
          </a:p>
        </p:txBody>
      </p:sp>
    </p:spTree>
    <p:extLst>
      <p:ext uri="{BB962C8B-B14F-4D97-AF65-F5344CB8AC3E}">
        <p14:creationId xmlns:p14="http://schemas.microsoft.com/office/powerpoint/2010/main" val="137367432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6112-9CAE-6BF5-A7C2-C08ADFBFCD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D6B71D-B1EB-2CA1-2CCF-68AC286C8B10}"/>
              </a:ext>
            </a:extLst>
          </p:cNvPr>
          <p:cNvSpPr>
            <a:spLocks noGrp="1"/>
          </p:cNvSpPr>
          <p:nvPr>
            <p:ph idx="1"/>
          </p:nvPr>
        </p:nvSpPr>
        <p:spPr/>
        <p:txBody>
          <a:bodyPr/>
          <a:lstStyle/>
          <a:p>
            <a:pPr marL="0" indent="0">
              <a:buNone/>
            </a:pPr>
            <a:r>
              <a:rPr lang="en-US" dirty="0"/>
              <a:t>Detect inefficiencies in the company or products</a:t>
            </a:r>
          </a:p>
          <a:p>
            <a:r>
              <a:rPr lang="en-US" dirty="0"/>
              <a:t>Monitor the customers’ opinions about your products and services and use these insights to improvise. Know why people like a specific brand and how you can align your other brands accordingly.</a:t>
            </a:r>
            <a:endParaRPr lang="en-IN" dirty="0"/>
          </a:p>
        </p:txBody>
      </p:sp>
    </p:spTree>
    <p:extLst>
      <p:ext uri="{BB962C8B-B14F-4D97-AF65-F5344CB8AC3E}">
        <p14:creationId xmlns:p14="http://schemas.microsoft.com/office/powerpoint/2010/main" val="172465445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37C78-26A2-CA11-A504-506F7FD0E5DD}"/>
              </a:ext>
            </a:extLst>
          </p:cNvPr>
          <p:cNvSpPr>
            <a:spLocks noGrp="1"/>
          </p:cNvSpPr>
          <p:nvPr>
            <p:ph type="title"/>
          </p:nvPr>
        </p:nvSpPr>
        <p:spPr/>
        <p:txBody>
          <a:bodyPr/>
          <a:lstStyle/>
          <a:p>
            <a:r>
              <a:rPr lang="en-US" b="0" i="0" dirty="0">
                <a:solidFill>
                  <a:srgbClr val="000000"/>
                </a:solidFill>
                <a:effectLst/>
                <a:latin typeface="myriad-pro"/>
              </a:rPr>
              <a:t>Direct benefits of social media analytics</a:t>
            </a:r>
            <a:br>
              <a:rPr lang="en-US" b="0" i="0" dirty="0">
                <a:solidFill>
                  <a:srgbClr val="000000"/>
                </a:solidFill>
                <a:effectLst/>
                <a:latin typeface="myriad-pro"/>
              </a:rPr>
            </a:br>
            <a:endParaRPr lang="en-IN" dirty="0"/>
          </a:p>
        </p:txBody>
      </p:sp>
      <p:sp>
        <p:nvSpPr>
          <p:cNvPr id="3" name="Content Placeholder 2">
            <a:extLst>
              <a:ext uri="{FF2B5EF4-FFF2-40B4-BE49-F238E27FC236}">
                <a16:creationId xmlns:a16="http://schemas.microsoft.com/office/drawing/2014/main" id="{2B5B95A0-629D-BEB3-48AE-6042D6871204}"/>
              </a:ext>
            </a:extLst>
          </p:cNvPr>
          <p:cNvSpPr>
            <a:spLocks noGrp="1"/>
          </p:cNvSpPr>
          <p:nvPr>
            <p:ph idx="1"/>
          </p:nvPr>
        </p:nvSpPr>
        <p:spPr/>
        <p:txBody>
          <a:bodyPr>
            <a:normAutofit fontScale="92500" lnSpcReduction="20000"/>
          </a:bodyPr>
          <a:lstStyle/>
          <a:p>
            <a:pPr algn="just"/>
            <a:r>
              <a:rPr lang="en-US" b="0" i="0" dirty="0">
                <a:solidFill>
                  <a:srgbClr val="333333"/>
                </a:solidFill>
                <a:effectLst/>
                <a:latin typeface="myriad-pro"/>
              </a:rPr>
              <a:t>Social media is a powerful tool to boost sales, increase brand awareness and trust, and increase customer satisfaction. The goldmine of online information helps you achieve these direct benefits –</a:t>
            </a:r>
          </a:p>
          <a:p>
            <a:pPr marL="0" indent="0" algn="l">
              <a:buNone/>
            </a:pPr>
            <a:r>
              <a:rPr lang="en-US" b="0" i="0" dirty="0">
                <a:solidFill>
                  <a:srgbClr val="000000"/>
                </a:solidFill>
                <a:effectLst/>
                <a:latin typeface="myriad-pro"/>
              </a:rPr>
              <a:t>Measure social media ROI</a:t>
            </a:r>
          </a:p>
          <a:p>
            <a:pPr algn="just"/>
            <a:r>
              <a:rPr lang="en-US" b="0" i="0" dirty="0">
                <a:solidFill>
                  <a:srgbClr val="333333"/>
                </a:solidFill>
                <a:effectLst/>
                <a:latin typeface="myriad-pro"/>
              </a:rPr>
              <a:t>Agencies can directly showcase their value to brands. One of the direct value outputs of social media analytics is the ROI of campaigns. Brands can use the ROI analysis to further invest in targeting more customers and bringing them to the website.</a:t>
            </a:r>
          </a:p>
          <a:p>
            <a:pPr marL="0" indent="0" algn="l">
              <a:buNone/>
            </a:pPr>
            <a:r>
              <a:rPr lang="en-US" b="0" i="0" dirty="0">
                <a:solidFill>
                  <a:srgbClr val="000000"/>
                </a:solidFill>
                <a:effectLst/>
                <a:latin typeface="myriad-pro"/>
              </a:rPr>
              <a:t>Refine your social media strategy</a:t>
            </a:r>
          </a:p>
          <a:p>
            <a:pPr algn="just"/>
            <a:r>
              <a:rPr lang="en-US" b="0" i="0" dirty="0">
                <a:solidFill>
                  <a:srgbClr val="333333"/>
                </a:solidFill>
                <a:effectLst/>
                <a:latin typeface="myriad-pro"/>
              </a:rPr>
              <a:t>Use analytics to understand which marketing strategies are working better than the others. Focus your efforts and money on those that deliver actual value and improvise on those that do no</a:t>
            </a:r>
          </a:p>
          <a:p>
            <a:endParaRPr lang="en-IN" dirty="0"/>
          </a:p>
        </p:txBody>
      </p:sp>
    </p:spTree>
    <p:extLst>
      <p:ext uri="{BB962C8B-B14F-4D97-AF65-F5344CB8AC3E}">
        <p14:creationId xmlns:p14="http://schemas.microsoft.com/office/powerpoint/2010/main" val="2039200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3476F-ECD8-D0F7-18B1-07C269956133}"/>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Tracking Customer Spending Habit, Shopping Behavior:</a:t>
            </a:r>
            <a:r>
              <a:rPr lang="en-US" b="0" i="0" dirty="0">
                <a:solidFill>
                  <a:srgbClr val="273239"/>
                </a:solidFill>
                <a:effectLst/>
                <a:latin typeface="Nunito" pitchFamily="2" charset="0"/>
              </a:rPr>
              <a:t> </a:t>
            </a:r>
            <a:br>
              <a:rPr lang="en-IN" b="1" i="0" dirty="0">
                <a:effectLst/>
                <a:latin typeface="erdana"/>
              </a:rPr>
            </a:br>
            <a:endParaRPr lang="en-IN" b="1" dirty="0"/>
          </a:p>
        </p:txBody>
      </p:sp>
      <p:sp>
        <p:nvSpPr>
          <p:cNvPr id="3" name="Content Placeholder 2">
            <a:extLst>
              <a:ext uri="{FF2B5EF4-FFF2-40B4-BE49-F238E27FC236}">
                <a16:creationId xmlns:a16="http://schemas.microsoft.com/office/drawing/2014/main" id="{23466FAC-4EEC-06D2-C57F-A517E5CD6FA0}"/>
              </a:ext>
            </a:extLst>
          </p:cNvPr>
          <p:cNvSpPr>
            <a:spLocks noGrp="1"/>
          </p:cNvSpPr>
          <p:nvPr>
            <p:ph idx="1"/>
          </p:nvPr>
        </p:nvSpPr>
        <p:spPr/>
        <p:txBody>
          <a:bodyPr>
            <a:normAutofit fontScale="92500" lnSpcReduction="10000"/>
          </a:bodyPr>
          <a:lstStyle/>
          <a:p>
            <a:pPr algn="l" fontAlgn="base"/>
            <a:r>
              <a:rPr lang="en-US" b="1" i="0" dirty="0">
                <a:solidFill>
                  <a:srgbClr val="273239"/>
                </a:solidFill>
                <a:effectLst/>
                <a:latin typeface="Nunito" pitchFamily="2" charset="0"/>
              </a:rPr>
              <a:t> </a:t>
            </a:r>
            <a:r>
              <a:rPr lang="en-US" b="0" i="0" dirty="0">
                <a:solidFill>
                  <a:srgbClr val="273239"/>
                </a:solidFill>
                <a:effectLst/>
                <a:latin typeface="Nunito" pitchFamily="2" charset="0"/>
              </a:rPr>
              <a:t>In big retails store (like Amazon, Walmart, Big Bazar etc.) management team has to keep data of customer’s spending habit (in which product customer spent, in which brand they wish to spent, how frequently they spent), shopping behavior, customer’s most liked product (so that they can keep those products in the store). Which product is being searched/sold most, based on that data, production/collection rate of that product get fixed. </a:t>
            </a:r>
          </a:p>
          <a:p>
            <a:pPr algn="l" fontAlgn="base"/>
            <a:r>
              <a:rPr lang="en-US" b="0" i="0" dirty="0">
                <a:solidFill>
                  <a:srgbClr val="273239"/>
                </a:solidFill>
                <a:effectLst/>
                <a:latin typeface="Nunito" pitchFamily="2" charset="0"/>
              </a:rPr>
              <a:t>Banking sector uses their customer’s spending behavior-related data so that they can provide the offer to a particular customer to buy his particular liked product by using bank’s credit or debit card with discount or cashback. By this way, they can send the right offer to the right person at the right time. </a:t>
            </a:r>
          </a:p>
          <a:p>
            <a:endParaRPr lang="en-IN" dirty="0"/>
          </a:p>
        </p:txBody>
      </p:sp>
    </p:spTree>
    <p:extLst>
      <p:ext uri="{BB962C8B-B14F-4D97-AF65-F5344CB8AC3E}">
        <p14:creationId xmlns:p14="http://schemas.microsoft.com/office/powerpoint/2010/main" val="2393582256"/>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C4090-8678-0652-EB3E-B30EA078CC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C21D49-D787-8457-D91F-55A1B5B25C2B}"/>
              </a:ext>
            </a:extLst>
          </p:cNvPr>
          <p:cNvSpPr>
            <a:spLocks noGrp="1"/>
          </p:cNvSpPr>
          <p:nvPr>
            <p:ph idx="1"/>
          </p:nvPr>
        </p:nvSpPr>
        <p:spPr/>
        <p:txBody>
          <a:bodyPr/>
          <a:lstStyle/>
          <a:p>
            <a:pPr marL="0" indent="0">
              <a:buNone/>
            </a:pPr>
            <a:r>
              <a:rPr lang="en-US" dirty="0"/>
              <a:t>Get a better understanding of the audience</a:t>
            </a:r>
          </a:p>
          <a:p>
            <a:r>
              <a:rPr lang="en-US" dirty="0"/>
              <a:t>Most people have a digital footprint, and that provides valuable information about your needs and preferences. Marketers can use this information to engage with the audience in real-time.</a:t>
            </a:r>
          </a:p>
          <a:p>
            <a:endParaRPr lang="en-US" dirty="0"/>
          </a:p>
          <a:p>
            <a:pPr marL="0" indent="0">
              <a:buNone/>
            </a:pPr>
            <a:r>
              <a:rPr lang="en-US" dirty="0"/>
              <a:t>Benchmark against competitors</a:t>
            </a:r>
          </a:p>
          <a:p>
            <a:r>
              <a:rPr lang="en-US" dirty="0"/>
              <a:t>Use social media analytics to identify competitors. Know what they do well and where their social media gaps are. Using this information, you can align your campaigns for greater competitive advantage.</a:t>
            </a:r>
            <a:endParaRPr lang="en-IN" dirty="0"/>
          </a:p>
        </p:txBody>
      </p:sp>
    </p:spTree>
    <p:extLst>
      <p:ext uri="{BB962C8B-B14F-4D97-AF65-F5344CB8AC3E}">
        <p14:creationId xmlns:p14="http://schemas.microsoft.com/office/powerpoint/2010/main" val="316853893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A6EE2-45CE-9BCF-758B-95E3060EFD5F}"/>
              </a:ext>
            </a:extLst>
          </p:cNvPr>
          <p:cNvSpPr>
            <a:spLocks noGrp="1"/>
          </p:cNvSpPr>
          <p:nvPr>
            <p:ph type="title"/>
          </p:nvPr>
        </p:nvSpPr>
        <p:spPr/>
        <p:txBody>
          <a:bodyPr/>
          <a:lstStyle/>
          <a:p>
            <a:r>
              <a:rPr lang="en-IN" b="0" i="0" dirty="0">
                <a:solidFill>
                  <a:srgbClr val="272C37"/>
                </a:solidFill>
                <a:effectLst/>
                <a:latin typeface="Roboto" panose="02000000000000000000" pitchFamily="2" charset="0"/>
              </a:rPr>
              <a:t>Hive in Hadoop</a:t>
            </a:r>
            <a:br>
              <a:rPr lang="en-IN" b="0" i="0" dirty="0">
                <a:solidFill>
                  <a:srgbClr val="272C37"/>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3F377418-8FD9-7554-D4EF-F254A9EB9686}"/>
              </a:ext>
            </a:extLst>
          </p:cNvPr>
          <p:cNvSpPr>
            <a:spLocks noGrp="1"/>
          </p:cNvSpPr>
          <p:nvPr>
            <p:ph idx="1"/>
          </p:nvPr>
        </p:nvSpPr>
        <p:spPr/>
        <p:txBody>
          <a:bodyPr>
            <a:normAutofit fontScale="92500" lnSpcReduction="20000"/>
          </a:bodyPr>
          <a:lstStyle/>
          <a:p>
            <a:r>
              <a:rPr lang="en-US" dirty="0"/>
              <a:t>No one can better explain what Hive in Hadoop is than the creators of Hive themselves: "The Apache Hive™ data warehouse software facilitates reading, writing, and managing large datasets residing in distributed storage using SQL. The structure can be projected onto data already in storage."</a:t>
            </a:r>
          </a:p>
          <a:p>
            <a:endParaRPr lang="en-US" dirty="0"/>
          </a:p>
          <a:p>
            <a:r>
              <a:rPr lang="en-US" dirty="0"/>
              <a:t>In other words, Hive is an open-source system that processes structured data in Hadoop, residing on top of the latter for summarizing Big Data, as well as facilitating analysis and queries.</a:t>
            </a:r>
          </a:p>
          <a:p>
            <a:endParaRPr lang="en-US" dirty="0"/>
          </a:p>
          <a:p>
            <a:r>
              <a:rPr lang="en-US" dirty="0"/>
              <a:t>Now that we have investigated what is Hive in Hadoop, let’s look at the features and characteristics.</a:t>
            </a:r>
            <a:endParaRPr lang="en-IN" dirty="0"/>
          </a:p>
        </p:txBody>
      </p:sp>
    </p:spTree>
    <p:extLst>
      <p:ext uri="{BB962C8B-B14F-4D97-AF65-F5344CB8AC3E}">
        <p14:creationId xmlns:p14="http://schemas.microsoft.com/office/powerpoint/2010/main" val="187617642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Architecture_of_Hive">
            <a:extLst>
              <a:ext uri="{FF2B5EF4-FFF2-40B4-BE49-F238E27FC236}">
                <a16:creationId xmlns:a16="http://schemas.microsoft.com/office/drawing/2014/main" id="{CD006F17-CD34-B78C-9780-A55E203BA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120" y="812800"/>
            <a:ext cx="8900160" cy="5598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59542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79BD-CAC5-DA94-9558-7CC600D0C2F1}"/>
              </a:ext>
            </a:extLst>
          </p:cNvPr>
          <p:cNvSpPr>
            <a:spLocks noGrp="1"/>
          </p:cNvSpPr>
          <p:nvPr>
            <p:ph type="title"/>
          </p:nvPr>
        </p:nvSpPr>
        <p:spPr/>
        <p:txBody>
          <a:bodyPr/>
          <a:lstStyle/>
          <a:p>
            <a:r>
              <a:rPr lang="en-US" dirty="0"/>
              <a:t>Hive chiefly consists of three core parts:</a:t>
            </a:r>
            <a:br>
              <a:rPr lang="en-US" dirty="0"/>
            </a:br>
            <a:endParaRPr lang="en-IN" dirty="0"/>
          </a:p>
        </p:txBody>
      </p:sp>
      <p:sp>
        <p:nvSpPr>
          <p:cNvPr id="3" name="Content Placeholder 2">
            <a:extLst>
              <a:ext uri="{FF2B5EF4-FFF2-40B4-BE49-F238E27FC236}">
                <a16:creationId xmlns:a16="http://schemas.microsoft.com/office/drawing/2014/main" id="{94FB752B-5513-051A-C5D8-545FA980BA4D}"/>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Roboto" panose="02000000000000000000" pitchFamily="2" charset="0"/>
              </a:rPr>
              <a:t>Hive Clients: Hive offers a variety of drivers designed for communication with different applications. For example, Hive provides Thrift clients for Thrift-based applications. These clients and drivers then communicate with the Hive server, which falls under Hive services.</a:t>
            </a:r>
          </a:p>
          <a:p>
            <a:pPr algn="l">
              <a:buFont typeface="Arial" panose="020B0604020202020204" pitchFamily="34" charset="0"/>
              <a:buChar char="•"/>
            </a:pPr>
            <a:endParaRPr lang="en-US" b="0" i="0" dirty="0">
              <a:effectLst/>
              <a:latin typeface="Roboto" panose="02000000000000000000" pitchFamily="2" charset="0"/>
            </a:endParaRPr>
          </a:p>
          <a:p>
            <a:pPr algn="l">
              <a:buFont typeface="Arial" panose="020B0604020202020204" pitchFamily="34" charset="0"/>
              <a:buChar char="•"/>
            </a:pPr>
            <a:r>
              <a:rPr lang="en-US" b="0" i="0" dirty="0">
                <a:effectLst/>
                <a:latin typeface="Roboto" panose="02000000000000000000" pitchFamily="2" charset="0"/>
              </a:rPr>
              <a:t>Hive Services: Hive services perform client interactions with Hive. For example, if a client wants to perform a query, it must talk with Hive services.</a:t>
            </a:r>
          </a:p>
          <a:p>
            <a:pPr algn="l">
              <a:buFont typeface="Arial" panose="020B0604020202020204" pitchFamily="34" charset="0"/>
              <a:buChar char="•"/>
            </a:pPr>
            <a:endParaRPr lang="en-US" b="0" i="0" dirty="0">
              <a:effectLst/>
              <a:latin typeface="Roboto" panose="02000000000000000000" pitchFamily="2" charset="0"/>
            </a:endParaRPr>
          </a:p>
          <a:p>
            <a:pPr algn="l">
              <a:buFont typeface="Arial" panose="020B0604020202020204" pitchFamily="34" charset="0"/>
              <a:buChar char="•"/>
            </a:pPr>
            <a:r>
              <a:rPr lang="en-US" b="0" i="0" dirty="0">
                <a:effectLst/>
                <a:latin typeface="Roboto" panose="02000000000000000000" pitchFamily="2" charset="0"/>
              </a:rPr>
              <a:t>Hive Storage and Computing: Hive services such as file system, job client, and meta store then communicates with Hive storage and stores things like metadata table information and query results.</a:t>
            </a:r>
          </a:p>
          <a:p>
            <a:endParaRPr lang="en-IN" dirty="0"/>
          </a:p>
        </p:txBody>
      </p:sp>
    </p:spTree>
    <p:extLst>
      <p:ext uri="{BB962C8B-B14F-4D97-AF65-F5344CB8AC3E}">
        <p14:creationId xmlns:p14="http://schemas.microsoft.com/office/powerpoint/2010/main" val="185116896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1D7869-C602-EFF0-B8B2-B591B9AFFADC}"/>
              </a:ext>
            </a:extLst>
          </p:cNvPr>
          <p:cNvSpPr>
            <a:spLocks noGrp="1"/>
          </p:cNvSpPr>
          <p:nvPr>
            <p:ph idx="1"/>
          </p:nvPr>
        </p:nvSpPr>
        <p:spPr>
          <a:xfrm>
            <a:off x="838200" y="558800"/>
            <a:ext cx="10515600" cy="5618163"/>
          </a:xfrm>
        </p:spPr>
        <p:txBody>
          <a:bodyPr>
            <a:normAutofit/>
          </a:bodyPr>
          <a:lstStyle/>
          <a:p>
            <a:r>
              <a:rPr lang="en-US" dirty="0"/>
              <a:t>Hive's Features</a:t>
            </a:r>
          </a:p>
          <a:p>
            <a:endParaRPr lang="en-US" dirty="0"/>
          </a:p>
          <a:p>
            <a:r>
              <a:rPr lang="en-US" dirty="0"/>
              <a:t>Hive is designed for querying and managing only structured data stored in tables</a:t>
            </a:r>
          </a:p>
          <a:p>
            <a:r>
              <a:rPr lang="en-US" dirty="0"/>
              <a:t>Hive is scalable, fast, and uses familiar concepts</a:t>
            </a:r>
          </a:p>
          <a:p>
            <a:r>
              <a:rPr lang="en-US" dirty="0"/>
              <a:t>Schema gets stored in a database, while processed data goes into a Hadoop Distributed File System (HDFS)</a:t>
            </a:r>
          </a:p>
          <a:p>
            <a:r>
              <a:rPr lang="en-US" dirty="0"/>
              <a:t>Tables and databases get created first; then data gets loaded into the proper tables</a:t>
            </a:r>
          </a:p>
          <a:p>
            <a:r>
              <a:rPr lang="en-US" dirty="0"/>
              <a:t>Hive supports four file formats: ORC, SEQUENCEFILE, RCFILE (Record Columnar File), and TEXTFILE</a:t>
            </a:r>
          </a:p>
        </p:txBody>
      </p:sp>
    </p:spTree>
    <p:extLst>
      <p:ext uri="{BB962C8B-B14F-4D97-AF65-F5344CB8AC3E}">
        <p14:creationId xmlns:p14="http://schemas.microsoft.com/office/powerpoint/2010/main" val="97947896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DD420-D81A-2E76-C255-F4A80D01BDC4}"/>
              </a:ext>
            </a:extLst>
          </p:cNvPr>
          <p:cNvSpPr>
            <a:spLocks noGrp="1"/>
          </p:cNvSpPr>
          <p:nvPr>
            <p:ph idx="1"/>
          </p:nvPr>
        </p:nvSpPr>
        <p:spPr>
          <a:xfrm>
            <a:off x="838200" y="1046480"/>
            <a:ext cx="10515600" cy="5130483"/>
          </a:xfrm>
        </p:spPr>
        <p:txBody>
          <a:bodyPr>
            <a:normAutofit fontScale="77500" lnSpcReduction="20000"/>
          </a:bodyPr>
          <a:lstStyle/>
          <a:p>
            <a:r>
              <a:rPr lang="en-US" dirty="0"/>
              <a:t>Hive uses an SQL-inspired language, sparing the user from dealing with the complexity of MapReduce programming. It makes learning more accessible by utilizing familiar concepts found in relational databases, such as columns, tables, rows, and schema, etc.</a:t>
            </a:r>
          </a:p>
          <a:p>
            <a:endParaRPr lang="en-US" dirty="0"/>
          </a:p>
          <a:p>
            <a:r>
              <a:rPr lang="en-US" dirty="0"/>
              <a:t>The most significant difference between the Hive Query Language (HQL) and SQL is that Hive executes queries on Hadoop's infrastructure instead of on a traditional database</a:t>
            </a:r>
          </a:p>
          <a:p>
            <a:endParaRPr lang="en-US" dirty="0"/>
          </a:p>
          <a:p>
            <a:r>
              <a:rPr lang="en-US" dirty="0"/>
              <a:t>Since Hadoop's programming works on flat files, Hive uses directory structures to "partition" data, improving performance on specific queries</a:t>
            </a:r>
          </a:p>
          <a:p>
            <a:endParaRPr lang="en-US" dirty="0"/>
          </a:p>
          <a:p>
            <a:r>
              <a:rPr lang="en-US" dirty="0"/>
              <a:t>Hive supports partition and buckets for fast and simple data retrieval</a:t>
            </a:r>
          </a:p>
          <a:p>
            <a:endParaRPr lang="en-US" dirty="0"/>
          </a:p>
          <a:p>
            <a:r>
              <a:rPr lang="en-US" dirty="0"/>
              <a:t>Hive supports custom user-defined functions (UDF) for tasks like data cleansing and filtering. Hive UDFs can be defined according to programmers' requirements</a:t>
            </a:r>
            <a:endParaRPr lang="en-IN" dirty="0"/>
          </a:p>
          <a:p>
            <a:endParaRPr lang="en-IN" dirty="0"/>
          </a:p>
        </p:txBody>
      </p:sp>
    </p:spTree>
    <p:extLst>
      <p:ext uri="{BB962C8B-B14F-4D97-AF65-F5344CB8AC3E}">
        <p14:creationId xmlns:p14="http://schemas.microsoft.com/office/powerpoint/2010/main" val="400901138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0999E-C161-EDD8-517C-70D6447CB9B7}"/>
              </a:ext>
            </a:extLst>
          </p:cNvPr>
          <p:cNvSpPr>
            <a:spLocks noGrp="1"/>
          </p:cNvSpPr>
          <p:nvPr>
            <p:ph type="title"/>
          </p:nvPr>
        </p:nvSpPr>
        <p:spPr/>
        <p:txBody>
          <a:bodyPr/>
          <a:lstStyle/>
          <a:p>
            <a:r>
              <a:rPr lang="en-IN" b="1" i="0" dirty="0">
                <a:solidFill>
                  <a:srgbClr val="000000"/>
                </a:solidFill>
                <a:effectLst/>
                <a:latin typeface="var(--ff-lato)"/>
              </a:rPr>
              <a:t>Hive - Data Types</a:t>
            </a:r>
            <a:br>
              <a:rPr lang="en-IN" b="1" i="0" dirty="0">
                <a:solidFill>
                  <a:srgbClr val="000000"/>
                </a:solidFill>
                <a:effectLst/>
                <a:latin typeface="var(--ff-lato)"/>
              </a:rPr>
            </a:br>
            <a:endParaRPr lang="en-IN" dirty="0"/>
          </a:p>
        </p:txBody>
      </p:sp>
      <p:sp>
        <p:nvSpPr>
          <p:cNvPr id="3" name="Content Placeholder 2">
            <a:extLst>
              <a:ext uri="{FF2B5EF4-FFF2-40B4-BE49-F238E27FC236}">
                <a16:creationId xmlns:a16="http://schemas.microsoft.com/office/drawing/2014/main" id="{B3FA4DBC-6F57-B1DC-15A4-FA931274B62B}"/>
              </a:ext>
            </a:extLst>
          </p:cNvPr>
          <p:cNvSpPr>
            <a:spLocks noGrp="1"/>
          </p:cNvSpPr>
          <p:nvPr>
            <p:ph idx="1"/>
          </p:nvPr>
        </p:nvSpPr>
        <p:spPr/>
        <p:txBody>
          <a:bodyPr/>
          <a:lstStyle/>
          <a:p>
            <a:pPr algn="l">
              <a:buFont typeface="Arial" panose="020B0604020202020204" pitchFamily="34" charset="0"/>
              <a:buChar char="•"/>
            </a:pPr>
            <a:r>
              <a:rPr lang="en-IN" b="0" i="0" dirty="0">
                <a:solidFill>
                  <a:srgbClr val="000000"/>
                </a:solidFill>
                <a:effectLst/>
                <a:latin typeface="Verdana" panose="020B0604030504040204" pitchFamily="34" charset="0"/>
              </a:rPr>
              <a:t>Column Types</a:t>
            </a:r>
          </a:p>
          <a:p>
            <a:pPr algn="l">
              <a:buFont typeface="Arial" panose="020B0604020202020204" pitchFamily="34" charset="0"/>
              <a:buChar char="•"/>
            </a:pPr>
            <a:r>
              <a:rPr lang="en-IN" b="0" i="0" dirty="0">
                <a:solidFill>
                  <a:srgbClr val="000000"/>
                </a:solidFill>
                <a:effectLst/>
                <a:latin typeface="Verdana" panose="020B0604030504040204" pitchFamily="34" charset="0"/>
              </a:rPr>
              <a:t>Literals</a:t>
            </a:r>
          </a:p>
          <a:p>
            <a:pPr algn="l">
              <a:buFont typeface="Arial" panose="020B0604020202020204" pitchFamily="34" charset="0"/>
              <a:buChar char="•"/>
            </a:pPr>
            <a:r>
              <a:rPr lang="en-IN" b="0" i="0" dirty="0">
                <a:solidFill>
                  <a:srgbClr val="000000"/>
                </a:solidFill>
                <a:effectLst/>
                <a:latin typeface="Verdana" panose="020B0604030504040204" pitchFamily="34" charset="0"/>
              </a:rPr>
              <a:t>Null Values</a:t>
            </a:r>
          </a:p>
          <a:p>
            <a:pPr algn="l">
              <a:buFont typeface="Arial" panose="020B0604020202020204" pitchFamily="34" charset="0"/>
              <a:buChar char="•"/>
            </a:pPr>
            <a:r>
              <a:rPr lang="en-IN" b="0" i="0" dirty="0">
                <a:solidFill>
                  <a:srgbClr val="000000"/>
                </a:solidFill>
                <a:effectLst/>
                <a:latin typeface="Verdana" panose="020B0604030504040204" pitchFamily="34" charset="0"/>
              </a:rPr>
              <a:t>Complex Types</a:t>
            </a:r>
          </a:p>
          <a:p>
            <a:endParaRPr lang="en-IN" dirty="0"/>
          </a:p>
        </p:txBody>
      </p:sp>
    </p:spTree>
    <p:extLst>
      <p:ext uri="{BB962C8B-B14F-4D97-AF65-F5344CB8AC3E}">
        <p14:creationId xmlns:p14="http://schemas.microsoft.com/office/powerpoint/2010/main" val="104233203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CAAD-952A-D39A-694F-E58A761B82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FB7319-223D-40C5-9A3A-F4E8ACE31121}"/>
              </a:ext>
            </a:extLst>
          </p:cNvPr>
          <p:cNvSpPr>
            <a:spLocks noGrp="1"/>
          </p:cNvSpPr>
          <p:nvPr>
            <p:ph idx="1"/>
          </p:nvPr>
        </p:nvSpPr>
        <p:spPr/>
        <p:txBody>
          <a:bodyPr/>
          <a:lstStyle/>
          <a:p>
            <a:pPr algn="l"/>
            <a:r>
              <a:rPr lang="en-US" b="0" i="0" dirty="0">
                <a:effectLst/>
                <a:latin typeface="Verdana" panose="020B0604030504040204" pitchFamily="34" charset="0"/>
              </a:rPr>
              <a:t>Integral Types</a:t>
            </a:r>
          </a:p>
          <a:p>
            <a:pPr algn="l"/>
            <a:r>
              <a:rPr lang="en-US" b="0" i="0" dirty="0">
                <a:solidFill>
                  <a:srgbClr val="000000"/>
                </a:solidFill>
                <a:effectLst/>
                <a:latin typeface="Verdana" panose="020B0604030504040204" pitchFamily="34" charset="0"/>
              </a:rPr>
              <a:t>Integer type data can be specified using integral data types, INT. When the data range exceeds the range of INT, you need to use BIGINT and if the data range is smaller than the INT, you use SMALLINT. TINYINT is smaller than SMALLINT.</a:t>
            </a:r>
          </a:p>
          <a:p>
            <a:endParaRPr lang="en-IN" dirty="0"/>
          </a:p>
        </p:txBody>
      </p:sp>
    </p:spTree>
    <p:extLst>
      <p:ext uri="{BB962C8B-B14F-4D97-AF65-F5344CB8AC3E}">
        <p14:creationId xmlns:p14="http://schemas.microsoft.com/office/powerpoint/2010/main" val="131582783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D164-DB84-1CDA-D8E6-E1932F07E97B}"/>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9B402B17-89C5-2F7F-48E1-D2F2F7C5E3AB}"/>
              </a:ext>
            </a:extLst>
          </p:cNvPr>
          <p:cNvGraphicFramePr>
            <a:graphicFrameLocks noGrp="1"/>
          </p:cNvGraphicFramePr>
          <p:nvPr>
            <p:ph idx="1"/>
            <p:extLst>
              <p:ext uri="{D42A27DB-BD31-4B8C-83A1-F6EECF244321}">
                <p14:modId xmlns:p14="http://schemas.microsoft.com/office/powerpoint/2010/main" val="758356672"/>
              </p:ext>
            </p:extLst>
          </p:nvPr>
        </p:nvGraphicFramePr>
        <p:xfrm>
          <a:off x="1209040" y="2143760"/>
          <a:ext cx="9723120" cy="2797335"/>
        </p:xfrm>
        <a:graphic>
          <a:graphicData uri="http://schemas.openxmlformats.org/drawingml/2006/table">
            <a:tbl>
              <a:tblPr/>
              <a:tblGrid>
                <a:gridCol w="3241040">
                  <a:extLst>
                    <a:ext uri="{9D8B030D-6E8A-4147-A177-3AD203B41FA5}">
                      <a16:colId xmlns:a16="http://schemas.microsoft.com/office/drawing/2014/main" val="3305519411"/>
                    </a:ext>
                  </a:extLst>
                </a:gridCol>
                <a:gridCol w="3241040">
                  <a:extLst>
                    <a:ext uri="{9D8B030D-6E8A-4147-A177-3AD203B41FA5}">
                      <a16:colId xmlns:a16="http://schemas.microsoft.com/office/drawing/2014/main" val="2839485349"/>
                    </a:ext>
                  </a:extLst>
                </a:gridCol>
                <a:gridCol w="3241040">
                  <a:extLst>
                    <a:ext uri="{9D8B030D-6E8A-4147-A177-3AD203B41FA5}">
                      <a16:colId xmlns:a16="http://schemas.microsoft.com/office/drawing/2014/main" val="2249294446"/>
                    </a:ext>
                  </a:extLst>
                </a:gridCol>
              </a:tblGrid>
              <a:tr h="559467">
                <a:tc>
                  <a:txBody>
                    <a:bodyPr/>
                    <a:lstStyle/>
                    <a:p>
                      <a:pPr algn="l"/>
                      <a:r>
                        <a:rPr lang="en-IN" b="1">
                          <a:solidFill>
                            <a:srgbClr val="000000"/>
                          </a:solidFill>
                          <a:effectLst/>
                          <a:latin typeface="inherit"/>
                        </a:rPr>
                        <a:t>Type</a:t>
                      </a:r>
                    </a:p>
                  </a:txBody>
                  <a:tcPr marL="50800" marR="50800" marT="50800" marB="50800" anchor="ctr">
                    <a:lnL>
                      <a:noFill/>
                    </a:lnL>
                    <a:lnR>
                      <a:noFill/>
                    </a:lnR>
                    <a:lnT>
                      <a:noFill/>
                    </a:lnT>
                    <a:lnB>
                      <a:noFill/>
                    </a:lnB>
                    <a:solidFill>
                      <a:srgbClr val="FFFFFF"/>
                    </a:solidFill>
                  </a:tcPr>
                </a:tc>
                <a:tc>
                  <a:txBody>
                    <a:bodyPr/>
                    <a:lstStyle/>
                    <a:p>
                      <a:pPr algn="l"/>
                      <a:r>
                        <a:rPr lang="en-IN" b="1">
                          <a:solidFill>
                            <a:srgbClr val="000000"/>
                          </a:solidFill>
                          <a:effectLst/>
                          <a:latin typeface="inherit"/>
                        </a:rPr>
                        <a:t>Postfix</a:t>
                      </a:r>
                    </a:p>
                  </a:txBody>
                  <a:tcPr marL="50800" marR="50800" marT="50800" marB="50800" anchor="ctr">
                    <a:lnL>
                      <a:noFill/>
                    </a:lnL>
                    <a:lnR>
                      <a:noFill/>
                    </a:lnR>
                    <a:lnT>
                      <a:noFill/>
                    </a:lnT>
                    <a:lnB>
                      <a:noFill/>
                    </a:lnB>
                    <a:solidFill>
                      <a:srgbClr val="FFFFFF"/>
                    </a:solidFill>
                  </a:tcPr>
                </a:tc>
                <a:tc>
                  <a:txBody>
                    <a:bodyPr/>
                    <a:lstStyle/>
                    <a:p>
                      <a:pPr algn="l"/>
                      <a:r>
                        <a:rPr lang="en-IN" b="1">
                          <a:solidFill>
                            <a:srgbClr val="000000"/>
                          </a:solidFill>
                          <a:effectLst/>
                          <a:latin typeface="inherit"/>
                        </a:rPr>
                        <a:t>Example</a:t>
                      </a:r>
                    </a:p>
                  </a:txBody>
                  <a:tcPr marL="50800" marR="50800" marT="50800" marB="50800" anchor="ctr">
                    <a:lnL>
                      <a:noFill/>
                    </a:lnL>
                    <a:lnR>
                      <a:noFill/>
                    </a:lnR>
                    <a:lnT>
                      <a:noFill/>
                    </a:lnT>
                    <a:lnB>
                      <a:noFill/>
                    </a:lnB>
                    <a:solidFill>
                      <a:srgbClr val="FFFFFF"/>
                    </a:solidFill>
                  </a:tcPr>
                </a:tc>
                <a:extLst>
                  <a:ext uri="{0D108BD9-81ED-4DB2-BD59-A6C34878D82A}">
                    <a16:rowId xmlns:a16="http://schemas.microsoft.com/office/drawing/2014/main" val="3323842012"/>
                  </a:ext>
                </a:extLst>
              </a:tr>
              <a:tr h="559467">
                <a:tc>
                  <a:txBody>
                    <a:bodyPr/>
                    <a:lstStyle/>
                    <a:p>
                      <a:pPr algn="l"/>
                      <a:r>
                        <a:rPr lang="en-IN">
                          <a:effectLst/>
                        </a:rPr>
                        <a:t>TINYINT</a:t>
                      </a:r>
                    </a:p>
                  </a:txBody>
                  <a:tcPr marL="50800" marR="50800" marT="50800" marB="50800" anchor="ctr">
                    <a:lnL>
                      <a:noFill/>
                    </a:lnL>
                    <a:lnR>
                      <a:noFill/>
                    </a:lnR>
                    <a:lnT>
                      <a:noFill/>
                    </a:lnT>
                    <a:lnB>
                      <a:noFill/>
                    </a:lnB>
                    <a:solidFill>
                      <a:srgbClr val="FFFFFF"/>
                    </a:solidFill>
                  </a:tcPr>
                </a:tc>
                <a:tc>
                  <a:txBody>
                    <a:bodyPr/>
                    <a:lstStyle/>
                    <a:p>
                      <a:pPr algn="l"/>
                      <a:r>
                        <a:rPr lang="en-IN">
                          <a:effectLst/>
                        </a:rPr>
                        <a:t>Y</a:t>
                      </a:r>
                    </a:p>
                  </a:txBody>
                  <a:tcPr marL="50800" marR="50800" marT="50800" marB="50800" anchor="ctr">
                    <a:lnL>
                      <a:noFill/>
                    </a:lnL>
                    <a:lnR>
                      <a:noFill/>
                    </a:lnR>
                    <a:lnT>
                      <a:noFill/>
                    </a:lnT>
                    <a:lnB>
                      <a:noFill/>
                    </a:lnB>
                    <a:solidFill>
                      <a:srgbClr val="FFFFFF"/>
                    </a:solidFill>
                  </a:tcPr>
                </a:tc>
                <a:tc>
                  <a:txBody>
                    <a:bodyPr/>
                    <a:lstStyle/>
                    <a:p>
                      <a:pPr algn="l"/>
                      <a:r>
                        <a:rPr lang="en-IN">
                          <a:effectLst/>
                        </a:rPr>
                        <a:t>10Y</a:t>
                      </a:r>
                    </a:p>
                  </a:txBody>
                  <a:tcPr marL="50800" marR="50800" marT="50800" marB="50800" anchor="ctr">
                    <a:lnL>
                      <a:noFill/>
                    </a:lnL>
                    <a:lnR>
                      <a:noFill/>
                    </a:lnR>
                    <a:lnT>
                      <a:noFill/>
                    </a:lnT>
                    <a:lnB>
                      <a:noFill/>
                    </a:lnB>
                    <a:solidFill>
                      <a:srgbClr val="FFFFFF"/>
                    </a:solidFill>
                  </a:tcPr>
                </a:tc>
                <a:extLst>
                  <a:ext uri="{0D108BD9-81ED-4DB2-BD59-A6C34878D82A}">
                    <a16:rowId xmlns:a16="http://schemas.microsoft.com/office/drawing/2014/main" val="3794773817"/>
                  </a:ext>
                </a:extLst>
              </a:tr>
              <a:tr h="559467">
                <a:tc>
                  <a:txBody>
                    <a:bodyPr/>
                    <a:lstStyle/>
                    <a:p>
                      <a:pPr algn="l"/>
                      <a:r>
                        <a:rPr lang="en-IN">
                          <a:effectLst/>
                        </a:rPr>
                        <a:t>SMALLINT</a:t>
                      </a:r>
                    </a:p>
                  </a:txBody>
                  <a:tcPr marL="50800" marR="50800" marT="50800" marB="50800" anchor="ctr">
                    <a:lnL>
                      <a:noFill/>
                    </a:lnL>
                    <a:lnR>
                      <a:noFill/>
                    </a:lnR>
                    <a:lnT>
                      <a:noFill/>
                    </a:lnT>
                    <a:lnB>
                      <a:noFill/>
                    </a:lnB>
                    <a:solidFill>
                      <a:srgbClr val="FFFFFF"/>
                    </a:solidFill>
                  </a:tcPr>
                </a:tc>
                <a:tc>
                  <a:txBody>
                    <a:bodyPr/>
                    <a:lstStyle/>
                    <a:p>
                      <a:pPr algn="l"/>
                      <a:r>
                        <a:rPr lang="en-IN">
                          <a:effectLst/>
                        </a:rPr>
                        <a:t>S</a:t>
                      </a:r>
                    </a:p>
                  </a:txBody>
                  <a:tcPr marL="50800" marR="50800" marT="50800" marB="50800" anchor="ctr">
                    <a:lnL>
                      <a:noFill/>
                    </a:lnL>
                    <a:lnR>
                      <a:noFill/>
                    </a:lnR>
                    <a:lnT>
                      <a:noFill/>
                    </a:lnT>
                    <a:lnB>
                      <a:noFill/>
                    </a:lnB>
                    <a:solidFill>
                      <a:srgbClr val="FFFFFF"/>
                    </a:solidFill>
                  </a:tcPr>
                </a:tc>
                <a:tc>
                  <a:txBody>
                    <a:bodyPr/>
                    <a:lstStyle/>
                    <a:p>
                      <a:pPr algn="l"/>
                      <a:r>
                        <a:rPr lang="en-IN">
                          <a:effectLst/>
                        </a:rPr>
                        <a:t>10S</a:t>
                      </a:r>
                    </a:p>
                  </a:txBody>
                  <a:tcPr marL="50800" marR="50800" marT="50800" marB="50800" anchor="ctr">
                    <a:lnL>
                      <a:noFill/>
                    </a:lnL>
                    <a:lnR>
                      <a:noFill/>
                    </a:lnR>
                    <a:lnT>
                      <a:noFill/>
                    </a:lnT>
                    <a:lnB>
                      <a:noFill/>
                    </a:lnB>
                    <a:solidFill>
                      <a:srgbClr val="FFFFFF"/>
                    </a:solidFill>
                  </a:tcPr>
                </a:tc>
                <a:extLst>
                  <a:ext uri="{0D108BD9-81ED-4DB2-BD59-A6C34878D82A}">
                    <a16:rowId xmlns:a16="http://schemas.microsoft.com/office/drawing/2014/main" val="3456578881"/>
                  </a:ext>
                </a:extLst>
              </a:tr>
              <a:tr h="559467">
                <a:tc>
                  <a:txBody>
                    <a:bodyPr/>
                    <a:lstStyle/>
                    <a:p>
                      <a:pPr algn="l"/>
                      <a:r>
                        <a:rPr lang="en-IN">
                          <a:effectLst/>
                        </a:rPr>
                        <a:t>INT</a:t>
                      </a:r>
                    </a:p>
                  </a:txBody>
                  <a:tcPr marL="50800" marR="50800" marT="50800" marB="50800" anchor="ctr">
                    <a:lnL>
                      <a:noFill/>
                    </a:lnL>
                    <a:lnR>
                      <a:noFill/>
                    </a:lnR>
                    <a:lnT>
                      <a:noFill/>
                    </a:lnT>
                    <a:lnB>
                      <a:noFill/>
                    </a:lnB>
                    <a:solidFill>
                      <a:srgbClr val="FFFFFF"/>
                    </a:solidFill>
                  </a:tcPr>
                </a:tc>
                <a:tc>
                  <a:txBody>
                    <a:bodyPr/>
                    <a:lstStyle/>
                    <a:p>
                      <a:pPr algn="l"/>
                      <a:r>
                        <a:rPr lang="en-IN">
                          <a:effectLst/>
                        </a:rPr>
                        <a:t>-</a:t>
                      </a:r>
                    </a:p>
                  </a:txBody>
                  <a:tcPr marL="50800" marR="50800" marT="50800" marB="50800" anchor="ctr">
                    <a:lnL>
                      <a:noFill/>
                    </a:lnL>
                    <a:lnR>
                      <a:noFill/>
                    </a:lnR>
                    <a:lnT>
                      <a:noFill/>
                    </a:lnT>
                    <a:lnB>
                      <a:noFill/>
                    </a:lnB>
                    <a:solidFill>
                      <a:srgbClr val="FFFFFF"/>
                    </a:solidFill>
                  </a:tcPr>
                </a:tc>
                <a:tc>
                  <a:txBody>
                    <a:bodyPr/>
                    <a:lstStyle/>
                    <a:p>
                      <a:pPr algn="l"/>
                      <a:r>
                        <a:rPr lang="en-IN">
                          <a:effectLst/>
                        </a:rPr>
                        <a:t>10</a:t>
                      </a:r>
                    </a:p>
                  </a:txBody>
                  <a:tcPr marL="50800" marR="50800" marT="50800" marB="50800" anchor="ctr">
                    <a:lnL>
                      <a:noFill/>
                    </a:lnL>
                    <a:lnR>
                      <a:noFill/>
                    </a:lnR>
                    <a:lnT>
                      <a:noFill/>
                    </a:lnT>
                    <a:lnB>
                      <a:noFill/>
                    </a:lnB>
                    <a:solidFill>
                      <a:srgbClr val="FFFFFF"/>
                    </a:solidFill>
                  </a:tcPr>
                </a:tc>
                <a:extLst>
                  <a:ext uri="{0D108BD9-81ED-4DB2-BD59-A6C34878D82A}">
                    <a16:rowId xmlns:a16="http://schemas.microsoft.com/office/drawing/2014/main" val="2932342553"/>
                  </a:ext>
                </a:extLst>
              </a:tr>
              <a:tr h="559467">
                <a:tc>
                  <a:txBody>
                    <a:bodyPr/>
                    <a:lstStyle/>
                    <a:p>
                      <a:pPr algn="l"/>
                      <a:r>
                        <a:rPr lang="en-IN">
                          <a:effectLst/>
                        </a:rPr>
                        <a:t>BIGINT</a:t>
                      </a:r>
                    </a:p>
                  </a:txBody>
                  <a:tcPr marL="50800" marR="50800" marT="50800" marB="50800" anchor="ctr">
                    <a:lnL>
                      <a:noFill/>
                    </a:lnL>
                    <a:lnR>
                      <a:noFill/>
                    </a:lnR>
                    <a:lnT>
                      <a:noFill/>
                    </a:lnT>
                    <a:lnB>
                      <a:noFill/>
                    </a:lnB>
                    <a:solidFill>
                      <a:srgbClr val="FFFFFF"/>
                    </a:solidFill>
                  </a:tcPr>
                </a:tc>
                <a:tc>
                  <a:txBody>
                    <a:bodyPr/>
                    <a:lstStyle/>
                    <a:p>
                      <a:pPr algn="l"/>
                      <a:r>
                        <a:rPr lang="en-IN">
                          <a:effectLst/>
                        </a:rPr>
                        <a:t>L</a:t>
                      </a:r>
                    </a:p>
                  </a:txBody>
                  <a:tcPr marL="50800" marR="50800" marT="50800" marB="50800" anchor="ctr">
                    <a:lnL>
                      <a:noFill/>
                    </a:lnL>
                    <a:lnR>
                      <a:noFill/>
                    </a:lnR>
                    <a:lnT>
                      <a:noFill/>
                    </a:lnT>
                    <a:lnB>
                      <a:noFill/>
                    </a:lnB>
                    <a:solidFill>
                      <a:srgbClr val="FFFFFF"/>
                    </a:solidFill>
                  </a:tcPr>
                </a:tc>
                <a:tc>
                  <a:txBody>
                    <a:bodyPr/>
                    <a:lstStyle/>
                    <a:p>
                      <a:pPr algn="l"/>
                      <a:r>
                        <a:rPr lang="en-IN" dirty="0">
                          <a:effectLst/>
                        </a:rPr>
                        <a:t>10L</a:t>
                      </a:r>
                    </a:p>
                  </a:txBody>
                  <a:tcPr marL="50800" marR="50800" marT="50800" marB="50800" anchor="ctr">
                    <a:lnL>
                      <a:noFill/>
                    </a:lnL>
                    <a:lnR>
                      <a:noFill/>
                    </a:lnR>
                    <a:lnT>
                      <a:noFill/>
                    </a:lnT>
                    <a:lnB>
                      <a:noFill/>
                    </a:lnB>
                    <a:solidFill>
                      <a:srgbClr val="FFFFFF"/>
                    </a:solidFill>
                  </a:tcPr>
                </a:tc>
                <a:extLst>
                  <a:ext uri="{0D108BD9-81ED-4DB2-BD59-A6C34878D82A}">
                    <a16:rowId xmlns:a16="http://schemas.microsoft.com/office/drawing/2014/main" val="192491757"/>
                  </a:ext>
                </a:extLst>
              </a:tr>
            </a:tbl>
          </a:graphicData>
        </a:graphic>
      </p:graphicFrame>
    </p:spTree>
    <p:extLst>
      <p:ext uri="{BB962C8B-B14F-4D97-AF65-F5344CB8AC3E}">
        <p14:creationId xmlns:p14="http://schemas.microsoft.com/office/powerpoint/2010/main" val="182707890"/>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C190D4-3C4C-4552-77C3-A74F67DD6776}"/>
              </a:ext>
            </a:extLst>
          </p:cNvPr>
          <p:cNvSpPr>
            <a:spLocks noGrp="1"/>
          </p:cNvSpPr>
          <p:nvPr>
            <p:ph idx="1"/>
          </p:nvPr>
        </p:nvSpPr>
        <p:spPr>
          <a:xfrm>
            <a:off x="838200" y="497840"/>
            <a:ext cx="10515600" cy="5679123"/>
          </a:xfrm>
        </p:spPr>
        <p:txBody>
          <a:bodyPr>
            <a:normAutofit lnSpcReduction="10000"/>
          </a:bodyPr>
          <a:lstStyle/>
          <a:p>
            <a:pPr marL="0" indent="0" algn="l">
              <a:buNone/>
            </a:pPr>
            <a:r>
              <a:rPr lang="en-US" b="0" i="0" dirty="0">
                <a:effectLst/>
                <a:latin typeface="Verdana" panose="020B0604030504040204" pitchFamily="34" charset="0"/>
              </a:rPr>
              <a:t>String Types</a:t>
            </a:r>
          </a:p>
          <a:p>
            <a:pPr algn="l"/>
            <a:r>
              <a:rPr lang="en-US" b="0" i="0" dirty="0">
                <a:solidFill>
                  <a:srgbClr val="000000"/>
                </a:solidFill>
                <a:effectLst/>
                <a:latin typeface="Verdana" panose="020B0604030504040204" pitchFamily="34" charset="0"/>
              </a:rPr>
              <a:t>String type data types can be specified using single quotes (' ') or double quotes (" "). It contains two data types: VARCHAR and CHAR. Hive follows C-types escape characters.</a:t>
            </a:r>
          </a:p>
          <a:p>
            <a:pPr algn="l"/>
            <a:endParaRPr lang="en-US" b="0" i="0" dirty="0">
              <a:solidFill>
                <a:srgbClr val="000000"/>
              </a:solidFill>
              <a:effectLst/>
              <a:latin typeface="Verdana" panose="020B0604030504040204" pitchFamily="34" charset="0"/>
            </a:endParaRPr>
          </a:p>
          <a:p>
            <a:pPr algn="l"/>
            <a:r>
              <a:rPr lang="en-IN" b="0" i="0" dirty="0">
                <a:effectLst/>
                <a:latin typeface="Verdana" panose="020B0604030504040204" pitchFamily="34" charset="0"/>
              </a:rPr>
              <a:t>Timestamp</a:t>
            </a:r>
          </a:p>
          <a:p>
            <a:pPr algn="l"/>
            <a:r>
              <a:rPr lang="en-IN" b="0" i="0" dirty="0">
                <a:solidFill>
                  <a:srgbClr val="000000"/>
                </a:solidFill>
                <a:effectLst/>
                <a:latin typeface="Verdana" panose="020B0604030504040204" pitchFamily="34" charset="0"/>
              </a:rPr>
              <a:t>It supports traditional UNIX timestamp with optional nanosecond precision. It supports </a:t>
            </a:r>
            <a:r>
              <a:rPr lang="en-IN" b="0" i="0" dirty="0" err="1">
                <a:solidFill>
                  <a:srgbClr val="000000"/>
                </a:solidFill>
                <a:effectLst/>
                <a:latin typeface="Verdana" panose="020B0604030504040204" pitchFamily="34" charset="0"/>
              </a:rPr>
              <a:t>java.sql.Timestamp</a:t>
            </a:r>
            <a:r>
              <a:rPr lang="en-IN" b="0" i="0" dirty="0">
                <a:solidFill>
                  <a:srgbClr val="000000"/>
                </a:solidFill>
                <a:effectLst/>
                <a:latin typeface="Verdana" panose="020B0604030504040204" pitchFamily="34" charset="0"/>
              </a:rPr>
              <a:t> format “YYYY-MM-DD </a:t>
            </a:r>
            <a:r>
              <a:rPr lang="en-IN" b="0" i="0" dirty="0" err="1">
                <a:solidFill>
                  <a:srgbClr val="000000"/>
                </a:solidFill>
                <a:effectLst/>
                <a:latin typeface="Verdana" panose="020B0604030504040204" pitchFamily="34" charset="0"/>
              </a:rPr>
              <a:t>HH:MM:SS.fffffffff</a:t>
            </a:r>
            <a:r>
              <a:rPr lang="en-IN" b="0" i="0" dirty="0">
                <a:solidFill>
                  <a:srgbClr val="000000"/>
                </a:solidFill>
                <a:effectLst/>
                <a:latin typeface="Verdana" panose="020B0604030504040204" pitchFamily="34" charset="0"/>
              </a:rPr>
              <a:t>” and format “</a:t>
            </a:r>
            <a:r>
              <a:rPr lang="en-IN" b="0" i="0" dirty="0" err="1">
                <a:solidFill>
                  <a:srgbClr val="000000"/>
                </a:solidFill>
                <a:effectLst/>
                <a:latin typeface="Verdana" panose="020B0604030504040204" pitchFamily="34" charset="0"/>
              </a:rPr>
              <a:t>yyyy</a:t>
            </a:r>
            <a:r>
              <a:rPr lang="en-IN" b="0" i="0" dirty="0">
                <a:solidFill>
                  <a:srgbClr val="000000"/>
                </a:solidFill>
                <a:effectLst/>
                <a:latin typeface="Verdana" panose="020B0604030504040204" pitchFamily="34" charset="0"/>
              </a:rPr>
              <a:t>-mm-dd </a:t>
            </a:r>
            <a:r>
              <a:rPr lang="en-IN" b="0" i="0" dirty="0" err="1">
                <a:solidFill>
                  <a:srgbClr val="000000"/>
                </a:solidFill>
                <a:effectLst/>
                <a:latin typeface="Verdana" panose="020B0604030504040204" pitchFamily="34" charset="0"/>
              </a:rPr>
              <a:t>hh:mm:ss.ffffffffff</a:t>
            </a:r>
            <a:r>
              <a:rPr lang="en-IN" b="0" i="0" dirty="0">
                <a:solidFill>
                  <a:srgbClr val="000000"/>
                </a:solidFill>
                <a:effectLst/>
                <a:latin typeface="Verdana" panose="020B0604030504040204" pitchFamily="34" charset="0"/>
              </a:rPr>
              <a:t>”.</a:t>
            </a:r>
          </a:p>
          <a:p>
            <a:pPr algn="l"/>
            <a:r>
              <a:rPr lang="en-IN" b="0" i="0" dirty="0">
                <a:effectLst/>
                <a:latin typeface="Verdana" panose="020B0604030504040204" pitchFamily="34" charset="0"/>
              </a:rPr>
              <a:t>Dates</a:t>
            </a:r>
          </a:p>
          <a:p>
            <a:pPr algn="l"/>
            <a:r>
              <a:rPr lang="en-IN" b="0" i="0" dirty="0">
                <a:solidFill>
                  <a:srgbClr val="000000"/>
                </a:solidFill>
                <a:effectLst/>
                <a:latin typeface="Verdana" panose="020B0604030504040204" pitchFamily="34" charset="0"/>
              </a:rPr>
              <a:t>DATE values are described in year/month/day format in the form {{YYYY-MM-DD}}.</a:t>
            </a:r>
          </a:p>
          <a:p>
            <a:endParaRPr lang="en-IN" dirty="0"/>
          </a:p>
        </p:txBody>
      </p:sp>
    </p:spTree>
    <p:extLst>
      <p:ext uri="{BB962C8B-B14F-4D97-AF65-F5344CB8AC3E}">
        <p14:creationId xmlns:p14="http://schemas.microsoft.com/office/powerpoint/2010/main" val="1528760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E7AB-EA37-16C9-3405-A26213D6AC7B}"/>
              </a:ext>
            </a:extLst>
          </p:cNvPr>
          <p:cNvSpPr>
            <a:spLocks noGrp="1"/>
          </p:cNvSpPr>
          <p:nvPr>
            <p:ph type="title"/>
          </p:nvPr>
        </p:nvSpPr>
        <p:spPr/>
        <p:txBody>
          <a:bodyPr/>
          <a:lstStyle/>
          <a:p>
            <a:r>
              <a:rPr lang="en-US" b="1" i="0" dirty="0">
                <a:solidFill>
                  <a:srgbClr val="273239"/>
                </a:solidFill>
                <a:effectLst/>
                <a:latin typeface="Nunito" pitchFamily="2" charset="0"/>
              </a:rPr>
              <a:t>Recommendation</a:t>
            </a:r>
            <a:endParaRPr lang="en-IN" dirty="0"/>
          </a:p>
        </p:txBody>
      </p:sp>
      <p:sp>
        <p:nvSpPr>
          <p:cNvPr id="3" name="Content Placeholder 2">
            <a:extLst>
              <a:ext uri="{FF2B5EF4-FFF2-40B4-BE49-F238E27FC236}">
                <a16:creationId xmlns:a16="http://schemas.microsoft.com/office/drawing/2014/main" id="{9746FC5A-5CEE-B76B-DDEB-21BDD04ADDA9}"/>
              </a:ext>
            </a:extLst>
          </p:cNvPr>
          <p:cNvSpPr>
            <a:spLocks noGrp="1"/>
          </p:cNvSpPr>
          <p:nvPr>
            <p:ph idx="1"/>
          </p:nvPr>
        </p:nvSpPr>
        <p:spPr/>
        <p:txBody>
          <a:bodyPr/>
          <a:lstStyle/>
          <a:p>
            <a:pPr algn="l" fontAlgn="base"/>
            <a:r>
              <a:rPr lang="en-US" b="0" i="0" dirty="0">
                <a:solidFill>
                  <a:srgbClr val="273239"/>
                </a:solidFill>
                <a:effectLst/>
                <a:latin typeface="Nunito" pitchFamily="2" charset="0"/>
              </a:rPr>
              <a:t>By tracking customer spending habit, shopping behavior, Big retails store provide a recommendation to the customer. </a:t>
            </a:r>
          </a:p>
          <a:p>
            <a:pPr algn="l" fontAlgn="base"/>
            <a:endParaRPr lang="en-US" dirty="0">
              <a:solidFill>
                <a:srgbClr val="273239"/>
              </a:solidFill>
              <a:latin typeface="Nunito" pitchFamily="2" charset="0"/>
            </a:endParaRPr>
          </a:p>
          <a:p>
            <a:pPr algn="l" fontAlgn="base"/>
            <a:r>
              <a:rPr lang="en-US" b="0" i="0" dirty="0">
                <a:solidFill>
                  <a:srgbClr val="273239"/>
                </a:solidFill>
                <a:effectLst/>
                <a:latin typeface="Nunito" pitchFamily="2" charset="0"/>
              </a:rPr>
              <a:t>E-commerce site like Amazon, Walmart, Flipkart does product recommendation. They track what product a customer is searching, based on that data they recommend that type of product to that customer. </a:t>
            </a:r>
          </a:p>
          <a:p>
            <a:pPr marL="0" indent="0">
              <a:buNone/>
            </a:pPr>
            <a:br>
              <a:rPr lang="en-US" b="0" i="0" dirty="0">
                <a:solidFill>
                  <a:srgbClr val="273239"/>
                </a:solidFill>
                <a:effectLst/>
                <a:latin typeface="Nunito" pitchFamily="2" charset="0"/>
              </a:rPr>
            </a:br>
            <a:endParaRPr lang="en-IN" dirty="0"/>
          </a:p>
        </p:txBody>
      </p:sp>
    </p:spTree>
    <p:extLst>
      <p:ext uri="{BB962C8B-B14F-4D97-AF65-F5344CB8AC3E}">
        <p14:creationId xmlns:p14="http://schemas.microsoft.com/office/powerpoint/2010/main" val="1112085841"/>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6C14-C0CC-4B30-B26F-A6FF3D7193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A1CDF7-D89E-5196-9215-88B043F0BF8E}"/>
              </a:ext>
            </a:extLst>
          </p:cNvPr>
          <p:cNvSpPr>
            <a:spLocks noGrp="1"/>
          </p:cNvSpPr>
          <p:nvPr>
            <p:ph idx="1"/>
          </p:nvPr>
        </p:nvSpPr>
        <p:spPr/>
        <p:txBody>
          <a:bodyPr/>
          <a:lstStyle/>
          <a:p>
            <a:r>
              <a:rPr lang="en-US" dirty="0"/>
              <a:t>Decimals</a:t>
            </a:r>
          </a:p>
          <a:p>
            <a:r>
              <a:rPr lang="en-US" dirty="0"/>
              <a:t>The DECIMAL type in Hive is as same as Big Decimal format of Java. It is used for representing immutable arbitrary precision. The syntax and example is as follows:</a:t>
            </a:r>
          </a:p>
          <a:p>
            <a:endParaRPr lang="en-US" dirty="0"/>
          </a:p>
          <a:p>
            <a:r>
              <a:rPr lang="en-US" dirty="0"/>
              <a:t>DECIMAL(precision, scale)</a:t>
            </a:r>
          </a:p>
          <a:p>
            <a:r>
              <a:rPr lang="en-US" dirty="0"/>
              <a:t>decimal(10,0)</a:t>
            </a:r>
            <a:endParaRPr lang="en-IN" dirty="0"/>
          </a:p>
        </p:txBody>
      </p:sp>
    </p:spTree>
    <p:extLst>
      <p:ext uri="{BB962C8B-B14F-4D97-AF65-F5344CB8AC3E}">
        <p14:creationId xmlns:p14="http://schemas.microsoft.com/office/powerpoint/2010/main" val="267468589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754682-223B-2E71-9052-5B159CC76D9E}"/>
              </a:ext>
            </a:extLst>
          </p:cNvPr>
          <p:cNvSpPr>
            <a:spLocks noGrp="1"/>
          </p:cNvSpPr>
          <p:nvPr>
            <p:ph idx="1"/>
          </p:nvPr>
        </p:nvSpPr>
        <p:spPr>
          <a:xfrm>
            <a:off x="838200" y="985520"/>
            <a:ext cx="10515600" cy="5191443"/>
          </a:xfrm>
        </p:spPr>
        <p:txBody>
          <a:bodyPr>
            <a:normAutofit/>
          </a:bodyPr>
          <a:lstStyle/>
          <a:p>
            <a:pPr marL="0" indent="0" algn="l">
              <a:buNone/>
            </a:pPr>
            <a:r>
              <a:rPr lang="en-US" b="0" i="0" dirty="0">
                <a:solidFill>
                  <a:srgbClr val="000000"/>
                </a:solidFill>
                <a:effectLst/>
                <a:latin typeface="var(--ff-lato)"/>
              </a:rPr>
              <a:t>Literals</a:t>
            </a:r>
          </a:p>
          <a:p>
            <a:pPr algn="l"/>
            <a:r>
              <a:rPr lang="en-US" b="0" i="0" dirty="0">
                <a:solidFill>
                  <a:srgbClr val="000000"/>
                </a:solidFill>
                <a:effectLst/>
                <a:latin typeface="Verdana" panose="020B0604030504040204" pitchFamily="34" charset="0"/>
              </a:rPr>
              <a:t>The following literals are used in Hive:</a:t>
            </a:r>
          </a:p>
          <a:p>
            <a:pPr algn="l"/>
            <a:r>
              <a:rPr lang="en-US" b="0" i="0" dirty="0">
                <a:effectLst/>
                <a:latin typeface="Verdana" panose="020B0604030504040204" pitchFamily="34" charset="0"/>
              </a:rPr>
              <a:t>Floating Point Types</a:t>
            </a:r>
          </a:p>
          <a:p>
            <a:pPr algn="l"/>
            <a:r>
              <a:rPr lang="en-US" b="0" i="0" dirty="0">
                <a:solidFill>
                  <a:srgbClr val="000000"/>
                </a:solidFill>
                <a:effectLst/>
                <a:latin typeface="Verdana" panose="020B0604030504040204" pitchFamily="34" charset="0"/>
              </a:rPr>
              <a:t>Floating point types are nothing but numbers with decimal points. Generally, this type of data is composed of DOUBLE data type.</a:t>
            </a:r>
          </a:p>
          <a:p>
            <a:pPr algn="l"/>
            <a:r>
              <a:rPr lang="en-US" b="0" i="0" dirty="0">
                <a:effectLst/>
                <a:latin typeface="Verdana" panose="020B0604030504040204" pitchFamily="34" charset="0"/>
              </a:rPr>
              <a:t>Decimal Type</a:t>
            </a:r>
          </a:p>
          <a:p>
            <a:r>
              <a:rPr lang="en-US" b="0" i="0" dirty="0">
                <a:solidFill>
                  <a:srgbClr val="000000"/>
                </a:solidFill>
                <a:effectLst/>
                <a:latin typeface="Verdana" panose="020B0604030504040204" pitchFamily="34" charset="0"/>
              </a:rPr>
              <a:t>Decimal type data is nothing but floating point value with higher range than DOUBLE data type. The range of decimal type is approximately -10</a:t>
            </a:r>
            <a:r>
              <a:rPr lang="en-US" b="0" i="0" baseline="30000" dirty="0">
                <a:solidFill>
                  <a:srgbClr val="000000"/>
                </a:solidFill>
                <a:effectLst/>
                <a:latin typeface="Verdana" panose="020B0604030504040204" pitchFamily="34" charset="0"/>
              </a:rPr>
              <a:t>-308</a:t>
            </a:r>
            <a:r>
              <a:rPr lang="en-US" b="0" i="0" dirty="0">
                <a:solidFill>
                  <a:srgbClr val="000000"/>
                </a:solidFill>
                <a:effectLst/>
                <a:latin typeface="Verdana" panose="020B0604030504040204" pitchFamily="34" charset="0"/>
              </a:rPr>
              <a:t> to 10</a:t>
            </a:r>
            <a:r>
              <a:rPr lang="en-US" b="0" i="0" baseline="30000" dirty="0">
                <a:solidFill>
                  <a:srgbClr val="000000"/>
                </a:solidFill>
                <a:effectLst/>
                <a:latin typeface="Verdana" panose="020B0604030504040204" pitchFamily="34" charset="0"/>
              </a:rPr>
              <a:t>308</a:t>
            </a:r>
            <a:r>
              <a:rPr lang="en-US" b="0" i="0" dirty="0">
                <a:solidFill>
                  <a:srgbClr val="000000"/>
                </a:solidFill>
                <a:effectLst/>
                <a:latin typeface="Verdana" panose="020B0604030504040204" pitchFamily="34" charset="0"/>
              </a:rPr>
              <a:t>.</a:t>
            </a:r>
            <a:endParaRPr lang="en-IN" dirty="0"/>
          </a:p>
        </p:txBody>
      </p:sp>
    </p:spTree>
    <p:extLst>
      <p:ext uri="{BB962C8B-B14F-4D97-AF65-F5344CB8AC3E}">
        <p14:creationId xmlns:p14="http://schemas.microsoft.com/office/powerpoint/2010/main" val="425477343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C4023C-2AED-AE7C-F1C6-80561165770E}"/>
              </a:ext>
            </a:extLst>
          </p:cNvPr>
          <p:cNvSpPr>
            <a:spLocks noGrp="1"/>
          </p:cNvSpPr>
          <p:nvPr>
            <p:ph idx="1"/>
          </p:nvPr>
        </p:nvSpPr>
        <p:spPr>
          <a:xfrm>
            <a:off x="838200" y="934720"/>
            <a:ext cx="10515600" cy="5720080"/>
          </a:xfrm>
        </p:spPr>
        <p:txBody>
          <a:bodyPr>
            <a:normAutofit fontScale="62500" lnSpcReduction="20000"/>
          </a:bodyPr>
          <a:lstStyle/>
          <a:p>
            <a:r>
              <a:rPr lang="en-US" dirty="0"/>
              <a:t>Null Value</a:t>
            </a:r>
          </a:p>
          <a:p>
            <a:r>
              <a:rPr lang="en-US" dirty="0"/>
              <a:t>Missing values are represented by the special value NULL.</a:t>
            </a:r>
          </a:p>
          <a:p>
            <a:endParaRPr lang="en-US" dirty="0"/>
          </a:p>
          <a:p>
            <a:r>
              <a:rPr lang="en-US" dirty="0"/>
              <a:t>Complex Types</a:t>
            </a:r>
          </a:p>
          <a:p>
            <a:r>
              <a:rPr lang="en-US" dirty="0"/>
              <a:t>The Hive complex data types are as follows:</a:t>
            </a:r>
          </a:p>
          <a:p>
            <a:endParaRPr lang="en-US" dirty="0"/>
          </a:p>
          <a:p>
            <a:r>
              <a:rPr lang="en-US" dirty="0"/>
              <a:t>Arrays</a:t>
            </a:r>
          </a:p>
          <a:p>
            <a:r>
              <a:rPr lang="en-US" dirty="0"/>
              <a:t>Arrays in Hive are used the same way they are used in Java.</a:t>
            </a:r>
          </a:p>
          <a:p>
            <a:endParaRPr lang="en-US" dirty="0"/>
          </a:p>
          <a:p>
            <a:r>
              <a:rPr lang="en-US" dirty="0"/>
              <a:t>Syntax: ARRAY&lt;</a:t>
            </a:r>
            <a:r>
              <a:rPr lang="en-US" dirty="0" err="1"/>
              <a:t>data_type</a:t>
            </a:r>
            <a:r>
              <a:rPr lang="en-US" dirty="0"/>
              <a:t>&gt;</a:t>
            </a:r>
          </a:p>
          <a:p>
            <a:endParaRPr lang="en-US" dirty="0"/>
          </a:p>
          <a:p>
            <a:r>
              <a:rPr lang="en-US" dirty="0"/>
              <a:t>Maps</a:t>
            </a:r>
          </a:p>
          <a:p>
            <a:r>
              <a:rPr lang="en-US" dirty="0"/>
              <a:t>Maps in Hive are similar to Java Maps.</a:t>
            </a:r>
          </a:p>
          <a:p>
            <a:endParaRPr lang="en-US" dirty="0"/>
          </a:p>
          <a:p>
            <a:r>
              <a:rPr lang="en-US" dirty="0"/>
              <a:t>Syntax: MAP&lt;</a:t>
            </a:r>
            <a:r>
              <a:rPr lang="en-US" dirty="0" err="1"/>
              <a:t>primitive_type</a:t>
            </a:r>
            <a:r>
              <a:rPr lang="en-US" dirty="0"/>
              <a:t>, </a:t>
            </a:r>
            <a:r>
              <a:rPr lang="en-US" dirty="0" err="1"/>
              <a:t>data_type</a:t>
            </a:r>
            <a:r>
              <a:rPr lang="en-US" dirty="0"/>
              <a:t>&gt;</a:t>
            </a:r>
          </a:p>
          <a:p>
            <a:r>
              <a:rPr lang="en-US" dirty="0"/>
              <a:t>Structs</a:t>
            </a:r>
          </a:p>
          <a:p>
            <a:r>
              <a:rPr lang="en-US" dirty="0"/>
              <a:t>Structs in Hive is similar to using complex data with comment.</a:t>
            </a:r>
            <a:endParaRPr lang="en-IN" dirty="0"/>
          </a:p>
        </p:txBody>
      </p:sp>
    </p:spTree>
    <p:extLst>
      <p:ext uri="{BB962C8B-B14F-4D97-AF65-F5344CB8AC3E}">
        <p14:creationId xmlns:p14="http://schemas.microsoft.com/office/powerpoint/2010/main" val="2568653676"/>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AB669-D3BE-C510-F8AF-AC706AA42865}"/>
              </a:ext>
            </a:extLst>
          </p:cNvPr>
          <p:cNvSpPr>
            <a:spLocks noGrp="1"/>
          </p:cNvSpPr>
          <p:nvPr>
            <p:ph type="title"/>
          </p:nvPr>
        </p:nvSpPr>
        <p:spPr/>
        <p:txBody>
          <a:bodyPr/>
          <a:lstStyle/>
          <a:p>
            <a:r>
              <a:rPr lang="en-IN" b="1" i="0" dirty="0">
                <a:solidFill>
                  <a:srgbClr val="222222"/>
                </a:solidFill>
                <a:effectLst/>
                <a:latin typeface="Source Sans Pro" panose="020B0503030403020204" pitchFamily="34" charset="0"/>
              </a:rPr>
              <a:t>Hive Query Language</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B3D3C9C6-E723-5E0E-83E9-619BCA26A849}"/>
              </a:ext>
            </a:extLst>
          </p:cNvPr>
          <p:cNvSpPr>
            <a:spLocks noGrp="1"/>
          </p:cNvSpPr>
          <p:nvPr>
            <p:ph idx="1"/>
          </p:nvPr>
        </p:nvSpPr>
        <p:spPr/>
        <p:txBody>
          <a:bodyPr/>
          <a:lstStyle/>
          <a:p>
            <a:r>
              <a:rPr lang="en-US" dirty="0"/>
              <a:t>Hive Query Language (HiveQL) is a query language in Apache Hive for processing and analyzing structured data. </a:t>
            </a:r>
          </a:p>
          <a:p>
            <a:endParaRPr lang="en-US" dirty="0"/>
          </a:p>
          <a:p>
            <a:r>
              <a:rPr lang="en-US" dirty="0"/>
              <a:t>It separates users from the complexity of Map Reduce programming. It reuses common concepts from relational databases, such as tables, rows, columns, and schema, to ease learning. </a:t>
            </a:r>
          </a:p>
          <a:p>
            <a:endParaRPr lang="en-US" dirty="0"/>
          </a:p>
          <a:p>
            <a:r>
              <a:rPr lang="en-US" dirty="0"/>
              <a:t>Hive provides a CLI for Hive query writing using Hive Query Language (HiveQL).</a:t>
            </a:r>
            <a:endParaRPr lang="en-IN" dirty="0"/>
          </a:p>
        </p:txBody>
      </p:sp>
    </p:spTree>
    <p:extLst>
      <p:ext uri="{BB962C8B-B14F-4D97-AF65-F5344CB8AC3E}">
        <p14:creationId xmlns:p14="http://schemas.microsoft.com/office/powerpoint/2010/main" val="1815738823"/>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8F10-55BD-06DF-9D8D-BD88C5BA3F6D}"/>
              </a:ext>
            </a:extLst>
          </p:cNvPr>
          <p:cNvSpPr>
            <a:spLocks noGrp="1"/>
          </p:cNvSpPr>
          <p:nvPr>
            <p:ph type="title"/>
          </p:nvPr>
        </p:nvSpPr>
        <p:spPr/>
        <p:txBody>
          <a:bodyPr/>
          <a:lstStyle/>
          <a:p>
            <a:r>
              <a:rPr lang="en-US" b="0" i="0" dirty="0">
                <a:solidFill>
                  <a:srgbClr val="212529"/>
                </a:solidFill>
                <a:effectLst/>
                <a:latin typeface="adobe-clean"/>
              </a:rPr>
              <a:t>Hive Query Language</a:t>
            </a:r>
            <a:br>
              <a:rPr lang="en-US" b="0" i="0" dirty="0">
                <a:solidFill>
                  <a:srgbClr val="212529"/>
                </a:solidFill>
                <a:effectLst/>
                <a:latin typeface="adobe-clean"/>
              </a:rPr>
            </a:br>
            <a:endParaRPr lang="en-IN" dirty="0"/>
          </a:p>
        </p:txBody>
      </p:sp>
      <p:sp>
        <p:nvSpPr>
          <p:cNvPr id="3" name="Content Placeholder 2">
            <a:extLst>
              <a:ext uri="{FF2B5EF4-FFF2-40B4-BE49-F238E27FC236}">
                <a16:creationId xmlns:a16="http://schemas.microsoft.com/office/drawing/2014/main" id="{120B0AEC-F4D8-9575-0D20-22993C0D2504}"/>
              </a:ext>
            </a:extLst>
          </p:cNvPr>
          <p:cNvSpPr>
            <a:spLocks noGrp="1"/>
          </p:cNvSpPr>
          <p:nvPr>
            <p:ph idx="1"/>
          </p:nvPr>
        </p:nvSpPr>
        <p:spPr/>
        <p:txBody>
          <a:bodyPr>
            <a:normAutofit fontScale="85000" lnSpcReduction="20000"/>
          </a:bodyPr>
          <a:lstStyle/>
          <a:p>
            <a:pPr algn="just">
              <a:buFont typeface="Arial" panose="020B0604020202020204" pitchFamily="34" charset="0"/>
              <a:buChar char="•"/>
            </a:pPr>
            <a:r>
              <a:rPr lang="en-US" b="0" i="0" dirty="0">
                <a:solidFill>
                  <a:srgbClr val="212529"/>
                </a:solidFill>
                <a:effectLst/>
                <a:latin typeface="Open Sans" panose="020B0606030504020204" pitchFamily="34" charset="0"/>
              </a:rPr>
              <a:t>Hive QL is the HIVE QUERY LANGUAGE</a:t>
            </a:r>
          </a:p>
          <a:p>
            <a:pPr algn="just">
              <a:buFont typeface="Arial" panose="020B0604020202020204" pitchFamily="34" charset="0"/>
              <a:buChar char="•"/>
            </a:pPr>
            <a:r>
              <a:rPr lang="en-US" b="0" i="0" dirty="0">
                <a:solidFill>
                  <a:srgbClr val="212529"/>
                </a:solidFill>
                <a:effectLst/>
                <a:latin typeface="Open Sans" panose="020B0606030504020204" pitchFamily="34" charset="0"/>
              </a:rPr>
              <a:t>Hive offers no support for row-level inserts, updates, and deletes.</a:t>
            </a:r>
          </a:p>
          <a:p>
            <a:pPr algn="just">
              <a:buFont typeface="Arial" panose="020B0604020202020204" pitchFamily="34" charset="0"/>
              <a:buChar char="•"/>
            </a:pPr>
            <a:r>
              <a:rPr lang="en-US" b="0" i="0" dirty="0">
                <a:solidFill>
                  <a:srgbClr val="212529"/>
                </a:solidFill>
                <a:effectLst/>
                <a:latin typeface="Open Sans" panose="020B0606030504020204" pitchFamily="34" charset="0"/>
              </a:rPr>
              <a:t>Hive does not support transactions.</a:t>
            </a:r>
          </a:p>
          <a:p>
            <a:pPr algn="just">
              <a:buFont typeface="Arial" panose="020B0604020202020204" pitchFamily="34" charset="0"/>
              <a:buChar char="•"/>
            </a:pPr>
            <a:r>
              <a:rPr lang="en-US" b="0" i="0" dirty="0">
                <a:solidFill>
                  <a:srgbClr val="212529"/>
                </a:solidFill>
                <a:effectLst/>
                <a:latin typeface="Open Sans" panose="020B0606030504020204" pitchFamily="34" charset="0"/>
              </a:rPr>
              <a:t>Hive adds extensions to provide better performance in the context of Hadoop and to integrate with custom extensions and even external programs.</a:t>
            </a:r>
          </a:p>
          <a:p>
            <a:pPr algn="just">
              <a:buFont typeface="Arial" panose="020B0604020202020204" pitchFamily="34" charset="0"/>
              <a:buChar char="•"/>
            </a:pPr>
            <a:r>
              <a:rPr lang="en-US" b="0" i="0" dirty="0">
                <a:solidFill>
                  <a:srgbClr val="212529"/>
                </a:solidFill>
                <a:effectLst/>
                <a:latin typeface="Open Sans" panose="020B0606030504020204" pitchFamily="34" charset="0"/>
              </a:rPr>
              <a:t>DDL and DML are the parts of HIVE QL</a:t>
            </a:r>
          </a:p>
          <a:p>
            <a:pPr algn="just">
              <a:buFont typeface="Arial" panose="020B0604020202020204" pitchFamily="34" charset="0"/>
              <a:buChar char="•"/>
            </a:pPr>
            <a:r>
              <a:rPr lang="en-US" b="0" i="0" dirty="0">
                <a:solidFill>
                  <a:srgbClr val="212529"/>
                </a:solidFill>
                <a:effectLst/>
                <a:latin typeface="Open Sans" panose="020B0606030504020204" pitchFamily="34" charset="0"/>
              </a:rPr>
              <a:t>Data Definition Language (DDL) is used for creating, altering and dropping databases, tables, views, functions and indexes.</a:t>
            </a:r>
          </a:p>
          <a:p>
            <a:pPr algn="just">
              <a:buFont typeface="Arial" panose="020B0604020202020204" pitchFamily="34" charset="0"/>
              <a:buChar char="•"/>
            </a:pPr>
            <a:r>
              <a:rPr lang="en-US" b="0" i="0" dirty="0">
                <a:solidFill>
                  <a:srgbClr val="212529"/>
                </a:solidFill>
                <a:effectLst/>
                <a:latin typeface="Open Sans" panose="020B0606030504020204" pitchFamily="34" charset="0"/>
              </a:rPr>
              <a:t>Data manipulation language is used to put data into Hive tables and to extract data to the file system and also how to explore and manipulate data with queries, grouping, filtering, joining etc.</a:t>
            </a:r>
          </a:p>
          <a:p>
            <a:endParaRPr lang="en-IN" dirty="0"/>
          </a:p>
        </p:txBody>
      </p:sp>
    </p:spTree>
    <p:extLst>
      <p:ext uri="{BB962C8B-B14F-4D97-AF65-F5344CB8AC3E}">
        <p14:creationId xmlns:p14="http://schemas.microsoft.com/office/powerpoint/2010/main" val="20394941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4D9A-ECD9-25DC-9D7E-36EFF9E3E19B}"/>
              </a:ext>
            </a:extLst>
          </p:cNvPr>
          <p:cNvSpPr>
            <a:spLocks noGrp="1"/>
          </p:cNvSpPr>
          <p:nvPr>
            <p:ph type="title"/>
          </p:nvPr>
        </p:nvSpPr>
        <p:spPr/>
        <p:txBody>
          <a:bodyPr/>
          <a:lstStyle/>
          <a:p>
            <a:r>
              <a:rPr lang="en-US" b="0" i="0" dirty="0">
                <a:solidFill>
                  <a:srgbClr val="212529"/>
                </a:solidFill>
                <a:effectLst/>
                <a:latin typeface="adobe-clean"/>
              </a:rPr>
              <a:t>Databases in Hive:</a:t>
            </a:r>
            <a:br>
              <a:rPr lang="en-US" b="0" i="0" dirty="0">
                <a:solidFill>
                  <a:srgbClr val="212529"/>
                </a:solidFill>
                <a:effectLst/>
                <a:latin typeface="adobe-clean"/>
              </a:rPr>
            </a:br>
            <a:endParaRPr lang="en-IN" dirty="0"/>
          </a:p>
        </p:txBody>
      </p:sp>
      <p:sp>
        <p:nvSpPr>
          <p:cNvPr id="3" name="Content Placeholder 2">
            <a:extLst>
              <a:ext uri="{FF2B5EF4-FFF2-40B4-BE49-F238E27FC236}">
                <a16:creationId xmlns:a16="http://schemas.microsoft.com/office/drawing/2014/main" id="{5A897D59-3439-E5F3-2C0F-E65CEB0CCFF6}"/>
              </a:ext>
            </a:extLst>
          </p:cNvPr>
          <p:cNvSpPr>
            <a:spLocks noGrp="1"/>
          </p:cNvSpPr>
          <p:nvPr>
            <p:ph idx="1"/>
          </p:nvPr>
        </p:nvSpPr>
        <p:spPr/>
        <p:txBody>
          <a:bodyPr/>
          <a:lstStyle/>
          <a:p>
            <a:pPr algn="just">
              <a:buFont typeface="Arial" panose="020B0604020202020204" pitchFamily="34" charset="0"/>
              <a:buChar char="•"/>
            </a:pPr>
            <a:r>
              <a:rPr lang="en-US" b="0" i="0" dirty="0">
                <a:solidFill>
                  <a:srgbClr val="212529"/>
                </a:solidFill>
                <a:effectLst/>
                <a:latin typeface="Open Sans" panose="020B0606030504020204" pitchFamily="34" charset="0"/>
              </a:rPr>
              <a:t>The Databases in the Hive is essentially just a catalog or namespace of tables.</a:t>
            </a:r>
          </a:p>
          <a:p>
            <a:pPr algn="just">
              <a:buFont typeface="Arial" panose="020B0604020202020204" pitchFamily="34" charset="0"/>
              <a:buChar char="•"/>
            </a:pPr>
            <a:r>
              <a:rPr lang="en-US" b="0" i="0" dirty="0">
                <a:solidFill>
                  <a:srgbClr val="212529"/>
                </a:solidFill>
                <a:effectLst/>
                <a:latin typeface="Open Sans" panose="020B0606030504020204" pitchFamily="34" charset="0"/>
              </a:rPr>
              <a:t>They are very useful for larger clusters with multiple teams and users, as a way of avoiding table name</a:t>
            </a:r>
          </a:p>
          <a:p>
            <a:pPr algn="just">
              <a:buFont typeface="Arial" panose="020B0604020202020204" pitchFamily="34" charset="0"/>
              <a:buChar char="•"/>
            </a:pPr>
            <a:r>
              <a:rPr lang="en-US" b="0" i="0" dirty="0">
                <a:solidFill>
                  <a:srgbClr val="212529"/>
                </a:solidFill>
                <a:effectLst/>
                <a:latin typeface="Open Sans" panose="020B0606030504020204" pitchFamily="34" charset="0"/>
              </a:rPr>
              <a:t>Hive provides commands such as</a:t>
            </a:r>
          </a:p>
          <a:p>
            <a:pPr marL="742950" lvl="1" indent="-285750" algn="just">
              <a:buFont typeface="Arial" panose="020B0604020202020204" pitchFamily="34" charset="0"/>
              <a:buChar char="•"/>
            </a:pPr>
            <a:r>
              <a:rPr lang="en-US" b="0" i="0" dirty="0">
                <a:solidFill>
                  <a:srgbClr val="212529"/>
                </a:solidFill>
                <a:effectLst/>
                <a:latin typeface="Open Sans" panose="020B0606030504020204" pitchFamily="34" charset="0"/>
              </a:rPr>
              <a:t>CREATE DATABASE </a:t>
            </a:r>
            <a:r>
              <a:rPr lang="en-US" b="0" i="0" dirty="0" err="1">
                <a:solidFill>
                  <a:srgbClr val="212529"/>
                </a:solidFill>
                <a:effectLst/>
                <a:latin typeface="Open Sans" panose="020B0606030504020204" pitchFamily="34" charset="0"/>
              </a:rPr>
              <a:t>db</a:t>
            </a:r>
            <a:r>
              <a:rPr lang="en-US" b="0" i="0" dirty="0">
                <a:solidFill>
                  <a:srgbClr val="212529"/>
                </a:solidFill>
                <a:effectLst/>
                <a:latin typeface="Open Sans" panose="020B0606030504020204" pitchFamily="34" charset="0"/>
              </a:rPr>
              <a:t> name -- to create a database in Hive</a:t>
            </a:r>
          </a:p>
          <a:p>
            <a:pPr marL="742950" lvl="1" indent="-285750" algn="just">
              <a:buFont typeface="Arial" panose="020B0604020202020204" pitchFamily="34" charset="0"/>
              <a:buChar char="•"/>
            </a:pPr>
            <a:r>
              <a:rPr lang="en-US" b="0" i="0" dirty="0">
                <a:solidFill>
                  <a:srgbClr val="212529"/>
                </a:solidFill>
                <a:effectLst/>
                <a:latin typeface="Open Sans" panose="020B0606030504020204" pitchFamily="34" charset="0"/>
              </a:rPr>
              <a:t>USE </a:t>
            </a:r>
            <a:r>
              <a:rPr lang="en-US" b="0" i="0" dirty="0" err="1">
                <a:solidFill>
                  <a:srgbClr val="212529"/>
                </a:solidFill>
                <a:effectLst/>
                <a:latin typeface="Open Sans" panose="020B0606030504020204" pitchFamily="34" charset="0"/>
              </a:rPr>
              <a:t>db</a:t>
            </a:r>
            <a:r>
              <a:rPr lang="en-US" b="0" i="0" dirty="0">
                <a:solidFill>
                  <a:srgbClr val="212529"/>
                </a:solidFill>
                <a:effectLst/>
                <a:latin typeface="Open Sans" panose="020B0606030504020204" pitchFamily="34" charset="0"/>
              </a:rPr>
              <a:t> name -- To use the database in Hive.</a:t>
            </a:r>
          </a:p>
          <a:p>
            <a:pPr marL="742950" lvl="1" indent="-285750" algn="just">
              <a:buFont typeface="Arial" panose="020B0604020202020204" pitchFamily="34" charset="0"/>
              <a:buChar char="•"/>
            </a:pPr>
            <a:r>
              <a:rPr lang="en-US" b="0" i="0" dirty="0">
                <a:solidFill>
                  <a:srgbClr val="212529"/>
                </a:solidFill>
                <a:effectLst/>
                <a:latin typeface="Open Sans" panose="020B0606030504020204" pitchFamily="34" charset="0"/>
              </a:rPr>
              <a:t>DROP </a:t>
            </a:r>
            <a:r>
              <a:rPr lang="en-US" b="0" i="0" dirty="0" err="1">
                <a:solidFill>
                  <a:srgbClr val="212529"/>
                </a:solidFill>
                <a:effectLst/>
                <a:latin typeface="Open Sans" panose="020B0606030504020204" pitchFamily="34" charset="0"/>
              </a:rPr>
              <a:t>db</a:t>
            </a:r>
            <a:r>
              <a:rPr lang="en-US" b="0" i="0" dirty="0">
                <a:solidFill>
                  <a:srgbClr val="212529"/>
                </a:solidFill>
                <a:effectLst/>
                <a:latin typeface="Open Sans" panose="020B0606030504020204" pitchFamily="34" charset="0"/>
              </a:rPr>
              <a:t> name -- To delete the database in Hive.</a:t>
            </a:r>
          </a:p>
          <a:p>
            <a:pPr marL="742950" lvl="1" indent="-285750" algn="just">
              <a:buFont typeface="Arial" panose="020B0604020202020204" pitchFamily="34" charset="0"/>
              <a:buChar char="•"/>
            </a:pPr>
            <a:r>
              <a:rPr lang="en-US" b="0" i="0" dirty="0">
                <a:solidFill>
                  <a:srgbClr val="212529"/>
                </a:solidFill>
                <a:effectLst/>
                <a:latin typeface="Open Sans" panose="020B0606030504020204" pitchFamily="34" charset="0"/>
              </a:rPr>
              <a:t>SHOW DATABASE -- to see the list of the </a:t>
            </a:r>
            <a:r>
              <a:rPr lang="en-US" b="0" i="0" dirty="0" err="1">
                <a:solidFill>
                  <a:srgbClr val="212529"/>
                </a:solidFill>
                <a:effectLst/>
                <a:latin typeface="Open Sans" panose="020B0606030504020204" pitchFamily="34" charset="0"/>
              </a:rPr>
              <a:t>DataBase</a:t>
            </a:r>
            <a:endParaRPr lang="en-US" b="0" i="0" dirty="0">
              <a:solidFill>
                <a:srgbClr val="212529"/>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210246177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F6551-F9C5-F575-A38F-9A5C0D314DAC}"/>
              </a:ext>
            </a:extLst>
          </p:cNvPr>
          <p:cNvSpPr>
            <a:spLocks noGrp="1"/>
          </p:cNvSpPr>
          <p:nvPr>
            <p:ph type="title"/>
          </p:nvPr>
        </p:nvSpPr>
        <p:spPr/>
        <p:txBody>
          <a:bodyPr/>
          <a:lstStyle/>
          <a:p>
            <a:r>
              <a:rPr lang="en-US"/>
              <a:t>Tables in Hive:</a:t>
            </a:r>
            <a:br>
              <a:rPr lang="en-US"/>
            </a:br>
            <a:endParaRPr lang="en-IN"/>
          </a:p>
        </p:txBody>
      </p:sp>
      <p:sp>
        <p:nvSpPr>
          <p:cNvPr id="3" name="Content Placeholder 2">
            <a:extLst>
              <a:ext uri="{FF2B5EF4-FFF2-40B4-BE49-F238E27FC236}">
                <a16:creationId xmlns:a16="http://schemas.microsoft.com/office/drawing/2014/main" id="{A0B292D7-8607-4A48-8E56-3CF13469330D}"/>
              </a:ext>
            </a:extLst>
          </p:cNvPr>
          <p:cNvSpPr>
            <a:spLocks noGrp="1"/>
          </p:cNvSpPr>
          <p:nvPr>
            <p:ph idx="1"/>
          </p:nvPr>
        </p:nvSpPr>
        <p:spPr/>
        <p:txBody>
          <a:bodyPr>
            <a:normAutofit fontScale="92500" lnSpcReduction="10000"/>
          </a:bodyPr>
          <a:lstStyle/>
          <a:p>
            <a:r>
              <a:rPr lang="en-US" dirty="0"/>
              <a:t>Hive table is logically made up of the data being stored and the associated metadata describing the layout of the data in the table.</a:t>
            </a:r>
          </a:p>
          <a:p>
            <a:endParaRPr lang="en-US" dirty="0"/>
          </a:p>
          <a:p>
            <a:r>
              <a:rPr lang="en-US" dirty="0"/>
              <a:t>The data typically resides in HDFS, although it may reside on any Hadoop file system including the local file system.</a:t>
            </a:r>
          </a:p>
          <a:p>
            <a:r>
              <a:rPr lang="en-US" dirty="0"/>
              <a:t>Hive stores the metadata in a relational database and not in HDFS.</a:t>
            </a:r>
          </a:p>
          <a:p>
            <a:r>
              <a:rPr lang="en-US" dirty="0"/>
              <a:t>The command for creating a table in Hive is</a:t>
            </a:r>
          </a:p>
          <a:p>
            <a:r>
              <a:rPr lang="en-US" dirty="0"/>
              <a:t>have&gt;CREATE TABLE EMP (empid int, </a:t>
            </a:r>
            <a:r>
              <a:rPr lang="en-US" dirty="0" err="1"/>
              <a:t>ename</a:t>
            </a:r>
            <a:r>
              <a:rPr lang="en-US" dirty="0"/>
              <a:t> string, </a:t>
            </a:r>
            <a:r>
              <a:rPr lang="en-US" dirty="0" err="1"/>
              <a:t>esal</a:t>
            </a:r>
            <a:r>
              <a:rPr lang="en-US" dirty="0"/>
              <a:t> double)</a:t>
            </a:r>
          </a:p>
          <a:p>
            <a:r>
              <a:rPr lang="en-US" dirty="0"/>
              <a:t>ROW FORMAT DELIMITED FIELDS TERMINATED By ‘t’ LINES TERMINATED by ‘n’ STORED AS TEXT FILE;</a:t>
            </a:r>
            <a:endParaRPr lang="en-IN" dirty="0"/>
          </a:p>
        </p:txBody>
      </p:sp>
    </p:spTree>
    <p:extLst>
      <p:ext uri="{BB962C8B-B14F-4D97-AF65-F5344CB8AC3E}">
        <p14:creationId xmlns:p14="http://schemas.microsoft.com/office/powerpoint/2010/main" val="110816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79A0-9E98-02C8-A3C5-520D99442769}"/>
              </a:ext>
            </a:extLst>
          </p:cNvPr>
          <p:cNvSpPr>
            <a:spLocks noGrp="1"/>
          </p:cNvSpPr>
          <p:nvPr>
            <p:ph type="title"/>
          </p:nvPr>
        </p:nvSpPr>
        <p:spPr/>
        <p:txBody>
          <a:bodyPr/>
          <a:lstStyle/>
          <a:p>
            <a:r>
              <a:rPr lang="en-US" b="1" dirty="0"/>
              <a:t>Smart Traffic System</a:t>
            </a:r>
            <a:endParaRPr lang="en-IN" b="1" dirty="0"/>
          </a:p>
        </p:txBody>
      </p:sp>
      <p:sp>
        <p:nvSpPr>
          <p:cNvPr id="3" name="Content Placeholder 2">
            <a:extLst>
              <a:ext uri="{FF2B5EF4-FFF2-40B4-BE49-F238E27FC236}">
                <a16:creationId xmlns:a16="http://schemas.microsoft.com/office/drawing/2014/main" id="{DB481808-CBE5-AF4E-0E3A-9588B922515F}"/>
              </a:ext>
            </a:extLst>
          </p:cNvPr>
          <p:cNvSpPr>
            <a:spLocks noGrp="1"/>
          </p:cNvSpPr>
          <p:nvPr>
            <p:ph idx="1"/>
          </p:nvPr>
        </p:nvSpPr>
        <p:spPr/>
        <p:txBody>
          <a:bodyPr/>
          <a:lstStyle/>
          <a:p>
            <a:r>
              <a:rPr lang="en-US" dirty="0"/>
              <a:t>Data about the condition of the traffic of different road, collected through camera kept beside the road, at entry and exit point of the city, GPS device placed in the vehicle (Ola, Uber cab, etc.). </a:t>
            </a:r>
          </a:p>
          <a:p>
            <a:endParaRPr lang="en-US" dirty="0"/>
          </a:p>
          <a:p>
            <a:r>
              <a:rPr lang="en-US" dirty="0"/>
              <a:t>All such data are analyzed and jam-free or less jam way, less time taking ways are recommended. </a:t>
            </a:r>
          </a:p>
          <a:p>
            <a:endParaRPr lang="en-US" dirty="0"/>
          </a:p>
          <a:p>
            <a:r>
              <a:rPr lang="en-US" dirty="0"/>
              <a:t>Such a way smart traffic system can be built in the city by Big data analysis. One more profit is fuel consumption can be reduced. </a:t>
            </a:r>
            <a:endParaRPr lang="en-IN" dirty="0"/>
          </a:p>
        </p:txBody>
      </p:sp>
    </p:spTree>
    <p:extLst>
      <p:ext uri="{BB962C8B-B14F-4D97-AF65-F5344CB8AC3E}">
        <p14:creationId xmlns:p14="http://schemas.microsoft.com/office/powerpoint/2010/main" val="1151231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E46-F805-33BE-A09A-E5D397B7795F}"/>
              </a:ext>
            </a:extLst>
          </p:cNvPr>
          <p:cNvSpPr>
            <a:spLocks noGrp="1"/>
          </p:cNvSpPr>
          <p:nvPr>
            <p:ph type="title"/>
          </p:nvPr>
        </p:nvSpPr>
        <p:spPr/>
        <p:txBody>
          <a:bodyPr/>
          <a:lstStyle/>
          <a:p>
            <a:r>
              <a:rPr lang="en-US" b="1" i="0" dirty="0">
                <a:solidFill>
                  <a:srgbClr val="1F1F1F"/>
                </a:solidFill>
                <a:effectLst/>
                <a:latin typeface="Source Sans Pro" panose="020B0503030403020204" pitchFamily="34" charset="0"/>
              </a:rPr>
              <a:t>Example of big data analytics</a:t>
            </a:r>
            <a:br>
              <a:rPr lang="en-US" b="1" i="0" dirty="0">
                <a:solidFill>
                  <a:srgbClr val="1F1F1F"/>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6A7F5CC2-8476-3264-DF63-0C571F5469D0}"/>
              </a:ext>
            </a:extLst>
          </p:cNvPr>
          <p:cNvSpPr>
            <a:spLocks noGrp="1"/>
          </p:cNvSpPr>
          <p:nvPr>
            <p:ph idx="1"/>
          </p:nvPr>
        </p:nvSpPr>
        <p:spPr/>
        <p:txBody>
          <a:bodyPr>
            <a:normAutofit fontScale="92500" lnSpcReduction="20000"/>
          </a:bodyPr>
          <a:lstStyle/>
          <a:p>
            <a:pPr algn="l"/>
            <a:r>
              <a:rPr lang="en-US" b="0" i="0" dirty="0">
                <a:solidFill>
                  <a:srgbClr val="1F1F1F"/>
                </a:solidFill>
                <a:effectLst/>
                <a:latin typeface="Source Sans Pro" panose="020B0503030403020204" pitchFamily="34" charset="0"/>
              </a:rPr>
              <a:t>For example, big data analytics is integral to the modern health care industry. </a:t>
            </a:r>
          </a:p>
          <a:p>
            <a:pPr algn="l"/>
            <a:endParaRPr lang="en-US" dirty="0">
              <a:solidFill>
                <a:srgbClr val="1F1F1F"/>
              </a:solidFill>
              <a:latin typeface="Source Sans Pro" panose="020B0503030403020204" pitchFamily="34" charset="0"/>
            </a:endParaRPr>
          </a:p>
          <a:p>
            <a:pPr algn="l"/>
            <a:r>
              <a:rPr lang="en-US" b="0" i="0" dirty="0">
                <a:solidFill>
                  <a:srgbClr val="1F1F1F"/>
                </a:solidFill>
                <a:effectLst/>
                <a:latin typeface="Source Sans Pro" panose="020B0503030403020204" pitchFamily="34" charset="0"/>
              </a:rPr>
              <a:t>As you can imagine, thousands of patient records, insurance plans, prescriptions, and vaccine information need to be managed. </a:t>
            </a:r>
          </a:p>
          <a:p>
            <a:pPr algn="l"/>
            <a:endParaRPr lang="en-US" dirty="0">
              <a:solidFill>
                <a:srgbClr val="1F1F1F"/>
              </a:solidFill>
              <a:latin typeface="Source Sans Pro" panose="020B0503030403020204" pitchFamily="34" charset="0"/>
            </a:endParaRPr>
          </a:p>
          <a:p>
            <a:pPr algn="l"/>
            <a:r>
              <a:rPr lang="en-US" b="0" i="0" dirty="0">
                <a:solidFill>
                  <a:srgbClr val="1F1F1F"/>
                </a:solidFill>
                <a:effectLst/>
                <a:latin typeface="Source Sans Pro" panose="020B0503030403020204" pitchFamily="34" charset="0"/>
              </a:rPr>
              <a:t>It comprises huge amounts of structured and unstructured data, which can offer important insights when analytics are applied. </a:t>
            </a:r>
          </a:p>
          <a:p>
            <a:pPr algn="l"/>
            <a:endParaRPr lang="en-US" b="0" i="0" dirty="0">
              <a:solidFill>
                <a:srgbClr val="1F1F1F"/>
              </a:solidFill>
              <a:effectLst/>
              <a:latin typeface="Source Sans Pro" panose="020B0503030403020204" pitchFamily="34" charset="0"/>
            </a:endParaRPr>
          </a:p>
          <a:p>
            <a:pPr algn="l"/>
            <a:r>
              <a:rPr lang="en-US" b="0" i="0" dirty="0">
                <a:solidFill>
                  <a:srgbClr val="1F1F1F"/>
                </a:solidFill>
                <a:effectLst/>
                <a:latin typeface="Source Sans Pro" panose="020B0503030403020204" pitchFamily="34" charset="0"/>
              </a:rPr>
              <a:t>Big data analytics does this quickly and efficiently so that health care providers can use the information to make informed, life-saving diagnoses. </a:t>
            </a:r>
          </a:p>
          <a:p>
            <a:endParaRPr lang="en-IN" dirty="0"/>
          </a:p>
        </p:txBody>
      </p:sp>
    </p:spTree>
    <p:extLst>
      <p:ext uri="{BB962C8B-B14F-4D97-AF65-F5344CB8AC3E}">
        <p14:creationId xmlns:p14="http://schemas.microsoft.com/office/powerpoint/2010/main" val="3886463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38F7-C4C2-482D-0E28-B66403E877BE}"/>
              </a:ext>
            </a:extLst>
          </p:cNvPr>
          <p:cNvSpPr>
            <a:spLocks noGrp="1"/>
          </p:cNvSpPr>
          <p:nvPr>
            <p:ph type="title"/>
          </p:nvPr>
        </p:nvSpPr>
        <p:spPr/>
        <p:txBody>
          <a:bodyPr/>
          <a:lstStyle/>
          <a:p>
            <a:r>
              <a:rPr lang="en-US" b="1" i="0" dirty="0">
                <a:solidFill>
                  <a:srgbClr val="273239"/>
                </a:solidFill>
                <a:effectLst/>
                <a:latin typeface="Nunito" pitchFamily="2" charset="0"/>
              </a:rPr>
              <a:t>Secure Air Traffic System</a:t>
            </a:r>
            <a:endParaRPr lang="en-IN" dirty="0"/>
          </a:p>
        </p:txBody>
      </p:sp>
      <p:sp>
        <p:nvSpPr>
          <p:cNvPr id="3" name="Content Placeholder 2">
            <a:extLst>
              <a:ext uri="{FF2B5EF4-FFF2-40B4-BE49-F238E27FC236}">
                <a16:creationId xmlns:a16="http://schemas.microsoft.com/office/drawing/2014/main" id="{AAAA11C0-CD70-23C8-4DF2-B32E0CCA631B}"/>
              </a:ext>
            </a:extLst>
          </p:cNvPr>
          <p:cNvSpPr>
            <a:spLocks noGrp="1"/>
          </p:cNvSpPr>
          <p:nvPr>
            <p:ph idx="1"/>
          </p:nvPr>
        </p:nvSpPr>
        <p:spPr/>
        <p:txBody>
          <a:bodyPr/>
          <a:lstStyle/>
          <a:p>
            <a:pPr algn="l" fontAlgn="base"/>
            <a:r>
              <a:rPr lang="en-US" b="0" i="0" dirty="0">
                <a:solidFill>
                  <a:srgbClr val="273239"/>
                </a:solidFill>
                <a:effectLst/>
                <a:latin typeface="Nunito" pitchFamily="2" charset="0"/>
              </a:rPr>
              <a:t>At various places of flight (like propeller </a:t>
            </a:r>
            <a:r>
              <a:rPr lang="en-US" b="0" i="0" dirty="0" err="1">
                <a:solidFill>
                  <a:srgbClr val="273239"/>
                </a:solidFill>
                <a:effectLst/>
                <a:latin typeface="Nunito" pitchFamily="2" charset="0"/>
              </a:rPr>
              <a:t>etc</a:t>
            </a:r>
            <a:r>
              <a:rPr lang="en-US" b="0" i="0" dirty="0">
                <a:solidFill>
                  <a:srgbClr val="273239"/>
                </a:solidFill>
                <a:effectLst/>
                <a:latin typeface="Nunito" pitchFamily="2" charset="0"/>
              </a:rPr>
              <a:t>) sensors present. These sensors capture data like the speed of flight, moisture, temperature, other environmental condition. Based on such data analysis, an environmental parameter within flight are set up and varied. </a:t>
            </a:r>
          </a:p>
          <a:p>
            <a:pPr algn="l" fontAlgn="base"/>
            <a:r>
              <a:rPr lang="en-US" b="0" i="0" dirty="0">
                <a:solidFill>
                  <a:srgbClr val="273239"/>
                </a:solidFill>
                <a:effectLst/>
                <a:latin typeface="Nunito" pitchFamily="2" charset="0"/>
              </a:rPr>
              <a:t>By analyzing flight’s machine-generated data, it can be estimated how long the machine can operate flawlessly when it to be replaced/repaired. </a:t>
            </a:r>
          </a:p>
          <a:p>
            <a:endParaRPr lang="en-IN" dirty="0"/>
          </a:p>
        </p:txBody>
      </p:sp>
    </p:spTree>
    <p:extLst>
      <p:ext uri="{BB962C8B-B14F-4D97-AF65-F5344CB8AC3E}">
        <p14:creationId xmlns:p14="http://schemas.microsoft.com/office/powerpoint/2010/main" val="1604592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3C48B-57D6-1D15-E39D-EBADC1BF14E8}"/>
              </a:ext>
            </a:extLst>
          </p:cNvPr>
          <p:cNvSpPr>
            <a:spLocks noGrp="1"/>
          </p:cNvSpPr>
          <p:nvPr>
            <p:ph type="title"/>
          </p:nvPr>
        </p:nvSpPr>
        <p:spPr/>
        <p:txBody>
          <a:bodyPr/>
          <a:lstStyle/>
          <a:p>
            <a:r>
              <a:rPr lang="en-US" b="1" i="0" dirty="0">
                <a:solidFill>
                  <a:srgbClr val="273239"/>
                </a:solidFill>
                <a:effectLst/>
                <a:latin typeface="Nunito" pitchFamily="2" charset="0"/>
              </a:rPr>
              <a:t>Auto Driving Car</a:t>
            </a:r>
            <a:endParaRPr lang="en-IN" dirty="0"/>
          </a:p>
        </p:txBody>
      </p:sp>
      <p:sp>
        <p:nvSpPr>
          <p:cNvPr id="3" name="Content Placeholder 2">
            <a:extLst>
              <a:ext uri="{FF2B5EF4-FFF2-40B4-BE49-F238E27FC236}">
                <a16:creationId xmlns:a16="http://schemas.microsoft.com/office/drawing/2014/main" id="{8DA0479E-9E3F-E974-318F-8695E77923D2}"/>
              </a:ext>
            </a:extLst>
          </p:cNvPr>
          <p:cNvSpPr>
            <a:spLocks noGrp="1"/>
          </p:cNvSpPr>
          <p:nvPr>
            <p:ph idx="1"/>
          </p:nvPr>
        </p:nvSpPr>
        <p:spPr/>
        <p:txBody>
          <a:bodyPr/>
          <a:lstStyle/>
          <a:p>
            <a:r>
              <a:rPr lang="en-US" b="0" i="0" dirty="0">
                <a:solidFill>
                  <a:srgbClr val="273239"/>
                </a:solidFill>
                <a:effectLst/>
                <a:latin typeface="Nunito" pitchFamily="2" charset="0"/>
              </a:rPr>
              <a:t>Big data analysis helps drive a car without human interpretation. In the various spot of car camera, a sensor placed, that gather data like the size of the surrounding car, obstacle, distance from those, etc. </a:t>
            </a:r>
          </a:p>
          <a:p>
            <a:endParaRPr lang="en-US" dirty="0">
              <a:solidFill>
                <a:srgbClr val="273239"/>
              </a:solidFill>
              <a:latin typeface="Nunito" pitchFamily="2" charset="0"/>
            </a:endParaRPr>
          </a:p>
          <a:p>
            <a:r>
              <a:rPr lang="en-US" b="0" i="0" dirty="0">
                <a:solidFill>
                  <a:srgbClr val="273239"/>
                </a:solidFill>
                <a:effectLst/>
                <a:latin typeface="Nunito" pitchFamily="2" charset="0"/>
              </a:rPr>
              <a:t>These data are being analyzed, then various calculation like how many angles to rotate, what should be speed, when to stop, </a:t>
            </a:r>
            <a:r>
              <a:rPr lang="en-US" b="0" i="0" dirty="0" err="1">
                <a:solidFill>
                  <a:srgbClr val="273239"/>
                </a:solidFill>
                <a:effectLst/>
                <a:latin typeface="Nunito" pitchFamily="2" charset="0"/>
              </a:rPr>
              <a:t>etc</a:t>
            </a:r>
            <a:r>
              <a:rPr lang="en-US" b="0" i="0" dirty="0">
                <a:solidFill>
                  <a:srgbClr val="273239"/>
                </a:solidFill>
                <a:effectLst/>
                <a:latin typeface="Nunito" pitchFamily="2" charset="0"/>
              </a:rPr>
              <a:t> carried out. These calculations help to take action automatically. </a:t>
            </a:r>
            <a:endParaRPr lang="en-IN" dirty="0"/>
          </a:p>
        </p:txBody>
      </p:sp>
    </p:spTree>
    <p:extLst>
      <p:ext uri="{BB962C8B-B14F-4D97-AF65-F5344CB8AC3E}">
        <p14:creationId xmlns:p14="http://schemas.microsoft.com/office/powerpoint/2010/main" val="1249531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2326-1FEA-5FDD-8DD8-618A7CACB460}"/>
              </a:ext>
            </a:extLst>
          </p:cNvPr>
          <p:cNvSpPr>
            <a:spLocks noGrp="1"/>
          </p:cNvSpPr>
          <p:nvPr>
            <p:ph type="title"/>
          </p:nvPr>
        </p:nvSpPr>
        <p:spPr/>
        <p:txBody>
          <a:bodyPr/>
          <a:lstStyle/>
          <a:p>
            <a:r>
              <a:rPr lang="en-US" b="1" dirty="0"/>
              <a:t>Virtual Personal Assistant Tool</a:t>
            </a:r>
            <a:endParaRPr lang="en-IN" b="1" dirty="0"/>
          </a:p>
        </p:txBody>
      </p:sp>
      <p:sp>
        <p:nvSpPr>
          <p:cNvPr id="3" name="Content Placeholder 2">
            <a:extLst>
              <a:ext uri="{FF2B5EF4-FFF2-40B4-BE49-F238E27FC236}">
                <a16:creationId xmlns:a16="http://schemas.microsoft.com/office/drawing/2014/main" id="{3D0B1C3A-1EB6-D7DA-98D3-2E52747146F9}"/>
              </a:ext>
            </a:extLst>
          </p:cNvPr>
          <p:cNvSpPr>
            <a:spLocks noGrp="1"/>
          </p:cNvSpPr>
          <p:nvPr>
            <p:ph idx="1"/>
          </p:nvPr>
        </p:nvSpPr>
        <p:spPr/>
        <p:txBody>
          <a:bodyPr/>
          <a:lstStyle/>
          <a:p>
            <a:r>
              <a:rPr lang="en-US" dirty="0"/>
              <a:t>Big data analysis helps virtual personal assistant tool (like Siri in Apple Device, Cortana in Windows, Google Assistant in Android) to provide the answer of the various question asked by users. </a:t>
            </a:r>
          </a:p>
          <a:p>
            <a:endParaRPr lang="en-US" dirty="0"/>
          </a:p>
          <a:p>
            <a:r>
              <a:rPr lang="en-US" dirty="0"/>
              <a:t>This tool tracks the location of the user, their local time, season, other data related to question asked, etc. Analyzing all such data, it provides an answer. </a:t>
            </a:r>
            <a:endParaRPr lang="en-IN" dirty="0"/>
          </a:p>
        </p:txBody>
      </p:sp>
    </p:spTree>
    <p:extLst>
      <p:ext uri="{BB962C8B-B14F-4D97-AF65-F5344CB8AC3E}">
        <p14:creationId xmlns:p14="http://schemas.microsoft.com/office/powerpoint/2010/main" val="88135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0AC0-2704-4309-1DD3-CC5A91AFD5B8}"/>
              </a:ext>
            </a:extLst>
          </p:cNvPr>
          <p:cNvSpPr>
            <a:spLocks noGrp="1"/>
          </p:cNvSpPr>
          <p:nvPr>
            <p:ph type="title"/>
          </p:nvPr>
        </p:nvSpPr>
        <p:spPr/>
        <p:txBody>
          <a:bodyPr/>
          <a:lstStyle/>
          <a:p>
            <a:r>
              <a:rPr lang="en-IN" dirty="0"/>
              <a:t>IOT</a:t>
            </a:r>
          </a:p>
        </p:txBody>
      </p:sp>
      <p:sp>
        <p:nvSpPr>
          <p:cNvPr id="3" name="Content Placeholder 2">
            <a:extLst>
              <a:ext uri="{FF2B5EF4-FFF2-40B4-BE49-F238E27FC236}">
                <a16:creationId xmlns:a16="http://schemas.microsoft.com/office/drawing/2014/main" id="{94315BF2-A4A8-F148-0AED-D8E7AD92B3A4}"/>
              </a:ext>
            </a:extLst>
          </p:cNvPr>
          <p:cNvSpPr>
            <a:spLocks noGrp="1"/>
          </p:cNvSpPr>
          <p:nvPr>
            <p:ph idx="1"/>
          </p:nvPr>
        </p:nvSpPr>
        <p:spPr/>
        <p:txBody>
          <a:bodyPr>
            <a:normAutofit fontScale="92500" lnSpcReduction="10000"/>
          </a:bodyPr>
          <a:lstStyle/>
          <a:p>
            <a:r>
              <a:rPr lang="en-US" dirty="0"/>
              <a:t>In the Healthcare field, Big data is providing a significant contribution. Using big data tool, data regarding patient experience is collected and is used by doctors to give better treatment. </a:t>
            </a:r>
          </a:p>
          <a:p>
            <a:endParaRPr lang="en-US" dirty="0"/>
          </a:p>
          <a:p>
            <a:r>
              <a:rPr lang="en-US" dirty="0"/>
              <a:t>IoT device can sense a symptom of probable coming disease in the human body and prevent it from giving advance treatment. IoT Sensor placed near-patient, new-born baby constantly keeps track of various health condition like heart bit rate, blood presser, etc.</a:t>
            </a:r>
          </a:p>
          <a:p>
            <a:endParaRPr lang="en-US" dirty="0"/>
          </a:p>
          <a:p>
            <a:r>
              <a:rPr lang="en-US" dirty="0"/>
              <a:t> Whenever any parameter crosses the safe limit, an alarm sent to a doctor, so that they can take step remotely very soon.</a:t>
            </a:r>
            <a:endParaRPr lang="en-IN" dirty="0"/>
          </a:p>
        </p:txBody>
      </p:sp>
    </p:spTree>
    <p:extLst>
      <p:ext uri="{BB962C8B-B14F-4D97-AF65-F5344CB8AC3E}">
        <p14:creationId xmlns:p14="http://schemas.microsoft.com/office/powerpoint/2010/main" val="958952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A08C-7906-11E8-1C71-CE1BA0A54CD4}"/>
              </a:ext>
            </a:extLst>
          </p:cNvPr>
          <p:cNvSpPr>
            <a:spLocks noGrp="1"/>
          </p:cNvSpPr>
          <p:nvPr>
            <p:ph type="title"/>
          </p:nvPr>
        </p:nvSpPr>
        <p:spPr/>
        <p:txBody>
          <a:bodyPr/>
          <a:lstStyle/>
          <a:p>
            <a:r>
              <a:rPr lang="en-US" b="1" dirty="0"/>
              <a:t>Education Sector</a:t>
            </a:r>
            <a:endParaRPr lang="en-IN" b="1" dirty="0"/>
          </a:p>
        </p:txBody>
      </p:sp>
      <p:sp>
        <p:nvSpPr>
          <p:cNvPr id="3" name="Content Placeholder 2">
            <a:extLst>
              <a:ext uri="{FF2B5EF4-FFF2-40B4-BE49-F238E27FC236}">
                <a16:creationId xmlns:a16="http://schemas.microsoft.com/office/drawing/2014/main" id="{1563A797-A0CA-E9C1-8984-A7BF6AEE62CC}"/>
              </a:ext>
            </a:extLst>
          </p:cNvPr>
          <p:cNvSpPr>
            <a:spLocks noGrp="1"/>
          </p:cNvSpPr>
          <p:nvPr>
            <p:ph idx="1"/>
          </p:nvPr>
        </p:nvSpPr>
        <p:spPr/>
        <p:txBody>
          <a:bodyPr/>
          <a:lstStyle/>
          <a:p>
            <a:r>
              <a:rPr lang="en-US" dirty="0"/>
              <a:t>Online educational course conducting organization utilize big data to search candidate, interested in that course. </a:t>
            </a:r>
          </a:p>
          <a:p>
            <a:endParaRPr lang="en-US" dirty="0"/>
          </a:p>
          <a:p>
            <a:r>
              <a:rPr lang="en-US" dirty="0"/>
              <a:t>If someone searches for YouTube tutorial video on a subject, then online or offline course provider organization on that subject send ad online to that person about their course. </a:t>
            </a:r>
            <a:endParaRPr lang="en-IN" dirty="0"/>
          </a:p>
        </p:txBody>
      </p:sp>
    </p:spTree>
    <p:extLst>
      <p:ext uri="{BB962C8B-B14F-4D97-AF65-F5344CB8AC3E}">
        <p14:creationId xmlns:p14="http://schemas.microsoft.com/office/powerpoint/2010/main" val="2123637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BF139-D661-A045-8C21-C90C0E9A080A}"/>
              </a:ext>
            </a:extLst>
          </p:cNvPr>
          <p:cNvSpPr>
            <a:spLocks noGrp="1"/>
          </p:cNvSpPr>
          <p:nvPr>
            <p:ph type="title"/>
          </p:nvPr>
        </p:nvSpPr>
        <p:spPr/>
        <p:txBody>
          <a:bodyPr/>
          <a:lstStyle/>
          <a:p>
            <a:r>
              <a:rPr lang="en-US" b="1" dirty="0"/>
              <a:t>Media and Entertainment Sector</a:t>
            </a:r>
            <a:endParaRPr lang="en-IN" b="1" dirty="0"/>
          </a:p>
        </p:txBody>
      </p:sp>
      <p:sp>
        <p:nvSpPr>
          <p:cNvPr id="3" name="Content Placeholder 2">
            <a:extLst>
              <a:ext uri="{FF2B5EF4-FFF2-40B4-BE49-F238E27FC236}">
                <a16:creationId xmlns:a16="http://schemas.microsoft.com/office/drawing/2014/main" id="{067DE51E-A5E1-086E-30B6-580AF5EECCF1}"/>
              </a:ext>
            </a:extLst>
          </p:cNvPr>
          <p:cNvSpPr>
            <a:spLocks noGrp="1"/>
          </p:cNvSpPr>
          <p:nvPr>
            <p:ph idx="1"/>
          </p:nvPr>
        </p:nvSpPr>
        <p:spPr/>
        <p:txBody>
          <a:bodyPr/>
          <a:lstStyle/>
          <a:p>
            <a:r>
              <a:rPr lang="en-US" dirty="0"/>
              <a:t>Media and entertainment service providing company like Netflix, Amazon Prime, Spotify do analysis on data collected from their users.</a:t>
            </a:r>
          </a:p>
          <a:p>
            <a:endParaRPr lang="en-US" dirty="0"/>
          </a:p>
          <a:p>
            <a:r>
              <a:rPr lang="en-US" dirty="0"/>
              <a:t>Data like what type of video, music users are watching, listening most, how long users are spending on site, </a:t>
            </a:r>
            <a:r>
              <a:rPr lang="en-US" dirty="0" err="1"/>
              <a:t>etc</a:t>
            </a:r>
            <a:r>
              <a:rPr lang="en-US" dirty="0"/>
              <a:t> are collected and analyzed to set the next business strategy.</a:t>
            </a:r>
            <a:endParaRPr lang="en-IN" dirty="0"/>
          </a:p>
        </p:txBody>
      </p:sp>
    </p:spTree>
    <p:extLst>
      <p:ext uri="{BB962C8B-B14F-4D97-AF65-F5344CB8AC3E}">
        <p14:creationId xmlns:p14="http://schemas.microsoft.com/office/powerpoint/2010/main" val="2698195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48B7B-17F9-C0DA-4CD0-283C845A21A2}"/>
              </a:ext>
            </a:extLst>
          </p:cNvPr>
          <p:cNvSpPr>
            <a:spLocks noGrp="1"/>
          </p:cNvSpPr>
          <p:nvPr>
            <p:ph type="title"/>
          </p:nvPr>
        </p:nvSpPr>
        <p:spPr/>
        <p:txBody>
          <a:bodyPr/>
          <a:lstStyle/>
          <a:p>
            <a:r>
              <a:rPr lang="en-US" b="1" dirty="0"/>
              <a:t>Traditional data</a:t>
            </a:r>
            <a:endParaRPr lang="en-IN" b="1" dirty="0"/>
          </a:p>
        </p:txBody>
      </p:sp>
      <p:sp>
        <p:nvSpPr>
          <p:cNvPr id="3" name="Content Placeholder 2">
            <a:extLst>
              <a:ext uri="{FF2B5EF4-FFF2-40B4-BE49-F238E27FC236}">
                <a16:creationId xmlns:a16="http://schemas.microsoft.com/office/drawing/2014/main" id="{0E2A4B3E-EF5A-6A96-C49C-78CC193DD969}"/>
              </a:ext>
            </a:extLst>
          </p:cNvPr>
          <p:cNvSpPr>
            <a:spLocks noGrp="1"/>
          </p:cNvSpPr>
          <p:nvPr>
            <p:ph idx="1"/>
          </p:nvPr>
        </p:nvSpPr>
        <p:spPr/>
        <p:txBody>
          <a:bodyPr>
            <a:normAutofit lnSpcReduction="10000"/>
          </a:bodyPr>
          <a:lstStyle/>
          <a:p>
            <a:r>
              <a:rPr lang="en-US" dirty="0"/>
              <a:t>Traditional data is the structured data that is being majorly maintained by all types of businesses starting from very small to big organizations. In a traditional database system, a centralized database architecture used to store and maintain the data in a fixed format or fields in a file. For managing and accessing the data Structured Query Language (SQL) is used.</a:t>
            </a:r>
          </a:p>
          <a:p>
            <a:endParaRPr lang="en-US" dirty="0"/>
          </a:p>
          <a:p>
            <a:r>
              <a:rPr lang="en-US" dirty="0"/>
              <a:t>Traditional data is characterized by its high level of organization and structure, which makes it easy to store, manage, and analyze. Traditional data analysis techniques involve using statistical methods and visualizations to identify patterns and trends in the data.</a:t>
            </a:r>
          </a:p>
          <a:p>
            <a:endParaRPr lang="en-US" dirty="0"/>
          </a:p>
          <a:p>
            <a:endParaRPr lang="en-IN" dirty="0"/>
          </a:p>
        </p:txBody>
      </p:sp>
    </p:spTree>
    <p:extLst>
      <p:ext uri="{BB962C8B-B14F-4D97-AF65-F5344CB8AC3E}">
        <p14:creationId xmlns:p14="http://schemas.microsoft.com/office/powerpoint/2010/main" val="3947030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BE81-942F-32B4-D48F-AAA46E946A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473FF2-7EDF-5ECA-0DC8-5211439EB41E}"/>
              </a:ext>
            </a:extLst>
          </p:cNvPr>
          <p:cNvSpPr>
            <a:spLocks noGrp="1"/>
          </p:cNvSpPr>
          <p:nvPr>
            <p:ph idx="1"/>
          </p:nvPr>
        </p:nvSpPr>
        <p:spPr/>
        <p:txBody>
          <a:bodyPr/>
          <a:lstStyle/>
          <a:p>
            <a:r>
              <a:rPr lang="en-US" dirty="0"/>
              <a:t>Traditional data is often collected and managed by enterprise resource planning (ERP) systems and other enterprise-level applications. This data is critical for businesses to make informed decisions and drive performance improvements</a:t>
            </a:r>
            <a:endParaRPr lang="en-IN" dirty="0"/>
          </a:p>
        </p:txBody>
      </p:sp>
    </p:spTree>
    <p:extLst>
      <p:ext uri="{BB962C8B-B14F-4D97-AF65-F5344CB8AC3E}">
        <p14:creationId xmlns:p14="http://schemas.microsoft.com/office/powerpoint/2010/main" val="4242624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F661-D872-0F25-406E-2972D2CC5E4F}"/>
              </a:ext>
            </a:extLst>
          </p:cNvPr>
          <p:cNvSpPr>
            <a:spLocks noGrp="1"/>
          </p:cNvSpPr>
          <p:nvPr>
            <p:ph type="title"/>
          </p:nvPr>
        </p:nvSpPr>
        <p:spPr/>
        <p:txBody>
          <a:bodyPr>
            <a:normAutofit/>
          </a:bodyPr>
          <a:lstStyle/>
          <a:p>
            <a:r>
              <a:rPr lang="en-US" sz="3200" b="1" dirty="0">
                <a:solidFill>
                  <a:srgbClr val="273239"/>
                </a:solidFill>
                <a:latin typeface="Nunito" pitchFamily="2" charset="0"/>
              </a:rPr>
              <a:t>d</a:t>
            </a:r>
            <a:r>
              <a:rPr lang="en-US" sz="3200" b="1" i="0" dirty="0">
                <a:solidFill>
                  <a:srgbClr val="273239"/>
                </a:solidFill>
                <a:effectLst/>
                <a:latin typeface="Nunito" pitchFamily="2" charset="0"/>
              </a:rPr>
              <a:t>ifferences between traditional data and big data</a:t>
            </a:r>
            <a:endParaRPr lang="en-IN" sz="3200" dirty="0"/>
          </a:p>
        </p:txBody>
      </p:sp>
      <p:sp>
        <p:nvSpPr>
          <p:cNvPr id="3" name="Content Placeholder 2">
            <a:extLst>
              <a:ext uri="{FF2B5EF4-FFF2-40B4-BE49-F238E27FC236}">
                <a16:creationId xmlns:a16="http://schemas.microsoft.com/office/drawing/2014/main" id="{E8AE4C9A-DDB2-83CE-E8C5-8B5DE96B532A}"/>
              </a:ext>
            </a:extLst>
          </p:cNvPr>
          <p:cNvSpPr>
            <a:spLocks noGrp="1"/>
          </p:cNvSpPr>
          <p:nvPr>
            <p:ph idx="1"/>
          </p:nvPr>
        </p:nvSpPr>
        <p:spPr>
          <a:xfrm>
            <a:off x="838200" y="1690688"/>
            <a:ext cx="10515600" cy="4802187"/>
          </a:xfrm>
        </p:spPr>
        <p:txBody>
          <a:bodyPr>
            <a:normAutofit lnSpcReduction="10000"/>
          </a:bodyPr>
          <a:lstStyle/>
          <a:p>
            <a:pPr algn="l" fontAlgn="base">
              <a:buFont typeface="Arial" panose="020B0604020202020204" pitchFamily="34" charset="0"/>
              <a:buChar char="•"/>
            </a:pPr>
            <a:r>
              <a:rPr lang="en-US" b="1" i="0" dirty="0">
                <a:solidFill>
                  <a:srgbClr val="273239"/>
                </a:solidFill>
                <a:effectLst/>
                <a:latin typeface="Nunito" pitchFamily="2" charset="0"/>
              </a:rPr>
              <a:t>Volume: </a:t>
            </a:r>
            <a:r>
              <a:rPr lang="en-US" b="0" i="0" dirty="0">
                <a:solidFill>
                  <a:srgbClr val="273239"/>
                </a:solidFill>
                <a:effectLst/>
                <a:latin typeface="Nunito" pitchFamily="2" charset="0"/>
              </a:rPr>
              <a:t>Traditional data typically refers to small to medium-sized datasets that can be easily stored and analyzed using traditional data processing technologies. In contrast, big data refers to extremely large datasets that cannot be easily managed or processed using traditional technologies.</a:t>
            </a:r>
          </a:p>
          <a:p>
            <a:pPr algn="l" fontAlgn="base">
              <a:buFont typeface="Arial" panose="020B0604020202020204" pitchFamily="34" charset="0"/>
              <a:buChar char="•"/>
            </a:pPr>
            <a:endParaRPr lang="en-US" dirty="0">
              <a:solidFill>
                <a:srgbClr val="273239"/>
              </a:solidFill>
              <a:latin typeface="Nunito" pitchFamily="2" charset="0"/>
            </a:endParaRPr>
          </a:p>
          <a:p>
            <a:pPr algn="l" fontAlgn="base">
              <a:buFont typeface="Arial" panose="020B0604020202020204" pitchFamily="34" charset="0"/>
              <a:buChar char="•"/>
            </a:pP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1" i="0" dirty="0">
                <a:solidFill>
                  <a:srgbClr val="273239"/>
                </a:solidFill>
                <a:effectLst/>
                <a:latin typeface="Nunito" pitchFamily="2" charset="0"/>
              </a:rPr>
              <a:t>Variety: </a:t>
            </a:r>
            <a:r>
              <a:rPr lang="en-US" b="0" i="0" dirty="0">
                <a:solidFill>
                  <a:srgbClr val="273239"/>
                </a:solidFill>
                <a:effectLst/>
                <a:latin typeface="Nunito" pitchFamily="2" charset="0"/>
              </a:rPr>
              <a:t>Traditional data is typically structured, meaning it is organized in a predefined manner such as tables, columns, and rows. Big data, on the other hand, can be structured, unstructured, or semi-structured, meaning it may contain text, images, videos, or other types of data.</a:t>
            </a:r>
          </a:p>
          <a:p>
            <a:endParaRPr lang="en-IN" dirty="0"/>
          </a:p>
        </p:txBody>
      </p:sp>
    </p:spTree>
    <p:extLst>
      <p:ext uri="{BB962C8B-B14F-4D97-AF65-F5344CB8AC3E}">
        <p14:creationId xmlns:p14="http://schemas.microsoft.com/office/powerpoint/2010/main" val="505408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DC3B39-06BD-89E5-ADD1-4722EF549A7C}"/>
              </a:ext>
            </a:extLst>
          </p:cNvPr>
          <p:cNvSpPr>
            <a:spLocks noGrp="1"/>
          </p:cNvSpPr>
          <p:nvPr>
            <p:ph idx="1"/>
          </p:nvPr>
        </p:nvSpPr>
        <p:spPr>
          <a:xfrm>
            <a:off x="838200" y="528320"/>
            <a:ext cx="10515600" cy="5648643"/>
          </a:xfrm>
        </p:spPr>
        <p:txBody>
          <a:bodyPr/>
          <a:lstStyle/>
          <a:p>
            <a:r>
              <a:rPr lang="en-US" b="1" dirty="0"/>
              <a:t>Velocity: </a:t>
            </a:r>
            <a:r>
              <a:rPr lang="en-US" dirty="0"/>
              <a:t>Traditional data is usually static and updated on a periodic basis. In contrast, big data is constantly changing and updated in real-time or near real-time.</a:t>
            </a:r>
          </a:p>
          <a:p>
            <a:endParaRPr lang="en-US" dirty="0"/>
          </a:p>
          <a:p>
            <a:r>
              <a:rPr lang="en-US" b="1" dirty="0"/>
              <a:t>Complexity: </a:t>
            </a:r>
            <a:r>
              <a:rPr lang="en-US" dirty="0"/>
              <a:t>Traditional data is relatively simple to manage and analyze. Big data, on the other hand, is complex and requires specialized tools and techniques to manage, process, and analyze.</a:t>
            </a:r>
          </a:p>
          <a:p>
            <a:endParaRPr lang="en-US" dirty="0"/>
          </a:p>
          <a:p>
            <a:r>
              <a:rPr lang="en-US" b="1" dirty="0"/>
              <a:t>Value: </a:t>
            </a:r>
            <a:r>
              <a:rPr lang="en-US" dirty="0"/>
              <a:t>Traditional data typically has a lower potential value than big data because it is limited in scope and size. Big data, on the other hand, can provide valuable insights into customer behavior, market trends, and other business-critical information.</a:t>
            </a:r>
            <a:endParaRPr lang="en-IN" dirty="0"/>
          </a:p>
        </p:txBody>
      </p:sp>
    </p:spTree>
    <p:extLst>
      <p:ext uri="{BB962C8B-B14F-4D97-AF65-F5344CB8AC3E}">
        <p14:creationId xmlns:p14="http://schemas.microsoft.com/office/powerpoint/2010/main" val="422445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2EEC-1940-F608-D381-4055217207ED}"/>
              </a:ext>
            </a:extLst>
          </p:cNvPr>
          <p:cNvSpPr>
            <a:spLocks noGrp="1"/>
          </p:cNvSpPr>
          <p:nvPr>
            <p:ph type="title"/>
          </p:nvPr>
        </p:nvSpPr>
        <p:spPr/>
        <p:txBody>
          <a:bodyPr/>
          <a:lstStyle/>
          <a:p>
            <a:r>
              <a:rPr lang="en-US" b="1" i="0" dirty="0">
                <a:effectLst/>
                <a:latin typeface="Lato" panose="020F0502020204030203" pitchFamily="34" charset="0"/>
              </a:rPr>
              <a:t>Types of Big Data Analytics</a:t>
            </a:r>
            <a:br>
              <a:rPr lang="en-US" b="1" i="0" dirty="0">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29B18FFB-7C6F-1F86-51B3-EADCCF849AD7}"/>
              </a:ext>
            </a:extLst>
          </p:cNvPr>
          <p:cNvSpPr>
            <a:spLocks noGrp="1"/>
          </p:cNvSpPr>
          <p:nvPr>
            <p:ph idx="1"/>
          </p:nvPr>
        </p:nvSpPr>
        <p:spPr/>
        <p:txBody>
          <a:bodyPr>
            <a:normAutofit lnSpcReduction="10000"/>
          </a:bodyPr>
          <a:lstStyle/>
          <a:p>
            <a:pPr marL="0" indent="0">
              <a:buNone/>
            </a:pPr>
            <a:r>
              <a:rPr lang="en-US" dirty="0"/>
              <a:t>1. Descriptive analytics</a:t>
            </a:r>
          </a:p>
          <a:p>
            <a:endParaRPr lang="en-US" dirty="0"/>
          </a:p>
          <a:p>
            <a:r>
              <a:rPr lang="en-US" dirty="0"/>
              <a:t>Descriptive analytics refers to data that can be easily read and interpreted. This data helps create reports and visualize information that can detail company profits and sales. </a:t>
            </a:r>
          </a:p>
          <a:p>
            <a:endParaRPr lang="en-US" dirty="0"/>
          </a:p>
          <a:p>
            <a:r>
              <a:rPr lang="en-US" dirty="0"/>
              <a:t>Example: During the pandemic, a leading pharmaceuticals company conducted data analysis on its offices and research labs. Descriptive analytics helped them identify unutilized spaces and departments that were consolidated, saving the company millions of dollars.</a:t>
            </a:r>
            <a:endParaRPr lang="en-IN" dirty="0"/>
          </a:p>
        </p:txBody>
      </p:sp>
    </p:spTree>
    <p:extLst>
      <p:ext uri="{BB962C8B-B14F-4D97-AF65-F5344CB8AC3E}">
        <p14:creationId xmlns:p14="http://schemas.microsoft.com/office/powerpoint/2010/main" val="469834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F4C7703-5B7B-2956-34DD-40BA7B89149D}"/>
              </a:ext>
            </a:extLst>
          </p:cNvPr>
          <p:cNvGraphicFramePr>
            <a:graphicFrameLocks noGrp="1"/>
          </p:cNvGraphicFramePr>
          <p:nvPr>
            <p:extLst>
              <p:ext uri="{D42A27DB-BD31-4B8C-83A1-F6EECF244321}">
                <p14:modId xmlns:p14="http://schemas.microsoft.com/office/powerpoint/2010/main" val="2017811810"/>
              </p:ext>
            </p:extLst>
          </p:nvPr>
        </p:nvGraphicFramePr>
        <p:xfrm>
          <a:off x="853440" y="213361"/>
          <a:ext cx="10749280" cy="6553205"/>
        </p:xfrm>
        <a:graphic>
          <a:graphicData uri="http://schemas.openxmlformats.org/drawingml/2006/table">
            <a:tbl>
              <a:tblPr/>
              <a:tblGrid>
                <a:gridCol w="5374640">
                  <a:extLst>
                    <a:ext uri="{9D8B030D-6E8A-4147-A177-3AD203B41FA5}">
                      <a16:colId xmlns:a16="http://schemas.microsoft.com/office/drawing/2014/main" val="3920822272"/>
                    </a:ext>
                  </a:extLst>
                </a:gridCol>
                <a:gridCol w="5374640">
                  <a:extLst>
                    <a:ext uri="{9D8B030D-6E8A-4147-A177-3AD203B41FA5}">
                      <a16:colId xmlns:a16="http://schemas.microsoft.com/office/drawing/2014/main" val="430544291"/>
                    </a:ext>
                  </a:extLst>
                </a:gridCol>
              </a:tblGrid>
              <a:tr h="337972">
                <a:tc>
                  <a:txBody>
                    <a:bodyPr/>
                    <a:lstStyle/>
                    <a:p>
                      <a:pPr algn="ctr" fontAlgn="base"/>
                      <a:r>
                        <a:rPr lang="en-IN" sz="1600" b="1">
                          <a:effectLst/>
                        </a:rPr>
                        <a:t>Traditional Data </a:t>
                      </a:r>
                    </a:p>
                  </a:txBody>
                  <a:tcPr marL="25758" marR="25758" marT="42930" marB="4293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600" b="1">
                          <a:effectLst/>
                        </a:rPr>
                        <a:t>Big Data </a:t>
                      </a:r>
                    </a:p>
                  </a:txBody>
                  <a:tcPr marL="42930" marR="42930" marT="42930" marB="4293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32873582"/>
                  </a:ext>
                </a:extLst>
              </a:tr>
              <a:tr h="361151">
                <a:tc>
                  <a:txBody>
                    <a:bodyPr/>
                    <a:lstStyle/>
                    <a:p>
                      <a:pPr algn="l" fontAlgn="ctr"/>
                      <a:r>
                        <a:rPr lang="en-US" sz="1400" b="0">
                          <a:effectLst/>
                        </a:rPr>
                        <a:t>Traditional data is generated in enterprise level.</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Big data is generated outside the enterprise level.</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79566412"/>
                  </a:ext>
                </a:extLst>
              </a:tr>
              <a:tr h="361151">
                <a:tc>
                  <a:txBody>
                    <a:bodyPr/>
                    <a:lstStyle/>
                    <a:p>
                      <a:pPr algn="l" fontAlgn="ctr"/>
                      <a:r>
                        <a:rPr lang="en-US" sz="1400" b="0">
                          <a:effectLst/>
                        </a:rPr>
                        <a:t>Its volume ranges from Gigabytes to Terabytes.</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Its volume ranges from Petabytes to Zettabytes or Exabytes.</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5193479"/>
                  </a:ext>
                </a:extLst>
              </a:tr>
              <a:tr h="560643">
                <a:tc>
                  <a:txBody>
                    <a:bodyPr/>
                    <a:lstStyle/>
                    <a:p>
                      <a:pPr algn="l" fontAlgn="ctr"/>
                      <a:r>
                        <a:rPr lang="en-US" sz="1400" b="0">
                          <a:effectLst/>
                        </a:rPr>
                        <a:t>Traditional database system deals with structured data.</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Big data system deals with structured, semi-structured,database, and unstructured data.</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02355794"/>
                  </a:ext>
                </a:extLst>
              </a:tr>
              <a:tr h="361151">
                <a:tc>
                  <a:txBody>
                    <a:bodyPr/>
                    <a:lstStyle/>
                    <a:p>
                      <a:pPr algn="l" fontAlgn="ctr"/>
                      <a:r>
                        <a:rPr lang="en-US" sz="1400" b="0">
                          <a:effectLst/>
                        </a:rPr>
                        <a:t>Traditional data is generated per hour or per day or more.</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But big data is generated more frequently mainly per seconds.</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97088236"/>
                  </a:ext>
                </a:extLst>
              </a:tr>
              <a:tr h="560643">
                <a:tc>
                  <a:txBody>
                    <a:bodyPr/>
                    <a:lstStyle/>
                    <a:p>
                      <a:pPr algn="l" fontAlgn="ctr"/>
                      <a:r>
                        <a:rPr lang="en-US" sz="1400" b="0" dirty="0">
                          <a:effectLst/>
                        </a:rPr>
                        <a:t>Traditional data source is centralized and it is managed in centralized form.</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Big data source is distributed and it is managed in distributed form.</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3236700"/>
                  </a:ext>
                </a:extLst>
              </a:tr>
              <a:tr h="361151">
                <a:tc>
                  <a:txBody>
                    <a:bodyPr/>
                    <a:lstStyle/>
                    <a:p>
                      <a:pPr algn="l" fontAlgn="ctr"/>
                      <a:r>
                        <a:rPr lang="en-US" sz="1400" b="0">
                          <a:effectLst/>
                        </a:rPr>
                        <a:t>Data integration is very easy.</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Data integration is very difficult.</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22341120"/>
                  </a:ext>
                </a:extLst>
              </a:tr>
              <a:tr h="361151">
                <a:tc>
                  <a:txBody>
                    <a:bodyPr/>
                    <a:lstStyle/>
                    <a:p>
                      <a:pPr algn="l" fontAlgn="ctr"/>
                      <a:r>
                        <a:rPr lang="en-US" sz="1400" b="0">
                          <a:effectLst/>
                        </a:rPr>
                        <a:t>Normal system configuration is capable to process traditional data.</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High system configuration is required to process big data.</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77612485"/>
                  </a:ext>
                </a:extLst>
              </a:tr>
              <a:tr h="361151">
                <a:tc>
                  <a:txBody>
                    <a:bodyPr/>
                    <a:lstStyle/>
                    <a:p>
                      <a:pPr algn="l" fontAlgn="ctr"/>
                      <a:r>
                        <a:rPr lang="en-US" sz="1400" b="0">
                          <a:effectLst/>
                        </a:rPr>
                        <a:t>The size of the data is very small.</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The size is more than the traditional data size.</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56857416"/>
                  </a:ext>
                </a:extLst>
              </a:tr>
              <a:tr h="560643">
                <a:tc>
                  <a:txBody>
                    <a:bodyPr/>
                    <a:lstStyle/>
                    <a:p>
                      <a:pPr algn="l" fontAlgn="ctr"/>
                      <a:r>
                        <a:rPr lang="en-US" sz="1400" b="0">
                          <a:effectLst/>
                        </a:rPr>
                        <a:t>Traditional data base tools are required to perform any data base operation.</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Special kind of data base tools are required to perform any databaseschema-based operation.</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891895600"/>
                  </a:ext>
                </a:extLst>
              </a:tr>
              <a:tr h="361151">
                <a:tc>
                  <a:txBody>
                    <a:bodyPr/>
                    <a:lstStyle/>
                    <a:p>
                      <a:pPr algn="l" fontAlgn="ctr"/>
                      <a:r>
                        <a:rPr lang="en-US" sz="1400" b="0">
                          <a:effectLst/>
                        </a:rPr>
                        <a:t>Normal functions can manipulate data.</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Special kind of functions can manipulate data.</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32620723"/>
                  </a:ext>
                </a:extLst>
              </a:tr>
              <a:tr h="361151">
                <a:tc>
                  <a:txBody>
                    <a:bodyPr/>
                    <a:lstStyle/>
                    <a:p>
                      <a:pPr algn="l" fontAlgn="ctr"/>
                      <a:r>
                        <a:rPr lang="en-US" sz="1400" b="0">
                          <a:effectLst/>
                        </a:rPr>
                        <a:t>Its data model is strict schema based and it is static.</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Its data model is a flat schema based and it is dynamic.</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08097085"/>
                  </a:ext>
                </a:extLst>
              </a:tr>
              <a:tr h="361151">
                <a:tc>
                  <a:txBody>
                    <a:bodyPr/>
                    <a:lstStyle/>
                    <a:p>
                      <a:pPr algn="l" fontAlgn="ctr"/>
                      <a:r>
                        <a:rPr lang="en-US" sz="1400" b="0">
                          <a:effectLst/>
                        </a:rPr>
                        <a:t>Traditional data is stable and inter relationship.</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Big data is not stable and unknown relationship.</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46250417"/>
                  </a:ext>
                </a:extLst>
              </a:tr>
              <a:tr h="361151">
                <a:tc>
                  <a:txBody>
                    <a:bodyPr/>
                    <a:lstStyle/>
                    <a:p>
                      <a:pPr algn="l" fontAlgn="ctr"/>
                      <a:r>
                        <a:rPr lang="en-IN" sz="1400" b="0">
                          <a:effectLst/>
                        </a:rPr>
                        <a:t>Traditional data is in manageable volume.</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Big data is in huge volume which becomes unmanageable.</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73854527"/>
                  </a:ext>
                </a:extLst>
              </a:tr>
              <a:tr h="361151">
                <a:tc>
                  <a:txBody>
                    <a:bodyPr/>
                    <a:lstStyle/>
                    <a:p>
                      <a:pPr algn="l" fontAlgn="ctr"/>
                      <a:r>
                        <a:rPr lang="en-US" sz="1400" b="0">
                          <a:effectLst/>
                        </a:rPr>
                        <a:t>It is easy to manage and manipulate the data.</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It is difficult to manage and manipulate the data.</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616259"/>
                  </a:ext>
                </a:extLst>
              </a:tr>
              <a:tr h="560643">
                <a:tc>
                  <a:txBody>
                    <a:bodyPr/>
                    <a:lstStyle/>
                    <a:p>
                      <a:pPr algn="l" fontAlgn="ctr"/>
                      <a:r>
                        <a:rPr lang="en-IN" sz="1400" b="0">
                          <a:effectLst/>
                        </a:rPr>
                        <a:t>Its data sources includes ERP transaction data, CRM transaction data, financial data, organizational data, web transaction data etc.</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400" b="0" dirty="0">
                          <a:effectLst/>
                        </a:rPr>
                        <a:t>Its data sources includes social media, device data, sensor data, video, images, audio etc.</a:t>
                      </a:r>
                    </a:p>
                  </a:txBody>
                  <a:tcPr marL="42930" marR="42930" marT="60101" marB="6010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56307912"/>
                  </a:ext>
                </a:extLst>
              </a:tr>
            </a:tbl>
          </a:graphicData>
        </a:graphic>
      </p:graphicFrame>
    </p:spTree>
    <p:extLst>
      <p:ext uri="{BB962C8B-B14F-4D97-AF65-F5344CB8AC3E}">
        <p14:creationId xmlns:p14="http://schemas.microsoft.com/office/powerpoint/2010/main" val="844852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E98FD-D701-0146-B87E-32AB8E95A7CB}"/>
              </a:ext>
            </a:extLst>
          </p:cNvPr>
          <p:cNvSpPr>
            <a:spLocks noGrp="1"/>
          </p:cNvSpPr>
          <p:nvPr>
            <p:ph type="title"/>
          </p:nvPr>
        </p:nvSpPr>
        <p:spPr/>
        <p:txBody>
          <a:bodyPr/>
          <a:lstStyle/>
          <a:p>
            <a:r>
              <a:rPr lang="en-US" b="1" dirty="0"/>
              <a:t>Major Challenges of Big Data Analytics</a:t>
            </a:r>
            <a:endParaRPr lang="en-IN" b="1" dirty="0"/>
          </a:p>
        </p:txBody>
      </p:sp>
      <p:sp>
        <p:nvSpPr>
          <p:cNvPr id="3" name="Content Placeholder 2">
            <a:extLst>
              <a:ext uri="{FF2B5EF4-FFF2-40B4-BE49-F238E27FC236}">
                <a16:creationId xmlns:a16="http://schemas.microsoft.com/office/drawing/2014/main" id="{9D8D802E-A669-5F34-656C-ED775E799C1D}"/>
              </a:ext>
            </a:extLst>
          </p:cNvPr>
          <p:cNvSpPr>
            <a:spLocks noGrp="1"/>
          </p:cNvSpPr>
          <p:nvPr>
            <p:ph idx="1"/>
          </p:nvPr>
        </p:nvSpPr>
        <p:spPr/>
        <p:txBody>
          <a:bodyPr>
            <a:normAutofit lnSpcReduction="10000"/>
          </a:bodyPr>
          <a:lstStyle/>
          <a:p>
            <a:r>
              <a:rPr lang="en-US" b="1" dirty="0"/>
              <a:t>Uncertainty of Data Management Landscape: </a:t>
            </a:r>
            <a:r>
              <a:rPr lang="en-US" dirty="0"/>
              <a:t>Because big data is continuously expanding, new companies and technologies are developed every day. A big challenge for companies is to find out which technology works bests for them without introducing new risks and problems.</a:t>
            </a:r>
          </a:p>
          <a:p>
            <a:endParaRPr lang="en-US" dirty="0"/>
          </a:p>
          <a:p>
            <a:r>
              <a:rPr lang="en-US" b="1" dirty="0"/>
              <a:t>The Big Data Talent Gap: </a:t>
            </a:r>
            <a:r>
              <a:rPr lang="en-US" dirty="0"/>
              <a:t>While Big Data is growing, very few experts are available. This is because Big data is a complex field, and people who understand this field’s complexity and intricate nature are far from between. Another major challenge in the field is the talent gap that exists in the industry</a:t>
            </a:r>
          </a:p>
        </p:txBody>
      </p:sp>
    </p:spTree>
    <p:extLst>
      <p:ext uri="{BB962C8B-B14F-4D97-AF65-F5344CB8AC3E}">
        <p14:creationId xmlns:p14="http://schemas.microsoft.com/office/powerpoint/2010/main" val="3118753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D4522-EACA-84CE-07E6-CF4751052E8C}"/>
              </a:ext>
            </a:extLst>
          </p:cNvPr>
          <p:cNvSpPr>
            <a:spLocks noGrp="1"/>
          </p:cNvSpPr>
          <p:nvPr>
            <p:ph idx="1"/>
          </p:nvPr>
        </p:nvSpPr>
        <p:spPr>
          <a:xfrm>
            <a:off x="838200" y="548640"/>
            <a:ext cx="10515600" cy="5628323"/>
          </a:xfrm>
        </p:spPr>
        <p:txBody>
          <a:bodyPr>
            <a:normAutofit fontScale="92500" lnSpcReduction="10000"/>
          </a:bodyPr>
          <a:lstStyle/>
          <a:p>
            <a:r>
              <a:rPr lang="en-US" b="1" dirty="0"/>
              <a:t>Getting data into the big data platform: </a:t>
            </a:r>
            <a:r>
              <a:rPr lang="en-US" dirty="0"/>
              <a:t>Data is increasing every single day. This means that companies have to tackle a limitless amount of data on a regular basis. The scale and variety of data available today can overwhelm any data practitioner, which is why it is important to make data accessibility simple and convenient for brand managers and owners.</a:t>
            </a:r>
          </a:p>
          <a:p>
            <a:endParaRPr lang="en-US" dirty="0"/>
          </a:p>
          <a:p>
            <a:r>
              <a:rPr lang="en-US" b="1" dirty="0"/>
              <a:t>Need for synchronization across data sources: </a:t>
            </a:r>
            <a:r>
              <a:rPr lang="en-US" dirty="0"/>
              <a:t>As data sets become more diverse, they must be incorporated into an analytical platform. It can create gaps and lead to wrong insights and messages if ignored.</a:t>
            </a:r>
          </a:p>
          <a:p>
            <a:endParaRPr lang="en-US" b="1" dirty="0"/>
          </a:p>
          <a:p>
            <a:r>
              <a:rPr lang="en-US" b="1" dirty="0"/>
              <a:t>Getting important insights through the use of Big data analytics: </a:t>
            </a:r>
            <a:r>
              <a:rPr lang="en-US" dirty="0"/>
              <a:t>It is important that companies gain proper insights from big data analytics, and it is important that the correct department has access to this information. A major challenge in big data analytics is bridging this gap in an effective fashion.</a:t>
            </a:r>
            <a:endParaRPr lang="en-IN" dirty="0"/>
          </a:p>
          <a:p>
            <a:endParaRPr lang="en-IN" dirty="0"/>
          </a:p>
        </p:txBody>
      </p:sp>
    </p:spTree>
    <p:extLst>
      <p:ext uri="{BB962C8B-B14F-4D97-AF65-F5344CB8AC3E}">
        <p14:creationId xmlns:p14="http://schemas.microsoft.com/office/powerpoint/2010/main" val="695365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4552B-EF3A-0A8C-2953-FC1F6909BE57}"/>
              </a:ext>
            </a:extLst>
          </p:cNvPr>
          <p:cNvSpPr>
            <a:spLocks noGrp="1"/>
          </p:cNvSpPr>
          <p:nvPr>
            <p:ph type="title"/>
          </p:nvPr>
        </p:nvSpPr>
        <p:spPr/>
        <p:txBody>
          <a:bodyPr/>
          <a:lstStyle/>
          <a:p>
            <a:r>
              <a:rPr lang="en-US" b="1" i="0" dirty="0">
                <a:effectLst/>
                <a:latin typeface="Lato" panose="020F0502020204030203" pitchFamily="34" charset="0"/>
              </a:rPr>
              <a:t>Big data analytics tools and technology</a:t>
            </a:r>
            <a:br>
              <a:rPr lang="en-US" b="1" i="0" dirty="0">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5B348FCA-A619-4CE2-E1ED-0FC7803F6AC5}"/>
              </a:ext>
            </a:extLst>
          </p:cNvPr>
          <p:cNvSpPr>
            <a:spLocks noGrp="1"/>
          </p:cNvSpPr>
          <p:nvPr>
            <p:ph idx="1"/>
          </p:nvPr>
        </p:nvSpPr>
        <p:spPr/>
        <p:txBody>
          <a:bodyPr>
            <a:normAutofit fontScale="92500"/>
          </a:bodyPr>
          <a:lstStyle/>
          <a:p>
            <a:pPr marL="0" indent="0">
              <a:buNone/>
            </a:pPr>
            <a:r>
              <a:rPr lang="en-US" b="1" dirty="0"/>
              <a:t> R-Programming</a:t>
            </a:r>
          </a:p>
          <a:p>
            <a:endParaRPr lang="en-US" dirty="0"/>
          </a:p>
          <a:p>
            <a:r>
              <a:rPr lang="en-US" dirty="0"/>
              <a:t>R-Programming is a domain-specific programming language specifically designed for statistical analysis, scientific computing, and data visualization using R Programming. Ross Ihaka and Robert Gentleman developed it in 1993. </a:t>
            </a:r>
          </a:p>
          <a:p>
            <a:endParaRPr lang="en-US" dirty="0"/>
          </a:p>
          <a:p>
            <a:r>
              <a:rPr lang="en-US" dirty="0"/>
              <a:t>It is among the top big data analytics tools because R-Programming software helps data scientists to create statistics engines that can provide better and precise insights due to relevant and accurate data collection. </a:t>
            </a:r>
            <a:endParaRPr lang="en-IN" dirty="0"/>
          </a:p>
        </p:txBody>
      </p:sp>
    </p:spTree>
    <p:extLst>
      <p:ext uri="{BB962C8B-B14F-4D97-AF65-F5344CB8AC3E}">
        <p14:creationId xmlns:p14="http://schemas.microsoft.com/office/powerpoint/2010/main" val="1999110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B77E0-CE4E-818D-D40E-8643ADF0E2FE}"/>
              </a:ext>
            </a:extLst>
          </p:cNvPr>
          <p:cNvSpPr>
            <a:spLocks noGrp="1"/>
          </p:cNvSpPr>
          <p:nvPr>
            <p:ph type="title"/>
          </p:nvPr>
        </p:nvSpPr>
        <p:spPr/>
        <p:txBody>
          <a:bodyPr>
            <a:normAutofit fontScale="90000"/>
          </a:bodyPr>
          <a:lstStyle/>
          <a:p>
            <a:r>
              <a:rPr lang="en-US" b="1" dirty="0"/>
              <a:t>Apache Hadoop</a:t>
            </a:r>
            <a:br>
              <a:rPr lang="en-US" b="1" dirty="0"/>
            </a:br>
            <a:r>
              <a:rPr lang="en-US" b="1" dirty="0"/>
              <a:t> </a:t>
            </a:r>
            <a:br>
              <a:rPr lang="en-US" b="1" dirty="0"/>
            </a:br>
            <a:endParaRPr lang="en-IN" b="1" dirty="0"/>
          </a:p>
        </p:txBody>
      </p:sp>
      <p:sp>
        <p:nvSpPr>
          <p:cNvPr id="3" name="Content Placeholder 2">
            <a:extLst>
              <a:ext uri="{FF2B5EF4-FFF2-40B4-BE49-F238E27FC236}">
                <a16:creationId xmlns:a16="http://schemas.microsoft.com/office/drawing/2014/main" id="{B15F01BD-D909-8380-BF66-A6D13EB40D3D}"/>
              </a:ext>
            </a:extLst>
          </p:cNvPr>
          <p:cNvSpPr>
            <a:spLocks noGrp="1"/>
          </p:cNvSpPr>
          <p:nvPr>
            <p:ph idx="1"/>
          </p:nvPr>
        </p:nvSpPr>
        <p:spPr>
          <a:xfrm>
            <a:off x="838200" y="944880"/>
            <a:ext cx="10515600" cy="5232083"/>
          </a:xfrm>
        </p:spPr>
        <p:txBody>
          <a:bodyPr>
            <a:normAutofit lnSpcReduction="10000"/>
          </a:bodyPr>
          <a:lstStyle/>
          <a:p>
            <a:endParaRPr lang="en-US" dirty="0"/>
          </a:p>
          <a:p>
            <a:r>
              <a:rPr lang="en-US" dirty="0"/>
              <a:t>Apache Hadoop is an open-source software framework for storing data and running applications on clusters of commodity hardware.</a:t>
            </a:r>
          </a:p>
          <a:p>
            <a:endParaRPr lang="en-US" dirty="0"/>
          </a:p>
          <a:p>
            <a:r>
              <a:rPr lang="en-US" dirty="0"/>
              <a:t>Doug Cutting and Mike </a:t>
            </a:r>
            <a:r>
              <a:rPr lang="en-US" dirty="0" err="1"/>
              <a:t>Cafarella</a:t>
            </a:r>
            <a:r>
              <a:rPr lang="en-US" dirty="0"/>
              <a:t> worked together to come up with Hadoop in 2005. It was originally designed to distribute for the </a:t>
            </a:r>
            <a:r>
              <a:rPr lang="en-US" dirty="0" err="1"/>
              <a:t>Nutch</a:t>
            </a:r>
            <a:r>
              <a:rPr lang="en-US" dirty="0"/>
              <a:t> search engine project which was an open-source web crawler created in 2002. </a:t>
            </a:r>
          </a:p>
          <a:p>
            <a:endParaRPr lang="en-US" dirty="0"/>
          </a:p>
          <a:p>
            <a:r>
              <a:rPr lang="en-US" dirty="0"/>
              <a:t>Apache Hadoop is a framework that consists of a software ecosystem. Hadoop Distributed File System or HDFS and MapReduce are the two primary components of Hadoop. </a:t>
            </a:r>
            <a:endParaRPr lang="en-IN" dirty="0"/>
          </a:p>
        </p:txBody>
      </p:sp>
    </p:spTree>
    <p:extLst>
      <p:ext uri="{BB962C8B-B14F-4D97-AF65-F5344CB8AC3E}">
        <p14:creationId xmlns:p14="http://schemas.microsoft.com/office/powerpoint/2010/main" val="24106678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959B-6ADA-9E57-0541-2AA9DA3A2007}"/>
              </a:ext>
            </a:extLst>
          </p:cNvPr>
          <p:cNvSpPr>
            <a:spLocks noGrp="1"/>
          </p:cNvSpPr>
          <p:nvPr>
            <p:ph type="title"/>
          </p:nvPr>
        </p:nvSpPr>
        <p:spPr/>
        <p:txBody>
          <a:bodyPr/>
          <a:lstStyle/>
          <a:p>
            <a:r>
              <a:rPr lang="en-US" b="1" dirty="0"/>
              <a:t>MongoDB</a:t>
            </a:r>
            <a:br>
              <a:rPr lang="en-US" b="1" dirty="0"/>
            </a:br>
            <a:endParaRPr lang="en-IN" b="1" dirty="0"/>
          </a:p>
        </p:txBody>
      </p:sp>
      <p:sp>
        <p:nvSpPr>
          <p:cNvPr id="3" name="Content Placeholder 2">
            <a:extLst>
              <a:ext uri="{FF2B5EF4-FFF2-40B4-BE49-F238E27FC236}">
                <a16:creationId xmlns:a16="http://schemas.microsoft.com/office/drawing/2014/main" id="{E76E28CC-E957-B255-7092-C11E87620359}"/>
              </a:ext>
            </a:extLst>
          </p:cNvPr>
          <p:cNvSpPr>
            <a:spLocks noGrp="1"/>
          </p:cNvSpPr>
          <p:nvPr>
            <p:ph idx="1"/>
          </p:nvPr>
        </p:nvSpPr>
        <p:spPr>
          <a:xfrm>
            <a:off x="838200" y="1249680"/>
            <a:ext cx="10515600" cy="4927283"/>
          </a:xfrm>
        </p:spPr>
        <p:txBody>
          <a:bodyPr>
            <a:normAutofit lnSpcReduction="10000"/>
          </a:bodyPr>
          <a:lstStyle/>
          <a:p>
            <a:r>
              <a:rPr lang="en-US" dirty="0"/>
              <a:t>MongoDB is a document-oriented NoSQL database used to store high volumes of data. MongoDB is well-known for its robustness and this makes MongoDB different from Hadoop. </a:t>
            </a:r>
          </a:p>
          <a:p>
            <a:endParaRPr lang="en-US" dirty="0"/>
          </a:p>
          <a:p>
            <a:r>
              <a:rPr lang="en-US" dirty="0"/>
              <a:t>Unlike traditional rotational databases, MongoDB makes use of collections and documents rather than using rows and columns. These documents consist of key-value pairs which are considered as the basic unit of data in MongoDB. </a:t>
            </a:r>
          </a:p>
          <a:p>
            <a:endParaRPr lang="en-US" dirty="0"/>
          </a:p>
          <a:p>
            <a:r>
              <a:rPr lang="en-US" b="0" i="0" dirty="0">
                <a:solidFill>
                  <a:srgbClr val="000000"/>
                </a:solidFill>
                <a:effectLst/>
                <a:latin typeface="roboto" panose="02000000000000000000" pitchFamily="2" charset="0"/>
              </a:rPr>
              <a:t>Each database in MongoDB contains collections that in turn contain documents. However, the size, content, and number of fields vary from document to document.</a:t>
            </a:r>
            <a:endParaRPr lang="en-IN" dirty="0"/>
          </a:p>
        </p:txBody>
      </p:sp>
    </p:spTree>
    <p:extLst>
      <p:ext uri="{BB962C8B-B14F-4D97-AF65-F5344CB8AC3E}">
        <p14:creationId xmlns:p14="http://schemas.microsoft.com/office/powerpoint/2010/main" val="1495310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0AEB-9009-7B81-F2ED-51DF3C5CA039}"/>
              </a:ext>
            </a:extLst>
          </p:cNvPr>
          <p:cNvSpPr>
            <a:spLocks noGrp="1"/>
          </p:cNvSpPr>
          <p:nvPr>
            <p:ph type="title"/>
          </p:nvPr>
        </p:nvSpPr>
        <p:spPr/>
        <p:txBody>
          <a:bodyPr/>
          <a:lstStyle/>
          <a:p>
            <a:r>
              <a:rPr lang="en-US" b="1" dirty="0"/>
              <a:t>RapidMiner</a:t>
            </a:r>
            <a:br>
              <a:rPr lang="en-US" b="1" dirty="0"/>
            </a:br>
            <a:endParaRPr lang="en-IN" b="1" dirty="0"/>
          </a:p>
        </p:txBody>
      </p:sp>
      <p:sp>
        <p:nvSpPr>
          <p:cNvPr id="3" name="Content Placeholder 2">
            <a:extLst>
              <a:ext uri="{FF2B5EF4-FFF2-40B4-BE49-F238E27FC236}">
                <a16:creationId xmlns:a16="http://schemas.microsoft.com/office/drawing/2014/main" id="{9BC32CBC-5913-0EA4-460E-797D5FF7095C}"/>
              </a:ext>
            </a:extLst>
          </p:cNvPr>
          <p:cNvSpPr>
            <a:spLocks noGrp="1"/>
          </p:cNvSpPr>
          <p:nvPr>
            <p:ph idx="1"/>
          </p:nvPr>
        </p:nvSpPr>
        <p:spPr>
          <a:xfrm>
            <a:off x="838200" y="1300480"/>
            <a:ext cx="10515600" cy="4876483"/>
          </a:xfrm>
        </p:spPr>
        <p:txBody>
          <a:bodyPr>
            <a:normAutofit lnSpcReduction="10000"/>
          </a:bodyPr>
          <a:lstStyle/>
          <a:p>
            <a:pPr marL="0" indent="0">
              <a:buNone/>
            </a:pPr>
            <a:endParaRPr lang="en-US" dirty="0"/>
          </a:p>
          <a:p>
            <a:r>
              <a:rPr lang="en-US" dirty="0"/>
              <a:t>RapidMiner is a software platform that is built for analysts who like to integrate data prep, machine learning, and predictive model deployment. The icing on the cake here is that it is an open-source software tool, free of charge, for data and text mining. </a:t>
            </a:r>
          </a:p>
          <a:p>
            <a:endParaRPr lang="en-US" dirty="0"/>
          </a:p>
          <a:p>
            <a:r>
              <a:rPr lang="en-US" dirty="0"/>
              <a:t>RapidMiner offers the most powerful and intuitive graphical user interface for the design of the analysis process. </a:t>
            </a:r>
          </a:p>
          <a:p>
            <a:endParaRPr lang="en-US" dirty="0"/>
          </a:p>
          <a:p>
            <a:r>
              <a:rPr lang="en-US" dirty="0"/>
              <a:t>In addition to Windows operating systems, RapidMiner also supports Macintosh, Linux, and Unix systems.</a:t>
            </a:r>
            <a:endParaRPr lang="en-IN" dirty="0"/>
          </a:p>
        </p:txBody>
      </p:sp>
    </p:spTree>
    <p:extLst>
      <p:ext uri="{BB962C8B-B14F-4D97-AF65-F5344CB8AC3E}">
        <p14:creationId xmlns:p14="http://schemas.microsoft.com/office/powerpoint/2010/main" val="248778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EC87-86A7-BE71-F212-E80026EB0853}"/>
              </a:ext>
            </a:extLst>
          </p:cNvPr>
          <p:cNvSpPr>
            <a:spLocks noGrp="1"/>
          </p:cNvSpPr>
          <p:nvPr>
            <p:ph type="title"/>
          </p:nvPr>
        </p:nvSpPr>
        <p:spPr/>
        <p:txBody>
          <a:bodyPr/>
          <a:lstStyle/>
          <a:p>
            <a:r>
              <a:rPr lang="en-US" b="1" dirty="0"/>
              <a:t>Apache Spark</a:t>
            </a:r>
            <a:br>
              <a:rPr lang="en-US" b="1" dirty="0"/>
            </a:br>
            <a:endParaRPr lang="en-IN" b="1" dirty="0"/>
          </a:p>
        </p:txBody>
      </p:sp>
      <p:sp>
        <p:nvSpPr>
          <p:cNvPr id="3" name="Content Placeholder 2">
            <a:extLst>
              <a:ext uri="{FF2B5EF4-FFF2-40B4-BE49-F238E27FC236}">
                <a16:creationId xmlns:a16="http://schemas.microsoft.com/office/drawing/2014/main" id="{75039639-3327-E7F6-3E05-00ACCE1C8AB9}"/>
              </a:ext>
            </a:extLst>
          </p:cNvPr>
          <p:cNvSpPr>
            <a:spLocks noGrp="1"/>
          </p:cNvSpPr>
          <p:nvPr>
            <p:ph idx="1"/>
          </p:nvPr>
        </p:nvSpPr>
        <p:spPr>
          <a:xfrm>
            <a:off x="838200" y="1137920"/>
            <a:ext cx="10515600" cy="5039043"/>
          </a:xfrm>
        </p:spPr>
        <p:txBody>
          <a:bodyPr>
            <a:normAutofit lnSpcReduction="10000"/>
          </a:bodyPr>
          <a:lstStyle/>
          <a:p>
            <a:pPr marL="0" indent="0">
              <a:buNone/>
            </a:pPr>
            <a:endParaRPr lang="en-US" dirty="0"/>
          </a:p>
          <a:p>
            <a:r>
              <a:rPr lang="en-US" dirty="0"/>
              <a:t>Apache Spark is one of the most powerful open source big data analytics tools. It is a data processing framework that can quickly possess very large data sets. </a:t>
            </a:r>
          </a:p>
          <a:p>
            <a:endParaRPr lang="en-US" dirty="0"/>
          </a:p>
          <a:p>
            <a:r>
              <a:rPr lang="en-US" dirty="0"/>
              <a:t>It can also distribute data processing tasks across multiple computers, either on its own or in conjunction with other distributed computing tools.</a:t>
            </a:r>
          </a:p>
          <a:p>
            <a:endParaRPr lang="en-US" dirty="0"/>
          </a:p>
          <a:p>
            <a:r>
              <a:rPr lang="en-US" dirty="0"/>
              <a:t>Apache Spark features in-built for streaming, SQL, machine learning, and graph processing support and earns the site as the speediest and common generator for big data transformation. </a:t>
            </a:r>
            <a:endParaRPr lang="en-IN" dirty="0"/>
          </a:p>
        </p:txBody>
      </p:sp>
    </p:spTree>
    <p:extLst>
      <p:ext uri="{BB962C8B-B14F-4D97-AF65-F5344CB8AC3E}">
        <p14:creationId xmlns:p14="http://schemas.microsoft.com/office/powerpoint/2010/main" val="11704668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BC98E-EC61-29DD-E729-F354539872EA}"/>
              </a:ext>
            </a:extLst>
          </p:cNvPr>
          <p:cNvSpPr>
            <a:spLocks noGrp="1"/>
          </p:cNvSpPr>
          <p:nvPr>
            <p:ph type="title"/>
          </p:nvPr>
        </p:nvSpPr>
        <p:spPr/>
        <p:txBody>
          <a:bodyPr/>
          <a:lstStyle/>
          <a:p>
            <a:r>
              <a:rPr lang="en-US" b="1" dirty="0"/>
              <a:t>Microsoft Azure</a:t>
            </a:r>
            <a:br>
              <a:rPr lang="en-US" b="1" dirty="0"/>
            </a:br>
            <a:endParaRPr lang="en-IN" b="1" dirty="0"/>
          </a:p>
        </p:txBody>
      </p:sp>
      <p:sp>
        <p:nvSpPr>
          <p:cNvPr id="3" name="Content Placeholder 2">
            <a:extLst>
              <a:ext uri="{FF2B5EF4-FFF2-40B4-BE49-F238E27FC236}">
                <a16:creationId xmlns:a16="http://schemas.microsoft.com/office/drawing/2014/main" id="{322CC760-D519-B3DC-4A49-A03C0AF450A7}"/>
              </a:ext>
            </a:extLst>
          </p:cNvPr>
          <p:cNvSpPr>
            <a:spLocks noGrp="1"/>
          </p:cNvSpPr>
          <p:nvPr>
            <p:ph idx="1"/>
          </p:nvPr>
        </p:nvSpPr>
        <p:spPr>
          <a:xfrm>
            <a:off x="838200" y="1148080"/>
            <a:ext cx="10515600" cy="5028883"/>
          </a:xfrm>
        </p:spPr>
        <p:txBody>
          <a:bodyPr>
            <a:normAutofit/>
          </a:bodyPr>
          <a:lstStyle/>
          <a:p>
            <a:r>
              <a:rPr lang="en-US" dirty="0"/>
              <a:t>Microsoft Azure, formerly known as Windows Azure, is a public cloud computing platform handled by Microsoft. It provides a range of services that include computing, analytics, storage, and networking. </a:t>
            </a:r>
          </a:p>
          <a:p>
            <a:pPr marL="0" indent="0">
              <a:buNone/>
            </a:pPr>
            <a:endParaRPr lang="en-US" dirty="0"/>
          </a:p>
          <a:p>
            <a:r>
              <a:rPr lang="en-US" dirty="0"/>
              <a:t>Windows Azure provides big data cloud offerings in two categories, Standard and Premium. It provides an enterprise-scale cluster for the organization so that they can run their big data workloads.</a:t>
            </a:r>
          </a:p>
          <a:p>
            <a:endParaRPr lang="en-US" dirty="0"/>
          </a:p>
          <a:p>
            <a:r>
              <a:rPr lang="en-US" dirty="0"/>
              <a:t>Microsoft Azure offers reliable analytics with an industry-leading SLA, and enterprise-grade security and monitoring. It is also considered a high-productivity platform for developers and data scientists. </a:t>
            </a:r>
            <a:endParaRPr lang="en-IN" dirty="0"/>
          </a:p>
        </p:txBody>
      </p:sp>
    </p:spTree>
    <p:extLst>
      <p:ext uri="{BB962C8B-B14F-4D97-AF65-F5344CB8AC3E}">
        <p14:creationId xmlns:p14="http://schemas.microsoft.com/office/powerpoint/2010/main" val="75887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423C0-6186-1EB4-AD2C-B6D3F5F124B3}"/>
              </a:ext>
            </a:extLst>
          </p:cNvPr>
          <p:cNvSpPr>
            <a:spLocks noGrp="1"/>
          </p:cNvSpPr>
          <p:nvPr>
            <p:ph type="title"/>
          </p:nvPr>
        </p:nvSpPr>
        <p:spPr/>
        <p:txBody>
          <a:bodyPr/>
          <a:lstStyle/>
          <a:p>
            <a:r>
              <a:rPr lang="en-US" b="1" i="0" dirty="0">
                <a:solidFill>
                  <a:srgbClr val="333333"/>
                </a:solidFill>
                <a:effectLst/>
                <a:latin typeface="Nunito sans" pitchFamily="2" charset="0"/>
              </a:rPr>
              <a:t>The History of Big Data</a:t>
            </a:r>
            <a:br>
              <a:rPr lang="en-US" b="1" i="0" dirty="0">
                <a:solidFill>
                  <a:srgbClr val="333333"/>
                </a:solidFill>
                <a:effectLst/>
                <a:latin typeface="Nunito sans" pitchFamily="2" charset="0"/>
              </a:rPr>
            </a:br>
            <a:endParaRPr lang="en-IN" dirty="0"/>
          </a:p>
        </p:txBody>
      </p:sp>
      <p:sp>
        <p:nvSpPr>
          <p:cNvPr id="3" name="Content Placeholder 2">
            <a:extLst>
              <a:ext uri="{FF2B5EF4-FFF2-40B4-BE49-F238E27FC236}">
                <a16:creationId xmlns:a16="http://schemas.microsoft.com/office/drawing/2014/main" id="{C1F135DA-E5AD-7854-F085-4E55EC16E99D}"/>
              </a:ext>
            </a:extLst>
          </p:cNvPr>
          <p:cNvSpPr>
            <a:spLocks noGrp="1"/>
          </p:cNvSpPr>
          <p:nvPr>
            <p:ph idx="1"/>
          </p:nvPr>
        </p:nvSpPr>
        <p:spPr>
          <a:xfrm>
            <a:off x="838200" y="1574800"/>
            <a:ext cx="10515600" cy="4918075"/>
          </a:xfrm>
        </p:spPr>
        <p:txBody>
          <a:bodyPr>
            <a:normAutofit/>
          </a:bodyPr>
          <a:lstStyle/>
          <a:p>
            <a:r>
              <a:rPr lang="en-US" b="1" i="0" dirty="0">
                <a:solidFill>
                  <a:srgbClr val="333333"/>
                </a:solidFill>
                <a:effectLst/>
                <a:latin typeface="Nunito sans" pitchFamily="2" charset="0"/>
              </a:rPr>
              <a:t>1940s to 1989 – Data Warehousing and Personal Desktop Computers</a:t>
            </a:r>
          </a:p>
          <a:p>
            <a:endParaRPr lang="en-US" b="1" i="0" dirty="0">
              <a:solidFill>
                <a:srgbClr val="333333"/>
              </a:solidFill>
              <a:effectLst/>
              <a:latin typeface="Nunito sans" pitchFamily="2" charset="0"/>
            </a:endParaRPr>
          </a:p>
          <a:p>
            <a:r>
              <a:rPr lang="en-US" b="1" i="0" dirty="0">
                <a:solidFill>
                  <a:srgbClr val="333333"/>
                </a:solidFill>
                <a:effectLst/>
                <a:latin typeface="Nunito sans" pitchFamily="2" charset="0"/>
              </a:rPr>
              <a:t>1989 to 1999 – Emergence of the World Wide Web</a:t>
            </a:r>
          </a:p>
          <a:p>
            <a:endParaRPr lang="en-US" b="1" dirty="0">
              <a:solidFill>
                <a:srgbClr val="333333"/>
              </a:solidFill>
              <a:latin typeface="Nunito sans" pitchFamily="2" charset="0"/>
            </a:endParaRPr>
          </a:p>
          <a:p>
            <a:r>
              <a:rPr lang="en-US" b="1" i="0" dirty="0">
                <a:solidFill>
                  <a:srgbClr val="333333"/>
                </a:solidFill>
                <a:effectLst/>
                <a:latin typeface="Nunito sans" pitchFamily="2" charset="0"/>
              </a:rPr>
              <a:t>2000s to 2010s – Controlling Data Volume, Social Media and Cloud Computing</a:t>
            </a:r>
          </a:p>
          <a:p>
            <a:endParaRPr lang="en-US" b="1" dirty="0">
              <a:solidFill>
                <a:srgbClr val="333333"/>
              </a:solidFill>
              <a:latin typeface="Nunito sans" pitchFamily="2" charset="0"/>
            </a:endParaRPr>
          </a:p>
          <a:p>
            <a:r>
              <a:rPr lang="en-US" b="1" i="0" dirty="0">
                <a:solidFill>
                  <a:srgbClr val="333333"/>
                </a:solidFill>
                <a:effectLst/>
                <a:latin typeface="Nunito sans" pitchFamily="2" charset="0"/>
              </a:rPr>
              <a:t>2010s to now – Optimization Techniques, Mobile Devices and IoT</a:t>
            </a:r>
          </a:p>
          <a:p>
            <a:endParaRPr lang="en-US" b="1" i="0" dirty="0">
              <a:solidFill>
                <a:srgbClr val="333333"/>
              </a:solidFill>
              <a:effectLst/>
              <a:latin typeface="Nunito sans" pitchFamily="2" charset="0"/>
            </a:endParaRPr>
          </a:p>
          <a:p>
            <a:endParaRPr lang="en-US" b="1" i="0" dirty="0">
              <a:solidFill>
                <a:srgbClr val="333333"/>
              </a:solidFill>
              <a:effectLst/>
              <a:latin typeface="Nunito sans" pitchFamily="2" charset="0"/>
            </a:endParaRPr>
          </a:p>
          <a:p>
            <a:endParaRPr lang="en-IN" dirty="0"/>
          </a:p>
        </p:txBody>
      </p:sp>
    </p:spTree>
    <p:extLst>
      <p:ext uri="{BB962C8B-B14F-4D97-AF65-F5344CB8AC3E}">
        <p14:creationId xmlns:p14="http://schemas.microsoft.com/office/powerpoint/2010/main" val="339590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9EA9-D2BF-C7AD-623C-D3E7432AE033}"/>
              </a:ext>
            </a:extLst>
          </p:cNvPr>
          <p:cNvSpPr>
            <a:spLocks noGrp="1"/>
          </p:cNvSpPr>
          <p:nvPr>
            <p:ph type="title"/>
          </p:nvPr>
        </p:nvSpPr>
        <p:spPr/>
        <p:txBody>
          <a:bodyPr/>
          <a:lstStyle/>
          <a:p>
            <a:r>
              <a:rPr lang="en-US" b="1" i="0" dirty="0">
                <a:solidFill>
                  <a:srgbClr val="1F1F1F"/>
                </a:solidFill>
                <a:effectLst/>
                <a:latin typeface="Source Sans Pro" panose="020B0503030403020204" pitchFamily="34" charset="0"/>
              </a:rPr>
              <a:t>2. Diagnostics analytics</a:t>
            </a:r>
            <a:br>
              <a:rPr lang="en-US" b="1" i="0" dirty="0">
                <a:solidFill>
                  <a:srgbClr val="1F1F1F"/>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ED076B64-766C-44B3-487A-E0E86F3F484C}"/>
              </a:ext>
            </a:extLst>
          </p:cNvPr>
          <p:cNvSpPr>
            <a:spLocks noGrp="1"/>
          </p:cNvSpPr>
          <p:nvPr>
            <p:ph idx="1"/>
          </p:nvPr>
        </p:nvSpPr>
        <p:spPr/>
        <p:txBody>
          <a:bodyPr/>
          <a:lstStyle/>
          <a:p>
            <a:pPr algn="l"/>
            <a:r>
              <a:rPr lang="en-US" b="0" i="0" dirty="0">
                <a:solidFill>
                  <a:srgbClr val="1F1F1F"/>
                </a:solidFill>
                <a:effectLst/>
                <a:latin typeface="Source Sans Pro" panose="020B0503030403020204" pitchFamily="34" charset="0"/>
              </a:rPr>
              <a:t>Diagnostics analytics helps companies understand why a problem occurred. Big data technologies and tools allow users to mine and recover data that helps dissect an issue and prevent it from happening in the future.</a:t>
            </a:r>
          </a:p>
          <a:p>
            <a:pPr algn="l"/>
            <a:endParaRPr lang="en-US" b="0" i="0" dirty="0">
              <a:solidFill>
                <a:srgbClr val="1F1F1F"/>
              </a:solidFill>
              <a:effectLst/>
              <a:latin typeface="Source Sans Pro" panose="020B0503030403020204" pitchFamily="34" charset="0"/>
            </a:endParaRPr>
          </a:p>
          <a:p>
            <a:pPr algn="l"/>
            <a:r>
              <a:rPr lang="en-US" b="1" i="0" dirty="0">
                <a:solidFill>
                  <a:srgbClr val="1F1F1F"/>
                </a:solidFill>
                <a:effectLst/>
                <a:latin typeface="var(--cds-font-family-source-sans-pro)"/>
              </a:rPr>
              <a:t>Example:</a:t>
            </a:r>
            <a:r>
              <a:rPr lang="en-US" b="0" i="0" dirty="0">
                <a:solidFill>
                  <a:srgbClr val="1F1F1F"/>
                </a:solidFill>
                <a:effectLst/>
                <a:latin typeface="Source Sans Pro" panose="020B0503030403020204" pitchFamily="34" charset="0"/>
              </a:rPr>
              <a:t> A clothing company’s sales have decreased even though customers continue to add items to their shopping carts. Diagnostics analytics helped to understand that the payment page was not working properly for a few weeks.</a:t>
            </a:r>
          </a:p>
          <a:p>
            <a:endParaRPr lang="en-IN" dirty="0"/>
          </a:p>
        </p:txBody>
      </p:sp>
    </p:spTree>
    <p:extLst>
      <p:ext uri="{BB962C8B-B14F-4D97-AF65-F5344CB8AC3E}">
        <p14:creationId xmlns:p14="http://schemas.microsoft.com/office/powerpoint/2010/main" val="42266007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D3C1D-6223-C90F-C783-37D734CF5824}"/>
              </a:ext>
            </a:extLst>
          </p:cNvPr>
          <p:cNvSpPr>
            <a:spLocks noGrp="1"/>
          </p:cNvSpPr>
          <p:nvPr>
            <p:ph type="title"/>
          </p:nvPr>
        </p:nvSpPr>
        <p:spPr/>
        <p:txBody>
          <a:bodyPr>
            <a:normAutofit fontScale="90000"/>
          </a:bodyPr>
          <a:lstStyle/>
          <a:p>
            <a:r>
              <a:rPr lang="en-US" b="1" i="0" dirty="0">
                <a:solidFill>
                  <a:srgbClr val="333333"/>
                </a:solidFill>
                <a:effectLst/>
                <a:latin typeface="Nunito sans" pitchFamily="2" charset="0"/>
              </a:rPr>
              <a:t>1940s to 1989 – Data Warehousing and Personal Desktop Computers</a:t>
            </a:r>
            <a:br>
              <a:rPr lang="en-US" b="1" i="0" dirty="0">
                <a:solidFill>
                  <a:srgbClr val="333333"/>
                </a:solidFill>
                <a:effectLst/>
                <a:latin typeface="Nunito sans" pitchFamily="2" charset="0"/>
              </a:rPr>
            </a:br>
            <a:endParaRPr lang="en-IN" dirty="0"/>
          </a:p>
        </p:txBody>
      </p:sp>
      <p:sp>
        <p:nvSpPr>
          <p:cNvPr id="3" name="Content Placeholder 2">
            <a:extLst>
              <a:ext uri="{FF2B5EF4-FFF2-40B4-BE49-F238E27FC236}">
                <a16:creationId xmlns:a16="http://schemas.microsoft.com/office/drawing/2014/main" id="{D1334A79-ACF6-BF0C-B81F-2E84CDCAF464}"/>
              </a:ext>
            </a:extLst>
          </p:cNvPr>
          <p:cNvSpPr>
            <a:spLocks noGrp="1"/>
          </p:cNvSpPr>
          <p:nvPr>
            <p:ph idx="1"/>
          </p:nvPr>
        </p:nvSpPr>
        <p:spPr/>
        <p:txBody>
          <a:bodyPr>
            <a:normAutofit fontScale="92500"/>
          </a:bodyPr>
          <a:lstStyle/>
          <a:p>
            <a:r>
              <a:rPr lang="en-US" dirty="0"/>
              <a:t>The origins of electronic storage can be traced back to the development of the world’s first programmable computer, the Electronic Numerical Integrator and Computer (ENIAC). </a:t>
            </a:r>
          </a:p>
          <a:p>
            <a:endParaRPr lang="en-US" dirty="0"/>
          </a:p>
          <a:p>
            <a:r>
              <a:rPr lang="en-US" dirty="0"/>
              <a:t>It was designed by the U.S. army during World War 2 to solve numerical problems, such as calculate the range of artillery fire. </a:t>
            </a:r>
          </a:p>
          <a:p>
            <a:endParaRPr lang="en-US" dirty="0"/>
          </a:p>
          <a:p>
            <a:r>
              <a:rPr lang="en-US" dirty="0"/>
              <a:t>Then, in the early 1960s, International Business Machines (IBM) released the first transistorized computer called TRADIC, which helped data centers branch out of the military and serve more general commercial purposes.</a:t>
            </a:r>
            <a:endParaRPr lang="en-IN" dirty="0"/>
          </a:p>
        </p:txBody>
      </p:sp>
    </p:spTree>
    <p:extLst>
      <p:ext uri="{BB962C8B-B14F-4D97-AF65-F5344CB8AC3E}">
        <p14:creationId xmlns:p14="http://schemas.microsoft.com/office/powerpoint/2010/main" val="14288690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80B6E-9197-54C9-18CB-70541C63D195}"/>
              </a:ext>
            </a:extLst>
          </p:cNvPr>
          <p:cNvSpPr>
            <a:spLocks noGrp="1"/>
          </p:cNvSpPr>
          <p:nvPr>
            <p:ph idx="1"/>
          </p:nvPr>
        </p:nvSpPr>
        <p:spPr>
          <a:xfrm>
            <a:off x="838200" y="1158240"/>
            <a:ext cx="10515600" cy="5018723"/>
          </a:xfrm>
        </p:spPr>
        <p:txBody>
          <a:bodyPr/>
          <a:lstStyle/>
          <a:p>
            <a:r>
              <a:rPr lang="en-US" dirty="0"/>
              <a:t>The first personal desktop computer to feature a Graphical User Interface (GUI) was Lisa, released by Apple Computers in 1983</a:t>
            </a:r>
          </a:p>
          <a:p>
            <a:endParaRPr lang="en-US" dirty="0"/>
          </a:p>
          <a:p>
            <a:r>
              <a:rPr lang="en-US" dirty="0"/>
              <a:t>Throughout the 1980s, companies like Apple, Microsoft, and IBM would release a wide range of personal desktop computers, which led to a surge in people buying their own personal computers and being able to use them at home for the first time ever. </a:t>
            </a:r>
          </a:p>
          <a:p>
            <a:endParaRPr lang="en-US" dirty="0"/>
          </a:p>
          <a:p>
            <a:r>
              <a:rPr lang="en-US" dirty="0"/>
              <a:t>Thus, electronic storage was finally available to the masses.</a:t>
            </a:r>
            <a:endParaRPr lang="en-IN" dirty="0"/>
          </a:p>
        </p:txBody>
      </p:sp>
    </p:spTree>
    <p:extLst>
      <p:ext uri="{BB962C8B-B14F-4D97-AF65-F5344CB8AC3E}">
        <p14:creationId xmlns:p14="http://schemas.microsoft.com/office/powerpoint/2010/main" val="17221517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5FFD7-FF6D-98FD-42DE-7495D1EA4883}"/>
              </a:ext>
            </a:extLst>
          </p:cNvPr>
          <p:cNvSpPr>
            <a:spLocks noGrp="1"/>
          </p:cNvSpPr>
          <p:nvPr>
            <p:ph type="title"/>
          </p:nvPr>
        </p:nvSpPr>
        <p:spPr/>
        <p:txBody>
          <a:bodyPr>
            <a:normAutofit fontScale="90000"/>
          </a:bodyPr>
          <a:lstStyle/>
          <a:p>
            <a:r>
              <a:rPr lang="en-US" b="1" i="0" dirty="0">
                <a:solidFill>
                  <a:srgbClr val="333333"/>
                </a:solidFill>
                <a:effectLst/>
                <a:latin typeface="Nunito sans" pitchFamily="2" charset="0"/>
              </a:rPr>
              <a:t>1989 to 1999 – Emergence of the World Wide Web</a:t>
            </a:r>
            <a:br>
              <a:rPr lang="en-US" b="1" i="0" dirty="0">
                <a:solidFill>
                  <a:srgbClr val="333333"/>
                </a:solidFill>
                <a:effectLst/>
                <a:latin typeface="Nunito sans" pitchFamily="2" charset="0"/>
              </a:rPr>
            </a:br>
            <a:endParaRPr lang="en-IN" dirty="0"/>
          </a:p>
        </p:txBody>
      </p:sp>
      <p:sp>
        <p:nvSpPr>
          <p:cNvPr id="3" name="Content Placeholder 2">
            <a:extLst>
              <a:ext uri="{FF2B5EF4-FFF2-40B4-BE49-F238E27FC236}">
                <a16:creationId xmlns:a16="http://schemas.microsoft.com/office/drawing/2014/main" id="{53F46F76-E06A-56E8-37A6-162350987826}"/>
              </a:ext>
            </a:extLst>
          </p:cNvPr>
          <p:cNvSpPr>
            <a:spLocks noGrp="1"/>
          </p:cNvSpPr>
          <p:nvPr>
            <p:ph idx="1"/>
          </p:nvPr>
        </p:nvSpPr>
        <p:spPr/>
        <p:txBody>
          <a:bodyPr>
            <a:normAutofit lnSpcReduction="10000"/>
          </a:bodyPr>
          <a:lstStyle/>
          <a:p>
            <a:r>
              <a:rPr lang="en-US" dirty="0"/>
              <a:t>Between 1989 and 1993, British computer scientist Sir Tim Berners-Lee would create the fundamental technologies required to power what we now know as the World Wide Web. </a:t>
            </a:r>
          </a:p>
          <a:p>
            <a:endParaRPr lang="en-US" dirty="0"/>
          </a:p>
          <a:p>
            <a:r>
              <a:rPr lang="en-US" dirty="0"/>
              <a:t>These web technologies were </a:t>
            </a:r>
            <a:r>
              <a:rPr lang="en-US" dirty="0" err="1"/>
              <a:t>HyperText</a:t>
            </a:r>
            <a:r>
              <a:rPr lang="en-US" dirty="0"/>
              <a:t> Markup Language (HTML), Uniform Resource Identifier (URI), and Hypertext Transfer Protocol (HTTP). </a:t>
            </a:r>
          </a:p>
          <a:p>
            <a:endParaRPr lang="en-US" dirty="0"/>
          </a:p>
          <a:p>
            <a:r>
              <a:rPr lang="en-US" dirty="0"/>
              <a:t>Then in April 1993, the decision was made to make the underlying code for these web technologies free, forever.</a:t>
            </a:r>
          </a:p>
          <a:p>
            <a:endParaRPr lang="en-US" dirty="0"/>
          </a:p>
        </p:txBody>
      </p:sp>
    </p:spTree>
    <p:extLst>
      <p:ext uri="{BB962C8B-B14F-4D97-AF65-F5344CB8AC3E}">
        <p14:creationId xmlns:p14="http://schemas.microsoft.com/office/powerpoint/2010/main" val="40201269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FCF22-52DE-032A-462E-991CB5C839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E8D7FB-F681-BA80-5C3F-1AE313479EDA}"/>
              </a:ext>
            </a:extLst>
          </p:cNvPr>
          <p:cNvSpPr>
            <a:spLocks noGrp="1"/>
          </p:cNvSpPr>
          <p:nvPr>
            <p:ph idx="1"/>
          </p:nvPr>
        </p:nvSpPr>
        <p:spPr/>
        <p:txBody>
          <a:bodyPr/>
          <a:lstStyle/>
          <a:p>
            <a:r>
              <a:rPr lang="en-US" dirty="0"/>
              <a:t>The result made it possible for individuals, businesses, and organizations who could afford to pay for an internet service to go online and share data with other internet-enabled computers. </a:t>
            </a:r>
          </a:p>
          <a:p>
            <a:endParaRPr lang="en-US" dirty="0"/>
          </a:p>
          <a:p>
            <a:r>
              <a:rPr lang="en-US" dirty="0"/>
              <a:t>As more devices gained access to the internet, this led to a massive explosion in the amount of information that people could access and share data at any one time.</a:t>
            </a:r>
            <a:endParaRPr lang="en-IN" dirty="0"/>
          </a:p>
          <a:p>
            <a:endParaRPr lang="en-IN" dirty="0"/>
          </a:p>
        </p:txBody>
      </p:sp>
    </p:spTree>
    <p:extLst>
      <p:ext uri="{BB962C8B-B14F-4D97-AF65-F5344CB8AC3E}">
        <p14:creationId xmlns:p14="http://schemas.microsoft.com/office/powerpoint/2010/main" val="3466043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FF95D-881D-9DDD-FF7A-1893234A380C}"/>
              </a:ext>
            </a:extLst>
          </p:cNvPr>
          <p:cNvSpPr>
            <a:spLocks noGrp="1"/>
          </p:cNvSpPr>
          <p:nvPr>
            <p:ph type="title"/>
          </p:nvPr>
        </p:nvSpPr>
        <p:spPr>
          <a:xfrm>
            <a:off x="838200" y="681037"/>
            <a:ext cx="10515600" cy="1009651"/>
          </a:xfrm>
        </p:spPr>
        <p:txBody>
          <a:bodyPr>
            <a:normAutofit fontScale="90000"/>
          </a:bodyPr>
          <a:lstStyle/>
          <a:p>
            <a:r>
              <a:rPr lang="en-US" b="1" i="0" dirty="0">
                <a:solidFill>
                  <a:srgbClr val="333333"/>
                </a:solidFill>
                <a:effectLst/>
                <a:latin typeface="Nunito sans" pitchFamily="2" charset="0"/>
              </a:rPr>
              <a:t>2000s to 2010s – Controlling Data Volume, Social Media and Cloud Computing</a:t>
            </a:r>
            <a:br>
              <a:rPr lang="en-US" b="1" i="0" dirty="0">
                <a:solidFill>
                  <a:srgbClr val="333333"/>
                </a:solidFill>
                <a:effectLst/>
                <a:latin typeface="Nunito sans" pitchFamily="2" charset="0"/>
              </a:rPr>
            </a:br>
            <a:endParaRPr lang="en-IN" dirty="0"/>
          </a:p>
        </p:txBody>
      </p:sp>
      <p:sp>
        <p:nvSpPr>
          <p:cNvPr id="3" name="Content Placeholder 2">
            <a:extLst>
              <a:ext uri="{FF2B5EF4-FFF2-40B4-BE49-F238E27FC236}">
                <a16:creationId xmlns:a16="http://schemas.microsoft.com/office/drawing/2014/main" id="{5744979B-CD59-2807-D124-EB217BCE8443}"/>
              </a:ext>
            </a:extLst>
          </p:cNvPr>
          <p:cNvSpPr>
            <a:spLocks noGrp="1"/>
          </p:cNvSpPr>
          <p:nvPr>
            <p:ph idx="1"/>
          </p:nvPr>
        </p:nvSpPr>
        <p:spPr/>
        <p:txBody>
          <a:bodyPr/>
          <a:lstStyle/>
          <a:p>
            <a:r>
              <a:rPr lang="en-US" dirty="0"/>
              <a:t>During the early 2000s, companies such as Amazon, eBay, and Google helped generate large amounts of web traffic, as well as a combination of structured and unstructured data. </a:t>
            </a:r>
          </a:p>
          <a:p>
            <a:endParaRPr lang="en-US" dirty="0"/>
          </a:p>
          <a:p>
            <a:r>
              <a:rPr lang="en-US" dirty="0"/>
              <a:t>Amazon also launched a beta version of AWS (Amazon Web Services) in 2002, which opened the Amazon.com platform to all developers. By 2004, over 100 applications were built for it.</a:t>
            </a:r>
            <a:endParaRPr lang="en-IN" dirty="0"/>
          </a:p>
        </p:txBody>
      </p:sp>
    </p:spTree>
    <p:extLst>
      <p:ext uri="{BB962C8B-B14F-4D97-AF65-F5344CB8AC3E}">
        <p14:creationId xmlns:p14="http://schemas.microsoft.com/office/powerpoint/2010/main" val="26995647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547D8-B9C9-2435-0988-FF3EC006B446}"/>
              </a:ext>
            </a:extLst>
          </p:cNvPr>
          <p:cNvSpPr>
            <a:spLocks noGrp="1"/>
          </p:cNvSpPr>
          <p:nvPr>
            <p:ph idx="1"/>
          </p:nvPr>
        </p:nvSpPr>
        <p:spPr>
          <a:xfrm>
            <a:off x="838200" y="873760"/>
            <a:ext cx="10515600" cy="5303203"/>
          </a:xfrm>
        </p:spPr>
        <p:txBody>
          <a:bodyPr>
            <a:normAutofit/>
          </a:bodyPr>
          <a:lstStyle/>
          <a:p>
            <a:r>
              <a:rPr lang="en-US" dirty="0"/>
              <a:t>AWS then relaunched in 2006, offering a wide range of cloud infrastructure services, including Simple Storage Service (S3) and Elastic Compute Cloud (EC2). </a:t>
            </a:r>
          </a:p>
          <a:p>
            <a:endParaRPr lang="en-US" dirty="0"/>
          </a:p>
          <a:p>
            <a:r>
              <a:rPr lang="en-US" dirty="0"/>
              <a:t>The public launch of AWS attracted a wide range of customers, such as Dropbox, Netflix, and Reddit, who were eager to become cloud-enabled and so they would all partner with AWS before 2010.</a:t>
            </a:r>
          </a:p>
          <a:p>
            <a:endParaRPr lang="en-US" dirty="0"/>
          </a:p>
          <a:p>
            <a:r>
              <a:rPr lang="en-US" dirty="0"/>
              <a:t>Social media platforms like </a:t>
            </a:r>
            <a:r>
              <a:rPr lang="en-US" dirty="0" err="1"/>
              <a:t>MySpace</a:t>
            </a:r>
            <a:r>
              <a:rPr lang="en-US" dirty="0"/>
              <a:t>, Facebook, and Twitter also led to a rise in the spread of unstructured data. This would include the sharing of images and audio files, animated GIFs, videos, status posts, and direct messages.</a:t>
            </a:r>
            <a:endParaRPr lang="en-IN" dirty="0"/>
          </a:p>
        </p:txBody>
      </p:sp>
    </p:spTree>
    <p:extLst>
      <p:ext uri="{BB962C8B-B14F-4D97-AF65-F5344CB8AC3E}">
        <p14:creationId xmlns:p14="http://schemas.microsoft.com/office/powerpoint/2010/main" val="12009436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BB7B5-B8A4-F3E0-C367-6756D79376E6}"/>
              </a:ext>
            </a:extLst>
          </p:cNvPr>
          <p:cNvSpPr>
            <a:spLocks noGrp="1"/>
          </p:cNvSpPr>
          <p:nvPr>
            <p:ph idx="1"/>
          </p:nvPr>
        </p:nvSpPr>
        <p:spPr>
          <a:xfrm>
            <a:off x="838200" y="802640"/>
            <a:ext cx="10515600" cy="5374323"/>
          </a:xfrm>
        </p:spPr>
        <p:txBody>
          <a:bodyPr>
            <a:normAutofit lnSpcReduction="10000"/>
          </a:bodyPr>
          <a:lstStyle/>
          <a:p>
            <a:r>
              <a:rPr lang="en-US" dirty="0"/>
              <a:t>With such a large amount of unstructured data being generated at an accelerated rate, these platforms needed new ways to collect, organize, and make sense of this data. </a:t>
            </a:r>
          </a:p>
          <a:p>
            <a:endParaRPr lang="en-US" dirty="0"/>
          </a:p>
          <a:p>
            <a:r>
              <a:rPr lang="en-US" dirty="0"/>
              <a:t>This led to the creation of Hadoop, an open-source framework created specifically to manage big data sets, and the adoption of NoSQL database queries, which made it possible to manage unstructured data – data does not comply with a relational database model. </a:t>
            </a:r>
          </a:p>
          <a:p>
            <a:endParaRPr lang="en-US" dirty="0"/>
          </a:p>
          <a:p>
            <a:r>
              <a:rPr lang="en-US" dirty="0"/>
              <a:t>With these new technologies, companies could now collect large amounts of disparate data, and then extract meaningful insights for more informed decision making.</a:t>
            </a:r>
            <a:endParaRPr lang="en-IN" dirty="0"/>
          </a:p>
        </p:txBody>
      </p:sp>
    </p:spTree>
    <p:extLst>
      <p:ext uri="{BB962C8B-B14F-4D97-AF65-F5344CB8AC3E}">
        <p14:creationId xmlns:p14="http://schemas.microsoft.com/office/powerpoint/2010/main" val="9456812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5A3A-29E7-439D-2908-764DD43A5F5C}"/>
              </a:ext>
            </a:extLst>
          </p:cNvPr>
          <p:cNvSpPr>
            <a:spLocks noGrp="1"/>
          </p:cNvSpPr>
          <p:nvPr>
            <p:ph type="title"/>
          </p:nvPr>
        </p:nvSpPr>
        <p:spPr>
          <a:xfrm>
            <a:off x="838200" y="609600"/>
            <a:ext cx="10515600" cy="1081088"/>
          </a:xfrm>
        </p:spPr>
        <p:txBody>
          <a:bodyPr>
            <a:normAutofit fontScale="90000"/>
          </a:bodyPr>
          <a:lstStyle/>
          <a:p>
            <a:r>
              <a:rPr lang="en-US" b="1" i="0" dirty="0">
                <a:solidFill>
                  <a:srgbClr val="333333"/>
                </a:solidFill>
                <a:effectLst/>
                <a:latin typeface="Nunito sans" pitchFamily="2" charset="0"/>
              </a:rPr>
              <a:t>2010s to now – Optimization Techniques, Mobile Devices and IoT</a:t>
            </a:r>
            <a:br>
              <a:rPr lang="en-US" b="1" i="0" dirty="0">
                <a:solidFill>
                  <a:srgbClr val="333333"/>
                </a:solidFill>
                <a:effectLst/>
                <a:latin typeface="Nunito sans" pitchFamily="2" charset="0"/>
              </a:rPr>
            </a:br>
            <a:endParaRPr lang="en-IN" dirty="0"/>
          </a:p>
        </p:txBody>
      </p:sp>
      <p:sp>
        <p:nvSpPr>
          <p:cNvPr id="3" name="Content Placeholder 2">
            <a:extLst>
              <a:ext uri="{FF2B5EF4-FFF2-40B4-BE49-F238E27FC236}">
                <a16:creationId xmlns:a16="http://schemas.microsoft.com/office/drawing/2014/main" id="{70126DEE-E44A-55B1-E33C-90D2E214038D}"/>
              </a:ext>
            </a:extLst>
          </p:cNvPr>
          <p:cNvSpPr>
            <a:spLocks noGrp="1"/>
          </p:cNvSpPr>
          <p:nvPr>
            <p:ph idx="1"/>
          </p:nvPr>
        </p:nvSpPr>
        <p:spPr/>
        <p:txBody>
          <a:bodyPr>
            <a:normAutofit lnSpcReduction="10000"/>
          </a:bodyPr>
          <a:lstStyle/>
          <a:p>
            <a:r>
              <a:rPr lang="en-US" dirty="0"/>
              <a:t>In the 2010s, the biggest challenges facing big data was the advent of mobile devices and the IoT (Internet of Things). </a:t>
            </a:r>
          </a:p>
          <a:p>
            <a:endParaRPr lang="en-US" dirty="0"/>
          </a:p>
          <a:p>
            <a:r>
              <a:rPr lang="en-US" dirty="0"/>
              <a:t>Suddenly, millions of people, worldwide, were walking around with small, internet-enabled devices in the palm of their hands, able to access the web, wirelessly communicate with other internet-enabled devices, and upload data to the cloud. </a:t>
            </a:r>
          </a:p>
          <a:p>
            <a:endParaRPr lang="en-US" dirty="0"/>
          </a:p>
          <a:p>
            <a:r>
              <a:rPr lang="en-US" dirty="0"/>
              <a:t>According to a 2017 Data Never Sleeps report by Domo, we were generating 2.5 quintillion bytes of data daily.</a:t>
            </a:r>
            <a:endParaRPr lang="en-IN" dirty="0"/>
          </a:p>
        </p:txBody>
      </p:sp>
    </p:spTree>
    <p:extLst>
      <p:ext uri="{BB962C8B-B14F-4D97-AF65-F5344CB8AC3E}">
        <p14:creationId xmlns:p14="http://schemas.microsoft.com/office/powerpoint/2010/main" val="24329924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8BC524-645B-704E-49E3-FE59F6A41123}"/>
              </a:ext>
            </a:extLst>
          </p:cNvPr>
          <p:cNvSpPr>
            <a:spLocks noGrp="1"/>
          </p:cNvSpPr>
          <p:nvPr>
            <p:ph idx="1"/>
          </p:nvPr>
        </p:nvSpPr>
        <p:spPr>
          <a:xfrm>
            <a:off x="838200" y="568960"/>
            <a:ext cx="10515600" cy="5943600"/>
          </a:xfrm>
        </p:spPr>
        <p:txBody>
          <a:bodyPr>
            <a:normAutofit fontScale="85000" lnSpcReduction="20000"/>
          </a:bodyPr>
          <a:lstStyle/>
          <a:p>
            <a:r>
              <a:rPr lang="en-US" dirty="0"/>
              <a:t>The rise of mobile devices and IoT devices also led to new types of data being collected, organized, and analyzed. Some examples include:</a:t>
            </a:r>
          </a:p>
          <a:p>
            <a:endParaRPr lang="en-US" dirty="0"/>
          </a:p>
          <a:p>
            <a:r>
              <a:rPr lang="en-US" dirty="0"/>
              <a:t>Sensor Data (data collected by internet-enabled sensors to provide valuable, real-time insight into the inner workings of a piece of machinery)</a:t>
            </a:r>
          </a:p>
          <a:p>
            <a:endParaRPr lang="en-US" dirty="0"/>
          </a:p>
          <a:p>
            <a:r>
              <a:rPr lang="en-US" dirty="0"/>
              <a:t>Social Data (publicly available social media data from platforms like Facebook and Twitter)</a:t>
            </a:r>
          </a:p>
          <a:p>
            <a:endParaRPr lang="en-US" dirty="0"/>
          </a:p>
          <a:p>
            <a:r>
              <a:rPr lang="en-US" dirty="0"/>
              <a:t>Transactional Data (data from online web stores including receipts, storage records, and repeat purchases)</a:t>
            </a:r>
          </a:p>
          <a:p>
            <a:endParaRPr lang="en-US" dirty="0"/>
          </a:p>
          <a:p>
            <a:r>
              <a:rPr lang="en-US" dirty="0"/>
              <a:t>Health-related data (heart rate monitors, patient records, medical history)</a:t>
            </a:r>
          </a:p>
          <a:p>
            <a:endParaRPr lang="en-US" dirty="0"/>
          </a:p>
          <a:p>
            <a:r>
              <a:rPr lang="en-US" dirty="0"/>
              <a:t>With this information, companies could now dig deeper than ever into previously unexplored details, such as customer buying behavior and machinery maintenance frequency and life expectancy.</a:t>
            </a:r>
            <a:endParaRPr lang="en-IN" dirty="0"/>
          </a:p>
        </p:txBody>
      </p:sp>
    </p:spTree>
    <p:extLst>
      <p:ext uri="{BB962C8B-B14F-4D97-AF65-F5344CB8AC3E}">
        <p14:creationId xmlns:p14="http://schemas.microsoft.com/office/powerpoint/2010/main" val="23318477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122D6-3712-292C-E26C-CE53F62DF30C}"/>
              </a:ext>
            </a:extLst>
          </p:cNvPr>
          <p:cNvSpPr>
            <a:spLocks noGrp="1"/>
          </p:cNvSpPr>
          <p:nvPr>
            <p:ph type="ctrTitle"/>
          </p:nvPr>
        </p:nvSpPr>
        <p:spPr/>
        <p:txBody>
          <a:bodyPr/>
          <a:lstStyle/>
          <a:p>
            <a:r>
              <a:rPr lang="en-IN" dirty="0"/>
              <a:t>Module-2</a:t>
            </a:r>
          </a:p>
        </p:txBody>
      </p:sp>
      <p:sp>
        <p:nvSpPr>
          <p:cNvPr id="3" name="Subtitle 2">
            <a:extLst>
              <a:ext uri="{FF2B5EF4-FFF2-40B4-BE49-F238E27FC236}">
                <a16:creationId xmlns:a16="http://schemas.microsoft.com/office/drawing/2014/main" id="{8C09A6FD-B8B7-9909-2CD1-C47E84EE960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17401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F537-E157-0721-F6A3-748CB8DFF0F3}"/>
              </a:ext>
            </a:extLst>
          </p:cNvPr>
          <p:cNvSpPr>
            <a:spLocks noGrp="1"/>
          </p:cNvSpPr>
          <p:nvPr>
            <p:ph type="title"/>
          </p:nvPr>
        </p:nvSpPr>
        <p:spPr/>
        <p:txBody>
          <a:bodyPr/>
          <a:lstStyle/>
          <a:p>
            <a:r>
              <a:rPr lang="en-US" dirty="0"/>
              <a:t>Predictive analytics</a:t>
            </a:r>
            <a:br>
              <a:rPr lang="en-US" dirty="0"/>
            </a:br>
            <a:endParaRPr lang="en-IN" dirty="0"/>
          </a:p>
        </p:txBody>
      </p:sp>
      <p:sp>
        <p:nvSpPr>
          <p:cNvPr id="3" name="Content Placeholder 2">
            <a:extLst>
              <a:ext uri="{FF2B5EF4-FFF2-40B4-BE49-F238E27FC236}">
                <a16:creationId xmlns:a16="http://schemas.microsoft.com/office/drawing/2014/main" id="{C6E43FAA-FB9B-1A12-9EFE-91D8C2D1138B}"/>
              </a:ext>
            </a:extLst>
          </p:cNvPr>
          <p:cNvSpPr>
            <a:spLocks noGrp="1"/>
          </p:cNvSpPr>
          <p:nvPr>
            <p:ph idx="1"/>
          </p:nvPr>
        </p:nvSpPr>
        <p:spPr/>
        <p:txBody>
          <a:bodyPr/>
          <a:lstStyle/>
          <a:p>
            <a:r>
              <a:rPr lang="en-US" dirty="0"/>
              <a:t>Predictive analytics looks at past and present data to make predictions. With artificial intelligence (AI), machine learning, and data mining, users can analyze the data to predict market trends.</a:t>
            </a:r>
          </a:p>
          <a:p>
            <a:endParaRPr lang="en-US" dirty="0"/>
          </a:p>
          <a:p>
            <a:r>
              <a:rPr lang="en-US" dirty="0"/>
              <a:t>Example: In the manufacturing sector, companies can use algorithms based on historical data to predict if or when a piece of equipment will malfunction or break down.</a:t>
            </a:r>
            <a:endParaRPr lang="en-IN" dirty="0"/>
          </a:p>
        </p:txBody>
      </p:sp>
    </p:spTree>
    <p:extLst>
      <p:ext uri="{BB962C8B-B14F-4D97-AF65-F5344CB8AC3E}">
        <p14:creationId xmlns:p14="http://schemas.microsoft.com/office/powerpoint/2010/main" val="387924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18E5-E4EE-A010-261C-EC4788D1BAC3}"/>
              </a:ext>
            </a:extLst>
          </p:cNvPr>
          <p:cNvSpPr>
            <a:spLocks noGrp="1"/>
          </p:cNvSpPr>
          <p:nvPr>
            <p:ph type="title"/>
          </p:nvPr>
        </p:nvSpPr>
        <p:spPr/>
        <p:txBody>
          <a:bodyPr/>
          <a:lstStyle/>
          <a:p>
            <a:r>
              <a:rPr lang="en-US" b="1" i="0" dirty="0">
                <a:solidFill>
                  <a:srgbClr val="000000"/>
                </a:solidFill>
                <a:effectLst/>
                <a:latin typeface="roboto" panose="02000000000000000000" pitchFamily="2" charset="0"/>
              </a:rPr>
              <a:t>Applications of Big Data in Marketing</a:t>
            </a:r>
            <a:br>
              <a:rPr lang="en-US" b="1"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B88FC45C-0230-E195-AB40-F47BEF512C85}"/>
              </a:ext>
            </a:extLst>
          </p:cNvPr>
          <p:cNvSpPr>
            <a:spLocks noGrp="1"/>
          </p:cNvSpPr>
          <p:nvPr>
            <p:ph idx="1"/>
          </p:nvPr>
        </p:nvSpPr>
        <p:spPr>
          <a:xfrm>
            <a:off x="838200" y="1412240"/>
            <a:ext cx="10515600" cy="4764723"/>
          </a:xfrm>
        </p:spPr>
        <p:txBody>
          <a:bodyPr>
            <a:normAutofit fontScale="92500" lnSpcReduction="10000"/>
          </a:bodyPr>
          <a:lstStyle/>
          <a:p>
            <a:pPr marL="0" indent="0" algn="l" rtl="0">
              <a:buNone/>
            </a:pPr>
            <a:r>
              <a:rPr lang="en-US" b="1" i="0" dirty="0">
                <a:solidFill>
                  <a:srgbClr val="000000"/>
                </a:solidFill>
                <a:effectLst/>
                <a:latin typeface="roboto" panose="02000000000000000000" pitchFamily="2" charset="0"/>
              </a:rPr>
              <a:t>Collection of Big Data</a:t>
            </a:r>
          </a:p>
          <a:p>
            <a:pPr marL="0" indent="0" algn="l" rtl="0">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Big Data serves as an essential tool in sales and marketing. Knowing the customer and keeping track record of the customer’s choices and preferences can be of great use to businesses to make more efficient decisions with regard to the goal. </a:t>
            </a:r>
          </a:p>
          <a:p>
            <a:pPr algn="l" rtl="0"/>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There can be various ways using which the companies can collect big data about the customer to impart in their marketing. The data like age, location, preferences, purchase history,  financial conditions, positions of the competitors, </a:t>
            </a:r>
            <a:r>
              <a:rPr lang="en-US" b="0" i="0" dirty="0" err="1">
                <a:solidFill>
                  <a:srgbClr val="000000"/>
                </a:solidFill>
                <a:effectLst/>
                <a:latin typeface="roboto" panose="02000000000000000000" pitchFamily="2" charset="0"/>
              </a:rPr>
              <a:t>etc</a:t>
            </a:r>
            <a:r>
              <a:rPr lang="en-US" b="0" i="0" dirty="0">
                <a:solidFill>
                  <a:srgbClr val="000000"/>
                </a:solidFill>
                <a:effectLst/>
                <a:latin typeface="roboto" panose="02000000000000000000" pitchFamily="2" charset="0"/>
              </a:rPr>
              <a:t> can play a huge role in making informed decisions for the future to attract more customers.</a:t>
            </a:r>
          </a:p>
          <a:p>
            <a:endParaRPr lang="en-IN" dirty="0"/>
          </a:p>
        </p:txBody>
      </p:sp>
    </p:spTree>
    <p:extLst>
      <p:ext uri="{BB962C8B-B14F-4D97-AF65-F5344CB8AC3E}">
        <p14:creationId xmlns:p14="http://schemas.microsoft.com/office/powerpoint/2010/main" val="33004160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6E7A-8DEE-77F5-2567-7DE4894C51C2}"/>
              </a:ext>
            </a:extLst>
          </p:cNvPr>
          <p:cNvSpPr>
            <a:spLocks noGrp="1"/>
          </p:cNvSpPr>
          <p:nvPr>
            <p:ph type="title"/>
          </p:nvPr>
        </p:nvSpPr>
        <p:spPr/>
        <p:txBody>
          <a:bodyPr/>
          <a:lstStyle/>
          <a:p>
            <a:r>
              <a:rPr lang="en-US" b="1" i="0" dirty="0">
                <a:solidFill>
                  <a:srgbClr val="000000"/>
                </a:solidFill>
                <a:effectLst/>
                <a:latin typeface="roboto" panose="02000000000000000000" pitchFamily="2" charset="0"/>
              </a:rPr>
              <a:t>By Asking</a:t>
            </a:r>
            <a:br>
              <a:rPr lang="en-US"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7B630217-9E77-7CCD-D6AB-6FD76DA9A943}"/>
              </a:ext>
            </a:extLst>
          </p:cNvPr>
          <p:cNvSpPr>
            <a:spLocks noGrp="1"/>
          </p:cNvSpPr>
          <p:nvPr>
            <p:ph idx="1"/>
          </p:nvPr>
        </p:nvSpPr>
        <p:spPr>
          <a:xfrm>
            <a:off x="838200" y="1005840"/>
            <a:ext cx="10515600" cy="5171123"/>
          </a:xfrm>
        </p:spPr>
        <p:txBody>
          <a:bodyPr>
            <a:normAutofit fontScale="92500" lnSpcReduction="10000"/>
          </a:bodyPr>
          <a:lstStyle/>
          <a:p>
            <a:pPr marL="0" indent="0" algn="l" rtl="0">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Generally, this is related to the customer's name, contact information, and location. These details are the most inevitable ones as they get asked while making an online purchase on a website. </a:t>
            </a:r>
          </a:p>
          <a:p>
            <a:pPr algn="l" rtl="0"/>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This culminates into the geographical and contact details of the customers (in the case the company wishes to contact the customer for future promotions).  </a:t>
            </a:r>
          </a:p>
          <a:p>
            <a:pPr marL="0" indent="0" algn="l">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The other way to ask for data is in the form of a survey which comprises more direct and clear questions which are subjective in nature and can help in profiling the customer and understand their choices and preferences. </a:t>
            </a:r>
          </a:p>
          <a:p>
            <a:endParaRPr lang="en-IN" dirty="0"/>
          </a:p>
        </p:txBody>
      </p:sp>
    </p:spTree>
    <p:extLst>
      <p:ext uri="{BB962C8B-B14F-4D97-AF65-F5344CB8AC3E}">
        <p14:creationId xmlns:p14="http://schemas.microsoft.com/office/powerpoint/2010/main" val="26243099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083D7-9770-95C9-4A93-4463A6EE828F}"/>
              </a:ext>
            </a:extLst>
          </p:cNvPr>
          <p:cNvSpPr>
            <a:spLocks noGrp="1"/>
          </p:cNvSpPr>
          <p:nvPr>
            <p:ph idx="1"/>
          </p:nvPr>
        </p:nvSpPr>
        <p:spPr>
          <a:xfrm>
            <a:off x="838200" y="731520"/>
            <a:ext cx="10515600" cy="5699760"/>
          </a:xfrm>
        </p:spPr>
        <p:txBody>
          <a:bodyPr>
            <a:normAutofit fontScale="92500" lnSpcReduction="10000"/>
          </a:bodyPr>
          <a:lstStyle/>
          <a:p>
            <a:pPr marL="0" indent="0" algn="l" rtl="0">
              <a:buNone/>
            </a:pPr>
            <a:r>
              <a:rPr lang="en-US" b="1" i="0" dirty="0">
                <a:solidFill>
                  <a:srgbClr val="000000"/>
                </a:solidFill>
                <a:effectLst/>
                <a:latin typeface="roboto" panose="02000000000000000000" pitchFamily="2" charset="0"/>
              </a:rPr>
              <a:t>Loyalty Programs</a:t>
            </a:r>
            <a:endParaRPr lang="en-US" b="0" i="0" dirty="0">
              <a:solidFill>
                <a:srgbClr val="000000"/>
              </a:solidFill>
              <a:effectLst/>
              <a:latin typeface="roboto" panose="02000000000000000000" pitchFamily="2" charset="0"/>
            </a:endParaRPr>
          </a:p>
          <a:p>
            <a:pPr marL="0" indent="0" algn="l" rtl="0">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This enables the customers to collect points with every purchase and based on the specific criteria they can be rewarded. </a:t>
            </a:r>
          </a:p>
          <a:p>
            <a:pPr algn="l" rtl="0"/>
            <a:endParaRPr lang="en-US" dirty="0">
              <a:solidFill>
                <a:srgbClr val="000000"/>
              </a:solidFill>
              <a:latin typeface="roboto" panose="02000000000000000000" pitchFamily="2" charset="0"/>
            </a:endParaRPr>
          </a:p>
          <a:p>
            <a:pPr algn="l" rtl="0"/>
            <a:r>
              <a:rPr lang="en-US" b="0" i="0" dirty="0">
                <a:solidFill>
                  <a:srgbClr val="000000"/>
                </a:solidFill>
                <a:effectLst/>
                <a:latin typeface="roboto" panose="02000000000000000000" pitchFamily="2" charset="0"/>
              </a:rPr>
              <a:t>This helps the customer to keep its profile on the portal which consists of the preferences and habits, this kind of data is used by the companies. For </a:t>
            </a:r>
            <a:r>
              <a:rPr lang="en-US" b="0" i="0" dirty="0" err="1">
                <a:solidFill>
                  <a:srgbClr val="000000"/>
                </a:solidFill>
                <a:effectLst/>
                <a:latin typeface="roboto" panose="02000000000000000000" pitchFamily="2" charset="0"/>
              </a:rPr>
              <a:t>eg</a:t>
            </a:r>
            <a:r>
              <a:rPr lang="en-US" b="0" i="0" dirty="0">
                <a:solidFill>
                  <a:srgbClr val="000000"/>
                </a:solidFill>
                <a:effectLst/>
                <a:latin typeface="roboto" panose="02000000000000000000" pitchFamily="2" charset="0"/>
              </a:rPr>
              <a:t>, in retargeting. </a:t>
            </a:r>
          </a:p>
          <a:p>
            <a:pPr algn="l" rtl="0"/>
            <a:endParaRPr lang="en-US" b="0" i="0" dirty="0">
              <a:solidFill>
                <a:srgbClr val="000000"/>
              </a:solidFill>
              <a:effectLst/>
              <a:latin typeface="roboto" panose="02000000000000000000" pitchFamily="2" charset="0"/>
            </a:endParaRPr>
          </a:p>
          <a:p>
            <a:pPr marL="0" indent="0" algn="l" rtl="0">
              <a:buNone/>
            </a:pPr>
            <a:r>
              <a:rPr lang="en-US" b="1" i="0" dirty="0">
                <a:solidFill>
                  <a:srgbClr val="000000"/>
                </a:solidFill>
                <a:effectLst/>
                <a:latin typeface="roboto" panose="02000000000000000000" pitchFamily="2" charset="0"/>
              </a:rPr>
              <a:t>Social Media Activities</a:t>
            </a:r>
            <a:endParaRPr lang="en-US" b="0" i="0" dirty="0">
              <a:solidFill>
                <a:srgbClr val="000000"/>
              </a:solidFill>
              <a:effectLst/>
              <a:latin typeface="roboto" panose="02000000000000000000" pitchFamily="2" charset="0"/>
            </a:endParaRPr>
          </a:p>
          <a:p>
            <a:pPr marL="0" indent="0" algn="l" rtl="0">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There are certain kinds of social media applications that trace the data and activities of the profiles of the people involved. In fact, social media is one of the leading platforms for retargeting.</a:t>
            </a:r>
          </a:p>
          <a:p>
            <a:pPr marL="0" indent="0" algn="l" rtl="0">
              <a:buNone/>
            </a:pPr>
            <a:endParaRPr lang="en-US" b="0" i="0" dirty="0">
              <a:solidFill>
                <a:srgbClr val="000000"/>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1883482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CC20-F385-D054-DCE0-1AC65B53BCDF}"/>
              </a:ext>
            </a:extLst>
          </p:cNvPr>
          <p:cNvSpPr>
            <a:spLocks noGrp="1"/>
          </p:cNvSpPr>
          <p:nvPr>
            <p:ph type="title"/>
          </p:nvPr>
        </p:nvSpPr>
        <p:spPr/>
        <p:txBody>
          <a:bodyPr/>
          <a:lstStyle/>
          <a:p>
            <a:r>
              <a:rPr lang="en-US" b="1" i="0" dirty="0">
                <a:solidFill>
                  <a:srgbClr val="000000"/>
                </a:solidFill>
                <a:effectLst/>
                <a:latin typeface="roboto" panose="02000000000000000000" pitchFamily="2" charset="0"/>
              </a:rPr>
              <a:t>Data Companies</a:t>
            </a:r>
            <a:br>
              <a:rPr lang="en-US"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C279FDFE-81AC-8B40-BFE0-B62261BEEFE9}"/>
              </a:ext>
            </a:extLst>
          </p:cNvPr>
          <p:cNvSpPr>
            <a:spLocks noGrp="1"/>
          </p:cNvSpPr>
          <p:nvPr>
            <p:ph idx="1"/>
          </p:nvPr>
        </p:nvSpPr>
        <p:spPr/>
        <p:txBody>
          <a:bodyPr/>
          <a:lstStyle/>
          <a:p>
            <a:pPr algn="l" rtl="0"/>
            <a:r>
              <a:rPr lang="en-US" b="0" i="0" dirty="0">
                <a:solidFill>
                  <a:srgbClr val="000000"/>
                </a:solidFill>
                <a:effectLst/>
                <a:latin typeface="roboto" panose="02000000000000000000" pitchFamily="2" charset="0"/>
              </a:rPr>
              <a:t>Companies nowadays purchase the data of the customers from other third-party companies. </a:t>
            </a:r>
          </a:p>
          <a:p>
            <a:pPr algn="l" rtl="0"/>
            <a:endParaRPr lang="en-US" dirty="0">
              <a:solidFill>
                <a:srgbClr val="000000"/>
              </a:solidFill>
              <a:latin typeface="roboto" panose="02000000000000000000" pitchFamily="2" charset="0"/>
            </a:endParaRPr>
          </a:p>
          <a:p>
            <a:pPr algn="l" rtl="0"/>
            <a:r>
              <a:rPr lang="en-US" b="0" i="0" dirty="0">
                <a:solidFill>
                  <a:srgbClr val="000000"/>
                </a:solidFill>
                <a:effectLst/>
                <a:latin typeface="roboto" panose="02000000000000000000" pitchFamily="2" charset="0"/>
              </a:rPr>
              <a:t>Such companies have their specific sources for the data collection of both structured and unstructured data for the sole purpose of selling it to other companies and making a profit.  </a:t>
            </a:r>
          </a:p>
          <a:p>
            <a:pPr algn="l" rtl="0"/>
            <a:endParaRPr lang="en-US" dirty="0">
              <a:solidFill>
                <a:srgbClr val="000000"/>
              </a:solidFill>
              <a:latin typeface="roboto" panose="02000000000000000000" pitchFamily="2" charset="0"/>
            </a:endParaRPr>
          </a:p>
          <a:p>
            <a:pPr algn="l" rtl="0"/>
            <a:r>
              <a:rPr lang="en-US" b="0" i="0" dirty="0">
                <a:solidFill>
                  <a:srgbClr val="000000"/>
                </a:solidFill>
                <a:effectLst/>
                <a:latin typeface="roboto" panose="02000000000000000000" pitchFamily="2" charset="0"/>
              </a:rPr>
              <a:t>The companies can purchase this data to start operating on it and use it for various purposes. </a:t>
            </a:r>
          </a:p>
          <a:p>
            <a:endParaRPr lang="en-IN" dirty="0"/>
          </a:p>
        </p:txBody>
      </p:sp>
    </p:spTree>
    <p:extLst>
      <p:ext uri="{BB962C8B-B14F-4D97-AF65-F5344CB8AC3E}">
        <p14:creationId xmlns:p14="http://schemas.microsoft.com/office/powerpoint/2010/main" val="41319016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EFD5A-88C5-6EE4-9EBE-D08000CD5863}"/>
              </a:ext>
            </a:extLst>
          </p:cNvPr>
          <p:cNvSpPr>
            <a:spLocks noGrp="1"/>
          </p:cNvSpPr>
          <p:nvPr>
            <p:ph idx="1"/>
          </p:nvPr>
        </p:nvSpPr>
        <p:spPr>
          <a:xfrm>
            <a:off x="838200" y="721360"/>
            <a:ext cx="10515600" cy="5455603"/>
          </a:xfrm>
        </p:spPr>
        <p:txBody>
          <a:bodyPr/>
          <a:lstStyle/>
          <a:p>
            <a:pPr algn="l" rtl="0"/>
            <a:r>
              <a:rPr lang="en-US" b="0" i="0" dirty="0">
                <a:solidFill>
                  <a:srgbClr val="000000"/>
                </a:solidFill>
                <a:effectLst/>
                <a:latin typeface="roboto" panose="02000000000000000000" pitchFamily="2" charset="0"/>
              </a:rPr>
              <a:t>Apart from this, there are other sources and techniques of data collection like email tracking, cookies, and satellite imagery which are self-explanatory and function, in the same way, to provide the companies with the customer data. </a:t>
            </a:r>
          </a:p>
          <a:p>
            <a:pPr algn="l" rtl="0"/>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Also, the companies can use their own financial and operational data alongside detailed market analysis collected over time from various sources to track performance, pricing, sales and costs, margins, logistics to work more efficiently and derive more useful conclusions from the big data. </a:t>
            </a:r>
          </a:p>
          <a:p>
            <a:endParaRPr lang="en-IN" dirty="0"/>
          </a:p>
        </p:txBody>
      </p:sp>
    </p:spTree>
    <p:extLst>
      <p:ext uri="{BB962C8B-B14F-4D97-AF65-F5344CB8AC3E}">
        <p14:creationId xmlns:p14="http://schemas.microsoft.com/office/powerpoint/2010/main" val="8098372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0921-1872-308E-6F8A-F88E50617A3E}"/>
              </a:ext>
            </a:extLst>
          </p:cNvPr>
          <p:cNvSpPr>
            <a:spLocks noGrp="1"/>
          </p:cNvSpPr>
          <p:nvPr>
            <p:ph type="title"/>
          </p:nvPr>
        </p:nvSpPr>
        <p:spPr/>
        <p:txBody>
          <a:bodyPr/>
          <a:lstStyle/>
          <a:p>
            <a:r>
              <a:rPr lang="en-US" b="1" i="0" dirty="0">
                <a:solidFill>
                  <a:srgbClr val="000000"/>
                </a:solidFill>
                <a:effectLst/>
                <a:latin typeface="roboto" panose="02000000000000000000" pitchFamily="2" charset="0"/>
              </a:rPr>
              <a:t>Uses of Big Data in Marketing</a:t>
            </a:r>
            <a:br>
              <a:rPr lang="en-US"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376E8B0B-D824-F312-90D9-8BBD65159D4C}"/>
              </a:ext>
            </a:extLst>
          </p:cNvPr>
          <p:cNvSpPr>
            <a:spLocks noGrp="1"/>
          </p:cNvSpPr>
          <p:nvPr>
            <p:ph idx="1"/>
          </p:nvPr>
        </p:nvSpPr>
        <p:spPr/>
        <p:txBody>
          <a:bodyPr>
            <a:normAutofit fontScale="92500" lnSpcReduction="20000"/>
          </a:bodyPr>
          <a:lstStyle/>
          <a:p>
            <a:pPr marL="0" indent="0" algn="l" rtl="0">
              <a:buNone/>
            </a:pPr>
            <a:r>
              <a:rPr lang="en-US" b="1" i="0" u="sng" dirty="0">
                <a:solidFill>
                  <a:srgbClr val="000000"/>
                </a:solidFill>
                <a:effectLst/>
                <a:latin typeface="roboto" panose="02000000000000000000" pitchFamily="2" charset="0"/>
              </a:rPr>
              <a:t>Building Better Customer Relationships</a:t>
            </a:r>
            <a:r>
              <a:rPr lang="en-US" b="1" i="0" dirty="0">
                <a:solidFill>
                  <a:srgbClr val="000000"/>
                </a:solidFill>
                <a:effectLst/>
                <a:latin typeface="roboto" panose="02000000000000000000" pitchFamily="2" charset="0"/>
              </a:rPr>
              <a:t> </a:t>
            </a:r>
            <a:endParaRPr lang="en-US" b="0" i="0" dirty="0">
              <a:solidFill>
                <a:srgbClr val="000000"/>
              </a:solidFill>
              <a:effectLst/>
              <a:latin typeface="roboto" panose="02000000000000000000" pitchFamily="2" charset="0"/>
            </a:endParaRPr>
          </a:p>
          <a:p>
            <a:pPr marL="0" indent="0" algn="l" rtl="0">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Knowing the customer and their preferences can enable the marketing team to understand the decision-making of the customer before choosing any particular brand. This can enable the marketing team to make the customer journey suitable and smooth. </a:t>
            </a:r>
          </a:p>
          <a:p>
            <a:pPr marL="0" indent="0" algn="l" rtl="0">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For example,  If the data states that there is any e-commerce platform the consumers are inclined towards due to their membership rewards and loyalty program. The marketing team can focus on building strategies to promote the benefits of their loyalty program to attract such customers. </a:t>
            </a:r>
          </a:p>
          <a:p>
            <a:endParaRPr lang="en-IN" dirty="0"/>
          </a:p>
        </p:txBody>
      </p:sp>
    </p:spTree>
    <p:extLst>
      <p:ext uri="{BB962C8B-B14F-4D97-AF65-F5344CB8AC3E}">
        <p14:creationId xmlns:p14="http://schemas.microsoft.com/office/powerpoint/2010/main" val="33670222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E152-267A-1E7E-6727-97E8033C02AB}"/>
              </a:ext>
            </a:extLst>
          </p:cNvPr>
          <p:cNvSpPr>
            <a:spLocks noGrp="1"/>
          </p:cNvSpPr>
          <p:nvPr>
            <p:ph idx="1"/>
          </p:nvPr>
        </p:nvSpPr>
        <p:spPr>
          <a:xfrm>
            <a:off x="838200" y="924560"/>
            <a:ext cx="10515600" cy="5252403"/>
          </a:xfrm>
        </p:spPr>
        <p:txBody>
          <a:bodyPr>
            <a:normAutofit fontScale="92500" lnSpcReduction="10000"/>
          </a:bodyPr>
          <a:lstStyle/>
          <a:p>
            <a:endParaRPr lang="en-US" dirty="0"/>
          </a:p>
          <a:p>
            <a:pPr marL="0" indent="0" algn="l" rtl="0">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Also having the data about the customers and their preferences can enable the online stores to show them the right items at the right time in the form of their recommended items to promote the other products as well and making the customer journey more convenient throughout their portal. </a:t>
            </a:r>
          </a:p>
          <a:p>
            <a:endParaRPr lang="en-US" dirty="0"/>
          </a:p>
          <a:p>
            <a:r>
              <a:rPr lang="en-US" dirty="0"/>
              <a:t>Knowing the customers and the concepts like KYC not just maintains the authenticity of the user but also helps the businesses in grouping the users to cater to them the right content while marketing at the right platform. Meaning if the users are of a certain age group that uses social media the company can go ahead with promoting themselves online via pages and advertisements</a:t>
            </a:r>
            <a:endParaRPr lang="en-IN" dirty="0"/>
          </a:p>
        </p:txBody>
      </p:sp>
    </p:spTree>
    <p:extLst>
      <p:ext uri="{BB962C8B-B14F-4D97-AF65-F5344CB8AC3E}">
        <p14:creationId xmlns:p14="http://schemas.microsoft.com/office/powerpoint/2010/main" val="8446361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1C7EE-B8AF-ED10-7DB0-4A9B4F25CD92}"/>
              </a:ext>
            </a:extLst>
          </p:cNvPr>
          <p:cNvSpPr>
            <a:spLocks noGrp="1"/>
          </p:cNvSpPr>
          <p:nvPr>
            <p:ph type="title"/>
          </p:nvPr>
        </p:nvSpPr>
        <p:spPr/>
        <p:txBody>
          <a:bodyPr/>
          <a:lstStyle/>
          <a:p>
            <a:r>
              <a:rPr lang="en-IN" b="1" i="0" dirty="0">
                <a:solidFill>
                  <a:srgbClr val="000000"/>
                </a:solidFill>
                <a:effectLst/>
                <a:latin typeface="roboto" panose="02000000000000000000" pitchFamily="2" charset="0"/>
              </a:rPr>
              <a:t>Appropriate Brand Positioning </a:t>
            </a:r>
            <a:br>
              <a:rPr lang="en-IN"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BA2108D4-A76A-628D-5593-8855F93CF2B5}"/>
              </a:ext>
            </a:extLst>
          </p:cNvPr>
          <p:cNvSpPr>
            <a:spLocks noGrp="1"/>
          </p:cNvSpPr>
          <p:nvPr>
            <p:ph idx="1"/>
          </p:nvPr>
        </p:nvSpPr>
        <p:spPr>
          <a:xfrm>
            <a:off x="838200" y="1391920"/>
            <a:ext cx="10515600" cy="5100955"/>
          </a:xfrm>
        </p:spPr>
        <p:txBody>
          <a:bodyPr>
            <a:normAutofit fontScale="92500" lnSpcReduction="20000"/>
          </a:bodyPr>
          <a:lstStyle/>
          <a:p>
            <a:r>
              <a:rPr lang="en-US" dirty="0"/>
              <a:t>Big Data eases the brand or product positioning by just being the source of various categorizations and groupings. Having data about the growth and customer base of the brand can help the businesses inadequately positioning their brand in the market among the right customers. </a:t>
            </a:r>
          </a:p>
          <a:p>
            <a:pPr marL="0" indent="0">
              <a:buNone/>
            </a:pPr>
            <a:endParaRPr lang="en-US" dirty="0"/>
          </a:p>
          <a:p>
            <a:r>
              <a:rPr lang="en-US" dirty="0"/>
              <a:t>This is the most widely established marketing strategy which is akin to differentiation. Having the idea about why your brand is popular amongst which consumer base can help in determining the niche as well as in making a strategy that represents the brand and can grab the attention of other customers as well. </a:t>
            </a:r>
          </a:p>
          <a:p>
            <a:endParaRPr lang="en-US" dirty="0"/>
          </a:p>
          <a:p>
            <a:r>
              <a:rPr lang="en-US" dirty="0"/>
              <a:t>Brand positioning can be done based on various pointers like price, quality, targeted audience, </a:t>
            </a:r>
            <a:r>
              <a:rPr lang="en-US" dirty="0" err="1"/>
              <a:t>etc</a:t>
            </a:r>
            <a:r>
              <a:rPr lang="en-US" dirty="0"/>
              <a:t> with the purpose of making the brand gain momentum amongst a particular group. This kind of marketing strategy not just works in improving sales but also creates competition in the market. </a:t>
            </a:r>
            <a:endParaRPr lang="en-IN" dirty="0"/>
          </a:p>
        </p:txBody>
      </p:sp>
    </p:spTree>
    <p:extLst>
      <p:ext uri="{BB962C8B-B14F-4D97-AF65-F5344CB8AC3E}">
        <p14:creationId xmlns:p14="http://schemas.microsoft.com/office/powerpoint/2010/main" val="7490188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74E7-2A6A-16AB-D6BB-2FA1B19D6905}"/>
              </a:ext>
            </a:extLst>
          </p:cNvPr>
          <p:cNvSpPr>
            <a:spLocks noGrp="1"/>
          </p:cNvSpPr>
          <p:nvPr>
            <p:ph type="title"/>
          </p:nvPr>
        </p:nvSpPr>
        <p:spPr/>
        <p:txBody>
          <a:bodyPr/>
          <a:lstStyle/>
          <a:p>
            <a:r>
              <a:rPr lang="en-US" b="1" i="0" dirty="0">
                <a:solidFill>
                  <a:srgbClr val="000000"/>
                </a:solidFill>
                <a:effectLst/>
                <a:latin typeface="roboto" panose="02000000000000000000" pitchFamily="2" charset="0"/>
              </a:rPr>
              <a:t>Optimizing Prices </a:t>
            </a:r>
            <a:br>
              <a:rPr lang="en-US"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AF8FAA38-6795-AB48-3439-F0FB63B72EA0}"/>
              </a:ext>
            </a:extLst>
          </p:cNvPr>
          <p:cNvSpPr>
            <a:spLocks noGrp="1"/>
          </p:cNvSpPr>
          <p:nvPr>
            <p:ph idx="1"/>
          </p:nvPr>
        </p:nvSpPr>
        <p:spPr>
          <a:xfrm>
            <a:off x="838200" y="965200"/>
            <a:ext cx="10515600" cy="5211763"/>
          </a:xfrm>
        </p:spPr>
        <p:txBody>
          <a:bodyPr>
            <a:normAutofit fontScale="92500" lnSpcReduction="20000"/>
          </a:bodyPr>
          <a:lstStyle/>
          <a:p>
            <a:pPr marL="0" indent="0" algn="l" rtl="0">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Big Data can enable the companies to have the details about the price of the competitors and inflation rates over the years, also this can help the companies understand the purchasing power of the users of the brand so that they can subtly stick to that without incurring any losses. </a:t>
            </a:r>
          </a:p>
          <a:p>
            <a:pPr marL="0" indent="0" algn="l" rtl="0">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Price regulation is not something really controlled by the marketing team but yet they can provide suggestive measures to justify the prices kept by the company for their products. </a:t>
            </a:r>
          </a:p>
          <a:p>
            <a:pPr marL="0" indent="0" algn="l" rtl="0">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Also, the data of the changed prices can help the company informing further strategies to clear the stocks of the old products during the sales or make the adequate price decision of the new planned launched products in the market. </a:t>
            </a:r>
          </a:p>
          <a:p>
            <a:endParaRPr lang="en-IN" dirty="0"/>
          </a:p>
        </p:txBody>
      </p:sp>
    </p:spTree>
    <p:extLst>
      <p:ext uri="{BB962C8B-B14F-4D97-AF65-F5344CB8AC3E}">
        <p14:creationId xmlns:p14="http://schemas.microsoft.com/office/powerpoint/2010/main" val="36266541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27B0-B9CD-3046-8F63-D69146D17833}"/>
              </a:ext>
            </a:extLst>
          </p:cNvPr>
          <p:cNvSpPr>
            <a:spLocks noGrp="1"/>
          </p:cNvSpPr>
          <p:nvPr>
            <p:ph type="title"/>
          </p:nvPr>
        </p:nvSpPr>
        <p:spPr/>
        <p:txBody>
          <a:bodyPr>
            <a:normAutofit fontScale="90000"/>
          </a:bodyPr>
          <a:lstStyle/>
          <a:p>
            <a:r>
              <a:rPr lang="en-US" b="1" dirty="0"/>
              <a:t>Designing Campaigns and Advertisements </a:t>
            </a:r>
            <a:br>
              <a:rPr lang="en-US" b="1" dirty="0"/>
            </a:br>
            <a:r>
              <a:rPr lang="en-US" b="1" dirty="0"/>
              <a:t> </a:t>
            </a:r>
            <a:br>
              <a:rPr lang="en-US" b="1" dirty="0"/>
            </a:br>
            <a:endParaRPr lang="en-IN" b="1" dirty="0"/>
          </a:p>
        </p:txBody>
      </p:sp>
      <p:sp>
        <p:nvSpPr>
          <p:cNvPr id="3" name="Content Placeholder 2">
            <a:extLst>
              <a:ext uri="{FF2B5EF4-FFF2-40B4-BE49-F238E27FC236}">
                <a16:creationId xmlns:a16="http://schemas.microsoft.com/office/drawing/2014/main" id="{FA1EEEF3-5083-0F9E-078E-D3F9A87DB2B0}"/>
              </a:ext>
            </a:extLst>
          </p:cNvPr>
          <p:cNvSpPr>
            <a:spLocks noGrp="1"/>
          </p:cNvSpPr>
          <p:nvPr>
            <p:ph idx="1"/>
          </p:nvPr>
        </p:nvSpPr>
        <p:spPr>
          <a:xfrm>
            <a:off x="838200" y="1320800"/>
            <a:ext cx="10515600" cy="4856163"/>
          </a:xfrm>
        </p:spPr>
        <p:txBody>
          <a:bodyPr>
            <a:normAutofit fontScale="92500" lnSpcReduction="20000"/>
          </a:bodyPr>
          <a:lstStyle/>
          <a:p>
            <a:endParaRPr lang="en-US" dirty="0"/>
          </a:p>
          <a:p>
            <a:r>
              <a:rPr lang="en-US" dirty="0"/>
              <a:t>Big Data is also collected from social media, considering that the marketing team can have a look at what is being in trend so that they can adapt the same for their marketing strategy. </a:t>
            </a:r>
          </a:p>
          <a:p>
            <a:endParaRPr lang="en-US" dirty="0"/>
          </a:p>
          <a:p>
            <a:r>
              <a:rPr lang="en-US" dirty="0"/>
              <a:t>Something with which the audience can relate and is of a good cause ends up getting the attention of the brand. For example, the ‘Stop The Beauty Test’ campaign by Dove is one such campaign asking the women to share their stories with them. </a:t>
            </a:r>
          </a:p>
          <a:p>
            <a:endParaRPr lang="en-US" dirty="0"/>
          </a:p>
          <a:p>
            <a:r>
              <a:rPr lang="en-US" dirty="0"/>
              <a:t>Campaigns, mainly social media campaigns or digital marketing tricks, are the most widely reaching marketing tactic for the companies nowadays as it focuses on the idea primarily and it is designed in a way that everyone can participate from their various accounts. </a:t>
            </a:r>
          </a:p>
          <a:p>
            <a:endParaRPr lang="en-US" dirty="0"/>
          </a:p>
        </p:txBody>
      </p:sp>
    </p:spTree>
    <p:extLst>
      <p:ext uri="{BB962C8B-B14F-4D97-AF65-F5344CB8AC3E}">
        <p14:creationId xmlns:p14="http://schemas.microsoft.com/office/powerpoint/2010/main" val="2387187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641C-29F0-D9FE-B148-71ABF930ECC2}"/>
              </a:ext>
            </a:extLst>
          </p:cNvPr>
          <p:cNvSpPr>
            <a:spLocks noGrp="1"/>
          </p:cNvSpPr>
          <p:nvPr>
            <p:ph type="title"/>
          </p:nvPr>
        </p:nvSpPr>
        <p:spPr/>
        <p:txBody>
          <a:bodyPr/>
          <a:lstStyle/>
          <a:p>
            <a:r>
              <a:rPr lang="en-US" b="1" i="0" dirty="0">
                <a:solidFill>
                  <a:srgbClr val="1F1F1F"/>
                </a:solidFill>
                <a:effectLst/>
                <a:latin typeface="Source Sans Pro" panose="020B0503030403020204" pitchFamily="34" charset="0"/>
              </a:rPr>
              <a:t>4. Prescriptive analytics</a:t>
            </a:r>
            <a:br>
              <a:rPr lang="en-US" b="1" i="0" dirty="0">
                <a:solidFill>
                  <a:srgbClr val="1F1F1F"/>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1CD4B3D4-621D-00ED-DEE5-31ABA7754225}"/>
              </a:ext>
            </a:extLst>
          </p:cNvPr>
          <p:cNvSpPr>
            <a:spLocks noGrp="1"/>
          </p:cNvSpPr>
          <p:nvPr>
            <p:ph idx="1"/>
          </p:nvPr>
        </p:nvSpPr>
        <p:spPr/>
        <p:txBody>
          <a:bodyPr/>
          <a:lstStyle/>
          <a:p>
            <a:pPr algn="l"/>
            <a:r>
              <a:rPr lang="en-US" b="0" i="0" dirty="0">
                <a:solidFill>
                  <a:srgbClr val="1F1F1F"/>
                </a:solidFill>
                <a:effectLst/>
                <a:latin typeface="Source Sans Pro" panose="020B0503030403020204" pitchFamily="34" charset="0"/>
              </a:rPr>
              <a:t>Prescriptive analytics provides a solution to a problem, relying on AI and machine learning to gather data and use it for risk management. </a:t>
            </a:r>
          </a:p>
          <a:p>
            <a:pPr algn="l"/>
            <a:r>
              <a:rPr lang="en-US" b="1" i="0" dirty="0">
                <a:solidFill>
                  <a:srgbClr val="1F1F1F"/>
                </a:solidFill>
                <a:effectLst/>
                <a:latin typeface="var(--cds-font-family-source-sans-pro)"/>
              </a:rPr>
              <a:t>Example: </a:t>
            </a:r>
            <a:r>
              <a:rPr lang="en-US" b="0" i="0" dirty="0">
                <a:solidFill>
                  <a:srgbClr val="1F1F1F"/>
                </a:solidFill>
                <a:effectLst/>
                <a:latin typeface="Source Sans Pro" panose="020B0503030403020204" pitchFamily="34" charset="0"/>
              </a:rPr>
              <a:t>Within the energy sector, utility companies, gas producers, and pipeline owners identify factors that affect the price of oil and gas in order to hedge risks.</a:t>
            </a:r>
          </a:p>
          <a:p>
            <a:endParaRPr lang="en-IN" dirty="0"/>
          </a:p>
        </p:txBody>
      </p:sp>
    </p:spTree>
    <p:extLst>
      <p:ext uri="{BB962C8B-B14F-4D97-AF65-F5344CB8AC3E}">
        <p14:creationId xmlns:p14="http://schemas.microsoft.com/office/powerpoint/2010/main" val="2589620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E9322-1E74-E67A-09E6-C6187C80D44E}"/>
              </a:ext>
            </a:extLst>
          </p:cNvPr>
          <p:cNvSpPr>
            <a:spLocks noGrp="1"/>
          </p:cNvSpPr>
          <p:nvPr>
            <p:ph idx="1"/>
          </p:nvPr>
        </p:nvSpPr>
        <p:spPr>
          <a:xfrm>
            <a:off x="838200" y="670560"/>
            <a:ext cx="10515600" cy="5506403"/>
          </a:xfrm>
        </p:spPr>
        <p:txBody>
          <a:bodyPr/>
          <a:lstStyle/>
          <a:p>
            <a:r>
              <a:rPr lang="en-US" dirty="0"/>
              <a:t>Here the audience engagement is the focal point of the marketing teams. Also, big data provides insights into the channels which are able to deliver the best results. This can allow the company to invest in their channels accordingly with the related advertisements. </a:t>
            </a:r>
          </a:p>
          <a:p>
            <a:endParaRPr lang="en-US" dirty="0"/>
          </a:p>
          <a:p>
            <a:r>
              <a:rPr lang="en-US" dirty="0"/>
              <a:t>Advertising the products is also a stage of marketing, in fact, most of the marketing is done by advertising the products on various channels, so if a brand takes up a practical approach about the data it has of results by various channels they can completely modify their marketing strategies. </a:t>
            </a:r>
            <a:endParaRPr lang="en-IN" dirty="0"/>
          </a:p>
          <a:p>
            <a:endParaRPr lang="en-IN" dirty="0"/>
          </a:p>
        </p:txBody>
      </p:sp>
    </p:spTree>
    <p:extLst>
      <p:ext uri="{BB962C8B-B14F-4D97-AF65-F5344CB8AC3E}">
        <p14:creationId xmlns:p14="http://schemas.microsoft.com/office/powerpoint/2010/main" val="8694550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9BC1D-D276-7BE5-5A23-1F27D0D2671E}"/>
              </a:ext>
            </a:extLst>
          </p:cNvPr>
          <p:cNvSpPr>
            <a:spLocks noGrp="1"/>
          </p:cNvSpPr>
          <p:nvPr>
            <p:ph type="title"/>
          </p:nvPr>
        </p:nvSpPr>
        <p:spPr/>
        <p:txBody>
          <a:bodyPr/>
          <a:lstStyle/>
          <a:p>
            <a:r>
              <a:rPr lang="en-US" b="1" i="0" dirty="0">
                <a:solidFill>
                  <a:srgbClr val="231F20"/>
                </a:solidFill>
                <a:effectLst/>
                <a:latin typeface="circular-xx"/>
              </a:rPr>
              <a:t>Big Data Analytics in Finance</a:t>
            </a:r>
            <a:br>
              <a:rPr lang="en-US" b="1" i="0" dirty="0">
                <a:solidFill>
                  <a:srgbClr val="231F20"/>
                </a:solidFill>
                <a:effectLst/>
                <a:latin typeface="circular-xx"/>
              </a:rPr>
            </a:br>
            <a:endParaRPr lang="en-IN" dirty="0"/>
          </a:p>
        </p:txBody>
      </p:sp>
      <p:sp>
        <p:nvSpPr>
          <p:cNvPr id="3" name="Content Placeholder 2">
            <a:extLst>
              <a:ext uri="{FF2B5EF4-FFF2-40B4-BE49-F238E27FC236}">
                <a16:creationId xmlns:a16="http://schemas.microsoft.com/office/drawing/2014/main" id="{28299D63-D939-697F-677B-6461D44BF1F8}"/>
              </a:ext>
            </a:extLst>
          </p:cNvPr>
          <p:cNvSpPr>
            <a:spLocks noGrp="1"/>
          </p:cNvSpPr>
          <p:nvPr>
            <p:ph idx="1"/>
          </p:nvPr>
        </p:nvSpPr>
        <p:spPr/>
        <p:txBody>
          <a:bodyPr>
            <a:normAutofit lnSpcReduction="10000"/>
          </a:bodyPr>
          <a:lstStyle/>
          <a:p>
            <a:pPr marL="0" indent="0" algn="l">
              <a:buNone/>
            </a:pPr>
            <a:r>
              <a:rPr lang="en-US" b="1" i="0" dirty="0">
                <a:solidFill>
                  <a:srgbClr val="222222"/>
                </a:solidFill>
                <a:effectLst/>
                <a:latin typeface="unset"/>
              </a:rPr>
              <a:t>Fraud detection –</a:t>
            </a:r>
            <a:r>
              <a:rPr lang="en-US" b="0" i="0" dirty="0">
                <a:solidFill>
                  <a:srgbClr val="000000"/>
                </a:solidFill>
                <a:effectLst/>
                <a:latin typeface="unset"/>
              </a:rPr>
              <a:t> While the rapidly growing digital world has proved quite beneficial, it has its share of frauds and scams. </a:t>
            </a:r>
          </a:p>
          <a:p>
            <a:pPr marL="0" indent="0" algn="l">
              <a:buNone/>
            </a:pPr>
            <a:endParaRPr lang="en-US" dirty="0">
              <a:solidFill>
                <a:srgbClr val="000000"/>
              </a:solidFill>
              <a:latin typeface="unset"/>
            </a:endParaRPr>
          </a:p>
          <a:p>
            <a:pPr marL="0" indent="0" algn="l">
              <a:buNone/>
            </a:pPr>
            <a:r>
              <a:rPr lang="en-US" b="0" i="0" dirty="0">
                <a:solidFill>
                  <a:srgbClr val="000000"/>
                </a:solidFill>
                <a:effectLst/>
                <a:latin typeface="unset"/>
              </a:rPr>
              <a:t>The biggest challenge faced by the banking sector today is the increasing number of cyberattacks that have rendered sensitive customer information vulnerable. </a:t>
            </a:r>
          </a:p>
          <a:p>
            <a:pPr marL="0" indent="0" algn="l">
              <a:buNone/>
            </a:pPr>
            <a:endParaRPr lang="en-US" dirty="0">
              <a:solidFill>
                <a:srgbClr val="000000"/>
              </a:solidFill>
              <a:latin typeface="unset"/>
            </a:endParaRPr>
          </a:p>
          <a:p>
            <a:pPr marL="0" indent="0" algn="l">
              <a:buNone/>
            </a:pPr>
            <a:r>
              <a:rPr lang="en-US" b="0" i="0" dirty="0">
                <a:solidFill>
                  <a:srgbClr val="000000"/>
                </a:solidFill>
                <a:effectLst/>
                <a:latin typeface="unset"/>
              </a:rPr>
              <a:t>But thanks to big data analytics and machine learning algorithms, unusual user activities and spending patterns have enabled financial organizations to detect frauds and scams on time.</a:t>
            </a:r>
          </a:p>
          <a:p>
            <a:endParaRPr lang="en-IN" dirty="0"/>
          </a:p>
        </p:txBody>
      </p:sp>
    </p:spTree>
    <p:extLst>
      <p:ext uri="{BB962C8B-B14F-4D97-AF65-F5344CB8AC3E}">
        <p14:creationId xmlns:p14="http://schemas.microsoft.com/office/powerpoint/2010/main" val="22384227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20E70C-74FB-7588-6DC1-5AF3D9CB4A61}"/>
              </a:ext>
            </a:extLst>
          </p:cNvPr>
          <p:cNvSpPr>
            <a:spLocks noGrp="1"/>
          </p:cNvSpPr>
          <p:nvPr>
            <p:ph idx="1"/>
          </p:nvPr>
        </p:nvSpPr>
        <p:spPr>
          <a:xfrm>
            <a:off x="838200" y="975360"/>
            <a:ext cx="10515600" cy="5201603"/>
          </a:xfrm>
        </p:spPr>
        <p:txBody>
          <a:bodyPr/>
          <a:lstStyle/>
          <a:p>
            <a:pPr algn="l">
              <a:buFont typeface="Arial" panose="020B0604020202020204" pitchFamily="34" charset="0"/>
              <a:buChar char="•"/>
            </a:pPr>
            <a:r>
              <a:rPr lang="en-US" b="1" i="0" dirty="0">
                <a:solidFill>
                  <a:srgbClr val="222222"/>
                </a:solidFill>
                <a:effectLst/>
                <a:latin typeface="unset"/>
              </a:rPr>
              <a:t>Risk Management –</a:t>
            </a:r>
            <a:r>
              <a:rPr lang="en-US" b="0" i="0" dirty="0">
                <a:solidFill>
                  <a:srgbClr val="000000"/>
                </a:solidFill>
                <a:effectLst/>
                <a:latin typeface="unset"/>
              </a:rPr>
              <a:t> To prevent significant revenue losses, the banking organizations must establish a robust risk management system, and this is where another application of big data in finance emerges. Real-time risk detection and protecting customers from frauds has been made possible with big data analytics.</a:t>
            </a:r>
          </a:p>
          <a:p>
            <a:pPr marL="0" indent="0" algn="l">
              <a:buNone/>
            </a:pPr>
            <a:endParaRPr lang="en-US" b="0" i="0" dirty="0">
              <a:solidFill>
                <a:srgbClr val="000000"/>
              </a:solidFill>
              <a:effectLst/>
              <a:latin typeface="unset"/>
            </a:endParaRPr>
          </a:p>
          <a:p>
            <a:pPr algn="l">
              <a:buFont typeface="Arial" panose="020B0604020202020204" pitchFamily="34" charset="0"/>
              <a:buChar char="•"/>
            </a:pPr>
            <a:r>
              <a:rPr lang="en-US" b="1" i="0" dirty="0">
                <a:solidFill>
                  <a:srgbClr val="222222"/>
                </a:solidFill>
                <a:effectLst/>
                <a:latin typeface="unset"/>
              </a:rPr>
              <a:t>Customer relationship –</a:t>
            </a:r>
            <a:r>
              <a:rPr lang="en-US" b="0" i="0" dirty="0">
                <a:solidFill>
                  <a:srgbClr val="000000"/>
                </a:solidFill>
                <a:effectLst/>
                <a:latin typeface="unset"/>
              </a:rPr>
              <a:t> Maintaining satisfactory customer relations is the biggest challenge faced by the banking sector. From collecting and </a:t>
            </a:r>
            <a:r>
              <a:rPr lang="en-US" b="0" i="0" dirty="0" err="1">
                <a:solidFill>
                  <a:srgbClr val="000000"/>
                </a:solidFill>
                <a:effectLst/>
                <a:latin typeface="unset"/>
              </a:rPr>
              <a:t>analysing</a:t>
            </a:r>
            <a:r>
              <a:rPr lang="en-US" b="0" i="0" dirty="0">
                <a:solidFill>
                  <a:srgbClr val="000000"/>
                </a:solidFill>
                <a:effectLst/>
                <a:latin typeface="unset"/>
              </a:rPr>
              <a:t> customer data to providing beneficial offers and ensuring the safety of transactions, big data analytics has transformed the way banking organizations interact with customers.</a:t>
            </a:r>
          </a:p>
          <a:p>
            <a:endParaRPr lang="en-IN" dirty="0"/>
          </a:p>
        </p:txBody>
      </p:sp>
    </p:spTree>
    <p:extLst>
      <p:ext uri="{BB962C8B-B14F-4D97-AF65-F5344CB8AC3E}">
        <p14:creationId xmlns:p14="http://schemas.microsoft.com/office/powerpoint/2010/main" val="2512481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0EEC-E3D2-1B82-5CA4-CE382D40AC81}"/>
              </a:ext>
            </a:extLst>
          </p:cNvPr>
          <p:cNvSpPr>
            <a:spLocks noGrp="1"/>
          </p:cNvSpPr>
          <p:nvPr>
            <p:ph type="title"/>
          </p:nvPr>
        </p:nvSpPr>
        <p:spPr/>
        <p:txBody>
          <a:bodyPr/>
          <a:lstStyle/>
          <a:p>
            <a:r>
              <a:rPr lang="en-US" b="1" dirty="0"/>
              <a:t>Real-time stock market insights</a:t>
            </a:r>
            <a:br>
              <a:rPr lang="en-US" b="1" dirty="0"/>
            </a:br>
            <a:endParaRPr lang="en-IN" b="1" dirty="0"/>
          </a:p>
        </p:txBody>
      </p:sp>
      <p:sp>
        <p:nvSpPr>
          <p:cNvPr id="3" name="Content Placeholder 2">
            <a:extLst>
              <a:ext uri="{FF2B5EF4-FFF2-40B4-BE49-F238E27FC236}">
                <a16:creationId xmlns:a16="http://schemas.microsoft.com/office/drawing/2014/main" id="{4A97DDE2-1220-8584-7138-C545BC0028E8}"/>
              </a:ext>
            </a:extLst>
          </p:cNvPr>
          <p:cNvSpPr>
            <a:spLocks noGrp="1"/>
          </p:cNvSpPr>
          <p:nvPr>
            <p:ph idx="1"/>
          </p:nvPr>
        </p:nvSpPr>
        <p:spPr>
          <a:xfrm>
            <a:off x="838200" y="1574800"/>
            <a:ext cx="10515600" cy="4602163"/>
          </a:xfrm>
        </p:spPr>
        <p:txBody>
          <a:bodyPr>
            <a:normAutofit fontScale="92500" lnSpcReduction="10000"/>
          </a:bodyPr>
          <a:lstStyle/>
          <a:p>
            <a:r>
              <a:rPr lang="en-US" dirty="0"/>
              <a:t>Big data is completely revolutionizing how the stock markets worldwide are functioning and how investors are making their investment decisions. Machine learning – the practice of using computer algorithms to find patterns in massive amounts of data – is enabling computers to make accurate predictions and human-like decisions when fed data, executing trades at rapid speeds and frequencies.</a:t>
            </a:r>
          </a:p>
          <a:p>
            <a:endParaRPr lang="en-US" dirty="0"/>
          </a:p>
          <a:p>
            <a:r>
              <a:rPr lang="en-US" dirty="0"/>
              <a:t>The business archetype monitors stock trends in real-time. It incorporates the best possible prices, allowing analysts to make smart decisions and reduce manual errors due to behavioral influences and biases. In conjunction with big data, algorithmic trading is thus resulting in highly optimized insights for traders to maximize their portfolio returns.</a:t>
            </a:r>
            <a:endParaRPr lang="en-IN" dirty="0"/>
          </a:p>
        </p:txBody>
      </p:sp>
    </p:spTree>
    <p:extLst>
      <p:ext uri="{BB962C8B-B14F-4D97-AF65-F5344CB8AC3E}">
        <p14:creationId xmlns:p14="http://schemas.microsoft.com/office/powerpoint/2010/main" val="5004666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ED57-BE10-BD99-48BF-3F3570F74515}"/>
              </a:ext>
            </a:extLst>
          </p:cNvPr>
          <p:cNvSpPr>
            <a:spLocks noGrp="1"/>
          </p:cNvSpPr>
          <p:nvPr>
            <p:ph type="title"/>
          </p:nvPr>
        </p:nvSpPr>
        <p:spPr/>
        <p:txBody>
          <a:bodyPr/>
          <a:lstStyle/>
          <a:p>
            <a:r>
              <a:rPr lang="en-US" b="0" i="0" dirty="0">
                <a:solidFill>
                  <a:srgbClr val="19232D"/>
                </a:solidFill>
                <a:effectLst/>
                <a:latin typeface="Roboto Slab" pitchFamily="2" charset="0"/>
              </a:rPr>
              <a:t>Applications of Big Data in HR</a:t>
            </a:r>
            <a:br>
              <a:rPr lang="en-US" b="0" i="0" dirty="0">
                <a:solidFill>
                  <a:srgbClr val="19232D"/>
                </a:solidFill>
                <a:effectLst/>
                <a:latin typeface="Roboto Slab" pitchFamily="2" charset="0"/>
              </a:rPr>
            </a:br>
            <a:endParaRPr lang="en-IN" dirty="0"/>
          </a:p>
        </p:txBody>
      </p:sp>
      <p:sp>
        <p:nvSpPr>
          <p:cNvPr id="3" name="Content Placeholder 2">
            <a:extLst>
              <a:ext uri="{FF2B5EF4-FFF2-40B4-BE49-F238E27FC236}">
                <a16:creationId xmlns:a16="http://schemas.microsoft.com/office/drawing/2014/main" id="{F93CCBFD-DCB3-4AE7-290E-D75565EADD48}"/>
              </a:ext>
            </a:extLst>
          </p:cNvPr>
          <p:cNvSpPr>
            <a:spLocks noGrp="1"/>
          </p:cNvSpPr>
          <p:nvPr>
            <p:ph idx="1"/>
          </p:nvPr>
        </p:nvSpPr>
        <p:spPr>
          <a:xfrm>
            <a:off x="838200" y="1690688"/>
            <a:ext cx="10515600" cy="4486275"/>
          </a:xfrm>
        </p:spPr>
        <p:txBody>
          <a:bodyPr>
            <a:normAutofit fontScale="85000" lnSpcReduction="10000"/>
          </a:bodyPr>
          <a:lstStyle/>
          <a:p>
            <a:pPr marL="0" indent="0">
              <a:buNone/>
            </a:pPr>
            <a:r>
              <a:rPr lang="en-US" b="1" dirty="0"/>
              <a:t>Employee Retention</a:t>
            </a:r>
          </a:p>
          <a:p>
            <a:pPr marL="0" indent="0">
              <a:buNone/>
            </a:pPr>
            <a:endParaRPr lang="en-US" b="1" dirty="0"/>
          </a:p>
          <a:p>
            <a:r>
              <a:rPr lang="en-US" dirty="0"/>
              <a:t>Big data is a powerful tool for improving employee retention in companies that usually experience high staff turnover. Employee exit interviews aren’t helping much in understanding the motivation of employees to leave companies.</a:t>
            </a:r>
          </a:p>
          <a:p>
            <a:endParaRPr lang="en-US" dirty="0"/>
          </a:p>
          <a:p>
            <a:r>
              <a:rPr lang="en-US" dirty="0"/>
              <a:t>With big data analytics, HR teams of today can implement data-driven programs, conduct regular surveys on staff satisfaction, and locate trends and patterns which provide quantitative data. HR professionals can use this data for analyzing their employees in new ways to find out their needs and desires. So, after analyzing </a:t>
            </a:r>
            <a:r>
              <a:rPr lang="en-US" dirty="0" err="1"/>
              <a:t>this,HR</a:t>
            </a:r>
            <a:r>
              <a:rPr lang="en-US" dirty="0"/>
              <a:t> professionals can provide their employees with the right level of flexibility along with the right benefits and perks to retain top talent.</a:t>
            </a:r>
            <a:endParaRPr lang="en-IN" dirty="0"/>
          </a:p>
        </p:txBody>
      </p:sp>
    </p:spTree>
    <p:extLst>
      <p:ext uri="{BB962C8B-B14F-4D97-AF65-F5344CB8AC3E}">
        <p14:creationId xmlns:p14="http://schemas.microsoft.com/office/powerpoint/2010/main" val="18810537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5243-0426-AF76-ABB7-6628A711EB38}"/>
              </a:ext>
            </a:extLst>
          </p:cNvPr>
          <p:cNvSpPr>
            <a:spLocks noGrp="1"/>
          </p:cNvSpPr>
          <p:nvPr>
            <p:ph type="title"/>
          </p:nvPr>
        </p:nvSpPr>
        <p:spPr/>
        <p:txBody>
          <a:bodyPr/>
          <a:lstStyle/>
          <a:p>
            <a:r>
              <a:rPr lang="en-US" b="1" dirty="0"/>
              <a:t>Enhancing Learning and Development</a:t>
            </a:r>
            <a:br>
              <a:rPr lang="en-US" b="1" dirty="0"/>
            </a:br>
            <a:endParaRPr lang="en-IN" b="1" dirty="0"/>
          </a:p>
        </p:txBody>
      </p:sp>
      <p:sp>
        <p:nvSpPr>
          <p:cNvPr id="3" name="Content Placeholder 2">
            <a:extLst>
              <a:ext uri="{FF2B5EF4-FFF2-40B4-BE49-F238E27FC236}">
                <a16:creationId xmlns:a16="http://schemas.microsoft.com/office/drawing/2014/main" id="{31097968-DB97-5B79-7861-E2158D0A1634}"/>
              </a:ext>
            </a:extLst>
          </p:cNvPr>
          <p:cNvSpPr>
            <a:spLocks noGrp="1"/>
          </p:cNvSpPr>
          <p:nvPr>
            <p:ph idx="1"/>
          </p:nvPr>
        </p:nvSpPr>
        <p:spPr/>
        <p:txBody>
          <a:bodyPr>
            <a:normAutofit lnSpcReduction="10000"/>
          </a:bodyPr>
          <a:lstStyle/>
          <a:p>
            <a:r>
              <a:rPr lang="en-US" dirty="0"/>
              <a:t>With online learning gaining popularity, corporate learning and development have become more personalized to every learner. The adaptive learning technology, </a:t>
            </a:r>
            <a:r>
              <a:rPr lang="en-US" dirty="0" err="1"/>
              <a:t>fuelled</a:t>
            </a:r>
            <a:r>
              <a:rPr lang="en-US" dirty="0"/>
              <a:t> by big data and analytics, allows test questions, activities, and course segments to be personalized to suit the pace of learning and preference of the learner.</a:t>
            </a:r>
          </a:p>
          <a:p>
            <a:endParaRPr lang="en-US" dirty="0"/>
          </a:p>
          <a:p>
            <a:r>
              <a:rPr lang="en-US" dirty="0"/>
              <a:t>Self-paced and online learning is the most cost-effective means of training your employees than pulling them out of their work for a few days to provide them with expensive training courses. Most importantly, self-paced learning helps blend the ongoing development into the everyday routines of employees.</a:t>
            </a:r>
            <a:endParaRPr lang="en-IN" dirty="0"/>
          </a:p>
        </p:txBody>
      </p:sp>
    </p:spTree>
    <p:extLst>
      <p:ext uri="{BB962C8B-B14F-4D97-AF65-F5344CB8AC3E}">
        <p14:creationId xmlns:p14="http://schemas.microsoft.com/office/powerpoint/2010/main" val="12506617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80E10-4943-0FBC-1386-57A4A7617C1E}"/>
              </a:ext>
            </a:extLst>
          </p:cNvPr>
          <p:cNvSpPr>
            <a:spLocks noGrp="1"/>
          </p:cNvSpPr>
          <p:nvPr>
            <p:ph type="title"/>
          </p:nvPr>
        </p:nvSpPr>
        <p:spPr/>
        <p:txBody>
          <a:bodyPr/>
          <a:lstStyle/>
          <a:p>
            <a:r>
              <a:rPr lang="en-US" b="1" dirty="0"/>
              <a:t>Hiring processes </a:t>
            </a:r>
            <a:r>
              <a:rPr lang="en-US" b="1" dirty="0" err="1"/>
              <a:t>optimised</a:t>
            </a:r>
            <a:r>
              <a:rPr lang="en-US" b="1" dirty="0"/>
              <a:t> &amp; streamlined</a:t>
            </a:r>
            <a:br>
              <a:rPr lang="en-US" b="1" dirty="0"/>
            </a:br>
            <a:endParaRPr lang="en-IN" b="1" dirty="0"/>
          </a:p>
        </p:txBody>
      </p:sp>
      <p:sp>
        <p:nvSpPr>
          <p:cNvPr id="3" name="Content Placeholder 2">
            <a:extLst>
              <a:ext uri="{FF2B5EF4-FFF2-40B4-BE49-F238E27FC236}">
                <a16:creationId xmlns:a16="http://schemas.microsoft.com/office/drawing/2014/main" id="{F84A8C0D-0F1B-82F2-F151-750675663D83}"/>
              </a:ext>
            </a:extLst>
          </p:cNvPr>
          <p:cNvSpPr>
            <a:spLocks noGrp="1"/>
          </p:cNvSpPr>
          <p:nvPr>
            <p:ph idx="1"/>
          </p:nvPr>
        </p:nvSpPr>
        <p:spPr>
          <a:xfrm>
            <a:off x="838200" y="1483360"/>
            <a:ext cx="10515600" cy="4693603"/>
          </a:xfrm>
        </p:spPr>
        <p:txBody>
          <a:bodyPr>
            <a:normAutofit fontScale="77500" lnSpcReduction="20000"/>
          </a:bodyPr>
          <a:lstStyle/>
          <a:p>
            <a:r>
              <a:rPr lang="en-US" dirty="0" err="1"/>
              <a:t>Organisations</a:t>
            </a:r>
            <a:r>
              <a:rPr lang="en-US" dirty="0"/>
              <a:t> are in a position to make far smarter hiring decisions thanks to Big Data. The data available prior to, as part of and following the hiring process all support </a:t>
            </a:r>
            <a:r>
              <a:rPr lang="en-US" dirty="0" err="1"/>
              <a:t>organisations</a:t>
            </a:r>
            <a:r>
              <a:rPr lang="en-US" dirty="0"/>
              <a:t> to have a more engaged and efficient workforce.</a:t>
            </a:r>
          </a:p>
          <a:p>
            <a:endParaRPr lang="en-US" dirty="0"/>
          </a:p>
          <a:p>
            <a:r>
              <a:rPr lang="en-US" dirty="0"/>
              <a:t>One of the leading benefits of Big Data in hiring processes, is that HR managers are able to leverage talent acquisition software, which allows HR to collect, store and evaluate the CV’s of what can be 1000’s of applications received. </a:t>
            </a:r>
          </a:p>
          <a:p>
            <a:endParaRPr lang="en-US" dirty="0"/>
          </a:p>
          <a:p>
            <a:r>
              <a:rPr lang="en-US" dirty="0"/>
              <a:t>This streamlining effect helps HR to reduce the time taken on what can be a hugely time consuming task. </a:t>
            </a:r>
          </a:p>
          <a:p>
            <a:endParaRPr lang="en-US" dirty="0"/>
          </a:p>
          <a:p>
            <a:r>
              <a:rPr lang="en-US" dirty="0"/>
              <a:t>Sage HR’s recruitment module has been designed with these factors in mind. Enabling HR and hiring managers to access on demand applicant screening, access applicant data on the move thanks to mobile </a:t>
            </a:r>
            <a:r>
              <a:rPr lang="en-US" dirty="0" err="1"/>
              <a:t>optimisation</a:t>
            </a:r>
            <a:r>
              <a:rPr lang="en-US" dirty="0"/>
              <a:t> and schedule candidate interviews with ease.</a:t>
            </a:r>
            <a:endParaRPr lang="en-IN" dirty="0"/>
          </a:p>
        </p:txBody>
      </p:sp>
    </p:spTree>
    <p:extLst>
      <p:ext uri="{BB962C8B-B14F-4D97-AF65-F5344CB8AC3E}">
        <p14:creationId xmlns:p14="http://schemas.microsoft.com/office/powerpoint/2010/main" val="6630277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C099A-4318-53FD-5E56-AC8557302C07}"/>
              </a:ext>
            </a:extLst>
          </p:cNvPr>
          <p:cNvSpPr>
            <a:spLocks noGrp="1"/>
          </p:cNvSpPr>
          <p:nvPr>
            <p:ph type="title"/>
          </p:nvPr>
        </p:nvSpPr>
        <p:spPr/>
        <p:txBody>
          <a:bodyPr/>
          <a:lstStyle/>
          <a:p>
            <a:r>
              <a:rPr lang="en-US" b="1" dirty="0"/>
              <a:t>Employee Engagement</a:t>
            </a:r>
            <a:endParaRPr lang="en-IN" b="1" dirty="0"/>
          </a:p>
        </p:txBody>
      </p:sp>
      <p:sp>
        <p:nvSpPr>
          <p:cNvPr id="3" name="Content Placeholder 2">
            <a:extLst>
              <a:ext uri="{FF2B5EF4-FFF2-40B4-BE49-F238E27FC236}">
                <a16:creationId xmlns:a16="http://schemas.microsoft.com/office/drawing/2014/main" id="{8B2B3A11-787B-E120-AB63-F57A73794C01}"/>
              </a:ext>
            </a:extLst>
          </p:cNvPr>
          <p:cNvSpPr>
            <a:spLocks noGrp="1"/>
          </p:cNvSpPr>
          <p:nvPr>
            <p:ph idx="1"/>
          </p:nvPr>
        </p:nvSpPr>
        <p:spPr>
          <a:xfrm>
            <a:off x="838200" y="1351280"/>
            <a:ext cx="10515600" cy="4825683"/>
          </a:xfrm>
        </p:spPr>
        <p:txBody>
          <a:bodyPr>
            <a:normAutofit fontScale="85000" lnSpcReduction="10000"/>
          </a:bodyPr>
          <a:lstStyle/>
          <a:p>
            <a:pPr marL="0" indent="0">
              <a:buNone/>
            </a:pPr>
            <a:endParaRPr lang="en-US" dirty="0"/>
          </a:p>
          <a:p>
            <a:r>
              <a:rPr lang="en-US" dirty="0"/>
              <a:t>Today, many companies conduct employee engagement surveys but most of them don’t know how to interpret the results. Big data can help them change this. Finding out what inspires employees, what they don’t care about, and what deters them enables employers to motivate their teams to perform better.  Businesses can make better decisions for their staff when have a lot of HR data at their disposal. This is because they can collect the most relevant metrics on their employees to understand, examine, and act upon them.</a:t>
            </a:r>
          </a:p>
          <a:p>
            <a:endParaRPr lang="en-US" dirty="0"/>
          </a:p>
          <a:p>
            <a:r>
              <a:rPr lang="en-US" dirty="0"/>
              <a:t>Employers have to choose a few metrics that will offer them insights on the major areas of concern. Then, they can start finding answers for questions such as, “Do you offer enough salary for them to stay motivated?”; “Do your staff feel privileged to be a part of your company?”; “Do you spend enough time in resolving the problems faced by your employees?”; and so on.</a:t>
            </a:r>
          </a:p>
          <a:p>
            <a:endParaRPr lang="en-US" dirty="0"/>
          </a:p>
        </p:txBody>
      </p:sp>
    </p:spTree>
    <p:extLst>
      <p:ext uri="{BB962C8B-B14F-4D97-AF65-F5344CB8AC3E}">
        <p14:creationId xmlns:p14="http://schemas.microsoft.com/office/powerpoint/2010/main" val="485702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02A8-4DD6-FCFD-E06B-889367BE88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DAF2EE-039C-E1E9-EF00-38260DA5D301}"/>
              </a:ext>
            </a:extLst>
          </p:cNvPr>
          <p:cNvSpPr>
            <a:spLocks noGrp="1"/>
          </p:cNvSpPr>
          <p:nvPr>
            <p:ph idx="1"/>
          </p:nvPr>
        </p:nvSpPr>
        <p:spPr/>
        <p:txBody>
          <a:bodyPr/>
          <a:lstStyle/>
          <a:p>
            <a:r>
              <a:rPr lang="en-US" dirty="0"/>
              <a:t>Employers must focus on the major employee-based KPIs (Key Performance Indicators) for your business. By monitoring employees’ performance with big data analytics, employers can appreciate top-performing ones. Big data analytics also helps employers identify and offer support to their unsatisfied and underperforming staff. The predictive capabilities of big data will let employers know which of their employees are prone to health problems or prone to accidents. This will put an end to negative employee </a:t>
            </a:r>
            <a:r>
              <a:rPr lang="en-US" dirty="0" err="1"/>
              <a:t>behaviour</a:t>
            </a:r>
            <a:r>
              <a:rPr lang="en-US" dirty="0"/>
              <a:t> from growing.</a:t>
            </a:r>
            <a:endParaRPr lang="en-IN" dirty="0"/>
          </a:p>
          <a:p>
            <a:endParaRPr lang="en-IN" dirty="0"/>
          </a:p>
        </p:txBody>
      </p:sp>
    </p:spTree>
    <p:extLst>
      <p:ext uri="{BB962C8B-B14F-4D97-AF65-F5344CB8AC3E}">
        <p14:creationId xmlns:p14="http://schemas.microsoft.com/office/powerpoint/2010/main" val="3638037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574D-0E64-C93A-C061-24D4E68C3AE2}"/>
              </a:ext>
            </a:extLst>
          </p:cNvPr>
          <p:cNvSpPr>
            <a:spLocks noGrp="1"/>
          </p:cNvSpPr>
          <p:nvPr>
            <p:ph type="title"/>
          </p:nvPr>
        </p:nvSpPr>
        <p:spPr/>
        <p:txBody>
          <a:bodyPr/>
          <a:lstStyle/>
          <a:p>
            <a:r>
              <a:rPr lang="en-US" b="1" dirty="0"/>
              <a:t>Detect employee health and injuries</a:t>
            </a:r>
            <a:br>
              <a:rPr lang="en-US" b="1" dirty="0"/>
            </a:br>
            <a:endParaRPr lang="en-IN" b="1" dirty="0"/>
          </a:p>
        </p:txBody>
      </p:sp>
      <p:sp>
        <p:nvSpPr>
          <p:cNvPr id="3" name="Content Placeholder 2">
            <a:extLst>
              <a:ext uri="{FF2B5EF4-FFF2-40B4-BE49-F238E27FC236}">
                <a16:creationId xmlns:a16="http://schemas.microsoft.com/office/drawing/2014/main" id="{A70456CE-D927-EA0B-918F-3526C36FCCA8}"/>
              </a:ext>
            </a:extLst>
          </p:cNvPr>
          <p:cNvSpPr>
            <a:spLocks noGrp="1"/>
          </p:cNvSpPr>
          <p:nvPr>
            <p:ph idx="1"/>
          </p:nvPr>
        </p:nvSpPr>
        <p:spPr/>
        <p:txBody>
          <a:bodyPr/>
          <a:lstStyle/>
          <a:p>
            <a:r>
              <a:rPr lang="en-US" dirty="0"/>
              <a:t>The reality is that if many employees face health issues and injuries, an organization will be less productive and profitable. Big data allows HR managers to detect and properly prepare for common health issues in their organizations. For example, it may reveal that employees are often sick between November and January, prompting the hiring of additional temporary staff during this time period.</a:t>
            </a:r>
            <a:endParaRPr lang="en-IN" dirty="0"/>
          </a:p>
        </p:txBody>
      </p:sp>
    </p:spTree>
    <p:extLst>
      <p:ext uri="{BB962C8B-B14F-4D97-AF65-F5344CB8AC3E}">
        <p14:creationId xmlns:p14="http://schemas.microsoft.com/office/powerpoint/2010/main" val="162069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BEF7-5259-E1BF-BB19-0ACE2FBFF521}"/>
              </a:ext>
            </a:extLst>
          </p:cNvPr>
          <p:cNvSpPr>
            <a:spLocks noGrp="1"/>
          </p:cNvSpPr>
          <p:nvPr>
            <p:ph type="title"/>
          </p:nvPr>
        </p:nvSpPr>
        <p:spPr/>
        <p:txBody>
          <a:bodyPr/>
          <a:lstStyle/>
          <a:p>
            <a:r>
              <a:rPr lang="en-IN" b="1" i="0" dirty="0">
                <a:solidFill>
                  <a:srgbClr val="273239"/>
                </a:solidFill>
                <a:effectLst/>
                <a:latin typeface="Source Sans 3"/>
              </a:rPr>
              <a:t>Types of Big Data</a:t>
            </a:r>
            <a:br>
              <a:rPr lang="en-IN" b="1" i="0" dirty="0">
                <a:solidFill>
                  <a:srgbClr val="273239"/>
                </a:solidFill>
                <a:effectLst/>
                <a:latin typeface="Source Sans 3"/>
              </a:rPr>
            </a:br>
            <a:endParaRPr lang="en-IN" dirty="0"/>
          </a:p>
        </p:txBody>
      </p:sp>
      <p:pic>
        <p:nvPicPr>
          <p:cNvPr id="1026" name="Picture 2">
            <a:extLst>
              <a:ext uri="{FF2B5EF4-FFF2-40B4-BE49-F238E27FC236}">
                <a16:creationId xmlns:a16="http://schemas.microsoft.com/office/drawing/2014/main" id="{E4E491B0-891F-ED28-67DA-B300B917E5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2240" y="2062480"/>
            <a:ext cx="9316720" cy="400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840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61996-FEBC-E28F-3F6E-160011AA231B}"/>
              </a:ext>
            </a:extLst>
          </p:cNvPr>
          <p:cNvSpPr>
            <a:spLocks noGrp="1"/>
          </p:cNvSpPr>
          <p:nvPr>
            <p:ph type="title"/>
          </p:nvPr>
        </p:nvSpPr>
        <p:spPr/>
        <p:txBody>
          <a:bodyPr/>
          <a:lstStyle/>
          <a:p>
            <a:r>
              <a:rPr lang="en-US" b="1" dirty="0"/>
              <a:t>Prioritize recruitment channels</a:t>
            </a:r>
            <a:br>
              <a:rPr lang="en-US" b="1" dirty="0"/>
            </a:br>
            <a:endParaRPr lang="en-IN" b="1" dirty="0"/>
          </a:p>
        </p:txBody>
      </p:sp>
      <p:sp>
        <p:nvSpPr>
          <p:cNvPr id="3" name="Content Placeholder 2">
            <a:extLst>
              <a:ext uri="{FF2B5EF4-FFF2-40B4-BE49-F238E27FC236}">
                <a16:creationId xmlns:a16="http://schemas.microsoft.com/office/drawing/2014/main" id="{C98F4621-8C94-9AF9-246B-A802ADA37F4E}"/>
              </a:ext>
            </a:extLst>
          </p:cNvPr>
          <p:cNvSpPr>
            <a:spLocks noGrp="1"/>
          </p:cNvSpPr>
          <p:nvPr>
            <p:ph idx="1"/>
          </p:nvPr>
        </p:nvSpPr>
        <p:spPr/>
        <p:txBody>
          <a:bodyPr/>
          <a:lstStyle/>
          <a:p>
            <a:r>
              <a:rPr lang="en-US" dirty="0"/>
              <a:t>These days, organizations use a variety of recruitment channels to fill vacant positions. Taking advantage of big data can reveal which recruitment channels are delivering results and which ones aren’t very effective. If an organization finds they are having more success with internal recruitment rather than online job boards, they may prioritize internal recruitment efforts over external initiatives. </a:t>
            </a:r>
            <a:endParaRPr lang="en-IN" dirty="0"/>
          </a:p>
        </p:txBody>
      </p:sp>
    </p:spTree>
    <p:extLst>
      <p:ext uri="{BB962C8B-B14F-4D97-AF65-F5344CB8AC3E}">
        <p14:creationId xmlns:p14="http://schemas.microsoft.com/office/powerpoint/2010/main" val="33237250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C3EE-6854-A369-A605-D70916084321}"/>
              </a:ext>
            </a:extLst>
          </p:cNvPr>
          <p:cNvSpPr>
            <a:spLocks noGrp="1"/>
          </p:cNvSpPr>
          <p:nvPr>
            <p:ph type="title"/>
          </p:nvPr>
        </p:nvSpPr>
        <p:spPr/>
        <p:txBody>
          <a:bodyPr/>
          <a:lstStyle/>
          <a:p>
            <a:r>
              <a:rPr lang="en-US" b="1" dirty="0"/>
              <a:t>Big Data Applications in Healthcare</a:t>
            </a:r>
            <a:endParaRPr lang="en-IN" b="1" dirty="0"/>
          </a:p>
        </p:txBody>
      </p:sp>
      <p:sp>
        <p:nvSpPr>
          <p:cNvPr id="3" name="Content Placeholder 2">
            <a:extLst>
              <a:ext uri="{FF2B5EF4-FFF2-40B4-BE49-F238E27FC236}">
                <a16:creationId xmlns:a16="http://schemas.microsoft.com/office/drawing/2014/main" id="{309ECF49-62CB-3EA3-66C2-76CC92C257A7}"/>
              </a:ext>
            </a:extLst>
          </p:cNvPr>
          <p:cNvSpPr>
            <a:spLocks noGrp="1"/>
          </p:cNvSpPr>
          <p:nvPr>
            <p:ph idx="1"/>
          </p:nvPr>
        </p:nvSpPr>
        <p:spPr/>
        <p:txBody>
          <a:bodyPr/>
          <a:lstStyle/>
          <a:p>
            <a:pPr marL="0" indent="0">
              <a:buNone/>
            </a:pPr>
            <a:r>
              <a:rPr lang="en-US" b="1" dirty="0"/>
              <a:t>Electronic health records (EHRs)</a:t>
            </a:r>
          </a:p>
          <a:p>
            <a:r>
              <a:rPr lang="en-US" dirty="0"/>
              <a:t>EHRs, or electronic health records, are one of the most critical applications of big-data in medicine. Every person has a digital record, including demographics, medical history, allergies, laboratory test results, and more. </a:t>
            </a:r>
          </a:p>
          <a:p>
            <a:r>
              <a:rPr lang="en-US" dirty="0"/>
              <a:t>These records are available via secure information systems for providers from the public and private sectors. In addition, every record comprises one modifiable file. This means that doctors can implement changes over time with no paperwork and no danger of data replication.</a:t>
            </a:r>
            <a:endParaRPr lang="en-IN" dirty="0"/>
          </a:p>
        </p:txBody>
      </p:sp>
    </p:spTree>
    <p:extLst>
      <p:ext uri="{BB962C8B-B14F-4D97-AF65-F5344CB8AC3E}">
        <p14:creationId xmlns:p14="http://schemas.microsoft.com/office/powerpoint/2010/main" val="20468361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9ABB3-7471-E323-BBE4-1DD5FAFCA67B}"/>
              </a:ext>
            </a:extLst>
          </p:cNvPr>
          <p:cNvSpPr>
            <a:spLocks noGrp="1"/>
          </p:cNvSpPr>
          <p:nvPr>
            <p:ph idx="1"/>
          </p:nvPr>
        </p:nvSpPr>
        <p:spPr>
          <a:xfrm>
            <a:off x="838200" y="660400"/>
            <a:ext cx="10515600" cy="5516563"/>
          </a:xfrm>
        </p:spPr>
        <p:txBody>
          <a:bodyPr/>
          <a:lstStyle/>
          <a:p>
            <a:r>
              <a:rPr lang="en-US" dirty="0"/>
              <a:t>EHRs provide several benefits for both patients and providers. First, EHRs make it easier for patients to get the care they need by providing doctors with a complete picture of their health. </a:t>
            </a:r>
          </a:p>
          <a:p>
            <a:endParaRPr lang="en-US" dirty="0"/>
          </a:p>
          <a:p>
            <a:r>
              <a:rPr lang="en-US" dirty="0"/>
              <a:t>EHRs can also trigger warnings and reminders when patients should get a new lab test or track prescriptions to see if they have been following doctors’ orders. </a:t>
            </a:r>
          </a:p>
          <a:p>
            <a:endParaRPr lang="en-US" dirty="0"/>
          </a:p>
          <a:p>
            <a:r>
              <a:rPr lang="en-US" dirty="0"/>
              <a:t>For providers, EHRs improve the quality of care by making it easier to track patient progress and identify potential problems early on. In addition, EHRs can help reduce costs by preventing duplicate tests and eliminating the need for paper records.</a:t>
            </a:r>
            <a:endParaRPr lang="en-IN" dirty="0"/>
          </a:p>
        </p:txBody>
      </p:sp>
    </p:spTree>
    <p:extLst>
      <p:ext uri="{BB962C8B-B14F-4D97-AF65-F5344CB8AC3E}">
        <p14:creationId xmlns:p14="http://schemas.microsoft.com/office/powerpoint/2010/main" val="25772355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8E40-DFA1-9DEE-F8E3-30D29CF4F40D}"/>
              </a:ext>
            </a:extLst>
          </p:cNvPr>
          <p:cNvSpPr>
            <a:spLocks noGrp="1"/>
          </p:cNvSpPr>
          <p:nvPr>
            <p:ph type="title"/>
          </p:nvPr>
        </p:nvSpPr>
        <p:spPr/>
        <p:txBody>
          <a:bodyPr/>
          <a:lstStyle/>
          <a:p>
            <a:r>
              <a:rPr lang="en-IN" b="1" i="0" dirty="0">
                <a:solidFill>
                  <a:srgbClr val="262429"/>
                </a:solidFill>
                <a:effectLst/>
                <a:latin typeface="Montserrat" panose="02000505000000020004" pitchFamily="2" charset="0"/>
              </a:rPr>
              <a:t>Real-time alerting</a:t>
            </a:r>
            <a:br>
              <a:rPr lang="en-IN" b="1" i="0" dirty="0">
                <a:solidFill>
                  <a:srgbClr val="262429"/>
                </a:solidFill>
                <a:effectLst/>
                <a:latin typeface="Montserrat" panose="02000505000000020004" pitchFamily="2" charset="0"/>
              </a:rPr>
            </a:br>
            <a:endParaRPr lang="en-IN" dirty="0"/>
          </a:p>
        </p:txBody>
      </p:sp>
      <p:sp>
        <p:nvSpPr>
          <p:cNvPr id="3" name="Content Placeholder 2">
            <a:extLst>
              <a:ext uri="{FF2B5EF4-FFF2-40B4-BE49-F238E27FC236}">
                <a16:creationId xmlns:a16="http://schemas.microsoft.com/office/drawing/2014/main" id="{8B45BCC6-C832-00D8-CE5E-7897A7F7F08B}"/>
              </a:ext>
            </a:extLst>
          </p:cNvPr>
          <p:cNvSpPr>
            <a:spLocks noGrp="1"/>
          </p:cNvSpPr>
          <p:nvPr>
            <p:ph idx="1"/>
          </p:nvPr>
        </p:nvSpPr>
        <p:spPr/>
        <p:txBody>
          <a:bodyPr>
            <a:normAutofit fontScale="92500" lnSpcReduction="20000"/>
          </a:bodyPr>
          <a:lstStyle/>
          <a:p>
            <a:r>
              <a:rPr lang="en-US" dirty="0"/>
              <a:t>While the concept of real-time alerts is not new, its potential in the healthcare industry is only beginning to be realized now. For example, Clinical Decision Support software analyzes medical data in hospitals, providing health practitioners with advice as they make prescriptive decisions.</a:t>
            </a:r>
          </a:p>
          <a:p>
            <a:endParaRPr lang="en-US" dirty="0"/>
          </a:p>
          <a:p>
            <a:r>
              <a:rPr lang="en-US" dirty="0"/>
              <a:t>However, doctors want patients to stay away from hospitals to avoid costly in-house treatments. Wearables will collect patients’ health data continuously and send this data to the cloud. From there, AI-powered analytics will identify trends and anomalies, generating alerts that can proactively address potential health issues. This type of data-driven approach has the potential to transform healthcare, making it more proactive and preventative, and ultimately saving lives.</a:t>
            </a:r>
            <a:endParaRPr lang="en-IN" dirty="0"/>
          </a:p>
        </p:txBody>
      </p:sp>
    </p:spTree>
    <p:extLst>
      <p:ext uri="{BB962C8B-B14F-4D97-AF65-F5344CB8AC3E}">
        <p14:creationId xmlns:p14="http://schemas.microsoft.com/office/powerpoint/2010/main" val="17283576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23669-5450-75A5-5591-318CFDBE2CE0}"/>
              </a:ext>
            </a:extLst>
          </p:cNvPr>
          <p:cNvSpPr>
            <a:spLocks noGrp="1"/>
          </p:cNvSpPr>
          <p:nvPr>
            <p:ph type="title"/>
          </p:nvPr>
        </p:nvSpPr>
        <p:spPr/>
        <p:txBody>
          <a:bodyPr/>
          <a:lstStyle/>
          <a:p>
            <a:r>
              <a:rPr lang="en-US" b="1" dirty="0"/>
              <a:t>Predictive analytics in healthcare</a:t>
            </a:r>
            <a:br>
              <a:rPr lang="en-US" b="1" dirty="0"/>
            </a:br>
            <a:endParaRPr lang="en-IN" b="1" dirty="0"/>
          </a:p>
        </p:txBody>
      </p:sp>
      <p:sp>
        <p:nvSpPr>
          <p:cNvPr id="3" name="Content Placeholder 2">
            <a:extLst>
              <a:ext uri="{FF2B5EF4-FFF2-40B4-BE49-F238E27FC236}">
                <a16:creationId xmlns:a16="http://schemas.microsoft.com/office/drawing/2014/main" id="{65E84092-943B-4C9F-9CEC-7614DD7BAA6E}"/>
              </a:ext>
            </a:extLst>
          </p:cNvPr>
          <p:cNvSpPr>
            <a:spLocks noGrp="1"/>
          </p:cNvSpPr>
          <p:nvPr>
            <p:ph idx="1"/>
          </p:nvPr>
        </p:nvSpPr>
        <p:spPr/>
        <p:txBody>
          <a:bodyPr>
            <a:normAutofit fontScale="92500" lnSpcReduction="20000"/>
          </a:bodyPr>
          <a:lstStyle/>
          <a:p>
            <a:r>
              <a:rPr lang="en-US" dirty="0"/>
              <a:t>We have already recognized predictive analysis as one of the biggest business intelligence trends, but the potential applications reach far beyond business and further into the future. For example, healthcare online business intelligence aims to help doctors make data-driven decisions within seconds and improve patients’ treatment. This is particularly useful in the case of patients with complex medical histories suffering from multiple conditions.</a:t>
            </a:r>
          </a:p>
          <a:p>
            <a:endParaRPr lang="en-US" dirty="0"/>
          </a:p>
          <a:p>
            <a:r>
              <a:rPr lang="en-US" dirty="0"/>
              <a:t>New BI solutions and tools would also be able to predict, for example, who is at risk of diabetes and thereby advise the use of additional screenings or weight management. In addition, treatment plans could be created and tailored specifically for each patient to provide the best possible outcome. With predictive analysis, we are only beginning to scratch the surface of what’s possible in terms of using data to improve our lives.</a:t>
            </a:r>
            <a:endParaRPr lang="en-IN" dirty="0"/>
          </a:p>
        </p:txBody>
      </p:sp>
    </p:spTree>
    <p:extLst>
      <p:ext uri="{BB962C8B-B14F-4D97-AF65-F5344CB8AC3E}">
        <p14:creationId xmlns:p14="http://schemas.microsoft.com/office/powerpoint/2010/main" val="11882219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C46A-505C-4BBE-8C4E-7DEE5648ECE4}"/>
              </a:ext>
            </a:extLst>
          </p:cNvPr>
          <p:cNvSpPr>
            <a:spLocks noGrp="1"/>
          </p:cNvSpPr>
          <p:nvPr>
            <p:ph type="title"/>
          </p:nvPr>
        </p:nvSpPr>
        <p:spPr/>
        <p:txBody>
          <a:bodyPr/>
          <a:lstStyle/>
          <a:p>
            <a:r>
              <a:rPr lang="en-US" b="1" dirty="0"/>
              <a:t>Fraud Prevention and Detection</a:t>
            </a:r>
            <a:br>
              <a:rPr lang="en-US" b="1" dirty="0"/>
            </a:br>
            <a:endParaRPr lang="en-IN" b="1" dirty="0"/>
          </a:p>
        </p:txBody>
      </p:sp>
      <p:sp>
        <p:nvSpPr>
          <p:cNvPr id="3" name="Content Placeholder 2">
            <a:extLst>
              <a:ext uri="{FF2B5EF4-FFF2-40B4-BE49-F238E27FC236}">
                <a16:creationId xmlns:a16="http://schemas.microsoft.com/office/drawing/2014/main" id="{5D431AE5-3A9E-E94A-9A7A-FCA61413FF12}"/>
              </a:ext>
            </a:extLst>
          </p:cNvPr>
          <p:cNvSpPr>
            <a:spLocks noGrp="1"/>
          </p:cNvSpPr>
          <p:nvPr>
            <p:ph idx="1"/>
          </p:nvPr>
        </p:nvSpPr>
        <p:spPr/>
        <p:txBody>
          <a:bodyPr/>
          <a:lstStyle/>
          <a:p>
            <a:r>
              <a:rPr lang="en-US" dirty="0"/>
              <a:t>Big data helps to prevent a wide range of errors on the side of health administrators in the form of wrong dosage, wrong medicines, and other human errors. It will also be particularly useful to insurance companies. They can prevent a wide range of fraudulent claims of insurance.</a:t>
            </a:r>
            <a:endParaRPr lang="en-IN" dirty="0"/>
          </a:p>
        </p:txBody>
      </p:sp>
    </p:spTree>
    <p:extLst>
      <p:ext uri="{BB962C8B-B14F-4D97-AF65-F5344CB8AC3E}">
        <p14:creationId xmlns:p14="http://schemas.microsoft.com/office/powerpoint/2010/main" val="35278960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74FA-A868-55BA-4F7B-D865C5EF86E7}"/>
              </a:ext>
            </a:extLst>
          </p:cNvPr>
          <p:cNvSpPr>
            <a:spLocks noGrp="1"/>
          </p:cNvSpPr>
          <p:nvPr>
            <p:ph type="title"/>
          </p:nvPr>
        </p:nvSpPr>
        <p:spPr/>
        <p:txBody>
          <a:bodyPr>
            <a:normAutofit fontScale="90000"/>
          </a:bodyPr>
          <a:lstStyle/>
          <a:p>
            <a:r>
              <a:rPr lang="en-US" b="1" i="0" dirty="0">
                <a:solidFill>
                  <a:srgbClr val="262429"/>
                </a:solidFill>
                <a:effectLst/>
                <a:latin typeface="Montserrat" panose="02000505000000020004" pitchFamily="2" charset="0"/>
              </a:rPr>
              <a:t>Big-data analytics and medical imaging</a:t>
            </a:r>
            <a:br>
              <a:rPr lang="en-US" b="1" i="0" dirty="0">
                <a:solidFill>
                  <a:srgbClr val="262429"/>
                </a:solidFill>
                <a:effectLst/>
                <a:latin typeface="Montserrat" panose="02000505000000020004" pitchFamily="2" charset="0"/>
              </a:rPr>
            </a:br>
            <a:endParaRPr lang="en-IN" dirty="0"/>
          </a:p>
        </p:txBody>
      </p:sp>
      <p:sp>
        <p:nvSpPr>
          <p:cNvPr id="3" name="Content Placeholder 2">
            <a:extLst>
              <a:ext uri="{FF2B5EF4-FFF2-40B4-BE49-F238E27FC236}">
                <a16:creationId xmlns:a16="http://schemas.microsoft.com/office/drawing/2014/main" id="{F8F133FC-61AC-6AB9-CEB4-66D3958EDB7D}"/>
              </a:ext>
            </a:extLst>
          </p:cNvPr>
          <p:cNvSpPr>
            <a:spLocks noGrp="1"/>
          </p:cNvSpPr>
          <p:nvPr>
            <p:ph idx="1"/>
          </p:nvPr>
        </p:nvSpPr>
        <p:spPr>
          <a:xfrm>
            <a:off x="838200" y="1391920"/>
            <a:ext cx="10515600" cy="4785043"/>
          </a:xfrm>
        </p:spPr>
        <p:txBody>
          <a:bodyPr>
            <a:normAutofit fontScale="92500" lnSpcReduction="20000"/>
          </a:bodyPr>
          <a:lstStyle/>
          <a:p>
            <a:r>
              <a:rPr lang="en-US" dirty="0"/>
              <a:t>Medical imaging is vital; each year, doctors in the US prescribe about 600 million imaging procedures. However, analyzing and storing these images is expensive in terms of time and money. Radiologists need to examine each image individually, and hospitals need to store them for several years.</a:t>
            </a:r>
          </a:p>
          <a:p>
            <a:endParaRPr lang="en-US" dirty="0"/>
          </a:p>
          <a:p>
            <a:r>
              <a:rPr lang="en-US" dirty="0"/>
              <a:t>Big-data analytics for healthcare can help algorithms analyze hundreds of thousands of images. They can identify specific patterns in the pixels, and convert them into numbers to help the physician with the diagnosis. They even go further, saying that radiologists will no longer need to look at the images but instead analyze the outcomes of the algorithms. </a:t>
            </a:r>
          </a:p>
          <a:p>
            <a:endParaRPr lang="en-US" dirty="0"/>
          </a:p>
          <a:p>
            <a:r>
              <a:rPr lang="en-US" dirty="0"/>
              <a:t>These algorithms will inevitably study and remember more images than they could in a lifetime. In this way, big-data analytics has the potential to revolutionize medical imaging and create significant efficiencies in the healthcare system.</a:t>
            </a:r>
            <a:endParaRPr lang="en-IN" dirty="0"/>
          </a:p>
        </p:txBody>
      </p:sp>
    </p:spTree>
    <p:extLst>
      <p:ext uri="{BB962C8B-B14F-4D97-AF65-F5344CB8AC3E}">
        <p14:creationId xmlns:p14="http://schemas.microsoft.com/office/powerpoint/2010/main" val="3846906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A5A0-84FA-8133-008C-60132656F053}"/>
              </a:ext>
            </a:extLst>
          </p:cNvPr>
          <p:cNvSpPr>
            <a:spLocks noGrp="1"/>
          </p:cNvSpPr>
          <p:nvPr>
            <p:ph type="title"/>
          </p:nvPr>
        </p:nvSpPr>
        <p:spPr/>
        <p:txBody>
          <a:bodyPr/>
          <a:lstStyle/>
          <a:p>
            <a:r>
              <a:rPr lang="en-US" b="1" i="0" dirty="0">
                <a:solidFill>
                  <a:srgbClr val="262429"/>
                </a:solidFill>
                <a:effectLst/>
                <a:latin typeface="Montserrat" panose="02000505000000020004" pitchFamily="2" charset="0"/>
              </a:rPr>
              <a:t>Advanced disease and risk control</a:t>
            </a:r>
            <a:br>
              <a:rPr lang="en-US" b="1" i="0" dirty="0">
                <a:solidFill>
                  <a:srgbClr val="262429"/>
                </a:solidFill>
                <a:effectLst/>
                <a:latin typeface="Montserrat" panose="02000505000000020004" pitchFamily="2" charset="0"/>
              </a:rPr>
            </a:br>
            <a:endParaRPr lang="en-IN" dirty="0"/>
          </a:p>
        </p:txBody>
      </p:sp>
      <p:sp>
        <p:nvSpPr>
          <p:cNvPr id="3" name="Content Placeholder 2">
            <a:extLst>
              <a:ext uri="{FF2B5EF4-FFF2-40B4-BE49-F238E27FC236}">
                <a16:creationId xmlns:a16="http://schemas.microsoft.com/office/drawing/2014/main" id="{0D0C0788-3DFF-3BEF-BA91-B1889ED7D29B}"/>
              </a:ext>
            </a:extLst>
          </p:cNvPr>
          <p:cNvSpPr>
            <a:spLocks noGrp="1"/>
          </p:cNvSpPr>
          <p:nvPr>
            <p:ph idx="1"/>
          </p:nvPr>
        </p:nvSpPr>
        <p:spPr/>
        <p:txBody>
          <a:bodyPr>
            <a:normAutofit fontScale="77500" lnSpcReduction="20000"/>
          </a:bodyPr>
          <a:lstStyle/>
          <a:p>
            <a:r>
              <a:rPr lang="en-US" dirty="0"/>
              <a:t>Big-data has the potential to revolutionize the healthcare industry. By collecting and analyzing data, healthcare providers can better understand the hospitalization risk for patients with chronic conditions.</a:t>
            </a:r>
          </a:p>
          <a:p>
            <a:endParaRPr lang="en-US" dirty="0"/>
          </a:p>
          <a:p>
            <a:r>
              <a:rPr lang="en-US" dirty="0"/>
              <a:t>Care providers can then use this information to develop preventative care plans. These plans can help reduce the likelihood of deterioration and the need for hospitalization. In addition, they can also use big-data analytics to identify patterns and trends in patient behavior. This analysis empowers healthcare providers to address issues before they become problems proactively. The potential benefits of big-data are vast, and its impact on healthcare is just beginning to make impact.</a:t>
            </a:r>
          </a:p>
          <a:p>
            <a:endParaRPr lang="en-US" dirty="0"/>
          </a:p>
          <a:p>
            <a:r>
              <a:rPr lang="en-US" dirty="0"/>
              <a:t>These examples show how data and analytics can impact the healthcare infrastructure. It has the potential to make a real difference in the lives of patients and care providers.</a:t>
            </a:r>
            <a:endParaRPr lang="en-IN" dirty="0"/>
          </a:p>
        </p:txBody>
      </p:sp>
    </p:spTree>
    <p:extLst>
      <p:ext uri="{BB962C8B-B14F-4D97-AF65-F5344CB8AC3E}">
        <p14:creationId xmlns:p14="http://schemas.microsoft.com/office/powerpoint/2010/main" val="7986543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4168-0AB2-7946-EB60-7DC3E334202D}"/>
              </a:ext>
            </a:extLst>
          </p:cNvPr>
          <p:cNvSpPr>
            <a:spLocks noGrp="1"/>
          </p:cNvSpPr>
          <p:nvPr>
            <p:ph type="title"/>
          </p:nvPr>
        </p:nvSpPr>
        <p:spPr/>
        <p:txBody>
          <a:bodyPr>
            <a:normAutofit/>
          </a:bodyPr>
          <a:lstStyle/>
          <a:p>
            <a:r>
              <a:rPr lang="en-US" b="1" i="0" u="none" strike="noStrike" dirty="0">
                <a:solidFill>
                  <a:srgbClr val="000000"/>
                </a:solidFill>
                <a:effectLst/>
                <a:latin typeface="Arial" panose="020B0604020202020204" pitchFamily="34" charset="0"/>
              </a:rPr>
              <a:t>Role of Big data in customer service</a:t>
            </a:r>
            <a:br>
              <a:rPr lang="en-US" b="0" i="0" u="none" strike="noStrike" dirty="0">
                <a:solidFill>
                  <a:srgbClr val="000000"/>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16ED4747-93FC-69FC-EAFE-3BA176CC10BF}"/>
              </a:ext>
            </a:extLst>
          </p:cNvPr>
          <p:cNvSpPr>
            <a:spLocks noGrp="1"/>
          </p:cNvSpPr>
          <p:nvPr>
            <p:ph idx="1"/>
          </p:nvPr>
        </p:nvSpPr>
        <p:spPr>
          <a:xfrm>
            <a:off x="838200" y="1503680"/>
            <a:ext cx="10515600" cy="4673283"/>
          </a:xfrm>
        </p:spPr>
        <p:txBody>
          <a:bodyPr>
            <a:normAutofit fontScale="92500" lnSpcReduction="10000"/>
          </a:bodyPr>
          <a:lstStyle/>
          <a:p>
            <a:pPr marL="0" indent="0">
              <a:buNone/>
            </a:pPr>
            <a:r>
              <a:rPr lang="en-US" b="1" dirty="0"/>
              <a:t>Using Big data for personalized customer service</a:t>
            </a:r>
          </a:p>
          <a:p>
            <a:pPr marL="0" indent="0">
              <a:buNone/>
            </a:pPr>
            <a:endParaRPr lang="en-US" b="1" dirty="0"/>
          </a:p>
          <a:p>
            <a:r>
              <a:rPr lang="en-US" dirty="0"/>
              <a:t>You may have thousands of customers for a particular product, but the reasons to choose that product may not be the same for each of them. Let say; a business is selling health drink. Now some segments of customers may have to pick it for health benefits. Some are for flavors, and some as a routine choice. </a:t>
            </a:r>
          </a:p>
          <a:p>
            <a:endParaRPr lang="en-US" dirty="0"/>
          </a:p>
          <a:p>
            <a:r>
              <a:rPr lang="en-US" dirty="0"/>
              <a:t>Thus an analysis of these data can provide better insights on customer preferences, and the business can expand the options of the product based on that. They can make it more personalized for the users. This basically enables a company to know the customer’s needs before they ask for it.</a:t>
            </a:r>
            <a:endParaRPr lang="en-IN" dirty="0"/>
          </a:p>
        </p:txBody>
      </p:sp>
    </p:spTree>
    <p:extLst>
      <p:ext uri="{BB962C8B-B14F-4D97-AF65-F5344CB8AC3E}">
        <p14:creationId xmlns:p14="http://schemas.microsoft.com/office/powerpoint/2010/main" val="12436685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7E056-B3E6-1B13-C964-C0E5A9C7DB64}"/>
              </a:ext>
            </a:extLst>
          </p:cNvPr>
          <p:cNvSpPr>
            <a:spLocks noGrp="1"/>
          </p:cNvSpPr>
          <p:nvPr>
            <p:ph type="title"/>
          </p:nvPr>
        </p:nvSpPr>
        <p:spPr/>
        <p:txBody>
          <a:bodyPr>
            <a:normAutofit fontScale="90000"/>
          </a:bodyPr>
          <a:lstStyle/>
          <a:p>
            <a:r>
              <a:rPr lang="en-US" b="1" dirty="0"/>
              <a:t>Big data can reduce churn rate through multi-channel support</a:t>
            </a:r>
            <a:br>
              <a:rPr lang="en-US" b="1" dirty="0"/>
            </a:br>
            <a:endParaRPr lang="en-IN" b="1" dirty="0"/>
          </a:p>
        </p:txBody>
      </p:sp>
      <p:sp>
        <p:nvSpPr>
          <p:cNvPr id="3" name="Content Placeholder 2">
            <a:extLst>
              <a:ext uri="{FF2B5EF4-FFF2-40B4-BE49-F238E27FC236}">
                <a16:creationId xmlns:a16="http://schemas.microsoft.com/office/drawing/2014/main" id="{FAF1B684-FF2A-1EAE-B179-64FD92F1A13E}"/>
              </a:ext>
            </a:extLst>
          </p:cNvPr>
          <p:cNvSpPr>
            <a:spLocks noGrp="1"/>
          </p:cNvSpPr>
          <p:nvPr>
            <p:ph idx="1"/>
          </p:nvPr>
        </p:nvSpPr>
        <p:spPr/>
        <p:txBody>
          <a:bodyPr>
            <a:normAutofit fontScale="85000" lnSpcReduction="20000"/>
          </a:bodyPr>
          <a:lstStyle/>
          <a:p>
            <a:r>
              <a:rPr lang="en-US" dirty="0"/>
              <a:t>Customer support is an integral part of any business. And today, most of the customers prefer multi-channel support. It could be through phone calls, emails, social media platforms, chats, and so on. Furthermore, if a business cannot provide proper support to its customers, there is a high chance of an increased churn rate. How will a company know a customer’s preference on this and its capability to provide the necessary support? Big data acts as instrumental in this case.</a:t>
            </a:r>
          </a:p>
          <a:p>
            <a:endParaRPr lang="en-US" dirty="0"/>
          </a:p>
          <a:p>
            <a:r>
              <a:rPr lang="en-US" dirty="0"/>
              <a:t>Big data analytics helps you to understand how your customer service functions across different channels. The potential customer may indeed like a particular mode of communication. Still, the business doesn’t want to build only one state-of-the-art customer service channel while losing points on others. Through data analysis on agents’ knowledge, efficiency, response rates, etc., big data can show how to do and point out the details they should improve.</a:t>
            </a:r>
            <a:endParaRPr lang="en-IN" dirty="0"/>
          </a:p>
        </p:txBody>
      </p:sp>
    </p:spTree>
    <p:extLst>
      <p:ext uri="{BB962C8B-B14F-4D97-AF65-F5344CB8AC3E}">
        <p14:creationId xmlns:p14="http://schemas.microsoft.com/office/powerpoint/2010/main" val="3677261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0986-B466-4AED-C866-31D7AA11E420}"/>
              </a:ext>
            </a:extLst>
          </p:cNvPr>
          <p:cNvSpPr>
            <a:spLocks noGrp="1"/>
          </p:cNvSpPr>
          <p:nvPr>
            <p:ph type="title"/>
          </p:nvPr>
        </p:nvSpPr>
        <p:spPr>
          <a:xfrm>
            <a:off x="838200" y="71121"/>
            <a:ext cx="10515600" cy="1619568"/>
          </a:xfrm>
        </p:spPr>
        <p:txBody>
          <a:bodyPr/>
          <a:lstStyle/>
          <a:p>
            <a:r>
              <a:rPr lang="en-IN" b="1" i="0" dirty="0">
                <a:solidFill>
                  <a:srgbClr val="273239"/>
                </a:solidFill>
                <a:effectLst/>
                <a:latin typeface="Nunito" pitchFamily="2" charset="0"/>
              </a:rPr>
              <a:t>Structured Data</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6B30B661-0EF2-739E-2E27-3D6A9930DC4E}"/>
              </a:ext>
            </a:extLst>
          </p:cNvPr>
          <p:cNvSpPr>
            <a:spLocks noGrp="1"/>
          </p:cNvSpPr>
          <p:nvPr>
            <p:ph idx="1"/>
          </p:nvPr>
        </p:nvSpPr>
        <p:spPr>
          <a:xfrm>
            <a:off x="838200" y="1107440"/>
            <a:ext cx="10515600" cy="5069523"/>
          </a:xfrm>
        </p:spPr>
        <p:txBody>
          <a:bodyPr>
            <a:normAutofit fontScale="92500" lnSpcReduction="20000"/>
          </a:bodyPr>
          <a:lstStyle/>
          <a:p>
            <a:pPr algn="just" fontAlgn="base">
              <a:buFont typeface="Arial" panose="020B0604020202020204" pitchFamily="34" charset="0"/>
              <a:buChar char="•"/>
            </a:pPr>
            <a:r>
              <a:rPr lang="en-US" b="0" i="0" dirty="0">
                <a:solidFill>
                  <a:srgbClr val="273239"/>
                </a:solidFill>
                <a:effectLst/>
                <a:latin typeface="Nunito" pitchFamily="2" charset="0"/>
              </a:rPr>
              <a:t>Structured data can be crudely defined as the data that resides in a fixed field within a record.</a:t>
            </a:r>
          </a:p>
          <a:p>
            <a:pPr algn="just" fontAlgn="base">
              <a:buFont typeface="Arial" panose="020B0604020202020204" pitchFamily="34" charset="0"/>
              <a:buChar char="•"/>
            </a:pPr>
            <a:endParaRPr lang="en-US" b="0" i="0" dirty="0">
              <a:solidFill>
                <a:srgbClr val="273239"/>
              </a:solidFill>
              <a:effectLst/>
              <a:latin typeface="Nunito" pitchFamily="2" charset="0"/>
            </a:endParaRPr>
          </a:p>
          <a:p>
            <a:pPr algn="just" fontAlgn="base">
              <a:buFont typeface="Arial" panose="020B0604020202020204" pitchFamily="34" charset="0"/>
              <a:buChar char="•"/>
            </a:pPr>
            <a:r>
              <a:rPr lang="en-US" b="0" i="0" dirty="0">
                <a:solidFill>
                  <a:srgbClr val="273239"/>
                </a:solidFill>
                <a:effectLst/>
                <a:latin typeface="Nunito" pitchFamily="2" charset="0"/>
              </a:rPr>
              <a:t>It is type of data most familiar to our everyday lives. for ex: </a:t>
            </a:r>
            <a:r>
              <a:rPr lang="en-US" b="0" i="0" dirty="0" err="1">
                <a:solidFill>
                  <a:srgbClr val="273239"/>
                </a:solidFill>
                <a:effectLst/>
                <a:latin typeface="Nunito" pitchFamily="2" charset="0"/>
              </a:rPr>
              <a:t>birthday,address</a:t>
            </a:r>
            <a:endParaRPr lang="en-US" b="0" i="0" dirty="0">
              <a:solidFill>
                <a:srgbClr val="273239"/>
              </a:solidFill>
              <a:effectLst/>
              <a:latin typeface="Nunito" pitchFamily="2" charset="0"/>
            </a:endParaRPr>
          </a:p>
          <a:p>
            <a:pPr algn="just" fontAlgn="base">
              <a:buFont typeface="Arial" panose="020B0604020202020204" pitchFamily="34" charset="0"/>
              <a:buChar char="•"/>
            </a:pPr>
            <a:endParaRPr lang="en-US" b="0" i="0" dirty="0">
              <a:solidFill>
                <a:srgbClr val="273239"/>
              </a:solidFill>
              <a:effectLst/>
              <a:latin typeface="Nunito" pitchFamily="2" charset="0"/>
            </a:endParaRPr>
          </a:p>
          <a:p>
            <a:pPr algn="just" fontAlgn="base">
              <a:buFont typeface="Arial" panose="020B0604020202020204" pitchFamily="34" charset="0"/>
              <a:buChar char="•"/>
            </a:pPr>
            <a:r>
              <a:rPr lang="en-US" b="0" i="0" dirty="0">
                <a:solidFill>
                  <a:srgbClr val="273239"/>
                </a:solidFill>
                <a:effectLst/>
                <a:latin typeface="Nunito" pitchFamily="2" charset="0"/>
              </a:rPr>
              <a:t> A certain schema binds it, so all the data has the same set of properties. Structured data is also called relational data. It is split into multiple tables to enhance the integrity of the data by creating a single record to depict an entity. Relationships are enforced by the application of table constraints. </a:t>
            </a:r>
          </a:p>
          <a:p>
            <a:pPr algn="just" fontAlgn="base">
              <a:buFont typeface="Arial" panose="020B0604020202020204" pitchFamily="34" charset="0"/>
              <a:buChar char="•"/>
            </a:pPr>
            <a:endParaRPr lang="en-US" b="0" i="0" dirty="0">
              <a:solidFill>
                <a:srgbClr val="273239"/>
              </a:solidFill>
              <a:effectLst/>
              <a:latin typeface="Nunito" pitchFamily="2" charset="0"/>
            </a:endParaRPr>
          </a:p>
          <a:p>
            <a:pPr algn="just" fontAlgn="base">
              <a:buFont typeface="Arial" panose="020B0604020202020204" pitchFamily="34" charset="0"/>
              <a:buChar char="•"/>
            </a:pPr>
            <a:r>
              <a:rPr lang="en-US" b="0" i="0" dirty="0">
                <a:solidFill>
                  <a:srgbClr val="273239"/>
                </a:solidFill>
                <a:effectLst/>
                <a:latin typeface="Nunito" pitchFamily="2" charset="0"/>
              </a:rPr>
              <a:t>The business value of structured data lies within how well an organization can utilize its existing systems and processes for analysis purposes.</a:t>
            </a:r>
          </a:p>
          <a:p>
            <a:endParaRPr lang="en-IN" dirty="0"/>
          </a:p>
        </p:txBody>
      </p:sp>
    </p:spTree>
    <p:extLst>
      <p:ext uri="{BB962C8B-B14F-4D97-AF65-F5344CB8AC3E}">
        <p14:creationId xmlns:p14="http://schemas.microsoft.com/office/powerpoint/2010/main" val="22337696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0148-FD7D-004D-1789-5F89F692EC8E}"/>
              </a:ext>
            </a:extLst>
          </p:cNvPr>
          <p:cNvSpPr>
            <a:spLocks noGrp="1"/>
          </p:cNvSpPr>
          <p:nvPr>
            <p:ph type="title"/>
          </p:nvPr>
        </p:nvSpPr>
        <p:spPr/>
        <p:txBody>
          <a:bodyPr/>
          <a:lstStyle/>
          <a:p>
            <a:r>
              <a:rPr lang="en-US" b="1" dirty="0"/>
              <a:t>Enhances problem-solving efficiency</a:t>
            </a:r>
            <a:br>
              <a:rPr lang="en-US" b="1" dirty="0"/>
            </a:br>
            <a:endParaRPr lang="en-IN" b="1" dirty="0"/>
          </a:p>
        </p:txBody>
      </p:sp>
      <p:sp>
        <p:nvSpPr>
          <p:cNvPr id="3" name="Content Placeholder 2">
            <a:extLst>
              <a:ext uri="{FF2B5EF4-FFF2-40B4-BE49-F238E27FC236}">
                <a16:creationId xmlns:a16="http://schemas.microsoft.com/office/drawing/2014/main" id="{6EF25336-7107-075D-C3BB-1BD96DD7B893}"/>
              </a:ext>
            </a:extLst>
          </p:cNvPr>
          <p:cNvSpPr>
            <a:spLocks noGrp="1"/>
          </p:cNvSpPr>
          <p:nvPr>
            <p:ph idx="1"/>
          </p:nvPr>
        </p:nvSpPr>
        <p:spPr/>
        <p:txBody>
          <a:bodyPr>
            <a:normAutofit/>
          </a:bodyPr>
          <a:lstStyle/>
          <a:p>
            <a:r>
              <a:rPr lang="en-US" dirty="0"/>
              <a:t>Big data customer journey is not limited to customer support. Interacting with clients and solving their issues is an essential part of customer service. Some problems are common, which a business may deal with every time and have ready answers. But some may be unusual and, if not responded immediately, may affect the business negatively. </a:t>
            </a:r>
          </a:p>
          <a:p>
            <a:endParaRPr lang="en-US" dirty="0"/>
          </a:p>
          <a:p>
            <a:r>
              <a:rPr lang="en-US" dirty="0"/>
              <a:t>Big data analysis can detect and analyze all variants of users’ queries and problems and determine the same answers. This helps to enrich customer service agents with knowledge and efficiency</a:t>
            </a:r>
            <a:endParaRPr lang="en-IN" dirty="0"/>
          </a:p>
        </p:txBody>
      </p:sp>
    </p:spTree>
    <p:extLst>
      <p:ext uri="{BB962C8B-B14F-4D97-AF65-F5344CB8AC3E}">
        <p14:creationId xmlns:p14="http://schemas.microsoft.com/office/powerpoint/2010/main" val="27313123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C746-00A1-F99F-51B7-DD17F982EFDF}"/>
              </a:ext>
            </a:extLst>
          </p:cNvPr>
          <p:cNvSpPr>
            <a:spLocks noGrp="1"/>
          </p:cNvSpPr>
          <p:nvPr>
            <p:ph type="title"/>
          </p:nvPr>
        </p:nvSpPr>
        <p:spPr/>
        <p:txBody>
          <a:bodyPr/>
          <a:lstStyle/>
          <a:p>
            <a:r>
              <a:rPr lang="en-US" b="1" dirty="0"/>
              <a:t>Improved response time</a:t>
            </a:r>
            <a:br>
              <a:rPr lang="en-US" b="1" dirty="0"/>
            </a:br>
            <a:endParaRPr lang="en-IN" b="1" dirty="0"/>
          </a:p>
        </p:txBody>
      </p:sp>
      <p:sp>
        <p:nvSpPr>
          <p:cNvPr id="3" name="Content Placeholder 2">
            <a:extLst>
              <a:ext uri="{FF2B5EF4-FFF2-40B4-BE49-F238E27FC236}">
                <a16:creationId xmlns:a16="http://schemas.microsoft.com/office/drawing/2014/main" id="{33334E8F-F5E9-46FB-5CB7-F293414C97B3}"/>
              </a:ext>
            </a:extLst>
          </p:cNvPr>
          <p:cNvSpPr>
            <a:spLocks noGrp="1"/>
          </p:cNvSpPr>
          <p:nvPr>
            <p:ph idx="1"/>
          </p:nvPr>
        </p:nvSpPr>
        <p:spPr/>
        <p:txBody>
          <a:bodyPr>
            <a:normAutofit fontScale="92500" lnSpcReduction="20000"/>
          </a:bodyPr>
          <a:lstStyle/>
          <a:p>
            <a:r>
              <a:rPr lang="en-US" dirty="0"/>
              <a:t>Waiting time is a crucial factor when dealing with customer service. It is not expected that your potential customers, who are the business’s primary source of profit, will be waiting for long. The market study shows that customer recommendations on social media can increase the business profit by 25%. Using big data, it is not hard to calculate customer response time across multiple channels. This also helps determine the strong and weak points of the customer service process and improve the ones that slow down the process.</a:t>
            </a:r>
          </a:p>
          <a:p>
            <a:endParaRPr lang="en-US" dirty="0"/>
          </a:p>
          <a:p>
            <a:r>
              <a:rPr lang="en-US" dirty="0"/>
              <a:t>A business can recommend outsourcing the service if the request volume is high or don’t have enough capability to handle this analytics data’s requests. No doubt, decreased response time enhances the customer experience.</a:t>
            </a:r>
            <a:endParaRPr lang="en-IN" dirty="0"/>
          </a:p>
        </p:txBody>
      </p:sp>
    </p:spTree>
    <p:extLst>
      <p:ext uri="{BB962C8B-B14F-4D97-AF65-F5344CB8AC3E}">
        <p14:creationId xmlns:p14="http://schemas.microsoft.com/office/powerpoint/2010/main" val="4691464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2F82-E0EF-74C1-BF2C-6CC0E4800F26}"/>
              </a:ext>
            </a:extLst>
          </p:cNvPr>
          <p:cNvSpPr>
            <a:spLocks noGrp="1"/>
          </p:cNvSpPr>
          <p:nvPr>
            <p:ph type="title"/>
          </p:nvPr>
        </p:nvSpPr>
        <p:spPr/>
        <p:txBody>
          <a:bodyPr/>
          <a:lstStyle/>
          <a:p>
            <a:r>
              <a:rPr lang="en-US" b="1" dirty="0"/>
              <a:t>Customer service executive analysis</a:t>
            </a:r>
            <a:br>
              <a:rPr lang="en-US" b="1" dirty="0"/>
            </a:br>
            <a:endParaRPr lang="en-IN" b="1" dirty="0"/>
          </a:p>
        </p:txBody>
      </p:sp>
      <p:sp>
        <p:nvSpPr>
          <p:cNvPr id="3" name="Content Placeholder 2">
            <a:extLst>
              <a:ext uri="{FF2B5EF4-FFF2-40B4-BE49-F238E27FC236}">
                <a16:creationId xmlns:a16="http://schemas.microsoft.com/office/drawing/2014/main" id="{3DCCF5DC-103B-8179-7E8B-174944F26B37}"/>
              </a:ext>
            </a:extLst>
          </p:cNvPr>
          <p:cNvSpPr>
            <a:spLocks noGrp="1"/>
          </p:cNvSpPr>
          <p:nvPr>
            <p:ph idx="1"/>
          </p:nvPr>
        </p:nvSpPr>
        <p:spPr/>
        <p:txBody>
          <a:bodyPr>
            <a:normAutofit fontScale="92500" lnSpcReduction="10000"/>
          </a:bodyPr>
          <a:lstStyle/>
          <a:p>
            <a:r>
              <a:rPr lang="en-US" dirty="0"/>
              <a:t>Whether a customer will stick to your business or look for others solely depends on his buying experience. As mentioned above, customer service plays a crucial role here, and it is part of the customer buying experience. Thus customer service executive needs to be competent and inclined towards customer interests on a 24/7 basis. So, as a business, you must be aware of how they are performing, their competency level, etc.</a:t>
            </a:r>
          </a:p>
          <a:p>
            <a:endParaRPr lang="en-US" dirty="0"/>
          </a:p>
          <a:p>
            <a:r>
              <a:rPr lang="en-US" dirty="0"/>
              <a:t>Big data analysis can give a business a better idea of a customer service executive’s average response time, hold time, abandonment rate, and other factors that might influence customer service productivity. This also minimalizes escalation issues. Based on the data analysis, employees may be provided with necessary training on customer handling.</a:t>
            </a:r>
            <a:endParaRPr lang="en-IN" dirty="0"/>
          </a:p>
        </p:txBody>
      </p:sp>
    </p:spTree>
    <p:extLst>
      <p:ext uri="{BB962C8B-B14F-4D97-AF65-F5344CB8AC3E}">
        <p14:creationId xmlns:p14="http://schemas.microsoft.com/office/powerpoint/2010/main" val="19413062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312E-37CA-4865-A425-47AAF0FF8C91}"/>
              </a:ext>
            </a:extLst>
          </p:cNvPr>
          <p:cNvSpPr>
            <a:spLocks noGrp="1"/>
          </p:cNvSpPr>
          <p:nvPr>
            <p:ph type="title"/>
          </p:nvPr>
        </p:nvSpPr>
        <p:spPr/>
        <p:txBody>
          <a:bodyPr>
            <a:normAutofit/>
          </a:bodyPr>
          <a:lstStyle/>
          <a:p>
            <a:r>
              <a:rPr lang="en-US" b="1" dirty="0"/>
              <a:t>Big Data Benefits in Supply Chain Management</a:t>
            </a:r>
            <a:br>
              <a:rPr lang="en-US" b="1" dirty="0"/>
            </a:br>
            <a:endParaRPr lang="en-IN" b="1" dirty="0"/>
          </a:p>
        </p:txBody>
      </p:sp>
      <p:sp>
        <p:nvSpPr>
          <p:cNvPr id="3" name="Content Placeholder 2">
            <a:extLst>
              <a:ext uri="{FF2B5EF4-FFF2-40B4-BE49-F238E27FC236}">
                <a16:creationId xmlns:a16="http://schemas.microsoft.com/office/drawing/2014/main" id="{D5C684B6-4934-4139-ED5A-FD5B77A426BB}"/>
              </a:ext>
            </a:extLst>
          </p:cNvPr>
          <p:cNvSpPr>
            <a:spLocks noGrp="1"/>
          </p:cNvSpPr>
          <p:nvPr>
            <p:ph idx="1"/>
          </p:nvPr>
        </p:nvSpPr>
        <p:spPr/>
        <p:txBody>
          <a:bodyPr>
            <a:normAutofit fontScale="70000" lnSpcReduction="20000"/>
          </a:bodyPr>
          <a:lstStyle/>
          <a:p>
            <a:pPr marL="0" indent="0">
              <a:buNone/>
            </a:pPr>
            <a:r>
              <a:rPr lang="en-US" sz="4100" b="1" dirty="0"/>
              <a:t>Improved Supply Chain Process Traceability:</a:t>
            </a:r>
          </a:p>
          <a:p>
            <a:pPr marL="0" indent="0">
              <a:buNone/>
            </a:pPr>
            <a:endParaRPr lang="en-US" dirty="0"/>
          </a:p>
          <a:p>
            <a:r>
              <a:rPr lang="en-US" dirty="0"/>
              <a:t>Successful supply chain operations require product traceability. Using barcode scanners and connecting radio frequency identification devices to particular products, supply chain managers may readily trace a product. </a:t>
            </a:r>
          </a:p>
          <a:p>
            <a:endParaRPr lang="en-US" dirty="0"/>
          </a:p>
          <a:p>
            <a:r>
              <a:rPr lang="en-US" dirty="0"/>
              <a:t>Businesses can use big data analytics tools to acquire accurate product information, allowing operators to keep on top of their distribution cycle. For example, it will be simple for F&amp;B managers to predict when food will spoil</a:t>
            </a:r>
          </a:p>
          <a:p>
            <a:endParaRPr lang="en-US" dirty="0"/>
          </a:p>
          <a:p>
            <a:r>
              <a:rPr lang="en-US" dirty="0"/>
              <a:t>Improved traceability allows commodities to be tracked from production to retail. Businesses can better collaborate with supply chains with improved traceability.</a:t>
            </a:r>
          </a:p>
          <a:p>
            <a:r>
              <a:rPr lang="en-US" dirty="0"/>
              <a:t>Improved traceability allows commodities to be tracked from production to retail. Businesses can better interact with supply chain stakeholders to streamline distribution with improved traceability.</a:t>
            </a:r>
            <a:endParaRPr lang="en-IN" dirty="0"/>
          </a:p>
        </p:txBody>
      </p:sp>
    </p:spTree>
    <p:extLst>
      <p:ext uri="{BB962C8B-B14F-4D97-AF65-F5344CB8AC3E}">
        <p14:creationId xmlns:p14="http://schemas.microsoft.com/office/powerpoint/2010/main" val="14020031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BB0F-BCB0-D0E6-C683-63E755029663}"/>
              </a:ext>
            </a:extLst>
          </p:cNvPr>
          <p:cNvSpPr>
            <a:spLocks noGrp="1"/>
          </p:cNvSpPr>
          <p:nvPr>
            <p:ph type="title"/>
          </p:nvPr>
        </p:nvSpPr>
        <p:spPr/>
        <p:txBody>
          <a:bodyPr/>
          <a:lstStyle/>
          <a:p>
            <a:r>
              <a:rPr lang="en-US" b="1" dirty="0"/>
              <a:t>Consumer Behavior and Usage Patterns</a:t>
            </a:r>
            <a:br>
              <a:rPr lang="en-US" b="1" dirty="0"/>
            </a:br>
            <a:endParaRPr lang="en-IN" b="1" dirty="0"/>
          </a:p>
        </p:txBody>
      </p:sp>
      <p:sp>
        <p:nvSpPr>
          <p:cNvPr id="3" name="Content Placeholder 2">
            <a:extLst>
              <a:ext uri="{FF2B5EF4-FFF2-40B4-BE49-F238E27FC236}">
                <a16:creationId xmlns:a16="http://schemas.microsoft.com/office/drawing/2014/main" id="{5F489C28-1201-38B8-11F4-BD2A7AECD7F0}"/>
              </a:ext>
            </a:extLst>
          </p:cNvPr>
          <p:cNvSpPr>
            <a:spLocks noGrp="1"/>
          </p:cNvSpPr>
          <p:nvPr>
            <p:ph idx="1"/>
          </p:nvPr>
        </p:nvSpPr>
        <p:spPr/>
        <p:txBody>
          <a:bodyPr>
            <a:normAutofit/>
          </a:bodyPr>
          <a:lstStyle/>
          <a:p>
            <a:pPr marL="0" indent="0">
              <a:buNone/>
            </a:pPr>
            <a:endParaRPr lang="en-US" dirty="0"/>
          </a:p>
          <a:p>
            <a:r>
              <a:rPr lang="en-US" dirty="0"/>
              <a:t>Leading telecom companies are investing heavily in big data analytics to better understand their consumers' usage patterns and habits. Businesses can use the data acquired from the analytics report to keep their subscribers and enhance income dramatically.</a:t>
            </a:r>
          </a:p>
          <a:p>
            <a:endParaRPr lang="en-US" dirty="0"/>
          </a:p>
          <a:p>
            <a:r>
              <a:rPr lang="en-US" dirty="0"/>
              <a:t>Jio, for example, uses big data analytics to forecast network growth and efficiently plan network expansions.</a:t>
            </a:r>
            <a:endParaRPr lang="en-IN" dirty="0"/>
          </a:p>
        </p:txBody>
      </p:sp>
    </p:spTree>
    <p:extLst>
      <p:ext uri="{BB962C8B-B14F-4D97-AF65-F5344CB8AC3E}">
        <p14:creationId xmlns:p14="http://schemas.microsoft.com/office/powerpoint/2010/main" val="3856021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21DD-F294-B9C2-0A4B-BADBD6D3BC11}"/>
              </a:ext>
            </a:extLst>
          </p:cNvPr>
          <p:cNvSpPr>
            <a:spLocks noGrp="1"/>
          </p:cNvSpPr>
          <p:nvPr>
            <p:ph type="title"/>
          </p:nvPr>
        </p:nvSpPr>
        <p:spPr/>
        <p:txBody>
          <a:bodyPr/>
          <a:lstStyle/>
          <a:p>
            <a:r>
              <a:rPr lang="en-US" b="1" i="0" dirty="0">
                <a:solidFill>
                  <a:srgbClr val="000000"/>
                </a:solidFill>
                <a:effectLst/>
                <a:latin typeface="roboto" panose="02000000000000000000" pitchFamily="2" charset="0"/>
              </a:rPr>
              <a:t>Streamlined E-commerce</a:t>
            </a:r>
            <a:br>
              <a:rPr lang="en-US"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F9E25D8F-5C01-5650-AA2F-F1752AB638B6}"/>
              </a:ext>
            </a:extLst>
          </p:cNvPr>
          <p:cNvSpPr>
            <a:spLocks noGrp="1"/>
          </p:cNvSpPr>
          <p:nvPr>
            <p:ph idx="1"/>
          </p:nvPr>
        </p:nvSpPr>
        <p:spPr/>
        <p:txBody>
          <a:bodyPr/>
          <a:lstStyle/>
          <a:p>
            <a:pPr algn="l" rtl="0"/>
            <a:r>
              <a:rPr lang="en-US" b="0" i="0" dirty="0">
                <a:solidFill>
                  <a:srgbClr val="000000"/>
                </a:solidFill>
                <a:effectLst/>
                <a:latin typeface="roboto" panose="02000000000000000000" pitchFamily="2" charset="0"/>
              </a:rPr>
              <a:t>Big data analytics is used by online retailers such as Snapdeal and Flipkart to streamline their management procedures. </a:t>
            </a:r>
          </a:p>
          <a:p>
            <a:pPr marL="0" indent="0" algn="l">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Flipkart, for example, uses big data to ensure excellent supply chain management. Through innovative mobile technology, Flipkart enhances its algorithms to precisely estimate delivery dates, increase warehouse automation, and optimize routes.</a:t>
            </a:r>
          </a:p>
          <a:p>
            <a:endParaRPr lang="en-IN" dirty="0"/>
          </a:p>
        </p:txBody>
      </p:sp>
    </p:spTree>
    <p:extLst>
      <p:ext uri="{BB962C8B-B14F-4D97-AF65-F5344CB8AC3E}">
        <p14:creationId xmlns:p14="http://schemas.microsoft.com/office/powerpoint/2010/main" val="24827603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BAF1-467B-BB6E-005C-B0060A048287}"/>
              </a:ext>
            </a:extLst>
          </p:cNvPr>
          <p:cNvSpPr>
            <a:spLocks noGrp="1"/>
          </p:cNvSpPr>
          <p:nvPr>
            <p:ph type="title"/>
          </p:nvPr>
        </p:nvSpPr>
        <p:spPr/>
        <p:txBody>
          <a:bodyPr/>
          <a:lstStyle/>
          <a:p>
            <a:r>
              <a:rPr lang="en-US" b="1" i="0" dirty="0">
                <a:solidFill>
                  <a:srgbClr val="000000"/>
                </a:solidFill>
                <a:effectLst/>
                <a:latin typeface="roboto" panose="02000000000000000000" pitchFamily="2" charset="0"/>
              </a:rPr>
              <a:t>Temperature control and product quality</a:t>
            </a:r>
            <a:br>
              <a:rPr lang="en-US"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E01C11C0-9911-FB60-305B-4CEF05430A31}"/>
              </a:ext>
            </a:extLst>
          </p:cNvPr>
          <p:cNvSpPr>
            <a:spLocks noGrp="1"/>
          </p:cNvSpPr>
          <p:nvPr>
            <p:ph idx="1"/>
          </p:nvPr>
        </p:nvSpPr>
        <p:spPr>
          <a:xfrm>
            <a:off x="838200" y="1463040"/>
            <a:ext cx="10515600" cy="4713923"/>
          </a:xfrm>
        </p:spPr>
        <p:txBody>
          <a:bodyPr>
            <a:normAutofit/>
          </a:bodyPr>
          <a:lstStyle/>
          <a:p>
            <a:pPr marL="0" indent="0" algn="l">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Many industries, including food, agriculture, pharmaceuticals, and chemical processing chains, require constant monitoring and control of certain supply chain constituents. Even a small temperature shift of a few degrees might have an impact on the product's quality - or even render it worthless.</a:t>
            </a:r>
          </a:p>
          <a:p>
            <a:pPr marL="0" indent="0" algn="l">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Unfortunately, roughly 30% of temperature-controlled products are damaged or spoiled before they reach their destination due to a lack of technological support to maintain control.</a:t>
            </a:r>
          </a:p>
          <a:p>
            <a:endParaRPr lang="en-IN" dirty="0"/>
          </a:p>
        </p:txBody>
      </p:sp>
    </p:spTree>
    <p:extLst>
      <p:ext uri="{BB962C8B-B14F-4D97-AF65-F5344CB8AC3E}">
        <p14:creationId xmlns:p14="http://schemas.microsoft.com/office/powerpoint/2010/main" val="13909187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0B62D1-E8EB-E899-AB10-A4757651A945}"/>
              </a:ext>
            </a:extLst>
          </p:cNvPr>
          <p:cNvSpPr>
            <a:spLocks noGrp="1"/>
          </p:cNvSpPr>
          <p:nvPr>
            <p:ph idx="1"/>
          </p:nvPr>
        </p:nvSpPr>
        <p:spPr>
          <a:xfrm>
            <a:off x="838200" y="1036320"/>
            <a:ext cx="10515600" cy="5140643"/>
          </a:xfrm>
        </p:spPr>
        <p:txBody>
          <a:bodyPr>
            <a:normAutofit fontScale="85000" lnSpcReduction="20000"/>
          </a:bodyPr>
          <a:lstStyle/>
          <a:p>
            <a:pPr algn="l" rtl="0"/>
            <a:r>
              <a:rPr lang="en-US" b="0" i="0" dirty="0">
                <a:solidFill>
                  <a:srgbClr val="000000"/>
                </a:solidFill>
                <a:effectLst/>
                <a:latin typeface="roboto" panose="02000000000000000000" pitchFamily="2" charset="0"/>
              </a:rPr>
              <a:t>In healthcare, temperature monitoring and logistical support are critical, especially for the distribution of the COVID-19 vaccination. Many vaccination vials can only be used for a certain time at a specific temperature. Much of this supply is regrettably wasted due to poor management.</a:t>
            </a:r>
          </a:p>
          <a:p>
            <a:pPr marL="0" indent="0" algn="l">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The solution is cold chain monitoring technology, which uses data logging to support temperature-sensitive product logistics. During packaging, shipping, and delivery, managers can monitor temperature swings in real-time and modify cooling or heating systems as needed.</a:t>
            </a:r>
          </a:p>
          <a:p>
            <a:pPr algn="l"/>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Big data platforms can also assist in the prevention of potential interruptions caused by fluctuating data, such as weather or traffic delays. This results in a comprehensive control system for successful supply management from beginning to end, eliminating waste and preventing product faults.</a:t>
            </a:r>
          </a:p>
          <a:p>
            <a:endParaRPr lang="en-IN" dirty="0"/>
          </a:p>
        </p:txBody>
      </p:sp>
    </p:spTree>
    <p:extLst>
      <p:ext uri="{BB962C8B-B14F-4D97-AF65-F5344CB8AC3E}">
        <p14:creationId xmlns:p14="http://schemas.microsoft.com/office/powerpoint/2010/main" val="37715884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D9B01-7A70-BEF1-C1C4-5E8F7DEAB21D}"/>
              </a:ext>
            </a:extLst>
          </p:cNvPr>
          <p:cNvSpPr>
            <a:spLocks noGrp="1"/>
          </p:cNvSpPr>
          <p:nvPr>
            <p:ph type="title"/>
          </p:nvPr>
        </p:nvSpPr>
        <p:spPr/>
        <p:txBody>
          <a:bodyPr/>
          <a:lstStyle/>
          <a:p>
            <a:r>
              <a:rPr lang="en-US" b="1" i="0" dirty="0">
                <a:solidFill>
                  <a:srgbClr val="000000"/>
                </a:solidFill>
                <a:effectLst/>
                <a:latin typeface="roboto" panose="02000000000000000000" pitchFamily="2" charset="0"/>
              </a:rPr>
              <a:t>Enhanced Inventory Management</a:t>
            </a:r>
            <a:br>
              <a:rPr lang="en-US"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1B258D35-939D-FAE9-A6B2-125733AE0DF2}"/>
              </a:ext>
            </a:extLst>
          </p:cNvPr>
          <p:cNvSpPr>
            <a:spLocks noGrp="1"/>
          </p:cNvSpPr>
          <p:nvPr>
            <p:ph idx="1"/>
          </p:nvPr>
        </p:nvSpPr>
        <p:spPr/>
        <p:txBody>
          <a:bodyPr>
            <a:normAutofit fontScale="85000" lnSpcReduction="20000"/>
          </a:bodyPr>
          <a:lstStyle/>
          <a:p>
            <a:pPr marL="0" indent="0" algn="l">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Big box retailers and top online companies with large inventories face some obstacles. Operational managers can use big data analytics to acquire a minute-by-minute snapshot of operations and detect bottlenecks that slow down supply chain processes. </a:t>
            </a:r>
          </a:p>
          <a:p>
            <a:pPr marL="0" indent="0" algn="l">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Consumer trends also help businesses market their best-selling products and manage their inventories.</a:t>
            </a:r>
          </a:p>
          <a:p>
            <a:pPr marL="0" indent="0" algn="l">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Amazon, for example, employs big data analytics to manage its inventories. To cut distribution expenses, it chooses warehouses based on the proximity of its providers and customers. Amazon distributes products based on customer preferences in a certain location using big data analytics</a:t>
            </a:r>
          </a:p>
          <a:p>
            <a:endParaRPr lang="en-IN" dirty="0"/>
          </a:p>
        </p:txBody>
      </p:sp>
    </p:spTree>
    <p:extLst>
      <p:ext uri="{BB962C8B-B14F-4D97-AF65-F5344CB8AC3E}">
        <p14:creationId xmlns:p14="http://schemas.microsoft.com/office/powerpoint/2010/main" val="6615018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D77F-FD9C-D8AB-1586-2B2338233C55}"/>
              </a:ext>
            </a:extLst>
          </p:cNvPr>
          <p:cNvSpPr>
            <a:spLocks noGrp="1"/>
          </p:cNvSpPr>
          <p:nvPr>
            <p:ph type="title"/>
          </p:nvPr>
        </p:nvSpPr>
        <p:spPr/>
        <p:txBody>
          <a:bodyPr/>
          <a:lstStyle/>
          <a:p>
            <a:r>
              <a:rPr lang="en-US" b="1" i="0" dirty="0">
                <a:solidFill>
                  <a:srgbClr val="000000"/>
                </a:solidFill>
                <a:effectLst/>
                <a:latin typeface="roboto" panose="02000000000000000000" pitchFamily="2" charset="0"/>
              </a:rPr>
              <a:t>Machine Maintenance</a:t>
            </a:r>
            <a:br>
              <a:rPr lang="en-US"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B410E8A5-C3C3-38E6-A34D-5E9569922576}"/>
              </a:ext>
            </a:extLst>
          </p:cNvPr>
          <p:cNvSpPr>
            <a:spLocks noGrp="1"/>
          </p:cNvSpPr>
          <p:nvPr>
            <p:ph idx="1"/>
          </p:nvPr>
        </p:nvSpPr>
        <p:spPr/>
        <p:txBody>
          <a:bodyPr>
            <a:normAutofit fontScale="92500" lnSpcReduction="10000"/>
          </a:bodyPr>
          <a:lstStyle/>
          <a:p>
            <a:pPr marL="0" indent="0" algn="l">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Unexpected problems with machinery caused by breakdowns, poor maintenance, or aging equipment can cause major headaches for businesses. According to Industry Week, the manufacturing industry loses </a:t>
            </a:r>
            <a:r>
              <a:rPr lang="en-US" b="0" i="0" u="sng" dirty="0">
                <a:solidFill>
                  <a:srgbClr val="007BFF"/>
                </a:solidFill>
                <a:effectLst/>
                <a:latin typeface="roboto" panose="02000000000000000000" pitchFamily="2" charset="0"/>
                <a:hlinkClick r:id="rId2"/>
              </a:rPr>
              <a:t>$50 billion</a:t>
            </a:r>
            <a:r>
              <a:rPr lang="en-US" b="0" i="0" dirty="0">
                <a:solidFill>
                  <a:srgbClr val="000000"/>
                </a:solidFill>
                <a:effectLst/>
                <a:latin typeface="roboto" panose="02000000000000000000" pitchFamily="2" charset="0"/>
              </a:rPr>
              <a:t> a year due to unplanned downtime caused by machinery faults.</a:t>
            </a:r>
          </a:p>
          <a:p>
            <a:pPr marL="0" indent="0" algn="l">
              <a:buNone/>
            </a:pPr>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When big data systems and IoT devices are coupled, they can send out alerts for any abnormalities or irregularities in machinery. Sensors can be used to track production, predict problems, and alert you when routine maintenance is required to keep your machinery running smoothly.</a:t>
            </a:r>
          </a:p>
          <a:p>
            <a:endParaRPr lang="en-IN" dirty="0"/>
          </a:p>
        </p:txBody>
      </p:sp>
    </p:spTree>
    <p:extLst>
      <p:ext uri="{BB962C8B-B14F-4D97-AF65-F5344CB8AC3E}">
        <p14:creationId xmlns:p14="http://schemas.microsoft.com/office/powerpoint/2010/main" val="3430768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2119</TotalTime>
  <Words>25409</Words>
  <Application>Microsoft Office PowerPoint</Application>
  <PresentationFormat>Widescreen</PresentationFormat>
  <Paragraphs>1609</Paragraphs>
  <Slides>286</Slides>
  <Notes>3</Notes>
  <HiddenSlides>0</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286</vt:i4>
      </vt:variant>
    </vt:vector>
  </HeadingPairs>
  <TitlesOfParts>
    <vt:vector size="321" baseType="lpstr">
      <vt:lpstr>__Source_Sans_Pro_fea366</vt:lpstr>
      <vt:lpstr>adobe-clean</vt:lpstr>
      <vt:lpstr>AmazonEmber</vt:lpstr>
      <vt:lpstr>AmazonEmberBold</vt:lpstr>
      <vt:lpstr>Arial</vt:lpstr>
      <vt:lpstr>Cabin-semi-bold</vt:lpstr>
      <vt:lpstr>Calibri</vt:lpstr>
      <vt:lpstr>Calibri Light</vt:lpstr>
      <vt:lpstr>circular-xx</vt:lpstr>
      <vt:lpstr>erdana</vt:lpstr>
      <vt:lpstr>Georgia</vt:lpstr>
      <vt:lpstr>Heebo</vt:lpstr>
      <vt:lpstr>IBM Plex Sans</vt:lpstr>
      <vt:lpstr>inherit</vt:lpstr>
      <vt:lpstr>inter-bold</vt:lpstr>
      <vt:lpstr>inter-regular</vt:lpstr>
      <vt:lpstr>Lato</vt:lpstr>
      <vt:lpstr>Montserrat</vt:lpstr>
      <vt:lpstr>myriad-pro</vt:lpstr>
      <vt:lpstr>Nunito</vt:lpstr>
      <vt:lpstr>Nunito sans</vt:lpstr>
      <vt:lpstr>Open Sans</vt:lpstr>
      <vt:lpstr>Poppins</vt:lpstr>
      <vt:lpstr>RidleyGrotesk</vt:lpstr>
      <vt:lpstr>Roboto</vt:lpstr>
      <vt:lpstr>Roboto</vt:lpstr>
      <vt:lpstr>Roboto Slab</vt:lpstr>
      <vt:lpstr>Source Sans 3</vt:lpstr>
      <vt:lpstr>Source Sans Pro</vt:lpstr>
      <vt:lpstr>SourceSansPro</vt:lpstr>
      <vt:lpstr>unset</vt:lpstr>
      <vt:lpstr>var(--cds-font-family-source-sans-pro)</vt:lpstr>
      <vt:lpstr>var(--ff-lato)</vt:lpstr>
      <vt:lpstr>Verdana</vt:lpstr>
      <vt:lpstr>Office Theme</vt:lpstr>
      <vt:lpstr>Module -1</vt:lpstr>
      <vt:lpstr>Big Data Analytics </vt:lpstr>
      <vt:lpstr>Example of big data analytics </vt:lpstr>
      <vt:lpstr>Types of Big Data Analytics </vt:lpstr>
      <vt:lpstr>2. Diagnostics analytics </vt:lpstr>
      <vt:lpstr>Predictive analytics </vt:lpstr>
      <vt:lpstr>4. Prescriptive analytics </vt:lpstr>
      <vt:lpstr>Types of Big Data </vt:lpstr>
      <vt:lpstr>Structured Data </vt:lpstr>
      <vt:lpstr>PowerPoint Presentation</vt:lpstr>
      <vt:lpstr>PowerPoint Presentation</vt:lpstr>
      <vt:lpstr>PowerPoint Presentation</vt:lpstr>
      <vt:lpstr>Semi-Structured Data </vt:lpstr>
      <vt:lpstr>PowerPoint Presentation</vt:lpstr>
      <vt:lpstr>PowerPoint Presentation</vt:lpstr>
      <vt:lpstr>Unstructured Data </vt:lpstr>
      <vt:lpstr>PowerPoint Presentation</vt:lpstr>
      <vt:lpstr>Big Data Characteristics </vt:lpstr>
      <vt:lpstr>PowerPoint Presentation</vt:lpstr>
      <vt:lpstr>Volume </vt:lpstr>
      <vt:lpstr>Variety </vt:lpstr>
      <vt:lpstr>Veracity </vt:lpstr>
      <vt:lpstr>Velocity </vt:lpstr>
      <vt:lpstr>Value</vt:lpstr>
      <vt:lpstr>Used cases</vt:lpstr>
      <vt:lpstr>Applications of Big Data </vt:lpstr>
      <vt:lpstr>Tracking Customer Spending Habit, Shopping Behavior:  </vt:lpstr>
      <vt:lpstr>Recommendation</vt:lpstr>
      <vt:lpstr>Smart Traffic System</vt:lpstr>
      <vt:lpstr>Secure Air Traffic System</vt:lpstr>
      <vt:lpstr>Auto Driving Car</vt:lpstr>
      <vt:lpstr>Virtual Personal Assistant Tool</vt:lpstr>
      <vt:lpstr>IOT</vt:lpstr>
      <vt:lpstr>Education Sector</vt:lpstr>
      <vt:lpstr>Media and Entertainment Sector</vt:lpstr>
      <vt:lpstr>Traditional data</vt:lpstr>
      <vt:lpstr>PowerPoint Presentation</vt:lpstr>
      <vt:lpstr>differences between traditional data and big data</vt:lpstr>
      <vt:lpstr>PowerPoint Presentation</vt:lpstr>
      <vt:lpstr>PowerPoint Presentation</vt:lpstr>
      <vt:lpstr>Major Challenges of Big Data Analytics</vt:lpstr>
      <vt:lpstr>PowerPoint Presentation</vt:lpstr>
      <vt:lpstr>Big data analytics tools and technology </vt:lpstr>
      <vt:lpstr>Apache Hadoop   </vt:lpstr>
      <vt:lpstr>MongoDB </vt:lpstr>
      <vt:lpstr>RapidMiner </vt:lpstr>
      <vt:lpstr>Apache Spark </vt:lpstr>
      <vt:lpstr>Microsoft Azure </vt:lpstr>
      <vt:lpstr>The History of Big Data </vt:lpstr>
      <vt:lpstr>1940s to 1989 – Data Warehousing and Personal Desktop Computers </vt:lpstr>
      <vt:lpstr>PowerPoint Presentation</vt:lpstr>
      <vt:lpstr>1989 to 1999 – Emergence of the World Wide Web </vt:lpstr>
      <vt:lpstr>PowerPoint Presentation</vt:lpstr>
      <vt:lpstr>2000s to 2010s – Controlling Data Volume, Social Media and Cloud Computing </vt:lpstr>
      <vt:lpstr>PowerPoint Presentation</vt:lpstr>
      <vt:lpstr>PowerPoint Presentation</vt:lpstr>
      <vt:lpstr>2010s to now – Optimization Techniques, Mobile Devices and IoT </vt:lpstr>
      <vt:lpstr>PowerPoint Presentation</vt:lpstr>
      <vt:lpstr>Module-2</vt:lpstr>
      <vt:lpstr>Applications of Big Data in Marketing </vt:lpstr>
      <vt:lpstr>By Asking </vt:lpstr>
      <vt:lpstr>PowerPoint Presentation</vt:lpstr>
      <vt:lpstr>Data Companies </vt:lpstr>
      <vt:lpstr>PowerPoint Presentation</vt:lpstr>
      <vt:lpstr>Uses of Big Data in Marketing </vt:lpstr>
      <vt:lpstr>PowerPoint Presentation</vt:lpstr>
      <vt:lpstr>Appropriate Brand Positioning  </vt:lpstr>
      <vt:lpstr>Optimizing Prices  </vt:lpstr>
      <vt:lpstr>Designing Campaigns and Advertisements    </vt:lpstr>
      <vt:lpstr>PowerPoint Presentation</vt:lpstr>
      <vt:lpstr>Big Data Analytics in Finance </vt:lpstr>
      <vt:lpstr>PowerPoint Presentation</vt:lpstr>
      <vt:lpstr>Real-time stock market insights </vt:lpstr>
      <vt:lpstr>Applications of Big Data in HR </vt:lpstr>
      <vt:lpstr>Enhancing Learning and Development </vt:lpstr>
      <vt:lpstr>Hiring processes optimised &amp; streamlined </vt:lpstr>
      <vt:lpstr>Employee Engagement</vt:lpstr>
      <vt:lpstr>PowerPoint Presentation</vt:lpstr>
      <vt:lpstr>Detect employee health and injuries </vt:lpstr>
      <vt:lpstr>Prioritize recruitment channels </vt:lpstr>
      <vt:lpstr>Big Data Applications in Healthcare</vt:lpstr>
      <vt:lpstr>PowerPoint Presentation</vt:lpstr>
      <vt:lpstr>Real-time alerting </vt:lpstr>
      <vt:lpstr>Predictive analytics in healthcare </vt:lpstr>
      <vt:lpstr>Fraud Prevention and Detection </vt:lpstr>
      <vt:lpstr>Big-data analytics and medical imaging </vt:lpstr>
      <vt:lpstr>Advanced disease and risk control </vt:lpstr>
      <vt:lpstr>Role of Big data in customer service </vt:lpstr>
      <vt:lpstr>Big data can reduce churn rate through multi-channel support </vt:lpstr>
      <vt:lpstr>Enhances problem-solving efficiency </vt:lpstr>
      <vt:lpstr>Improved response time </vt:lpstr>
      <vt:lpstr>Customer service executive analysis </vt:lpstr>
      <vt:lpstr>Big Data Benefits in Supply Chain Management </vt:lpstr>
      <vt:lpstr>Consumer Behavior and Usage Patterns </vt:lpstr>
      <vt:lpstr>Streamlined E-commerce </vt:lpstr>
      <vt:lpstr>Temperature control and product quality </vt:lpstr>
      <vt:lpstr>PowerPoint Presentation</vt:lpstr>
      <vt:lpstr>Enhanced Inventory Management </vt:lpstr>
      <vt:lpstr>Machine Maintenance </vt:lpstr>
      <vt:lpstr>Order Fulfillment and Real-time Tracking </vt:lpstr>
      <vt:lpstr>Applications of Big Data in government </vt:lpstr>
      <vt:lpstr>Agriculture </vt:lpstr>
      <vt:lpstr>Transport </vt:lpstr>
      <vt:lpstr>PowerPoint Presentation</vt:lpstr>
      <vt:lpstr>Education </vt:lpstr>
      <vt:lpstr>PowerPoint Presentation</vt:lpstr>
      <vt:lpstr>Weather Forecasting </vt:lpstr>
      <vt:lpstr>Module -3</vt:lpstr>
      <vt:lpstr>MapReduce </vt:lpstr>
      <vt:lpstr>PowerPoint Presentation</vt:lpstr>
      <vt:lpstr>PowerPoint Presentation</vt:lpstr>
      <vt:lpstr>PowerPoint Presentation</vt:lpstr>
      <vt:lpstr>How MapReduce Works  </vt:lpstr>
      <vt:lpstr>PowerPoint Presentation</vt:lpstr>
      <vt:lpstr>PowerPoint Presentation</vt:lpstr>
      <vt:lpstr>PowerPoint Presentation</vt:lpstr>
      <vt:lpstr>PowerPoint Presentation</vt:lpstr>
      <vt:lpstr>PowerPoint Presentation</vt:lpstr>
      <vt:lpstr>PowerPoint Presentation</vt:lpstr>
      <vt:lpstr>MapReduce-Example</vt:lpstr>
      <vt:lpstr>PowerPoint Presentation</vt:lpstr>
      <vt:lpstr>PowerPoint Presentation</vt:lpstr>
      <vt:lpstr>PowerPoint Presentation</vt:lpstr>
      <vt:lpstr>PowerPoint Presentation</vt:lpstr>
      <vt:lpstr>PowerPoint Presentation</vt:lpstr>
      <vt:lpstr>Sorting </vt:lpstr>
      <vt:lpstr>Searching</vt:lpstr>
      <vt:lpstr>PowerPoint Presentation</vt:lpstr>
      <vt:lpstr>The Map phase processes each input file and provides the employee data in key-value pairs (&lt;k, v&gt; : &lt;emp name, salary&gt;). See the following illustration. </vt:lpstr>
      <vt:lpstr>PowerPoint Presentation</vt:lpstr>
      <vt:lpstr>PowerPoint Presentation</vt:lpstr>
      <vt:lpstr>Indexing </vt:lpstr>
      <vt:lpstr>Example </vt:lpstr>
      <vt:lpstr>TF-IDF </vt:lpstr>
      <vt:lpstr>Inverse Document Frequency (IDF) </vt:lpstr>
      <vt:lpstr>Example </vt:lpstr>
      <vt:lpstr>Combiner </vt:lpstr>
      <vt:lpstr>How does combiner work ? </vt:lpstr>
      <vt:lpstr>PowerPoint Presentation</vt:lpstr>
      <vt:lpstr>PowerPoint Presentation</vt:lpstr>
      <vt:lpstr>PowerPoint Presentation</vt:lpstr>
      <vt:lpstr>PowerPoint Presentation</vt:lpstr>
      <vt:lpstr>Advantage of combiners </vt:lpstr>
      <vt:lpstr>PowerPoint Presentation</vt:lpstr>
      <vt:lpstr>Disadvantage of combiners</vt:lpstr>
      <vt:lpstr>PowerPoint Presentation</vt:lpstr>
      <vt:lpstr>Mapper </vt:lpstr>
      <vt:lpstr>PowerPoint Presentation</vt:lpstr>
      <vt:lpstr>PowerPoint Presentation</vt:lpstr>
      <vt:lpstr>PowerPoint Presentation</vt:lpstr>
      <vt:lpstr>PowerPoint Presentation</vt:lpstr>
      <vt:lpstr>PowerPoint Presentation</vt:lpstr>
      <vt:lpstr>Partitioner </vt:lpstr>
      <vt:lpstr>PowerPoint Presentation</vt:lpstr>
      <vt:lpstr>PowerPoint Presentation</vt:lpstr>
      <vt:lpstr>PowerPoint Presentation</vt:lpstr>
      <vt:lpstr>Reducer </vt:lpstr>
      <vt:lpstr>PowerPoint Presentation</vt:lpstr>
      <vt:lpstr>Let’s understand the Reducer in Map-Reduce:</vt:lpstr>
      <vt:lpstr>PowerPoint Presentation</vt:lpstr>
      <vt:lpstr>The Reducer Of Map-Reduce  is consist of mainly 3 processes/phases:  </vt:lpstr>
      <vt:lpstr>Module-4</vt:lpstr>
      <vt:lpstr>Hadoop - Introduction </vt:lpstr>
      <vt:lpstr>Why Hadoop? </vt:lpstr>
      <vt:lpstr>1. Flexible </vt:lpstr>
      <vt:lpstr>2.  Scalable </vt:lpstr>
      <vt:lpstr>PowerPoint Presentation</vt:lpstr>
      <vt:lpstr>PowerPoint Presentation</vt:lpstr>
      <vt:lpstr>History of Hadoop </vt:lpstr>
      <vt:lpstr>PowerPoint Presentation</vt:lpstr>
      <vt:lpstr>PowerPoint Presentation</vt:lpstr>
      <vt:lpstr>PowerPoint Presentation</vt:lpstr>
      <vt:lpstr>Components of Hadoop </vt:lpstr>
      <vt:lpstr>Hadoop common or Common Utilities </vt:lpstr>
      <vt:lpstr>Hadoop HDFS </vt:lpstr>
      <vt:lpstr>PowerPoint Presentation</vt:lpstr>
      <vt:lpstr>File Block In HDFS</vt:lpstr>
      <vt:lpstr>PowerPoint Presentation</vt:lpstr>
      <vt:lpstr>Replication</vt:lpstr>
      <vt:lpstr>Rack Awareness</vt:lpstr>
      <vt:lpstr>Features of HDFS </vt:lpstr>
      <vt:lpstr>Master and Slave Nodes </vt:lpstr>
      <vt:lpstr>NameNode</vt:lpstr>
      <vt:lpstr>DataNode</vt:lpstr>
      <vt:lpstr>PowerPoint Presentation</vt:lpstr>
      <vt:lpstr>PowerPoint Presentation</vt:lpstr>
      <vt:lpstr>PowerPoint Presentation</vt:lpstr>
      <vt:lpstr>Hadoop MapReduce </vt:lpstr>
      <vt:lpstr>PowerPoint Presentation</vt:lpstr>
      <vt:lpstr>PowerPoint Presentation</vt:lpstr>
      <vt:lpstr>PowerPoint Presentation</vt:lpstr>
      <vt:lpstr>Hadoop YARN </vt:lpstr>
      <vt:lpstr>PowerPoint Presentation</vt:lpstr>
      <vt:lpstr>PowerPoint Presentation</vt:lpstr>
      <vt:lpstr>PowerPoint Presentation</vt:lpstr>
      <vt:lpstr>YARN components  </vt:lpstr>
      <vt:lpstr>Features of Hadoop Which Makes It Popular </vt:lpstr>
      <vt:lpstr>2. Highly Scalable Cluster: </vt:lpstr>
      <vt:lpstr>3. Fault Tolerance is Available: </vt:lpstr>
      <vt:lpstr>4. High Availability is Provided: </vt:lpstr>
      <vt:lpstr>5. Cost-Effective: </vt:lpstr>
      <vt:lpstr>6. Hadoop Provide Flexibility: </vt:lpstr>
      <vt:lpstr>PowerPoint Presentation</vt:lpstr>
      <vt:lpstr>9. Provides Faster Data Processing: </vt:lpstr>
      <vt:lpstr>PowerPoint Presentation</vt:lpstr>
      <vt:lpstr>PowerPoint Presentation</vt:lpstr>
      <vt:lpstr>Differences between RDBMS and Hadoop</vt:lpstr>
      <vt:lpstr>Distributed computing System </vt:lpstr>
      <vt:lpstr>PowerPoint Presentation</vt:lpstr>
      <vt:lpstr>Distributed Systems: Challenges/Failures </vt:lpstr>
      <vt:lpstr>PowerPoint Presentation</vt:lpstr>
      <vt:lpstr>PowerPoint Presentation</vt:lpstr>
      <vt:lpstr>Security </vt:lpstr>
      <vt:lpstr>Failure Handling </vt:lpstr>
      <vt:lpstr>Conceptual layer of Hadoop</vt:lpstr>
      <vt:lpstr>Module-5</vt:lpstr>
      <vt:lpstr>PIG</vt:lpstr>
      <vt:lpstr>PIG</vt:lpstr>
      <vt:lpstr>Apache Pig Architecture in Hadoop </vt:lpstr>
      <vt:lpstr>PowerPoint Presentation</vt:lpstr>
      <vt:lpstr>Apache Pig Components </vt:lpstr>
      <vt:lpstr>Optimizer </vt:lpstr>
      <vt:lpstr>Compiler </vt:lpstr>
      <vt:lpstr>Execution Engine </vt:lpstr>
      <vt:lpstr>Execution Mode </vt:lpstr>
      <vt:lpstr>Pig Latin Data Model </vt:lpstr>
      <vt:lpstr>PowerPoint Presentation</vt:lpstr>
      <vt:lpstr>Execution Flow of a Pig Job </vt:lpstr>
      <vt:lpstr>PowerPoint Presentation</vt:lpstr>
      <vt:lpstr>Apache Pig Features </vt:lpstr>
      <vt:lpstr>Pig Philosophy </vt:lpstr>
      <vt:lpstr>PowerPoint Presentation</vt:lpstr>
      <vt:lpstr>PowerPoint Presentation</vt:lpstr>
      <vt:lpstr>Data types in Apache Pig (primitive) </vt:lpstr>
      <vt:lpstr>PowerPoint Presentation</vt:lpstr>
      <vt:lpstr>Pig Latin – Relational Operations </vt:lpstr>
      <vt:lpstr>PowerPoint Presentation</vt:lpstr>
      <vt:lpstr>PowerPoint Presentation</vt:lpstr>
      <vt:lpstr>Limitations of Apache Pig </vt:lpstr>
      <vt:lpstr>PowerPoint Presentation</vt:lpstr>
      <vt:lpstr>Module-6</vt:lpstr>
      <vt:lpstr>Electronic data interchange</vt:lpstr>
      <vt:lpstr>In general, there are two basic types of EDI transmission: </vt:lpstr>
      <vt:lpstr>PowerPoint Presentation</vt:lpstr>
      <vt:lpstr>Grid computing </vt:lpstr>
      <vt:lpstr>Why is grid computing important? </vt:lpstr>
      <vt:lpstr>components in grid computing </vt:lpstr>
      <vt:lpstr>Grid computing architecture </vt:lpstr>
      <vt:lpstr>PowerPoint Presentation</vt:lpstr>
      <vt:lpstr>E-commerce </vt:lpstr>
      <vt:lpstr>PowerPoint Presentation</vt:lpstr>
      <vt:lpstr>Types of e-commerce </vt:lpstr>
      <vt:lpstr>PowerPoint Presentation</vt:lpstr>
      <vt:lpstr>PowerPoint Presentation</vt:lpstr>
      <vt:lpstr>PowerPoint Presentation</vt:lpstr>
      <vt:lpstr>Mobile Commerce </vt:lpstr>
      <vt:lpstr>M-commerce examples and types </vt:lpstr>
      <vt:lpstr>PowerPoint Presentation</vt:lpstr>
      <vt:lpstr>Mobile Computing</vt:lpstr>
      <vt:lpstr>The concept of Mobile Computing can be divided into three parts:</vt:lpstr>
      <vt:lpstr>PowerPoint Presentation</vt:lpstr>
      <vt:lpstr>Applications of Mobile Computing</vt:lpstr>
      <vt:lpstr>mobile  analytics </vt:lpstr>
      <vt:lpstr>PowerPoint Presentation</vt:lpstr>
      <vt:lpstr>Some more advantages of using an app analytics platform: - </vt:lpstr>
      <vt:lpstr>social media analytics </vt:lpstr>
      <vt:lpstr>social media analytics </vt:lpstr>
      <vt:lpstr>PowerPoint Presentation</vt:lpstr>
      <vt:lpstr>Direct benefits of social media analytics </vt:lpstr>
      <vt:lpstr>PowerPoint Presentation</vt:lpstr>
      <vt:lpstr>Hive in Hadoop </vt:lpstr>
      <vt:lpstr>PowerPoint Presentation</vt:lpstr>
      <vt:lpstr>Hive chiefly consists of three core parts: </vt:lpstr>
      <vt:lpstr>PowerPoint Presentation</vt:lpstr>
      <vt:lpstr>PowerPoint Presentation</vt:lpstr>
      <vt:lpstr>Hive - Data Types </vt:lpstr>
      <vt:lpstr>PowerPoint Presentation</vt:lpstr>
      <vt:lpstr>PowerPoint Presentation</vt:lpstr>
      <vt:lpstr>PowerPoint Presentation</vt:lpstr>
      <vt:lpstr>PowerPoint Presentation</vt:lpstr>
      <vt:lpstr>PowerPoint Presentation</vt:lpstr>
      <vt:lpstr>PowerPoint Presentation</vt:lpstr>
      <vt:lpstr>Hive Query Language </vt:lpstr>
      <vt:lpstr>Hive Query Language </vt:lpstr>
      <vt:lpstr>Databases in Hive: </vt:lpstr>
      <vt:lpstr>Tables in Hive: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Naresh Singh</dc:creator>
  <cp:lastModifiedBy>Balasubramanian PG</cp:lastModifiedBy>
  <cp:revision>415</cp:revision>
  <dcterms:created xsi:type="dcterms:W3CDTF">2023-07-22T07:17:04Z</dcterms:created>
  <dcterms:modified xsi:type="dcterms:W3CDTF">2023-11-30T10:32:00Z</dcterms:modified>
</cp:coreProperties>
</file>