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Lst>
  <p:notesMasterIdLst>
    <p:notesMasterId r:id="rId17"/>
  </p:notesMasterIdLst>
  <p:handoutMasterIdLst>
    <p:handoutMasterId r:id="rId18"/>
  </p:handoutMasterIdLst>
  <p:sldIdLst>
    <p:sldId id="7011" r:id="rId3"/>
    <p:sldId id="6766" r:id="rId4"/>
    <p:sldId id="6888" r:id="rId5"/>
    <p:sldId id="7012" r:id="rId6"/>
    <p:sldId id="7069" r:id="rId7"/>
    <p:sldId id="7070" r:id="rId8"/>
    <p:sldId id="7013" r:id="rId9"/>
    <p:sldId id="7014" r:id="rId10"/>
    <p:sldId id="7061" r:id="rId11"/>
    <p:sldId id="7033" r:id="rId12"/>
    <p:sldId id="7045" r:id="rId13"/>
    <p:sldId id="7071" r:id="rId14"/>
    <p:sldId id="7059" r:id="rId15"/>
    <p:sldId id="7062" r:id="rId16"/>
  </p:sldIdLst>
  <p:sldSz cx="18288000" cy="10287000"/>
  <p:notesSz cx="6858000" cy="9144000"/>
  <p:defaultText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ED9"/>
    <a:srgbClr val="E0DDD8"/>
    <a:srgbClr val="00B0EF"/>
    <a:srgbClr val="F0EFEB"/>
    <a:srgbClr val="EEE6DD"/>
    <a:srgbClr val="EEEDE9"/>
    <a:srgbClr val="EAE6E2"/>
    <a:srgbClr val="000000"/>
    <a:srgbClr val="E7E7E7"/>
    <a:srgbClr val="7D2CF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4980" autoAdjust="0"/>
  </p:normalViewPr>
  <p:slideViewPr>
    <p:cSldViewPr snapToGrid="0" showGuides="1">
      <p:cViewPr varScale="1">
        <p:scale>
          <a:sx n="62" d="100"/>
          <a:sy n="62" d="100"/>
        </p:scale>
        <p:origin x="346" y="67"/>
      </p:cViewPr>
      <p:guideLst/>
    </p:cSldViewPr>
  </p:slideViewPr>
  <p:outlineViewPr>
    <p:cViewPr>
      <p:scale>
        <a:sx n="100" d="100"/>
        <a:sy n="100" d="100"/>
      </p:scale>
      <p:origin x="0" y="-5280"/>
    </p:cViewPr>
  </p:outlineViewPr>
  <p:notesTextViewPr>
    <p:cViewPr>
      <p:scale>
        <a:sx n="150" d="100"/>
        <a:sy n="150" d="100"/>
      </p:scale>
      <p:origin x="0" y="0"/>
    </p:cViewPr>
  </p:notesTextViewPr>
  <p:sorterViewPr>
    <p:cViewPr>
      <p:scale>
        <a:sx n="125" d="100"/>
        <a:sy n="125" d="100"/>
      </p:scale>
      <p:origin x="0" y="0"/>
    </p:cViewPr>
  </p:sorterViewPr>
  <p:notesViewPr>
    <p:cSldViewPr snapToGrid="0" showGuides="1">
      <p:cViewPr varScale="1">
        <p:scale>
          <a:sx n="59" d="100"/>
          <a:sy n="59" d="100"/>
        </p:scale>
        <p:origin x="2371"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utfit Light" pitchFamily="2" charset="0"/>
              <a:ea typeface="Microsoft YaHei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F343E-A4B4-4945-A289-F71CC24FF5E2}" type="datetimeFigureOut">
              <a:rPr lang="zh-CN" altLang="en-US" smtClean="0">
                <a:latin typeface="Outfit Light" pitchFamily="2" charset="0"/>
                <a:ea typeface="Microsoft YaHei Light" panose="020B0502040204020203" pitchFamily="34" charset="-122"/>
              </a:rPr>
              <a:t>2023/12/6</a:t>
            </a:fld>
            <a:endParaRPr lang="zh-CN" altLang="en-US">
              <a:latin typeface="Outfit Light" pitchFamily="2" charset="0"/>
              <a:ea typeface="Microsoft YaHei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utfit Light" pitchFamily="2" charset="0"/>
              <a:ea typeface="Microsoft YaHei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E3BE7-4887-454D-AC07-8146F5385083}" type="slidenum">
              <a:rPr lang="zh-CN" altLang="en-US" smtClean="0">
                <a:latin typeface="Outfit Light" pitchFamily="2" charset="0"/>
                <a:ea typeface="Microsoft YaHei Light" panose="020B0502040204020203" pitchFamily="34" charset="-122"/>
              </a:rPr>
              <a:t>‹#›</a:t>
            </a:fld>
            <a:endParaRPr lang="zh-CN" altLang="en-US">
              <a:latin typeface="Outfit Light" pitchFamily="2" charset="0"/>
              <a:ea typeface="Microsoft YaHei Light" panose="020B0502040204020203" pitchFamily="34" charset="-122"/>
            </a:endParaRPr>
          </a:p>
        </p:txBody>
      </p:sp>
    </p:spTree>
    <p:extLst>
      <p:ext uri="{BB962C8B-B14F-4D97-AF65-F5344CB8AC3E}">
        <p14:creationId xmlns:p14="http://schemas.microsoft.com/office/powerpoint/2010/main" val="1825806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utfit Light" pitchFamily="2" charset="0"/>
                <a:ea typeface="Microsoft YaHei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utfit Light" pitchFamily="2" charset="0"/>
                <a:ea typeface="Microsoft YaHei Light" panose="020B0502040204020203" pitchFamily="34" charset="-122"/>
              </a:defRPr>
            </a:lvl1pPr>
          </a:lstStyle>
          <a:p>
            <a:fld id="{184EC83E-688E-43DA-BB76-712D53DE601D}" type="datetimeFigureOut">
              <a:rPr lang="zh-CN" altLang="en-US" smtClean="0"/>
              <a:pPr/>
              <a:t>2023/12/6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utfit Light" pitchFamily="2" charset="0"/>
                <a:ea typeface="Microsoft YaHei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utfit Light" pitchFamily="2" charset="0"/>
                <a:ea typeface="Microsoft YaHei Light" panose="020B0502040204020203" pitchFamily="34" charset="-122"/>
              </a:defRPr>
            </a:lvl1pPr>
          </a:lstStyle>
          <a:p>
            <a:fld id="{BFEC4DAE-4541-43CA-A4FF-DC618A162F89}" type="slidenum">
              <a:rPr lang="zh-CN" altLang="en-US" smtClean="0"/>
              <a:pPr/>
              <a:t>‹#›</a:t>
            </a:fld>
            <a:endParaRPr lang="zh-CN" altLang="en-US"/>
          </a:p>
        </p:txBody>
      </p:sp>
    </p:spTree>
    <p:extLst>
      <p:ext uri="{BB962C8B-B14F-4D97-AF65-F5344CB8AC3E}">
        <p14:creationId xmlns:p14="http://schemas.microsoft.com/office/powerpoint/2010/main" val="3668933436"/>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1pPr>
    <a:lvl2pPr marL="6858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2pPr>
    <a:lvl3pPr marL="13716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3pPr>
    <a:lvl4pPr marL="20574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4pPr>
    <a:lvl5pPr marL="27432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8624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8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B62ACD0-6B08-7392-F1E8-D79109C95C41}"/>
              </a:ext>
            </a:extLst>
          </p:cNvPr>
          <p:cNvSpPr>
            <a:spLocks noGrp="1"/>
          </p:cNvSpPr>
          <p:nvPr>
            <p:ph type="pic" sz="quarter" idx="10"/>
          </p:nvPr>
        </p:nvSpPr>
        <p:spPr>
          <a:xfrm>
            <a:off x="0" y="0"/>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8288000" h="10287000">
                <a:moveTo>
                  <a:pt x="0" y="0"/>
                </a:moveTo>
                <a:lnTo>
                  <a:pt x="18288000" y="0"/>
                </a:lnTo>
                <a:lnTo>
                  <a:pt x="18288000" y="10287000"/>
                </a:lnTo>
                <a:lnTo>
                  <a:pt x="0" y="10287000"/>
                </a:ln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09099"/>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9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3E60D5E-5C87-E6C7-6F60-739E9A95C50B}"/>
              </a:ext>
            </a:extLst>
          </p:cNvPr>
          <p:cNvSpPr>
            <a:spLocks noGrp="1"/>
          </p:cNvSpPr>
          <p:nvPr>
            <p:ph type="pic" sz="quarter" idx="10"/>
          </p:nvPr>
        </p:nvSpPr>
        <p:spPr>
          <a:xfrm>
            <a:off x="11239500" y="0"/>
            <a:ext cx="7048500" cy="10287000"/>
          </a:xfrm>
          <a:custGeom>
            <a:avLst/>
            <a:gdLst>
              <a:gd name="connsiteX0" fmla="*/ 0 w 7048500"/>
              <a:gd name="connsiteY0" fmla="*/ 0 h 10287000"/>
              <a:gd name="connsiteX1" fmla="*/ 7048500 w 7048500"/>
              <a:gd name="connsiteY1" fmla="*/ 0 h 10287000"/>
              <a:gd name="connsiteX2" fmla="*/ 7048500 w 7048500"/>
              <a:gd name="connsiteY2" fmla="*/ 10287000 h 10287000"/>
              <a:gd name="connsiteX3" fmla="*/ 0 w 7048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7048500" h="10287000">
                <a:moveTo>
                  <a:pt x="0" y="0"/>
                </a:moveTo>
                <a:lnTo>
                  <a:pt x="7048500" y="0"/>
                </a:lnTo>
                <a:lnTo>
                  <a:pt x="7048500" y="10287000"/>
                </a:lnTo>
                <a:lnTo>
                  <a:pt x="0" y="10287000"/>
                </a:ln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17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0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D55A207-A53D-0E2C-8490-8BAAE7392E2A}"/>
              </a:ext>
            </a:extLst>
          </p:cNvPr>
          <p:cNvSpPr>
            <a:spLocks noGrp="1"/>
          </p:cNvSpPr>
          <p:nvPr>
            <p:ph type="pic" sz="quarter" idx="10"/>
          </p:nvPr>
        </p:nvSpPr>
        <p:spPr>
          <a:xfrm>
            <a:off x="1874104" y="3585266"/>
            <a:ext cx="2746184" cy="2746184"/>
          </a:xfrm>
          <a:custGeom>
            <a:avLst/>
            <a:gdLst>
              <a:gd name="connsiteX0" fmla="*/ 0 w 2746184"/>
              <a:gd name="connsiteY0" fmla="*/ 0 h 2746184"/>
              <a:gd name="connsiteX1" fmla="*/ 2746184 w 2746184"/>
              <a:gd name="connsiteY1" fmla="*/ 0 h 2746184"/>
              <a:gd name="connsiteX2" fmla="*/ 2746184 w 2746184"/>
              <a:gd name="connsiteY2" fmla="*/ 2746184 h 2746184"/>
              <a:gd name="connsiteX3" fmla="*/ 0 w 2746184"/>
              <a:gd name="connsiteY3" fmla="*/ 2746184 h 2746184"/>
            </a:gdLst>
            <a:ahLst/>
            <a:cxnLst>
              <a:cxn ang="0">
                <a:pos x="connsiteX0" y="connsiteY0"/>
              </a:cxn>
              <a:cxn ang="0">
                <a:pos x="connsiteX1" y="connsiteY1"/>
              </a:cxn>
              <a:cxn ang="0">
                <a:pos x="connsiteX2" y="connsiteY2"/>
              </a:cxn>
              <a:cxn ang="0">
                <a:pos x="connsiteX3" y="connsiteY3"/>
              </a:cxn>
            </a:cxnLst>
            <a:rect l="l" t="t" r="r" b="b"/>
            <a:pathLst>
              <a:path w="2746184" h="2746184">
                <a:moveTo>
                  <a:pt x="0" y="0"/>
                </a:moveTo>
                <a:lnTo>
                  <a:pt x="2746184" y="0"/>
                </a:lnTo>
                <a:lnTo>
                  <a:pt x="2746184" y="2746184"/>
                </a:lnTo>
                <a:lnTo>
                  <a:pt x="0" y="2746184"/>
                </a:lnTo>
                <a:close/>
              </a:path>
            </a:pathLst>
          </a:custGeom>
          <a:solidFill>
            <a:schemeClr val="bg1">
              <a:lumMod val="75000"/>
            </a:schemeClr>
          </a:solidFill>
        </p:spPr>
        <p:txBody>
          <a:bodyPr wrap="square">
            <a:noAutofit/>
          </a:bodyPr>
          <a:lstStyle/>
          <a:p>
            <a:endParaRPr lang="en-US"/>
          </a:p>
        </p:txBody>
      </p:sp>
      <p:sp>
        <p:nvSpPr>
          <p:cNvPr id="12" name="Picture Placeholder 11">
            <a:extLst>
              <a:ext uri="{FF2B5EF4-FFF2-40B4-BE49-F238E27FC236}">
                <a16:creationId xmlns:a16="http://schemas.microsoft.com/office/drawing/2014/main" id="{BFDEF72C-AD33-DBB5-641B-C7CBE9789780}"/>
              </a:ext>
            </a:extLst>
          </p:cNvPr>
          <p:cNvSpPr>
            <a:spLocks noGrp="1"/>
          </p:cNvSpPr>
          <p:nvPr>
            <p:ph type="pic" sz="quarter" idx="11"/>
          </p:nvPr>
        </p:nvSpPr>
        <p:spPr>
          <a:xfrm>
            <a:off x="5731669" y="3585266"/>
            <a:ext cx="2746184" cy="2746184"/>
          </a:xfrm>
          <a:custGeom>
            <a:avLst/>
            <a:gdLst>
              <a:gd name="connsiteX0" fmla="*/ 0 w 2746184"/>
              <a:gd name="connsiteY0" fmla="*/ 0 h 2746184"/>
              <a:gd name="connsiteX1" fmla="*/ 2746184 w 2746184"/>
              <a:gd name="connsiteY1" fmla="*/ 0 h 2746184"/>
              <a:gd name="connsiteX2" fmla="*/ 2746184 w 2746184"/>
              <a:gd name="connsiteY2" fmla="*/ 2746184 h 2746184"/>
              <a:gd name="connsiteX3" fmla="*/ 0 w 2746184"/>
              <a:gd name="connsiteY3" fmla="*/ 2746184 h 2746184"/>
            </a:gdLst>
            <a:ahLst/>
            <a:cxnLst>
              <a:cxn ang="0">
                <a:pos x="connsiteX0" y="connsiteY0"/>
              </a:cxn>
              <a:cxn ang="0">
                <a:pos x="connsiteX1" y="connsiteY1"/>
              </a:cxn>
              <a:cxn ang="0">
                <a:pos x="connsiteX2" y="connsiteY2"/>
              </a:cxn>
              <a:cxn ang="0">
                <a:pos x="connsiteX3" y="connsiteY3"/>
              </a:cxn>
            </a:cxnLst>
            <a:rect l="l" t="t" r="r" b="b"/>
            <a:pathLst>
              <a:path w="2746184" h="2746184">
                <a:moveTo>
                  <a:pt x="0" y="0"/>
                </a:moveTo>
                <a:lnTo>
                  <a:pt x="2746184" y="0"/>
                </a:lnTo>
                <a:lnTo>
                  <a:pt x="2746184" y="2746184"/>
                </a:lnTo>
                <a:lnTo>
                  <a:pt x="0" y="2746184"/>
                </a:lnTo>
                <a:close/>
              </a:path>
            </a:pathLst>
          </a:custGeom>
          <a:solidFill>
            <a:schemeClr val="bg1">
              <a:lumMod val="75000"/>
            </a:schemeClr>
          </a:solidFill>
        </p:spPr>
        <p:txBody>
          <a:bodyPr wrap="square">
            <a:noAutofit/>
          </a:bodyPr>
          <a:lstStyle/>
          <a:p>
            <a:endParaRPr lang="en-US"/>
          </a:p>
        </p:txBody>
      </p:sp>
      <p:sp>
        <p:nvSpPr>
          <p:cNvPr id="13" name="Picture Placeholder 12">
            <a:extLst>
              <a:ext uri="{FF2B5EF4-FFF2-40B4-BE49-F238E27FC236}">
                <a16:creationId xmlns:a16="http://schemas.microsoft.com/office/drawing/2014/main" id="{F9FB9F8F-52FB-4C47-F761-CB1C5F19E7A8}"/>
              </a:ext>
            </a:extLst>
          </p:cNvPr>
          <p:cNvSpPr>
            <a:spLocks noGrp="1"/>
          </p:cNvSpPr>
          <p:nvPr>
            <p:ph type="pic" sz="quarter" idx="12"/>
          </p:nvPr>
        </p:nvSpPr>
        <p:spPr>
          <a:xfrm>
            <a:off x="9589234" y="3585266"/>
            <a:ext cx="2746184" cy="2746184"/>
          </a:xfrm>
          <a:custGeom>
            <a:avLst/>
            <a:gdLst>
              <a:gd name="connsiteX0" fmla="*/ 0 w 2746184"/>
              <a:gd name="connsiteY0" fmla="*/ 0 h 2746184"/>
              <a:gd name="connsiteX1" fmla="*/ 2746184 w 2746184"/>
              <a:gd name="connsiteY1" fmla="*/ 0 h 2746184"/>
              <a:gd name="connsiteX2" fmla="*/ 2746184 w 2746184"/>
              <a:gd name="connsiteY2" fmla="*/ 2746184 h 2746184"/>
              <a:gd name="connsiteX3" fmla="*/ 0 w 2746184"/>
              <a:gd name="connsiteY3" fmla="*/ 2746184 h 2746184"/>
            </a:gdLst>
            <a:ahLst/>
            <a:cxnLst>
              <a:cxn ang="0">
                <a:pos x="connsiteX0" y="connsiteY0"/>
              </a:cxn>
              <a:cxn ang="0">
                <a:pos x="connsiteX1" y="connsiteY1"/>
              </a:cxn>
              <a:cxn ang="0">
                <a:pos x="connsiteX2" y="connsiteY2"/>
              </a:cxn>
              <a:cxn ang="0">
                <a:pos x="connsiteX3" y="connsiteY3"/>
              </a:cxn>
            </a:cxnLst>
            <a:rect l="l" t="t" r="r" b="b"/>
            <a:pathLst>
              <a:path w="2746184" h="2746184">
                <a:moveTo>
                  <a:pt x="0" y="0"/>
                </a:moveTo>
                <a:lnTo>
                  <a:pt x="2746184" y="0"/>
                </a:lnTo>
                <a:lnTo>
                  <a:pt x="2746184" y="2746184"/>
                </a:lnTo>
                <a:lnTo>
                  <a:pt x="0" y="2746184"/>
                </a:lnTo>
                <a:close/>
              </a:path>
            </a:pathLst>
          </a:custGeom>
          <a:solidFill>
            <a:schemeClr val="bg1">
              <a:lumMod val="75000"/>
            </a:schemeClr>
          </a:solidFill>
        </p:spPr>
        <p:txBody>
          <a:bodyPr wrap="square">
            <a:noAutofit/>
          </a:bodyPr>
          <a:lstStyle/>
          <a:p>
            <a:endParaRPr lang="en-US"/>
          </a:p>
        </p:txBody>
      </p:sp>
      <p:sp>
        <p:nvSpPr>
          <p:cNvPr id="14" name="Picture Placeholder 13">
            <a:extLst>
              <a:ext uri="{FF2B5EF4-FFF2-40B4-BE49-F238E27FC236}">
                <a16:creationId xmlns:a16="http://schemas.microsoft.com/office/drawing/2014/main" id="{1B278C4F-D2AE-3399-7532-A349099A7461}"/>
              </a:ext>
            </a:extLst>
          </p:cNvPr>
          <p:cNvSpPr>
            <a:spLocks noGrp="1"/>
          </p:cNvSpPr>
          <p:nvPr>
            <p:ph type="pic" sz="quarter" idx="13"/>
          </p:nvPr>
        </p:nvSpPr>
        <p:spPr>
          <a:xfrm>
            <a:off x="13446798" y="3585266"/>
            <a:ext cx="2746184" cy="2746184"/>
          </a:xfrm>
          <a:custGeom>
            <a:avLst/>
            <a:gdLst>
              <a:gd name="connsiteX0" fmla="*/ 0 w 2746184"/>
              <a:gd name="connsiteY0" fmla="*/ 0 h 2746184"/>
              <a:gd name="connsiteX1" fmla="*/ 2746184 w 2746184"/>
              <a:gd name="connsiteY1" fmla="*/ 0 h 2746184"/>
              <a:gd name="connsiteX2" fmla="*/ 2746184 w 2746184"/>
              <a:gd name="connsiteY2" fmla="*/ 2746184 h 2746184"/>
              <a:gd name="connsiteX3" fmla="*/ 0 w 2746184"/>
              <a:gd name="connsiteY3" fmla="*/ 2746184 h 2746184"/>
            </a:gdLst>
            <a:ahLst/>
            <a:cxnLst>
              <a:cxn ang="0">
                <a:pos x="connsiteX0" y="connsiteY0"/>
              </a:cxn>
              <a:cxn ang="0">
                <a:pos x="connsiteX1" y="connsiteY1"/>
              </a:cxn>
              <a:cxn ang="0">
                <a:pos x="connsiteX2" y="connsiteY2"/>
              </a:cxn>
              <a:cxn ang="0">
                <a:pos x="connsiteX3" y="connsiteY3"/>
              </a:cxn>
            </a:cxnLst>
            <a:rect l="l" t="t" r="r" b="b"/>
            <a:pathLst>
              <a:path w="2746184" h="2746184">
                <a:moveTo>
                  <a:pt x="0" y="0"/>
                </a:moveTo>
                <a:lnTo>
                  <a:pt x="2746184" y="0"/>
                </a:lnTo>
                <a:lnTo>
                  <a:pt x="2746184" y="2746184"/>
                </a:lnTo>
                <a:lnTo>
                  <a:pt x="0" y="2746184"/>
                </a:ln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17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1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F50C728-994F-D511-157D-8DAFB8906FE7}"/>
              </a:ext>
            </a:extLst>
          </p:cNvPr>
          <p:cNvSpPr>
            <a:spLocks noGrp="1"/>
          </p:cNvSpPr>
          <p:nvPr>
            <p:ph type="pic" sz="quarter" idx="10"/>
          </p:nvPr>
        </p:nvSpPr>
        <p:spPr>
          <a:xfrm>
            <a:off x="7468251" y="1516904"/>
            <a:ext cx="3351289" cy="7253169"/>
          </a:xfrm>
          <a:custGeom>
            <a:avLst/>
            <a:gdLst>
              <a:gd name="connsiteX0" fmla="*/ 645744 w 3351289"/>
              <a:gd name="connsiteY0" fmla="*/ 0 h 7253169"/>
              <a:gd name="connsiteX1" fmla="*/ 688567 w 3351289"/>
              <a:gd name="connsiteY1" fmla="*/ 2353 h 7253169"/>
              <a:gd name="connsiteX2" fmla="*/ 717114 w 3351289"/>
              <a:gd name="connsiteY2" fmla="*/ 11087 h 7253169"/>
              <a:gd name="connsiteX3" fmla="*/ 736198 w 3351289"/>
              <a:gd name="connsiteY3" fmla="*/ 48710 h 7253169"/>
              <a:gd name="connsiteX4" fmla="*/ 739456 w 3351289"/>
              <a:gd name="connsiteY4" fmla="*/ 94730 h 7253169"/>
              <a:gd name="connsiteX5" fmla="*/ 790966 w 3351289"/>
              <a:gd name="connsiteY5" fmla="*/ 209278 h 7253169"/>
              <a:gd name="connsiteX6" fmla="*/ 913383 w 3351289"/>
              <a:gd name="connsiteY6" fmla="*/ 268737 h 7253169"/>
              <a:gd name="connsiteX7" fmla="*/ 936188 w 3351289"/>
              <a:gd name="connsiteY7" fmla="*/ 269744 h 7253169"/>
              <a:gd name="connsiteX8" fmla="*/ 1632824 w 3351289"/>
              <a:gd name="connsiteY8" fmla="*/ 269744 h 7253169"/>
              <a:gd name="connsiteX9" fmla="*/ 1718466 w 3351289"/>
              <a:gd name="connsiteY9" fmla="*/ 269744 h 7253169"/>
              <a:gd name="connsiteX10" fmla="*/ 2415100 w 3351289"/>
              <a:gd name="connsiteY10" fmla="*/ 269744 h 7253169"/>
              <a:gd name="connsiteX11" fmla="*/ 2437908 w 3351289"/>
              <a:gd name="connsiteY11" fmla="*/ 268737 h 7253169"/>
              <a:gd name="connsiteX12" fmla="*/ 2560323 w 3351289"/>
              <a:gd name="connsiteY12" fmla="*/ 209278 h 7253169"/>
              <a:gd name="connsiteX13" fmla="*/ 2611834 w 3351289"/>
              <a:gd name="connsiteY13" fmla="*/ 94730 h 7253169"/>
              <a:gd name="connsiteX14" fmla="*/ 2615092 w 3351289"/>
              <a:gd name="connsiteY14" fmla="*/ 48710 h 7253169"/>
              <a:gd name="connsiteX15" fmla="*/ 2634176 w 3351289"/>
              <a:gd name="connsiteY15" fmla="*/ 11087 h 7253169"/>
              <a:gd name="connsiteX16" fmla="*/ 2662724 w 3351289"/>
              <a:gd name="connsiteY16" fmla="*/ 2353 h 7253169"/>
              <a:gd name="connsiteX17" fmla="*/ 2705546 w 3351289"/>
              <a:gd name="connsiteY17" fmla="*/ 0 h 7253169"/>
              <a:gd name="connsiteX18" fmla="*/ 2978924 w 3351289"/>
              <a:gd name="connsiteY18" fmla="*/ 3360 h 7253169"/>
              <a:gd name="connsiteX19" fmla="*/ 3125544 w 3351289"/>
              <a:gd name="connsiteY19" fmla="*/ 22844 h 7253169"/>
              <a:gd name="connsiteX20" fmla="*/ 3247028 w 3351289"/>
              <a:gd name="connsiteY20" fmla="*/ 100104 h 7253169"/>
              <a:gd name="connsiteX21" fmla="*/ 3324603 w 3351289"/>
              <a:gd name="connsiteY21" fmla="*/ 222044 h 7253169"/>
              <a:gd name="connsiteX22" fmla="*/ 3347876 w 3351289"/>
              <a:gd name="connsiteY22" fmla="*/ 355404 h 7253169"/>
              <a:gd name="connsiteX23" fmla="*/ 3351289 w 3351289"/>
              <a:gd name="connsiteY23" fmla="*/ 543518 h 7253169"/>
              <a:gd name="connsiteX24" fmla="*/ 3351289 w 3351289"/>
              <a:gd name="connsiteY24" fmla="*/ 6703606 h 7253169"/>
              <a:gd name="connsiteX25" fmla="*/ 3347876 w 3351289"/>
              <a:gd name="connsiteY25" fmla="*/ 6893063 h 7253169"/>
              <a:gd name="connsiteX26" fmla="*/ 3324603 w 3351289"/>
              <a:gd name="connsiteY26" fmla="*/ 7027432 h 7253169"/>
              <a:gd name="connsiteX27" fmla="*/ 3247028 w 3351289"/>
              <a:gd name="connsiteY27" fmla="*/ 7148699 h 7253169"/>
              <a:gd name="connsiteX28" fmla="*/ 3125544 w 3351289"/>
              <a:gd name="connsiteY28" fmla="*/ 7226295 h 7253169"/>
              <a:gd name="connsiteX29" fmla="*/ 2992267 w 3351289"/>
              <a:gd name="connsiteY29" fmla="*/ 7249809 h 7253169"/>
              <a:gd name="connsiteX30" fmla="*/ 2805154 w 3351289"/>
              <a:gd name="connsiteY30" fmla="*/ 7253169 h 7253169"/>
              <a:gd name="connsiteX31" fmla="*/ 546138 w 3351289"/>
              <a:gd name="connsiteY31" fmla="*/ 7253169 h 7253169"/>
              <a:gd name="connsiteX32" fmla="*/ 359022 w 3351289"/>
              <a:gd name="connsiteY32" fmla="*/ 7249809 h 7253169"/>
              <a:gd name="connsiteX33" fmla="*/ 225746 w 3351289"/>
              <a:gd name="connsiteY33" fmla="*/ 7226295 h 7253169"/>
              <a:gd name="connsiteX34" fmla="*/ 104265 w 3351289"/>
              <a:gd name="connsiteY34" fmla="*/ 7148699 h 7253169"/>
              <a:gd name="connsiteX35" fmla="*/ 27152 w 3351289"/>
              <a:gd name="connsiteY35" fmla="*/ 7027432 h 7253169"/>
              <a:gd name="connsiteX36" fmla="*/ 3414 w 3351289"/>
              <a:gd name="connsiteY36" fmla="*/ 6893063 h 7253169"/>
              <a:gd name="connsiteX37" fmla="*/ 0 w 3351289"/>
              <a:gd name="connsiteY37" fmla="*/ 6703606 h 7253169"/>
              <a:gd name="connsiteX38" fmla="*/ 0 w 3351289"/>
              <a:gd name="connsiteY38" fmla="*/ 543518 h 7253169"/>
              <a:gd name="connsiteX39" fmla="*/ 3414 w 3351289"/>
              <a:gd name="connsiteY39" fmla="*/ 355404 h 7253169"/>
              <a:gd name="connsiteX40" fmla="*/ 27152 w 3351289"/>
              <a:gd name="connsiteY40" fmla="*/ 222044 h 7253169"/>
              <a:gd name="connsiteX41" fmla="*/ 104265 w 3351289"/>
              <a:gd name="connsiteY41" fmla="*/ 100104 h 7253169"/>
              <a:gd name="connsiteX42" fmla="*/ 225746 w 3351289"/>
              <a:gd name="connsiteY42" fmla="*/ 22844 h 7253169"/>
              <a:gd name="connsiteX43" fmla="*/ 372833 w 3351289"/>
              <a:gd name="connsiteY43" fmla="*/ 3360 h 725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51289" h="7253169">
                <a:moveTo>
                  <a:pt x="645744" y="0"/>
                </a:moveTo>
                <a:cubicBezTo>
                  <a:pt x="660174" y="0"/>
                  <a:pt x="674604" y="674"/>
                  <a:pt x="688567" y="2353"/>
                </a:cubicBezTo>
                <a:cubicBezTo>
                  <a:pt x="698496" y="3696"/>
                  <a:pt x="708737" y="5039"/>
                  <a:pt x="717114" y="11087"/>
                </a:cubicBezTo>
                <a:cubicBezTo>
                  <a:pt x="728906" y="19484"/>
                  <a:pt x="733870" y="34265"/>
                  <a:pt x="736198" y="48710"/>
                </a:cubicBezTo>
                <a:cubicBezTo>
                  <a:pt x="738681" y="64162"/>
                  <a:pt x="738060" y="78270"/>
                  <a:pt x="739456" y="94730"/>
                </a:cubicBezTo>
                <a:cubicBezTo>
                  <a:pt x="743491" y="138735"/>
                  <a:pt x="761798" y="178374"/>
                  <a:pt x="790966" y="209278"/>
                </a:cubicBezTo>
                <a:cubicBezTo>
                  <a:pt x="821844" y="241864"/>
                  <a:pt x="865130" y="264706"/>
                  <a:pt x="913383" y="268737"/>
                </a:cubicBezTo>
                <a:cubicBezTo>
                  <a:pt x="927035" y="269744"/>
                  <a:pt x="935414" y="269744"/>
                  <a:pt x="936188" y="269744"/>
                </a:cubicBezTo>
                <a:lnTo>
                  <a:pt x="1632824" y="269744"/>
                </a:lnTo>
                <a:lnTo>
                  <a:pt x="1718466" y="269744"/>
                </a:lnTo>
                <a:lnTo>
                  <a:pt x="2415100" y="269744"/>
                </a:lnTo>
                <a:cubicBezTo>
                  <a:pt x="2415876" y="269744"/>
                  <a:pt x="2424255" y="269744"/>
                  <a:pt x="2437908" y="268737"/>
                </a:cubicBezTo>
                <a:cubicBezTo>
                  <a:pt x="2486160" y="264706"/>
                  <a:pt x="2529448" y="241864"/>
                  <a:pt x="2560323" y="209278"/>
                </a:cubicBezTo>
                <a:cubicBezTo>
                  <a:pt x="2589492" y="178374"/>
                  <a:pt x="2607801" y="138735"/>
                  <a:pt x="2611834" y="94730"/>
                </a:cubicBezTo>
                <a:cubicBezTo>
                  <a:pt x="2613230" y="78270"/>
                  <a:pt x="2612608" y="64162"/>
                  <a:pt x="2615092" y="48710"/>
                </a:cubicBezTo>
                <a:cubicBezTo>
                  <a:pt x="2617420" y="34265"/>
                  <a:pt x="2622384" y="19484"/>
                  <a:pt x="2634176" y="11087"/>
                </a:cubicBezTo>
                <a:cubicBezTo>
                  <a:pt x="2642554" y="5039"/>
                  <a:pt x="2652794" y="3696"/>
                  <a:pt x="2662724" y="2353"/>
                </a:cubicBezTo>
                <a:cubicBezTo>
                  <a:pt x="2676689" y="674"/>
                  <a:pt x="2691115" y="0"/>
                  <a:pt x="2705546" y="0"/>
                </a:cubicBezTo>
                <a:lnTo>
                  <a:pt x="2978924" y="3360"/>
                </a:lnTo>
                <a:cubicBezTo>
                  <a:pt x="3031986" y="-2687"/>
                  <a:pt x="3079618" y="5039"/>
                  <a:pt x="3125544" y="22844"/>
                </a:cubicBezTo>
                <a:cubicBezTo>
                  <a:pt x="3171313" y="40984"/>
                  <a:pt x="3212894" y="66177"/>
                  <a:pt x="3247028" y="100104"/>
                </a:cubicBezTo>
                <a:cubicBezTo>
                  <a:pt x="3281004" y="134033"/>
                  <a:pt x="3307846" y="175687"/>
                  <a:pt x="3324603" y="222044"/>
                </a:cubicBezTo>
                <a:cubicBezTo>
                  <a:pt x="3337946" y="264370"/>
                  <a:pt x="3344463" y="305017"/>
                  <a:pt x="3347876" y="355404"/>
                </a:cubicBezTo>
                <a:cubicBezTo>
                  <a:pt x="3351289" y="405457"/>
                  <a:pt x="3351289" y="464913"/>
                  <a:pt x="3351289" y="543518"/>
                </a:cubicBezTo>
                <a:lnTo>
                  <a:pt x="3351289" y="6703606"/>
                </a:lnTo>
                <a:cubicBezTo>
                  <a:pt x="3351289" y="6783219"/>
                  <a:pt x="3351289" y="6842677"/>
                  <a:pt x="3347876" y="6893063"/>
                </a:cubicBezTo>
                <a:cubicBezTo>
                  <a:pt x="3344463" y="6943451"/>
                  <a:pt x="3337946" y="6985107"/>
                  <a:pt x="3324603" y="7027432"/>
                </a:cubicBezTo>
                <a:cubicBezTo>
                  <a:pt x="3307692" y="7073789"/>
                  <a:pt x="3280850" y="7114771"/>
                  <a:pt x="3247028" y="7148699"/>
                </a:cubicBezTo>
                <a:cubicBezTo>
                  <a:pt x="3213050" y="7182625"/>
                  <a:pt x="3171779" y="7209497"/>
                  <a:pt x="3125544" y="7226295"/>
                </a:cubicBezTo>
                <a:cubicBezTo>
                  <a:pt x="3083341" y="7239732"/>
                  <a:pt x="3042225" y="7246451"/>
                  <a:pt x="2992267" y="7249809"/>
                </a:cubicBezTo>
                <a:cubicBezTo>
                  <a:pt x="2942308" y="7253169"/>
                  <a:pt x="2883350" y="7253169"/>
                  <a:pt x="2805154" y="7253169"/>
                </a:cubicBezTo>
                <a:lnTo>
                  <a:pt x="546138" y="7253169"/>
                </a:lnTo>
                <a:cubicBezTo>
                  <a:pt x="467941" y="7253169"/>
                  <a:pt x="408983" y="7253169"/>
                  <a:pt x="359022" y="7249809"/>
                </a:cubicBezTo>
                <a:cubicBezTo>
                  <a:pt x="309064" y="7246451"/>
                  <a:pt x="267949" y="7239732"/>
                  <a:pt x="225746" y="7226295"/>
                </a:cubicBezTo>
                <a:cubicBezTo>
                  <a:pt x="179513" y="7209497"/>
                  <a:pt x="138242" y="7182625"/>
                  <a:pt x="104265" y="7148699"/>
                </a:cubicBezTo>
                <a:cubicBezTo>
                  <a:pt x="70440" y="7114771"/>
                  <a:pt x="44063" y="7073789"/>
                  <a:pt x="27152" y="7027432"/>
                </a:cubicBezTo>
                <a:cubicBezTo>
                  <a:pt x="13809" y="6985107"/>
                  <a:pt x="6827" y="6943451"/>
                  <a:pt x="3414" y="6893063"/>
                </a:cubicBezTo>
                <a:cubicBezTo>
                  <a:pt x="0" y="6842677"/>
                  <a:pt x="0" y="6783219"/>
                  <a:pt x="0" y="6703606"/>
                </a:cubicBezTo>
                <a:lnTo>
                  <a:pt x="0" y="543518"/>
                </a:lnTo>
                <a:cubicBezTo>
                  <a:pt x="0" y="464913"/>
                  <a:pt x="0" y="405457"/>
                  <a:pt x="3414" y="355404"/>
                </a:cubicBezTo>
                <a:cubicBezTo>
                  <a:pt x="6827" y="305017"/>
                  <a:pt x="13809" y="264370"/>
                  <a:pt x="27152" y="222044"/>
                </a:cubicBezTo>
                <a:cubicBezTo>
                  <a:pt x="43908" y="175687"/>
                  <a:pt x="70285" y="134033"/>
                  <a:pt x="104265" y="100104"/>
                </a:cubicBezTo>
                <a:cubicBezTo>
                  <a:pt x="138397" y="66177"/>
                  <a:pt x="179977" y="40984"/>
                  <a:pt x="225746" y="22844"/>
                </a:cubicBezTo>
                <a:cubicBezTo>
                  <a:pt x="271671" y="5039"/>
                  <a:pt x="319770" y="-2687"/>
                  <a:pt x="372833" y="3360"/>
                </a:cubicBez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05748"/>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2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2B9FD0A-04D3-4210-7433-49C696C304AE}"/>
              </a:ext>
            </a:extLst>
          </p:cNvPr>
          <p:cNvSpPr>
            <a:spLocks noGrp="1"/>
          </p:cNvSpPr>
          <p:nvPr>
            <p:ph type="pic" sz="quarter" idx="10"/>
          </p:nvPr>
        </p:nvSpPr>
        <p:spPr>
          <a:xfrm>
            <a:off x="1867103" y="1945038"/>
            <a:ext cx="8512118" cy="6366204"/>
          </a:xfrm>
          <a:custGeom>
            <a:avLst/>
            <a:gdLst>
              <a:gd name="connsiteX0" fmla="*/ 0 w 8512118"/>
              <a:gd name="connsiteY0" fmla="*/ 0 h 6366204"/>
              <a:gd name="connsiteX1" fmla="*/ 8512118 w 8512118"/>
              <a:gd name="connsiteY1" fmla="*/ 0 h 6366204"/>
              <a:gd name="connsiteX2" fmla="*/ 8512118 w 8512118"/>
              <a:gd name="connsiteY2" fmla="*/ 6366204 h 6366204"/>
              <a:gd name="connsiteX3" fmla="*/ 0 w 8512118"/>
              <a:gd name="connsiteY3" fmla="*/ 6366204 h 6366204"/>
            </a:gdLst>
            <a:ahLst/>
            <a:cxnLst>
              <a:cxn ang="0">
                <a:pos x="connsiteX0" y="connsiteY0"/>
              </a:cxn>
              <a:cxn ang="0">
                <a:pos x="connsiteX1" y="connsiteY1"/>
              </a:cxn>
              <a:cxn ang="0">
                <a:pos x="connsiteX2" y="connsiteY2"/>
              </a:cxn>
              <a:cxn ang="0">
                <a:pos x="connsiteX3" y="connsiteY3"/>
              </a:cxn>
            </a:cxnLst>
            <a:rect l="l" t="t" r="r" b="b"/>
            <a:pathLst>
              <a:path w="8512118" h="6366204">
                <a:moveTo>
                  <a:pt x="0" y="0"/>
                </a:moveTo>
                <a:lnTo>
                  <a:pt x="8512118" y="0"/>
                </a:lnTo>
                <a:lnTo>
                  <a:pt x="8512118" y="6366204"/>
                </a:lnTo>
                <a:lnTo>
                  <a:pt x="0" y="6366204"/>
                </a:ln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872056"/>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3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3AFEEE5-DFBE-FD4C-98AB-10F2DD256D52}"/>
              </a:ext>
            </a:extLst>
          </p:cNvPr>
          <p:cNvSpPr>
            <a:spLocks noGrp="1"/>
          </p:cNvSpPr>
          <p:nvPr>
            <p:ph type="pic" sz="quarter" idx="10"/>
          </p:nvPr>
        </p:nvSpPr>
        <p:spPr>
          <a:xfrm>
            <a:off x="9080138" y="1887360"/>
            <a:ext cx="9719378" cy="6078971"/>
          </a:xfrm>
          <a:custGeom>
            <a:avLst/>
            <a:gdLst>
              <a:gd name="connsiteX0" fmla="*/ 0 w 9719378"/>
              <a:gd name="connsiteY0" fmla="*/ 0 h 6078971"/>
              <a:gd name="connsiteX1" fmla="*/ 9719378 w 9719378"/>
              <a:gd name="connsiteY1" fmla="*/ 0 h 6078971"/>
              <a:gd name="connsiteX2" fmla="*/ 9719378 w 9719378"/>
              <a:gd name="connsiteY2" fmla="*/ 6078971 h 6078971"/>
              <a:gd name="connsiteX3" fmla="*/ 0 w 9719378"/>
              <a:gd name="connsiteY3" fmla="*/ 6078971 h 6078971"/>
            </a:gdLst>
            <a:ahLst/>
            <a:cxnLst>
              <a:cxn ang="0">
                <a:pos x="connsiteX0" y="connsiteY0"/>
              </a:cxn>
              <a:cxn ang="0">
                <a:pos x="connsiteX1" y="connsiteY1"/>
              </a:cxn>
              <a:cxn ang="0">
                <a:pos x="connsiteX2" y="connsiteY2"/>
              </a:cxn>
              <a:cxn ang="0">
                <a:pos x="connsiteX3" y="connsiteY3"/>
              </a:cxn>
            </a:cxnLst>
            <a:rect l="l" t="t" r="r" b="b"/>
            <a:pathLst>
              <a:path w="9719378" h="6078971">
                <a:moveTo>
                  <a:pt x="0" y="0"/>
                </a:moveTo>
                <a:lnTo>
                  <a:pt x="9719378" y="0"/>
                </a:lnTo>
                <a:lnTo>
                  <a:pt x="9719378" y="6078971"/>
                </a:lnTo>
                <a:lnTo>
                  <a:pt x="0" y="6078971"/>
                </a:ln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80523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Cov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EAF8626-00C8-19C5-A24F-4C7B7CDCC5B0}"/>
              </a:ext>
            </a:extLst>
          </p:cNvPr>
          <p:cNvSpPr>
            <a:spLocks noGrp="1"/>
          </p:cNvSpPr>
          <p:nvPr>
            <p:ph type="pic" sz="quarter" idx="10"/>
          </p:nvPr>
        </p:nvSpPr>
        <p:spPr>
          <a:xfrm>
            <a:off x="7048502" y="0"/>
            <a:ext cx="11239499" cy="10287000"/>
          </a:xfrm>
          <a:custGeom>
            <a:avLst/>
            <a:gdLst>
              <a:gd name="connsiteX0" fmla="*/ 0 w 11239499"/>
              <a:gd name="connsiteY0" fmla="*/ 0 h 10287000"/>
              <a:gd name="connsiteX1" fmla="*/ 11239499 w 11239499"/>
              <a:gd name="connsiteY1" fmla="*/ 0 h 10287000"/>
              <a:gd name="connsiteX2" fmla="*/ 11239499 w 11239499"/>
              <a:gd name="connsiteY2" fmla="*/ 10287000 h 10287000"/>
              <a:gd name="connsiteX3" fmla="*/ 0 w 11239499"/>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1239499" h="10287000">
                <a:moveTo>
                  <a:pt x="0" y="0"/>
                </a:moveTo>
                <a:lnTo>
                  <a:pt x="11239499" y="0"/>
                </a:lnTo>
                <a:lnTo>
                  <a:pt x="11239499" y="10287000"/>
                </a:lnTo>
                <a:lnTo>
                  <a:pt x="0" y="10287000"/>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16856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1_3-Conten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068469"/>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2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4EB4EFD-7CE3-4F6E-CB51-CFD45A7F18F4}"/>
              </a:ext>
            </a:extLst>
          </p:cNvPr>
          <p:cNvSpPr>
            <a:spLocks noGrp="1"/>
          </p:cNvSpPr>
          <p:nvPr>
            <p:ph type="pic" sz="quarter" idx="10"/>
          </p:nvPr>
        </p:nvSpPr>
        <p:spPr>
          <a:xfrm>
            <a:off x="1866900" y="1905000"/>
            <a:ext cx="6248400" cy="6477000"/>
          </a:xfrm>
          <a:custGeom>
            <a:avLst/>
            <a:gdLst>
              <a:gd name="connsiteX0" fmla="*/ 0 w 6248400"/>
              <a:gd name="connsiteY0" fmla="*/ 0 h 6477000"/>
              <a:gd name="connsiteX1" fmla="*/ 6248400 w 6248400"/>
              <a:gd name="connsiteY1" fmla="*/ 0 h 6477000"/>
              <a:gd name="connsiteX2" fmla="*/ 6248400 w 6248400"/>
              <a:gd name="connsiteY2" fmla="*/ 6477000 h 6477000"/>
              <a:gd name="connsiteX3" fmla="*/ 0 w 6248400"/>
              <a:gd name="connsiteY3" fmla="*/ 6477000 h 6477000"/>
            </a:gdLst>
            <a:ahLst/>
            <a:cxnLst>
              <a:cxn ang="0">
                <a:pos x="connsiteX0" y="connsiteY0"/>
              </a:cxn>
              <a:cxn ang="0">
                <a:pos x="connsiteX1" y="connsiteY1"/>
              </a:cxn>
              <a:cxn ang="0">
                <a:pos x="connsiteX2" y="connsiteY2"/>
              </a:cxn>
              <a:cxn ang="0">
                <a:pos x="connsiteX3" y="connsiteY3"/>
              </a:cxn>
            </a:cxnLst>
            <a:rect l="l" t="t" r="r" b="b"/>
            <a:pathLst>
              <a:path w="6248400" h="6477000">
                <a:moveTo>
                  <a:pt x="0" y="0"/>
                </a:moveTo>
                <a:lnTo>
                  <a:pt x="6248400" y="0"/>
                </a:lnTo>
                <a:lnTo>
                  <a:pt x="6248400" y="6477000"/>
                </a:lnTo>
                <a:lnTo>
                  <a:pt x="0" y="6477000"/>
                </a:ln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05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3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F75A2EB-AA8F-7A55-661E-93B2F3F9537E}"/>
              </a:ext>
            </a:extLst>
          </p:cNvPr>
          <p:cNvSpPr>
            <a:spLocks noGrp="1"/>
          </p:cNvSpPr>
          <p:nvPr>
            <p:ph type="pic" sz="quarter" idx="10"/>
          </p:nvPr>
        </p:nvSpPr>
        <p:spPr>
          <a:xfrm>
            <a:off x="0" y="0"/>
            <a:ext cx="7048500" cy="10287000"/>
          </a:xfrm>
          <a:custGeom>
            <a:avLst/>
            <a:gdLst>
              <a:gd name="connsiteX0" fmla="*/ 0 w 7048500"/>
              <a:gd name="connsiteY0" fmla="*/ 0 h 10287000"/>
              <a:gd name="connsiteX1" fmla="*/ 7048500 w 7048500"/>
              <a:gd name="connsiteY1" fmla="*/ 0 h 10287000"/>
              <a:gd name="connsiteX2" fmla="*/ 7048500 w 7048500"/>
              <a:gd name="connsiteY2" fmla="*/ 10287000 h 10287000"/>
              <a:gd name="connsiteX3" fmla="*/ 0 w 7048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7048500" h="10287000">
                <a:moveTo>
                  <a:pt x="0" y="0"/>
                </a:moveTo>
                <a:lnTo>
                  <a:pt x="7048500" y="0"/>
                </a:lnTo>
                <a:lnTo>
                  <a:pt x="7048500" y="10287000"/>
                </a:lnTo>
                <a:lnTo>
                  <a:pt x="0" y="10287000"/>
                </a:ln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36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4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FA0C56D-F315-6BD1-73AC-D96727999CC9}"/>
              </a:ext>
            </a:extLst>
          </p:cNvPr>
          <p:cNvSpPr>
            <a:spLocks noGrp="1"/>
          </p:cNvSpPr>
          <p:nvPr>
            <p:ph type="pic" sz="quarter" idx="10"/>
          </p:nvPr>
        </p:nvSpPr>
        <p:spPr>
          <a:xfrm>
            <a:off x="11239500" y="0"/>
            <a:ext cx="7048500" cy="10287000"/>
          </a:xfrm>
          <a:custGeom>
            <a:avLst/>
            <a:gdLst>
              <a:gd name="connsiteX0" fmla="*/ 0 w 7048500"/>
              <a:gd name="connsiteY0" fmla="*/ 0 h 10287000"/>
              <a:gd name="connsiteX1" fmla="*/ 7048500 w 7048500"/>
              <a:gd name="connsiteY1" fmla="*/ 0 h 10287000"/>
              <a:gd name="connsiteX2" fmla="*/ 7048500 w 7048500"/>
              <a:gd name="connsiteY2" fmla="*/ 10287000 h 10287000"/>
              <a:gd name="connsiteX3" fmla="*/ 0 w 7048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7048500" h="10287000">
                <a:moveTo>
                  <a:pt x="0" y="0"/>
                </a:moveTo>
                <a:lnTo>
                  <a:pt x="7048500" y="0"/>
                </a:lnTo>
                <a:lnTo>
                  <a:pt x="7048500" y="10287000"/>
                </a:lnTo>
                <a:lnTo>
                  <a:pt x="0" y="10287000"/>
                </a:ln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79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5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C1EB156-2655-3C5F-2017-D3A3788B2BD3}"/>
              </a:ext>
            </a:extLst>
          </p:cNvPr>
          <p:cNvSpPr>
            <a:spLocks noGrp="1"/>
          </p:cNvSpPr>
          <p:nvPr>
            <p:ph type="pic" sz="quarter" idx="10"/>
          </p:nvPr>
        </p:nvSpPr>
        <p:spPr>
          <a:xfrm>
            <a:off x="0" y="0"/>
            <a:ext cx="7048500" cy="10287000"/>
          </a:xfrm>
          <a:custGeom>
            <a:avLst/>
            <a:gdLst>
              <a:gd name="connsiteX0" fmla="*/ 0 w 7048500"/>
              <a:gd name="connsiteY0" fmla="*/ 0 h 10287000"/>
              <a:gd name="connsiteX1" fmla="*/ 7048500 w 7048500"/>
              <a:gd name="connsiteY1" fmla="*/ 0 h 10287000"/>
              <a:gd name="connsiteX2" fmla="*/ 7048500 w 7048500"/>
              <a:gd name="connsiteY2" fmla="*/ 10287000 h 10287000"/>
              <a:gd name="connsiteX3" fmla="*/ 0 w 7048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7048500" h="10287000">
                <a:moveTo>
                  <a:pt x="0" y="0"/>
                </a:moveTo>
                <a:lnTo>
                  <a:pt x="7048500" y="0"/>
                </a:lnTo>
                <a:lnTo>
                  <a:pt x="7048500" y="10287000"/>
                </a:lnTo>
                <a:lnTo>
                  <a:pt x="0" y="10287000"/>
                </a:ln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04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6_3-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2D8F67B-7F57-480F-25A1-8E15D26FF024}"/>
              </a:ext>
            </a:extLst>
          </p:cNvPr>
          <p:cNvSpPr>
            <a:spLocks noGrp="1"/>
          </p:cNvSpPr>
          <p:nvPr>
            <p:ph type="pic" sz="quarter" idx="11"/>
          </p:nvPr>
        </p:nvSpPr>
        <p:spPr>
          <a:xfrm>
            <a:off x="9260518" y="1905000"/>
            <a:ext cx="3463772" cy="6477000"/>
          </a:xfrm>
          <a:custGeom>
            <a:avLst/>
            <a:gdLst>
              <a:gd name="connsiteX0" fmla="*/ 0 w 3463772"/>
              <a:gd name="connsiteY0" fmla="*/ 0 h 6477000"/>
              <a:gd name="connsiteX1" fmla="*/ 3463772 w 3463772"/>
              <a:gd name="connsiteY1" fmla="*/ 0 h 6477000"/>
              <a:gd name="connsiteX2" fmla="*/ 3463772 w 3463772"/>
              <a:gd name="connsiteY2" fmla="*/ 6477000 h 6477000"/>
              <a:gd name="connsiteX3" fmla="*/ 0 w 3463772"/>
              <a:gd name="connsiteY3" fmla="*/ 6477000 h 6477000"/>
            </a:gdLst>
            <a:ahLst/>
            <a:cxnLst>
              <a:cxn ang="0">
                <a:pos x="connsiteX0" y="connsiteY0"/>
              </a:cxn>
              <a:cxn ang="0">
                <a:pos x="connsiteX1" y="connsiteY1"/>
              </a:cxn>
              <a:cxn ang="0">
                <a:pos x="connsiteX2" y="connsiteY2"/>
              </a:cxn>
              <a:cxn ang="0">
                <a:pos x="connsiteX3" y="connsiteY3"/>
              </a:cxn>
            </a:cxnLst>
            <a:rect l="l" t="t" r="r" b="b"/>
            <a:pathLst>
              <a:path w="3463772" h="6477000">
                <a:moveTo>
                  <a:pt x="0" y="0"/>
                </a:moveTo>
                <a:lnTo>
                  <a:pt x="3463772" y="0"/>
                </a:lnTo>
                <a:lnTo>
                  <a:pt x="3463772" y="6477000"/>
                </a:lnTo>
                <a:lnTo>
                  <a:pt x="0" y="6477000"/>
                </a:lnTo>
                <a:close/>
              </a:path>
            </a:pathLst>
          </a:custGeom>
          <a:solidFill>
            <a:schemeClr val="bg1">
              <a:lumMod val="75000"/>
            </a:schemeClr>
          </a:solidFill>
        </p:spPr>
        <p:txBody>
          <a:bodyPr wrap="square">
            <a:noAutofit/>
          </a:bodyPr>
          <a:lstStyle/>
          <a:p>
            <a:endParaRPr lang="en-US"/>
          </a:p>
        </p:txBody>
      </p:sp>
      <p:sp>
        <p:nvSpPr>
          <p:cNvPr id="9" name="Picture Placeholder 8">
            <a:extLst>
              <a:ext uri="{FF2B5EF4-FFF2-40B4-BE49-F238E27FC236}">
                <a16:creationId xmlns:a16="http://schemas.microsoft.com/office/drawing/2014/main" id="{2D5945D0-FC81-5D4B-293C-AF0E238D1823}"/>
              </a:ext>
            </a:extLst>
          </p:cNvPr>
          <p:cNvSpPr>
            <a:spLocks noGrp="1"/>
          </p:cNvSpPr>
          <p:nvPr>
            <p:ph type="pic" sz="quarter" idx="10"/>
          </p:nvPr>
        </p:nvSpPr>
        <p:spPr>
          <a:xfrm>
            <a:off x="1866900" y="1905000"/>
            <a:ext cx="3463772" cy="6477000"/>
          </a:xfrm>
          <a:custGeom>
            <a:avLst/>
            <a:gdLst>
              <a:gd name="connsiteX0" fmla="*/ 0 w 3463772"/>
              <a:gd name="connsiteY0" fmla="*/ 0 h 6477000"/>
              <a:gd name="connsiteX1" fmla="*/ 3463772 w 3463772"/>
              <a:gd name="connsiteY1" fmla="*/ 0 h 6477000"/>
              <a:gd name="connsiteX2" fmla="*/ 3463772 w 3463772"/>
              <a:gd name="connsiteY2" fmla="*/ 6477000 h 6477000"/>
              <a:gd name="connsiteX3" fmla="*/ 0 w 3463772"/>
              <a:gd name="connsiteY3" fmla="*/ 6477000 h 6477000"/>
            </a:gdLst>
            <a:ahLst/>
            <a:cxnLst>
              <a:cxn ang="0">
                <a:pos x="connsiteX0" y="connsiteY0"/>
              </a:cxn>
              <a:cxn ang="0">
                <a:pos x="connsiteX1" y="connsiteY1"/>
              </a:cxn>
              <a:cxn ang="0">
                <a:pos x="connsiteX2" y="connsiteY2"/>
              </a:cxn>
              <a:cxn ang="0">
                <a:pos x="connsiteX3" y="connsiteY3"/>
              </a:cxn>
            </a:cxnLst>
            <a:rect l="l" t="t" r="r" b="b"/>
            <a:pathLst>
              <a:path w="3463772" h="6477000">
                <a:moveTo>
                  <a:pt x="0" y="0"/>
                </a:moveTo>
                <a:lnTo>
                  <a:pt x="3463772" y="0"/>
                </a:lnTo>
                <a:lnTo>
                  <a:pt x="3463772" y="6477000"/>
                </a:lnTo>
                <a:lnTo>
                  <a:pt x="0" y="6477000"/>
                </a:ln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42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7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1EC34FC-BD1A-A35E-894F-6ECBB0B3995C}"/>
              </a:ext>
            </a:extLst>
          </p:cNvPr>
          <p:cNvSpPr>
            <a:spLocks noGrp="1"/>
          </p:cNvSpPr>
          <p:nvPr>
            <p:ph type="pic" sz="quarter" idx="10"/>
          </p:nvPr>
        </p:nvSpPr>
        <p:spPr>
          <a:xfrm>
            <a:off x="7048502" y="0"/>
            <a:ext cx="11239499" cy="10287000"/>
          </a:xfrm>
          <a:custGeom>
            <a:avLst/>
            <a:gdLst>
              <a:gd name="connsiteX0" fmla="*/ 0 w 11239499"/>
              <a:gd name="connsiteY0" fmla="*/ 0 h 10287000"/>
              <a:gd name="connsiteX1" fmla="*/ 11239499 w 11239499"/>
              <a:gd name="connsiteY1" fmla="*/ 0 h 10287000"/>
              <a:gd name="connsiteX2" fmla="*/ 11239499 w 11239499"/>
              <a:gd name="connsiteY2" fmla="*/ 10287000 h 10287000"/>
              <a:gd name="connsiteX3" fmla="*/ 0 w 11239499"/>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1239499" h="10287000">
                <a:moveTo>
                  <a:pt x="0" y="0"/>
                </a:moveTo>
                <a:lnTo>
                  <a:pt x="11239499" y="0"/>
                </a:lnTo>
                <a:lnTo>
                  <a:pt x="11239499" y="10287000"/>
                </a:lnTo>
                <a:lnTo>
                  <a:pt x="0" y="10287000"/>
                </a:lnTo>
                <a:close/>
              </a:path>
            </a:pathLst>
          </a:custGeom>
          <a:solidFill>
            <a:schemeClr val="bg1">
              <a:lumMod val="75000"/>
            </a:schemeClr>
          </a:solidFill>
        </p:spPr>
        <p:txBody>
          <a:bodyPr wrap="square">
            <a:noAutofit/>
          </a:bodyPr>
          <a:lstStyle/>
          <a:p>
            <a:endParaRPr lang="en-US"/>
          </a:p>
        </p:txBody>
      </p:sp>
      <p:sp>
        <p:nvSpPr>
          <p:cNvPr id="5" name="TextBox 4">
            <a:extLst>
              <a:ext uri="{FF2B5EF4-FFF2-40B4-BE49-F238E27FC236}">
                <a16:creationId xmlns:a16="http://schemas.microsoft.com/office/drawing/2014/main" id="{3F42BC09-84EA-1D1F-22A8-1425D7772C2D}"/>
              </a:ext>
            </a:extLst>
          </p:cNvPr>
          <p:cNvSpPr txBox="1"/>
          <p:nvPr userDrawn="1"/>
        </p:nvSpPr>
        <p:spPr>
          <a:xfrm>
            <a:off x="14278756" y="740546"/>
            <a:ext cx="2153438" cy="307777"/>
          </a:xfrm>
          <a:prstGeom prst="rect">
            <a:avLst/>
          </a:prstGeom>
          <a:noFill/>
        </p:spPr>
        <p:txBody>
          <a:bodyPr wrap="square" rtlCol="0">
            <a:spAutoFit/>
          </a:bodyPr>
          <a:lstStyle/>
          <a:p>
            <a:pPr algn="r"/>
            <a:r>
              <a:rPr lang="en-US" altLang="zh-CN" sz="1400" spc="0">
                <a:solidFill>
                  <a:schemeClr val="bg1">
                    <a:lumMod val="65000"/>
                  </a:schemeClr>
                </a:solidFill>
                <a:latin typeface="+mn-lt"/>
              </a:rPr>
              <a:t>Development Strategy</a:t>
            </a:r>
            <a:endParaRPr lang="en-US" sz="1400" spc="0">
              <a:solidFill>
                <a:schemeClr val="bg1">
                  <a:lumMod val="65000"/>
                </a:schemeClr>
              </a:solidFill>
              <a:latin typeface="+mn-lt"/>
            </a:endParaRPr>
          </a:p>
        </p:txBody>
      </p:sp>
      <p:sp>
        <p:nvSpPr>
          <p:cNvPr id="6" name="Freeform: Shape 5">
            <a:extLst>
              <a:ext uri="{FF2B5EF4-FFF2-40B4-BE49-F238E27FC236}">
                <a16:creationId xmlns:a16="http://schemas.microsoft.com/office/drawing/2014/main" id="{4B275AAB-ACBA-FD37-7EE6-CF9D0B541C38}"/>
              </a:ext>
            </a:extLst>
          </p:cNvPr>
          <p:cNvSpPr/>
          <p:nvPr userDrawn="1"/>
        </p:nvSpPr>
        <p:spPr>
          <a:xfrm>
            <a:off x="16756888" y="804271"/>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8CDC0FF-6A8B-6A8F-5A90-25A8C8744BC2}"/>
              </a:ext>
            </a:extLst>
          </p:cNvPr>
          <p:cNvCxnSpPr>
            <a:cxnSpLocks/>
          </p:cNvCxnSpPr>
          <p:nvPr userDrawn="1"/>
        </p:nvCxnSpPr>
        <p:spPr>
          <a:xfrm>
            <a:off x="16545560" y="740546"/>
            <a:ext cx="0" cy="307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guide id="4" pos="542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947786"/>
      </p:ext>
    </p:extLst>
  </p:cSld>
  <p:clrMap bg1="lt1" tx1="dk1" bg2="lt2" tx2="dk2" accent1="accent1" accent2="accent2" accent3="accent3" accent4="accent4" accent5="accent5" accent6="accent6" hlink="hlink" folHlink="folHlink"/>
  <p:sldLayoutIdLst>
    <p:sldLayoutId id="2147483667" r:id="rId1"/>
    <p:sldLayoutId id="2147483877"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0" userDrawn="1">
          <p15:clr>
            <a:srgbClr val="F26B43"/>
          </p15:clr>
        </p15:guide>
        <p15:guide id="2" orient="horz" pos="3240" userDrawn="1">
          <p15:clr>
            <a:srgbClr val="F26B43"/>
          </p15:clr>
        </p15:guide>
        <p15:guide id="3" orient="horz" pos="519" userDrawn="1">
          <p15:clr>
            <a:srgbClr val="9FCC3B"/>
          </p15:clr>
        </p15:guide>
        <p15:guide id="4" pos="521" userDrawn="1">
          <p15:clr>
            <a:srgbClr val="9FCC3B"/>
          </p15:clr>
        </p15:guide>
        <p15:guide id="5" orient="horz" pos="5961" userDrawn="1">
          <p15:clr>
            <a:srgbClr val="9FCC3B"/>
          </p15:clr>
        </p15:guide>
        <p15:guide id="6" pos="11000" userDrawn="1">
          <p15:clr>
            <a:srgbClr val="9FCC3B"/>
          </p15:clr>
        </p15:guide>
        <p15:guide id="7" orient="horz" pos="864" userDrawn="1">
          <p15:clr>
            <a:srgbClr val="FDE53C"/>
          </p15:clr>
        </p15:guide>
        <p15:guide id="8" orient="horz" pos="1200" userDrawn="1">
          <p15:clr>
            <a:srgbClr val="FDE53C"/>
          </p15:clr>
        </p15:guide>
        <p15:guide id="9" orient="horz" pos="1536" userDrawn="1">
          <p15:clr>
            <a:srgbClr val="FDE53C"/>
          </p15:clr>
        </p15:guide>
        <p15:guide id="10" orient="horz" pos="1872" userDrawn="1">
          <p15:clr>
            <a:srgbClr val="FDE53C"/>
          </p15:clr>
        </p15:guide>
        <p15:guide id="11" orient="horz" pos="2904" userDrawn="1">
          <p15:clr>
            <a:srgbClr val="FDE53C"/>
          </p15:clr>
        </p15:guide>
        <p15:guide id="12" orient="horz" pos="2568" userDrawn="1">
          <p15:clr>
            <a:srgbClr val="FDE53C"/>
          </p15:clr>
        </p15:guide>
        <p15:guide id="13" orient="horz" pos="2232" userDrawn="1">
          <p15:clr>
            <a:srgbClr val="FDE53C"/>
          </p15:clr>
        </p15:guide>
        <p15:guide id="14" orient="horz" pos="3576" userDrawn="1">
          <p15:clr>
            <a:srgbClr val="FDE53C"/>
          </p15:clr>
        </p15:guide>
        <p15:guide id="15" orient="horz" pos="3936" userDrawn="1">
          <p15:clr>
            <a:srgbClr val="FDE53C"/>
          </p15:clr>
        </p15:guide>
        <p15:guide id="16" orient="horz" pos="5280" userDrawn="1">
          <p15:clr>
            <a:srgbClr val="FDE53C"/>
          </p15:clr>
        </p15:guide>
        <p15:guide id="17" orient="horz" pos="4608" userDrawn="1">
          <p15:clr>
            <a:srgbClr val="FDE53C"/>
          </p15:clr>
        </p15:guide>
        <p15:guide id="18" orient="horz" pos="4944" userDrawn="1">
          <p15:clr>
            <a:srgbClr val="FDE53C"/>
          </p15:clr>
        </p15:guide>
        <p15:guide id="19" orient="horz" pos="4272" userDrawn="1">
          <p15:clr>
            <a:srgbClr val="FDE53C"/>
          </p15:clr>
        </p15:guide>
        <p15:guide id="20" orient="horz" pos="5616" userDrawn="1">
          <p15:clr>
            <a:srgbClr val="FDE53C"/>
          </p15:clr>
        </p15:guide>
        <p15:guide id="21" pos="1176" userDrawn="1">
          <p15:clr>
            <a:srgbClr val="FDE53C"/>
          </p15:clr>
        </p15:guide>
        <p15:guide id="22" pos="1824" userDrawn="1">
          <p15:clr>
            <a:srgbClr val="FDE53C"/>
          </p15:clr>
        </p15:guide>
        <p15:guide id="23" pos="2472" userDrawn="1">
          <p15:clr>
            <a:srgbClr val="FDE53C"/>
          </p15:clr>
        </p15:guide>
        <p15:guide id="24" pos="3144" userDrawn="1">
          <p15:clr>
            <a:srgbClr val="FDE53C"/>
          </p15:clr>
        </p15:guide>
        <p15:guide id="25" pos="3792" userDrawn="1">
          <p15:clr>
            <a:srgbClr val="FDE53C"/>
          </p15:clr>
        </p15:guide>
        <p15:guide id="26" pos="4440" userDrawn="1">
          <p15:clr>
            <a:srgbClr val="FDE53C"/>
          </p15:clr>
        </p15:guide>
        <p15:guide id="27" pos="5112" userDrawn="1">
          <p15:clr>
            <a:srgbClr val="FDE53C"/>
          </p15:clr>
        </p15:guide>
        <p15:guide id="28" pos="6408" userDrawn="1">
          <p15:clr>
            <a:srgbClr val="FDE53C"/>
          </p15:clr>
        </p15:guide>
        <p15:guide id="29" pos="7080" userDrawn="1">
          <p15:clr>
            <a:srgbClr val="FDE53C"/>
          </p15:clr>
        </p15:guide>
        <p15:guide id="30" pos="7728" userDrawn="1">
          <p15:clr>
            <a:srgbClr val="FDE53C"/>
          </p15:clr>
        </p15:guide>
        <p15:guide id="31" pos="8376" userDrawn="1">
          <p15:clr>
            <a:srgbClr val="FDE53C"/>
          </p15:clr>
        </p15:guide>
        <p15:guide id="32" pos="9024" userDrawn="1">
          <p15:clr>
            <a:srgbClr val="FDE53C"/>
          </p15:clr>
        </p15:guide>
        <p15:guide id="34" pos="10344" userDrawn="1">
          <p15:clr>
            <a:srgbClr val="FDE53C"/>
          </p15:clr>
        </p15:guide>
        <p15:guide id="35" pos="9672" userDrawn="1">
          <p15:clr>
            <a:srgbClr val="FDE53C"/>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57E9F10A-9EE5-48E8-ACB0-DAB0185E26D0}"/>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a:xfrm>
            <a:off x="9865759" y="0"/>
            <a:ext cx="8422242" cy="10287000"/>
          </a:xfrm>
        </p:spPr>
      </p:pic>
      <p:sp>
        <p:nvSpPr>
          <p:cNvPr id="5" name="TextBox 4"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EE8ECFE6-6850-9897-0482-17B1BCA6F5CE}"/>
              </a:ext>
            </a:extLst>
          </p:cNvPr>
          <p:cNvSpPr txBox="1"/>
          <p:nvPr/>
        </p:nvSpPr>
        <p:spPr>
          <a:xfrm flipH="1">
            <a:off x="1774282" y="3066008"/>
            <a:ext cx="8993741" cy="4154984"/>
          </a:xfrm>
          <a:prstGeom prst="rect">
            <a:avLst/>
          </a:prstGeom>
          <a:noFill/>
        </p:spPr>
        <p:txBody>
          <a:bodyPr wrap="square" rtlCol="0">
            <a:spAutoFit/>
          </a:bodyPr>
          <a:lstStyle/>
          <a:p>
            <a:pPr>
              <a:spcBef>
                <a:spcPts val="1200"/>
              </a:spcBef>
            </a:pPr>
            <a:r>
              <a:rPr lang="en-US" altLang="zh-CN" sz="8800" dirty="0">
                <a:solidFill>
                  <a:schemeClr val="tx1">
                    <a:lumMod val="75000"/>
                    <a:lumOff val="25000"/>
                  </a:schemeClr>
                </a:solidFill>
                <a:latin typeface="Poppins SemiBold" panose="00000700000000000000" pitchFamily="2" charset="0"/>
                <a:ea typeface="Jost Black" pitchFamily="2" charset="0"/>
                <a:cs typeface="Poppins SemiBold" panose="00000700000000000000" pitchFamily="2" charset="0"/>
              </a:rPr>
              <a:t>Automation Using </a:t>
            </a:r>
            <a:br>
              <a:rPr lang="en-US" altLang="zh-CN" sz="8800" dirty="0">
                <a:solidFill>
                  <a:schemeClr val="tx1">
                    <a:lumMod val="75000"/>
                    <a:lumOff val="25000"/>
                  </a:schemeClr>
                </a:solidFill>
                <a:latin typeface="Poppins SemiBold" panose="00000700000000000000" pitchFamily="2" charset="0"/>
                <a:ea typeface="Jost Black" pitchFamily="2" charset="0"/>
                <a:cs typeface="Poppins SemiBold" panose="00000700000000000000" pitchFamily="2" charset="0"/>
              </a:rPr>
            </a:br>
            <a:r>
              <a:rPr lang="en-US" altLang="zh-CN" sz="8800" dirty="0">
                <a:solidFill>
                  <a:schemeClr val="tx1">
                    <a:lumMod val="75000"/>
                    <a:lumOff val="25000"/>
                  </a:schemeClr>
                </a:solidFill>
                <a:latin typeface="Poppins SemiBold" panose="00000700000000000000" pitchFamily="2" charset="0"/>
                <a:ea typeface="Jost Black" pitchFamily="2" charset="0"/>
                <a:cs typeface="Poppins SemiBold" panose="00000700000000000000" pitchFamily="2" charset="0"/>
              </a:rPr>
              <a:t>Robotics </a:t>
            </a:r>
            <a:endParaRPr lang="en-US" altLang="zh-CN" sz="41300" dirty="0">
              <a:solidFill>
                <a:schemeClr val="tx1">
                  <a:lumMod val="75000"/>
                  <a:lumOff val="25000"/>
                </a:schemeClr>
              </a:solidFill>
              <a:latin typeface="Poppins SemiBold" panose="00000700000000000000" pitchFamily="2" charset="0"/>
              <a:ea typeface="Jost Black" pitchFamily="2" charset="0"/>
              <a:cs typeface="Poppins SemiBold" panose="00000700000000000000" pitchFamily="2" charset="0"/>
            </a:endParaRPr>
          </a:p>
        </p:txBody>
      </p:sp>
      <p:sp>
        <p:nvSpPr>
          <p:cNvPr id="8" name="TextBox 7">
            <a:extLst>
              <a:ext uri="{FF2B5EF4-FFF2-40B4-BE49-F238E27FC236}">
                <a16:creationId xmlns:a16="http://schemas.microsoft.com/office/drawing/2014/main" id="{0157EB65-D074-A055-7535-6149CF6C46F7}"/>
              </a:ext>
            </a:extLst>
          </p:cNvPr>
          <p:cNvSpPr txBox="1"/>
          <p:nvPr/>
        </p:nvSpPr>
        <p:spPr>
          <a:xfrm>
            <a:off x="1774282" y="7485712"/>
            <a:ext cx="3734493" cy="500971"/>
          </a:xfrm>
          <a:prstGeom prst="rect">
            <a:avLst/>
          </a:prstGeom>
          <a:noFill/>
        </p:spPr>
        <p:txBody>
          <a:bodyPr wrap="square" rtlCol="0">
            <a:spAutoFit/>
          </a:bodyPr>
          <a:lstStyle/>
          <a:p>
            <a:pPr>
              <a:lnSpc>
                <a:spcPct val="120000"/>
              </a:lnSpc>
            </a:pPr>
            <a:r>
              <a:rPr lang="en-US" sz="2400" dirty="0">
                <a:solidFill>
                  <a:schemeClr val="tx1">
                    <a:lumMod val="75000"/>
                    <a:lumOff val="25000"/>
                  </a:schemeClr>
                </a:solidFill>
                <a:cs typeface="K2D ExtraLight" panose="00000300000000000000" pitchFamily="2" charset="-34"/>
              </a:rPr>
              <a:t>Module 4</a:t>
            </a:r>
          </a:p>
        </p:txBody>
      </p:sp>
    </p:spTree>
    <p:extLst>
      <p:ext uri="{BB962C8B-B14F-4D97-AF65-F5344CB8AC3E}">
        <p14:creationId xmlns:p14="http://schemas.microsoft.com/office/powerpoint/2010/main" val="280662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5"/>
                                        </p:tgtEl>
                                        <p:attrNameLst>
                                          <p:attrName>style.visibility</p:attrName>
                                        </p:attrNameLst>
                                      </p:cBhvr>
                                      <p:to>
                                        <p:strVal val="visible"/>
                                      </p:to>
                                    </p:set>
                                    <p:anim to="" calcmode="lin" valueType="num">
                                      <p:cBhvr>
                                        <p:cTn id="7" dur="750" fill="hold">
                                          <p:stCondLst>
                                            <p:cond delay="0"/>
                                          </p:stCondLst>
                                        </p:cTn>
                                        <p:tgtEl>
                                          <p:spTgt spid="5"/>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5"/>
                                        </p:tgtEl>
                                      </p:cBhvr>
                                    </p:animEffect>
                                  </p:childTnLst>
                                </p:cTn>
                              </p:par>
                            </p:childTnLst>
                          </p:cTn>
                        </p:par>
                        <p:par>
                          <p:cTn id="9" fill="hold">
                            <p:stCondLst>
                              <p:cond delay="1245"/>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A95D832-60A6-5C53-36C9-E96B0EAE5F38}"/>
              </a:ext>
            </a:extLst>
          </p:cNvPr>
          <p:cNvGrpSpPr/>
          <p:nvPr/>
        </p:nvGrpSpPr>
        <p:grpSpPr>
          <a:xfrm>
            <a:off x="11765429" y="4591988"/>
            <a:ext cx="4655671" cy="1103025"/>
            <a:chOff x="7451019" y="5131778"/>
            <a:chExt cx="5252864" cy="1103025"/>
          </a:xfrm>
        </p:grpSpPr>
        <p:sp>
          <p:nvSpPr>
            <p:cNvPr id="4" name="Rectangle 3">
              <a:extLst>
                <a:ext uri="{FF2B5EF4-FFF2-40B4-BE49-F238E27FC236}">
                  <a16:creationId xmlns:a16="http://schemas.microsoft.com/office/drawing/2014/main" id="{B300F75F-46F4-D9EE-D3AB-923E8D72B126}"/>
                </a:ext>
              </a:extLst>
            </p:cNvPr>
            <p:cNvSpPr/>
            <p:nvPr/>
          </p:nvSpPr>
          <p:spPr>
            <a:xfrm>
              <a:off x="7451019" y="5131778"/>
              <a:ext cx="5252864" cy="110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4BD512-8DAC-D5C0-BFB6-7C239A2E3E62}"/>
                </a:ext>
              </a:extLst>
            </p:cNvPr>
            <p:cNvSpPr txBox="1"/>
            <p:nvPr/>
          </p:nvSpPr>
          <p:spPr>
            <a:xfrm>
              <a:off x="7804749" y="5415290"/>
              <a:ext cx="2107074" cy="523220"/>
            </a:xfrm>
            <a:prstGeom prst="rect">
              <a:avLst/>
            </a:prstGeom>
            <a:noFill/>
          </p:spPr>
          <p:txBody>
            <a:bodyPr wrap="square">
              <a:spAutoFit/>
            </a:bodyPr>
            <a:lstStyle/>
            <a:p>
              <a:endParaRPr lang="en-US" sz="2800" dirty="0">
                <a:solidFill>
                  <a:schemeClr val="bg1"/>
                </a:solidFill>
                <a:latin typeface="+mj-lt"/>
              </a:endParaRPr>
            </a:p>
          </p:txBody>
        </p:sp>
      </p:grpSp>
      <p:grpSp>
        <p:nvGrpSpPr>
          <p:cNvPr id="9" name="Group 8">
            <a:extLst>
              <a:ext uri="{FF2B5EF4-FFF2-40B4-BE49-F238E27FC236}">
                <a16:creationId xmlns:a16="http://schemas.microsoft.com/office/drawing/2014/main" id="{2C0F68B1-82BC-CCFC-EE44-56DFAE987AF6}"/>
              </a:ext>
            </a:extLst>
          </p:cNvPr>
          <p:cNvGrpSpPr/>
          <p:nvPr/>
        </p:nvGrpSpPr>
        <p:grpSpPr>
          <a:xfrm>
            <a:off x="6816166" y="4591988"/>
            <a:ext cx="4655671" cy="1103025"/>
            <a:chOff x="7451019" y="5131778"/>
            <a:chExt cx="5252864" cy="1103025"/>
          </a:xfrm>
        </p:grpSpPr>
        <p:sp>
          <p:nvSpPr>
            <p:cNvPr id="10" name="Rectangle 9">
              <a:extLst>
                <a:ext uri="{FF2B5EF4-FFF2-40B4-BE49-F238E27FC236}">
                  <a16:creationId xmlns:a16="http://schemas.microsoft.com/office/drawing/2014/main" id="{F40E6A7A-490E-30D3-C68A-FD842326B255}"/>
                </a:ext>
              </a:extLst>
            </p:cNvPr>
            <p:cNvSpPr/>
            <p:nvPr/>
          </p:nvSpPr>
          <p:spPr>
            <a:xfrm>
              <a:off x="7451019" y="5131778"/>
              <a:ext cx="5252864" cy="110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0AEF6AD-85CD-99FE-1902-673AE347FD9A}"/>
                </a:ext>
              </a:extLst>
            </p:cNvPr>
            <p:cNvSpPr txBox="1"/>
            <p:nvPr/>
          </p:nvSpPr>
          <p:spPr>
            <a:xfrm>
              <a:off x="7804749" y="5415290"/>
              <a:ext cx="2107074" cy="584775"/>
            </a:xfrm>
            <a:prstGeom prst="rect">
              <a:avLst/>
            </a:prstGeom>
            <a:noFill/>
          </p:spPr>
          <p:txBody>
            <a:bodyPr wrap="square">
              <a:spAutoFit/>
            </a:bodyPr>
            <a:lstStyle/>
            <a:p>
              <a:pPr algn="ctr"/>
              <a:r>
                <a:rPr lang="en-US" sz="3200" dirty="0">
                  <a:solidFill>
                    <a:schemeClr val="bg1"/>
                  </a:solidFill>
                  <a:latin typeface="+mj-lt"/>
                </a:rPr>
                <a:t>&lt;&gt;</a:t>
              </a:r>
            </a:p>
          </p:txBody>
        </p:sp>
      </p:grpSp>
      <p:grpSp>
        <p:nvGrpSpPr>
          <p:cNvPr id="15" name="Group 14">
            <a:extLst>
              <a:ext uri="{FF2B5EF4-FFF2-40B4-BE49-F238E27FC236}">
                <a16:creationId xmlns:a16="http://schemas.microsoft.com/office/drawing/2014/main" id="{3E6F488F-E61B-C7D7-C232-4F70089B6AFC}"/>
              </a:ext>
            </a:extLst>
          </p:cNvPr>
          <p:cNvGrpSpPr/>
          <p:nvPr/>
        </p:nvGrpSpPr>
        <p:grpSpPr>
          <a:xfrm>
            <a:off x="6749977" y="6095205"/>
            <a:ext cx="7929849" cy="3309672"/>
            <a:chOff x="1783178" y="6781800"/>
            <a:chExt cx="7900288" cy="3309672"/>
          </a:xfrm>
        </p:grpSpPr>
        <p:sp>
          <p:nvSpPr>
            <p:cNvPr id="16" name="TextBox 15">
              <a:extLst>
                <a:ext uri="{FF2B5EF4-FFF2-40B4-BE49-F238E27FC236}">
                  <a16:creationId xmlns:a16="http://schemas.microsoft.com/office/drawing/2014/main" id="{08A9E61D-A243-DA7C-862D-198E89C11C88}"/>
                </a:ext>
              </a:extLst>
            </p:cNvPr>
            <p:cNvSpPr txBox="1"/>
            <p:nvPr/>
          </p:nvSpPr>
          <p:spPr>
            <a:xfrm>
              <a:off x="1783179" y="6781800"/>
              <a:ext cx="3722272" cy="523220"/>
            </a:xfrm>
            <a:prstGeom prst="rect">
              <a:avLst/>
            </a:prstGeom>
            <a:noFill/>
          </p:spPr>
          <p:txBody>
            <a:bodyPr wrap="square">
              <a:spAutoFit/>
            </a:bodyPr>
            <a:lstStyle/>
            <a:p>
              <a:pPr>
                <a:spcBef>
                  <a:spcPts val="2400"/>
                </a:spcBef>
                <a:buSzPct val="50000"/>
              </a:pP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Accuracy</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7" name="Rectangle 1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E063557A-323A-7616-B962-0C007171BF9A}"/>
                </a:ext>
              </a:extLst>
            </p:cNvPr>
            <p:cNvSpPr/>
            <p:nvPr/>
          </p:nvSpPr>
          <p:spPr>
            <a:xfrm>
              <a:off x="1783178" y="7450172"/>
              <a:ext cx="7900288" cy="2641300"/>
            </a:xfrm>
            <a:prstGeom prst="rect">
              <a:avLst/>
            </a:prstGeom>
          </p:spPr>
          <p:txBody>
            <a:bodyPr wrap="square">
              <a:spAutoFit/>
            </a:bodyPr>
            <a:lstStyle/>
            <a:p>
              <a:pPr>
                <a:lnSpc>
                  <a:spcPct val="150000"/>
                </a:lnSpc>
                <a:spcBef>
                  <a:spcPts val="1200"/>
                </a:spcBef>
              </a:pPr>
              <a:r>
                <a:rPr lang="en-US" sz="1400" dirty="0"/>
                <a:t>The absolute position accuracy is the ability of the robot to reach a specific programmed position with a minimum of error. Note that here we use the word absolute to refer to the fact that the position accuracy is evaluated with respect to a unique reference frame, mainly the work reference frame (or the world reference frame). Often these are arbitrary frames of reference used specifically to measure the variations in position accuracy. To assess the static accuracy of the robot movement, the position measurements are carried out after a complete stop of the end-effector’s movement (regardless of the path taken to reach the desired position) from the previous pose of the end-effector.</a:t>
              </a:r>
              <a:endParaRPr lang="es-ES" altLang="zh-CN" sz="2000" dirty="0">
                <a:solidFill>
                  <a:schemeClr val="bg1">
                    <a:lumMod val="65000"/>
                  </a:schemeClr>
                </a:solidFill>
                <a:ea typeface="Lato Light" panose="020F0502020204030203" pitchFamily="34" charset="0"/>
                <a:cs typeface="Lato Light" panose="020F0502020204030203" pitchFamily="34" charset="0"/>
              </a:endParaRPr>
            </a:p>
          </p:txBody>
        </p:sp>
      </p:grpSp>
      <p:grpSp>
        <p:nvGrpSpPr>
          <p:cNvPr id="18" name="Group 17">
            <a:extLst>
              <a:ext uri="{FF2B5EF4-FFF2-40B4-BE49-F238E27FC236}">
                <a16:creationId xmlns:a16="http://schemas.microsoft.com/office/drawing/2014/main" id="{C0A3BCFB-2A7B-A048-A09A-33B06F83A5E1}"/>
              </a:ext>
            </a:extLst>
          </p:cNvPr>
          <p:cNvGrpSpPr/>
          <p:nvPr/>
        </p:nvGrpSpPr>
        <p:grpSpPr>
          <a:xfrm>
            <a:off x="11664778" y="1550996"/>
            <a:ext cx="5387546" cy="3028211"/>
            <a:chOff x="-275368" y="7040383"/>
            <a:chExt cx="8174302" cy="1758428"/>
          </a:xfrm>
        </p:grpSpPr>
        <p:sp>
          <p:nvSpPr>
            <p:cNvPr id="19" name="TextBox 18">
              <a:extLst>
                <a:ext uri="{FF2B5EF4-FFF2-40B4-BE49-F238E27FC236}">
                  <a16:creationId xmlns:a16="http://schemas.microsoft.com/office/drawing/2014/main" id="{4E967519-B5D3-2FA3-A5B1-2CBFF7891DF9}"/>
                </a:ext>
              </a:extLst>
            </p:cNvPr>
            <p:cNvSpPr txBox="1"/>
            <p:nvPr/>
          </p:nvSpPr>
          <p:spPr>
            <a:xfrm>
              <a:off x="1769786" y="7040383"/>
              <a:ext cx="4165923" cy="523220"/>
            </a:xfrm>
            <a:prstGeom prst="rect">
              <a:avLst/>
            </a:prstGeom>
            <a:noFill/>
          </p:spPr>
          <p:txBody>
            <a:bodyPr wrap="square">
              <a:spAutoFit/>
            </a:bodyPr>
            <a:lstStyle/>
            <a:p>
              <a:pPr>
                <a:spcBef>
                  <a:spcPts val="2400"/>
                </a:spcBef>
                <a:buSzPct val="50000"/>
              </a:pP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Repeatability</a:t>
              </a:r>
            </a:p>
          </p:txBody>
        </p:sp>
        <p:sp>
          <p:nvSpPr>
            <p:cNvPr id="20" name="Rectangle 1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7394EE5-32E5-F354-8E48-5D5F29329D77}"/>
                </a:ext>
              </a:extLst>
            </p:cNvPr>
            <p:cNvSpPr/>
            <p:nvPr/>
          </p:nvSpPr>
          <p:spPr>
            <a:xfrm>
              <a:off x="-275368" y="7450172"/>
              <a:ext cx="8174302" cy="1348639"/>
            </a:xfrm>
            <a:prstGeom prst="rect">
              <a:avLst/>
            </a:prstGeom>
          </p:spPr>
          <p:txBody>
            <a:bodyPr wrap="square">
              <a:spAutoFit/>
            </a:bodyPr>
            <a:lstStyle/>
            <a:p>
              <a:pPr>
                <a:lnSpc>
                  <a:spcPct val="150000"/>
                </a:lnSpc>
                <a:spcBef>
                  <a:spcPts val="1200"/>
                </a:spcBef>
              </a:pPr>
              <a:r>
                <a:rPr lang="en-US" sz="1400" dirty="0"/>
                <a:t>Repeatability can be defined as the closeness of agreement between several positions reached by the robot’s end-effector for the same controlled position, repeated several times under the same conditions. Geometrically, the position repeatability can be defined as the radius of the smallest sphere that encompasses all the positions reached for the same requested position.</a:t>
              </a:r>
              <a:endParaRPr lang="es-ES" altLang="zh-CN" sz="2000" dirty="0">
                <a:solidFill>
                  <a:schemeClr val="bg1">
                    <a:lumMod val="65000"/>
                  </a:schemeClr>
                </a:solidFill>
                <a:ea typeface="Lato Light" panose="020F0502020204030203" pitchFamily="34" charset="0"/>
                <a:cs typeface="Lato Light" panose="020F0502020204030203" pitchFamily="34" charset="0"/>
              </a:endParaRPr>
            </a:p>
          </p:txBody>
        </p:sp>
      </p:grpSp>
      <p:sp>
        <p:nvSpPr>
          <p:cNvPr id="23" name="TextBox 22">
            <a:extLst>
              <a:ext uri="{FF2B5EF4-FFF2-40B4-BE49-F238E27FC236}">
                <a16:creationId xmlns:a16="http://schemas.microsoft.com/office/drawing/2014/main" id="{4CAD10E4-36B0-0E23-2BC8-622D729AB618}"/>
              </a:ext>
            </a:extLst>
          </p:cNvPr>
          <p:cNvSpPr txBox="1"/>
          <p:nvPr/>
        </p:nvSpPr>
        <p:spPr>
          <a:xfrm>
            <a:off x="1025612" y="4624262"/>
            <a:ext cx="5430362" cy="258532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Robotic Accuracy &amp; Repeatability</a:t>
            </a:r>
            <a:endParaRPr lang="en-US"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endParaRPr>
          </a:p>
        </p:txBody>
      </p:sp>
      <p:sp>
        <p:nvSpPr>
          <p:cNvPr id="22" name="TextBox 21">
            <a:extLst>
              <a:ext uri="{FF2B5EF4-FFF2-40B4-BE49-F238E27FC236}">
                <a16:creationId xmlns:a16="http://schemas.microsoft.com/office/drawing/2014/main" id="{D8323F9F-E5E4-4301-AE76-EDDFE7675FF3}"/>
              </a:ext>
            </a:extLst>
          </p:cNvPr>
          <p:cNvSpPr txBox="1"/>
          <p:nvPr/>
        </p:nvSpPr>
        <p:spPr>
          <a:xfrm>
            <a:off x="11885547" y="4855057"/>
            <a:ext cx="1867523" cy="584775"/>
          </a:xfrm>
          <a:prstGeom prst="rect">
            <a:avLst/>
          </a:prstGeom>
          <a:noFill/>
        </p:spPr>
        <p:txBody>
          <a:bodyPr wrap="square">
            <a:spAutoFit/>
          </a:bodyPr>
          <a:lstStyle/>
          <a:p>
            <a:pPr algn="ctr"/>
            <a:r>
              <a:rPr lang="en-US" sz="3200" dirty="0">
                <a:solidFill>
                  <a:schemeClr val="bg1"/>
                </a:solidFill>
                <a:latin typeface="+mj-lt"/>
              </a:rPr>
              <a:t>&lt;&gt;</a:t>
            </a:r>
          </a:p>
        </p:txBody>
      </p:sp>
    </p:spTree>
    <p:extLst>
      <p:ext uri="{BB962C8B-B14F-4D97-AF65-F5344CB8AC3E}">
        <p14:creationId xmlns:p14="http://schemas.microsoft.com/office/powerpoint/2010/main" val="69937607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3"/>
                                        </p:tgtEl>
                                        <p:attrNameLst>
                                          <p:attrName>style.visibility</p:attrName>
                                        </p:attrNameLst>
                                      </p:cBhvr>
                                      <p:to>
                                        <p:strVal val="visible"/>
                                      </p:to>
                                    </p:set>
                                    <p:anim to="" calcmode="lin" valueType="num">
                                      <p:cBhvr>
                                        <p:cTn id="7" dur="750" fill="hold">
                                          <p:stCondLst>
                                            <p:cond delay="0"/>
                                          </p:stCondLst>
                                        </p:cTn>
                                        <p:tgtEl>
                                          <p:spTgt spid="2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3"/>
                                        </p:tgtEl>
                                      </p:cBhvr>
                                    </p:animEffect>
                                  </p:childTnLst>
                                </p:cTn>
                              </p:par>
                            </p:childTnLst>
                          </p:cTn>
                        </p:par>
                        <p:par>
                          <p:cTn id="9" fill="hold">
                            <p:stCondLst>
                              <p:cond delay="138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par>
                                <p:cTn id="13" presetID="2" presetClass="entr" presetSubtype="4" decel="10000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238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par>
                                <p:cTn id="21" presetID="2" presetClass="entr" presetSubtype="1"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E7514A-EF88-31D1-953A-C4E025E9263D}"/>
              </a:ext>
            </a:extLst>
          </p:cNvPr>
          <p:cNvGrpSpPr/>
          <p:nvPr/>
        </p:nvGrpSpPr>
        <p:grpSpPr>
          <a:xfrm>
            <a:off x="11765429" y="4591988"/>
            <a:ext cx="4655671" cy="1103025"/>
            <a:chOff x="7451019" y="5131778"/>
            <a:chExt cx="5252864" cy="1103025"/>
          </a:xfrm>
        </p:grpSpPr>
        <p:sp>
          <p:nvSpPr>
            <p:cNvPr id="3" name="Rectangle 2">
              <a:extLst>
                <a:ext uri="{FF2B5EF4-FFF2-40B4-BE49-F238E27FC236}">
                  <a16:creationId xmlns:a16="http://schemas.microsoft.com/office/drawing/2014/main" id="{DBC45309-9E40-717E-0C89-EAFAC00C944E}"/>
                </a:ext>
              </a:extLst>
            </p:cNvPr>
            <p:cNvSpPr/>
            <p:nvPr/>
          </p:nvSpPr>
          <p:spPr>
            <a:xfrm>
              <a:off x="7451019" y="5131778"/>
              <a:ext cx="5252864" cy="110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7EDC5C-14C2-A80D-99E3-9143EABFD247}"/>
                </a:ext>
              </a:extLst>
            </p:cNvPr>
            <p:cNvSpPr txBox="1"/>
            <p:nvPr/>
          </p:nvSpPr>
          <p:spPr>
            <a:xfrm>
              <a:off x="7804749" y="5415290"/>
              <a:ext cx="2107074" cy="523220"/>
            </a:xfrm>
            <a:prstGeom prst="rect">
              <a:avLst/>
            </a:prstGeom>
            <a:noFill/>
          </p:spPr>
          <p:txBody>
            <a:bodyPr wrap="square">
              <a:spAutoFit/>
            </a:bodyPr>
            <a:lstStyle/>
            <a:p>
              <a:r>
                <a:rPr lang="en-US" sz="2800" dirty="0">
                  <a:solidFill>
                    <a:schemeClr val="bg1"/>
                  </a:solidFill>
                  <a:latin typeface="+mj-lt"/>
                </a:rPr>
                <a:t>&lt;&gt;</a:t>
              </a:r>
            </a:p>
          </p:txBody>
        </p:sp>
      </p:grpSp>
      <p:grpSp>
        <p:nvGrpSpPr>
          <p:cNvPr id="5" name="Group 4">
            <a:extLst>
              <a:ext uri="{FF2B5EF4-FFF2-40B4-BE49-F238E27FC236}">
                <a16:creationId xmlns:a16="http://schemas.microsoft.com/office/drawing/2014/main" id="{3C5EDF32-46CC-4E45-EF17-E0688DAE741A}"/>
              </a:ext>
            </a:extLst>
          </p:cNvPr>
          <p:cNvGrpSpPr/>
          <p:nvPr/>
        </p:nvGrpSpPr>
        <p:grpSpPr>
          <a:xfrm>
            <a:off x="1866900" y="4591988"/>
            <a:ext cx="4655671" cy="1103025"/>
            <a:chOff x="1866900" y="5373274"/>
            <a:chExt cx="4655671" cy="1103025"/>
          </a:xfrm>
        </p:grpSpPr>
        <p:sp>
          <p:nvSpPr>
            <p:cNvPr id="6" name="Rectangle 5">
              <a:extLst>
                <a:ext uri="{FF2B5EF4-FFF2-40B4-BE49-F238E27FC236}">
                  <a16:creationId xmlns:a16="http://schemas.microsoft.com/office/drawing/2014/main" id="{4CF86F9B-9938-95A9-29D8-8FEB290FECAE}"/>
                </a:ext>
              </a:extLst>
            </p:cNvPr>
            <p:cNvSpPr/>
            <p:nvPr/>
          </p:nvSpPr>
          <p:spPr>
            <a:xfrm>
              <a:off x="1866900" y="5373274"/>
              <a:ext cx="4655671" cy="110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a:p>
          </p:txBody>
        </p:sp>
        <p:sp>
          <p:nvSpPr>
            <p:cNvPr id="7" name="TextBox 6">
              <a:extLst>
                <a:ext uri="{FF2B5EF4-FFF2-40B4-BE49-F238E27FC236}">
                  <a16:creationId xmlns:a16="http://schemas.microsoft.com/office/drawing/2014/main" id="{7298AD20-1DC8-47A4-E6A1-6BE9B666CCB0}"/>
                </a:ext>
              </a:extLst>
            </p:cNvPr>
            <p:cNvSpPr txBox="1"/>
            <p:nvPr/>
          </p:nvSpPr>
          <p:spPr>
            <a:xfrm>
              <a:off x="2179694" y="5663176"/>
              <a:ext cx="1867523" cy="523220"/>
            </a:xfrm>
            <a:prstGeom prst="rect">
              <a:avLst/>
            </a:prstGeom>
            <a:noFill/>
          </p:spPr>
          <p:txBody>
            <a:bodyPr wrap="square">
              <a:spAutoFit/>
            </a:bodyPr>
            <a:lstStyle/>
            <a:p>
              <a:r>
                <a:rPr lang="en-US" sz="2800" dirty="0">
                  <a:solidFill>
                    <a:schemeClr val="bg1"/>
                  </a:solidFill>
                  <a:latin typeface="+mj-lt"/>
                </a:rPr>
                <a:t>&lt;&gt;</a:t>
              </a:r>
            </a:p>
          </p:txBody>
        </p:sp>
      </p:grpSp>
      <p:grpSp>
        <p:nvGrpSpPr>
          <p:cNvPr id="8" name="Group 7">
            <a:extLst>
              <a:ext uri="{FF2B5EF4-FFF2-40B4-BE49-F238E27FC236}">
                <a16:creationId xmlns:a16="http://schemas.microsoft.com/office/drawing/2014/main" id="{375BF92A-7850-0DC1-0303-21AFB3C588ED}"/>
              </a:ext>
            </a:extLst>
          </p:cNvPr>
          <p:cNvGrpSpPr/>
          <p:nvPr/>
        </p:nvGrpSpPr>
        <p:grpSpPr>
          <a:xfrm>
            <a:off x="6816166" y="4591988"/>
            <a:ext cx="4655671" cy="1103025"/>
            <a:chOff x="7451019" y="5131778"/>
            <a:chExt cx="5252864" cy="1103025"/>
          </a:xfrm>
        </p:grpSpPr>
        <p:sp>
          <p:nvSpPr>
            <p:cNvPr id="9" name="Rectangle 8">
              <a:extLst>
                <a:ext uri="{FF2B5EF4-FFF2-40B4-BE49-F238E27FC236}">
                  <a16:creationId xmlns:a16="http://schemas.microsoft.com/office/drawing/2014/main" id="{9487639C-A75B-51D0-312E-13F9FFB9AED4}"/>
                </a:ext>
              </a:extLst>
            </p:cNvPr>
            <p:cNvSpPr/>
            <p:nvPr/>
          </p:nvSpPr>
          <p:spPr>
            <a:xfrm>
              <a:off x="7451019" y="5131778"/>
              <a:ext cx="5252864" cy="110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C716F67-C47E-3DB6-7B89-C87C3FCBF1A8}"/>
                </a:ext>
              </a:extLst>
            </p:cNvPr>
            <p:cNvSpPr txBox="1"/>
            <p:nvPr/>
          </p:nvSpPr>
          <p:spPr>
            <a:xfrm>
              <a:off x="7804749" y="5415290"/>
              <a:ext cx="2107074" cy="523220"/>
            </a:xfrm>
            <a:prstGeom prst="rect">
              <a:avLst/>
            </a:prstGeom>
            <a:noFill/>
          </p:spPr>
          <p:txBody>
            <a:bodyPr wrap="square">
              <a:spAutoFit/>
            </a:bodyPr>
            <a:lstStyle/>
            <a:p>
              <a:r>
                <a:rPr lang="en-US" sz="2800" dirty="0">
                  <a:solidFill>
                    <a:schemeClr val="bg1"/>
                  </a:solidFill>
                  <a:latin typeface="+mj-lt"/>
                </a:rPr>
                <a:t>&lt;&gt;</a:t>
              </a:r>
            </a:p>
          </p:txBody>
        </p:sp>
      </p:grpSp>
      <p:grpSp>
        <p:nvGrpSpPr>
          <p:cNvPr id="11" name="Group 10">
            <a:extLst>
              <a:ext uri="{FF2B5EF4-FFF2-40B4-BE49-F238E27FC236}">
                <a16:creationId xmlns:a16="http://schemas.microsoft.com/office/drawing/2014/main" id="{FF69FC18-0197-2F4C-2948-BD8C7970DBE8}"/>
              </a:ext>
            </a:extLst>
          </p:cNvPr>
          <p:cNvGrpSpPr/>
          <p:nvPr/>
        </p:nvGrpSpPr>
        <p:grpSpPr>
          <a:xfrm>
            <a:off x="1783080" y="2354257"/>
            <a:ext cx="4673306" cy="2170899"/>
            <a:chOff x="1783179" y="6781800"/>
            <a:chExt cx="4655885" cy="2170899"/>
          </a:xfrm>
        </p:grpSpPr>
        <p:sp>
          <p:nvSpPr>
            <p:cNvPr id="12" name="TextBox 11">
              <a:extLst>
                <a:ext uri="{FF2B5EF4-FFF2-40B4-BE49-F238E27FC236}">
                  <a16:creationId xmlns:a16="http://schemas.microsoft.com/office/drawing/2014/main" id="{1BE18876-9746-925A-AEA7-C370F65F5901}"/>
                </a:ext>
              </a:extLst>
            </p:cNvPr>
            <p:cNvSpPr txBox="1"/>
            <p:nvPr/>
          </p:nvSpPr>
          <p:spPr>
            <a:xfrm>
              <a:off x="1783179" y="6781800"/>
              <a:ext cx="3722272" cy="523220"/>
            </a:xfrm>
            <a:prstGeom prst="rect">
              <a:avLst/>
            </a:prstGeom>
            <a:noFill/>
          </p:spPr>
          <p:txBody>
            <a:bodyPr wrap="square">
              <a:spAutoFit/>
            </a:bodyPr>
            <a:lstStyle/>
            <a:p>
              <a:pPr>
                <a:spcBef>
                  <a:spcPts val="2400"/>
                </a:spcBef>
                <a:buSzPct val="50000"/>
              </a:pP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Use 1</a:t>
              </a:r>
            </a:p>
          </p:txBody>
        </p:sp>
        <p:sp>
          <p:nvSpPr>
            <p:cNvPr id="13" name="Rectangle 1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5A71061-966B-6EC6-26EA-503894CE2118}"/>
                </a:ext>
              </a:extLst>
            </p:cNvPr>
            <p:cNvSpPr/>
            <p:nvPr/>
          </p:nvSpPr>
          <p:spPr>
            <a:xfrm>
              <a:off x="1783179" y="7450172"/>
              <a:ext cx="4655885" cy="1502527"/>
            </a:xfrm>
            <a:prstGeom prst="rect">
              <a:avLst/>
            </a:prstGeom>
          </p:spPr>
          <p:txBody>
            <a:bodyPr wrap="square">
              <a:spAutoFit/>
            </a:bodyPr>
            <a:lstStyle/>
            <a:p>
              <a:pPr>
                <a:lnSpc>
                  <a:spcPct val="150000"/>
                </a:lnSpc>
                <a:spcBef>
                  <a:spcPts val="1200"/>
                </a:spcBef>
              </a:pPr>
              <a:r>
                <a:rPr lang="en-US" altLang="zh-CN" sz="1400" dirty="0">
                  <a:ea typeface="Lato Light" panose="020F0502020204030203" pitchFamily="34" charset="0"/>
                  <a:cs typeface="Lato Light" panose="020F0502020204030203" pitchFamily="34" charset="0"/>
                </a:rPr>
                <a:t>Industrial Robotics: Used in manufacturing for tasks like welding, assembly, and painting.</a:t>
              </a:r>
            </a:p>
            <a:p>
              <a:pPr>
                <a:lnSpc>
                  <a:spcPct val="150000"/>
                </a:lnSpc>
                <a:spcBef>
                  <a:spcPts val="1200"/>
                </a:spcBef>
              </a:pPr>
              <a:r>
                <a:rPr lang="en-US" altLang="zh-CN" sz="1400" dirty="0">
                  <a:ea typeface="Lato Light" panose="020F0502020204030203" pitchFamily="34" charset="0"/>
                  <a:cs typeface="Lato Light" panose="020F0502020204030203" pitchFamily="34" charset="0"/>
                </a:rPr>
                <a:t>Medical Robotics: Applied in surgeries, rehabilitation, and healthcare.</a:t>
              </a:r>
            </a:p>
          </p:txBody>
        </p:sp>
      </p:grpSp>
      <p:grpSp>
        <p:nvGrpSpPr>
          <p:cNvPr id="14" name="Group 13">
            <a:extLst>
              <a:ext uri="{FF2B5EF4-FFF2-40B4-BE49-F238E27FC236}">
                <a16:creationId xmlns:a16="http://schemas.microsoft.com/office/drawing/2014/main" id="{D91A3990-7608-A63B-A16D-FD6742538D5C}"/>
              </a:ext>
            </a:extLst>
          </p:cNvPr>
          <p:cNvGrpSpPr/>
          <p:nvPr/>
        </p:nvGrpSpPr>
        <p:grpSpPr>
          <a:xfrm>
            <a:off x="6749978" y="6095205"/>
            <a:ext cx="4114800" cy="3242923"/>
            <a:chOff x="1783179" y="6781800"/>
            <a:chExt cx="4099461" cy="3242923"/>
          </a:xfrm>
        </p:grpSpPr>
        <p:sp>
          <p:nvSpPr>
            <p:cNvPr id="15" name="TextBox 14">
              <a:extLst>
                <a:ext uri="{FF2B5EF4-FFF2-40B4-BE49-F238E27FC236}">
                  <a16:creationId xmlns:a16="http://schemas.microsoft.com/office/drawing/2014/main" id="{CBD33925-BEFA-E4CF-DCF8-CC9AA5C7B9FA}"/>
                </a:ext>
              </a:extLst>
            </p:cNvPr>
            <p:cNvSpPr txBox="1"/>
            <p:nvPr/>
          </p:nvSpPr>
          <p:spPr>
            <a:xfrm>
              <a:off x="1783179" y="6781800"/>
              <a:ext cx="3722272" cy="523220"/>
            </a:xfrm>
            <a:prstGeom prst="rect">
              <a:avLst/>
            </a:prstGeom>
            <a:noFill/>
          </p:spPr>
          <p:txBody>
            <a:bodyPr wrap="square">
              <a:spAutoFit/>
            </a:bodyPr>
            <a:lstStyle/>
            <a:p>
              <a:pPr>
                <a:spcBef>
                  <a:spcPts val="2400"/>
                </a:spcBef>
                <a:buSzPct val="50000"/>
              </a:pP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Use 2</a:t>
              </a:r>
            </a:p>
          </p:txBody>
        </p:sp>
        <p:sp>
          <p:nvSpPr>
            <p:cNvPr id="16" name="Rectangle 1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8057CFFE-672A-E77F-BC1B-B1DDD37FD1DB}"/>
                </a:ext>
              </a:extLst>
            </p:cNvPr>
            <p:cNvSpPr/>
            <p:nvPr/>
          </p:nvSpPr>
          <p:spPr>
            <a:xfrm>
              <a:off x="1783179" y="7450172"/>
              <a:ext cx="4099461" cy="2574551"/>
            </a:xfrm>
            <a:prstGeom prst="rect">
              <a:avLst/>
            </a:prstGeom>
          </p:spPr>
          <p:txBody>
            <a:bodyPr wrap="square">
              <a:spAutoFit/>
            </a:bodyPr>
            <a:lstStyle/>
            <a:p>
              <a:pPr>
                <a:lnSpc>
                  <a:spcPct val="150000"/>
                </a:lnSpc>
                <a:spcBef>
                  <a:spcPts val="1200"/>
                </a:spcBef>
              </a:pPr>
              <a:r>
                <a:rPr lang="en-US" altLang="zh-CN" sz="1600" dirty="0">
                  <a:ea typeface="Lato Light" panose="020F0502020204030203" pitchFamily="34" charset="0"/>
                  <a:cs typeface="Lato Light" panose="020F0502020204030203" pitchFamily="34" charset="0"/>
                </a:rPr>
                <a:t>Autonomous Vehicles: Includes self-driving cars, drones, and UAVs.</a:t>
              </a:r>
            </a:p>
            <a:p>
              <a:pPr>
                <a:lnSpc>
                  <a:spcPct val="150000"/>
                </a:lnSpc>
                <a:spcBef>
                  <a:spcPts val="1200"/>
                </a:spcBef>
              </a:pPr>
              <a:r>
                <a:rPr lang="en-US" altLang="zh-CN" sz="1600" dirty="0">
                  <a:ea typeface="Lato Light" panose="020F0502020204030203" pitchFamily="34" charset="0"/>
                  <a:cs typeface="Lato Light" panose="020F0502020204030203" pitchFamily="34" charset="0"/>
                </a:rPr>
                <a:t>Service Robotics: Assists humans in various roles (e.g., cleaning, delivery).</a:t>
              </a:r>
            </a:p>
            <a:p>
              <a:pPr>
                <a:lnSpc>
                  <a:spcPct val="150000"/>
                </a:lnSpc>
                <a:spcBef>
                  <a:spcPts val="1200"/>
                </a:spcBef>
              </a:pPr>
              <a:r>
                <a:rPr lang="en-US" altLang="zh-CN" sz="1600" dirty="0">
                  <a:ea typeface="Lato Light" panose="020F0502020204030203" pitchFamily="34" charset="0"/>
                  <a:cs typeface="Lato Light" panose="020F0502020204030203" pitchFamily="34" charset="0"/>
                </a:rPr>
                <a:t>Humanoid Robotics: Mimics human form and tasks</a:t>
              </a:r>
            </a:p>
          </p:txBody>
        </p:sp>
      </p:grpSp>
      <p:grpSp>
        <p:nvGrpSpPr>
          <p:cNvPr id="17" name="Group 16">
            <a:extLst>
              <a:ext uri="{FF2B5EF4-FFF2-40B4-BE49-F238E27FC236}">
                <a16:creationId xmlns:a16="http://schemas.microsoft.com/office/drawing/2014/main" id="{8778A3E3-34B2-32C2-8EA3-AB7CAC4D91C8}"/>
              </a:ext>
            </a:extLst>
          </p:cNvPr>
          <p:cNvGrpSpPr/>
          <p:nvPr/>
        </p:nvGrpSpPr>
        <p:grpSpPr>
          <a:xfrm>
            <a:off x="11716876" y="2354257"/>
            <a:ext cx="4788044" cy="2647953"/>
            <a:chOff x="1783179" y="6781800"/>
            <a:chExt cx="4770195" cy="2647953"/>
          </a:xfrm>
        </p:grpSpPr>
        <p:sp>
          <p:nvSpPr>
            <p:cNvPr id="18" name="TextBox 17">
              <a:extLst>
                <a:ext uri="{FF2B5EF4-FFF2-40B4-BE49-F238E27FC236}">
                  <a16:creationId xmlns:a16="http://schemas.microsoft.com/office/drawing/2014/main" id="{8176C19B-5334-F4A0-ED78-E039D1446C8E}"/>
                </a:ext>
              </a:extLst>
            </p:cNvPr>
            <p:cNvSpPr txBox="1"/>
            <p:nvPr/>
          </p:nvSpPr>
          <p:spPr>
            <a:xfrm>
              <a:off x="1783179" y="6781800"/>
              <a:ext cx="3722272" cy="523220"/>
            </a:xfrm>
            <a:prstGeom prst="rect">
              <a:avLst/>
            </a:prstGeom>
            <a:noFill/>
          </p:spPr>
          <p:txBody>
            <a:bodyPr wrap="square">
              <a:spAutoFit/>
            </a:bodyPr>
            <a:lstStyle/>
            <a:p>
              <a:pPr>
                <a:spcBef>
                  <a:spcPts val="2400"/>
                </a:spcBef>
                <a:buSzPct val="50000"/>
              </a:pP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Use 3</a:t>
              </a:r>
            </a:p>
          </p:txBody>
        </p:sp>
        <p:sp>
          <p:nvSpPr>
            <p:cNvPr id="19" name="Rectangle 18"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934FEB54-EA1A-B3D1-97D4-46C74AC21D73}"/>
                </a:ext>
              </a:extLst>
            </p:cNvPr>
            <p:cNvSpPr/>
            <p:nvPr/>
          </p:nvSpPr>
          <p:spPr>
            <a:xfrm>
              <a:off x="1783179" y="7450172"/>
              <a:ext cx="4770195" cy="1979581"/>
            </a:xfrm>
            <a:prstGeom prst="rect">
              <a:avLst/>
            </a:prstGeom>
          </p:spPr>
          <p:txBody>
            <a:bodyPr wrap="square">
              <a:spAutoFit/>
            </a:bodyPr>
            <a:lstStyle/>
            <a:p>
              <a:pPr>
                <a:lnSpc>
                  <a:spcPct val="150000"/>
                </a:lnSpc>
                <a:spcBef>
                  <a:spcPts val="1200"/>
                </a:spcBef>
              </a:pPr>
              <a:r>
                <a:rPr lang="en-US" altLang="zh-CN" sz="1400" dirty="0">
                  <a:ea typeface="Lato Light" panose="020F0502020204030203" pitchFamily="34" charset="0"/>
                  <a:cs typeface="Lato Light" panose="020F0502020204030203" pitchFamily="34" charset="0"/>
                </a:rPr>
                <a:t>Military and Defense Robotics: Used for surveillance, reconnaissance, and bomb disposal.</a:t>
              </a:r>
            </a:p>
            <a:p>
              <a:pPr>
                <a:lnSpc>
                  <a:spcPct val="150000"/>
                </a:lnSpc>
                <a:spcBef>
                  <a:spcPts val="1200"/>
                </a:spcBef>
              </a:pPr>
              <a:r>
                <a:rPr lang="en-US" altLang="zh-CN" sz="1400" dirty="0">
                  <a:ea typeface="Lato Light" panose="020F0502020204030203" pitchFamily="34" charset="0"/>
                  <a:cs typeface="Lato Light" panose="020F0502020204030203" pitchFamily="34" charset="0"/>
                </a:rPr>
                <a:t>Educational Robotics Designed for teaching programming and engineering.</a:t>
              </a:r>
            </a:p>
            <a:p>
              <a:pPr>
                <a:lnSpc>
                  <a:spcPct val="150000"/>
                </a:lnSpc>
                <a:spcBef>
                  <a:spcPts val="1200"/>
                </a:spcBef>
              </a:pPr>
              <a:endParaRPr lang="en-US" altLang="zh-CN" sz="1400" dirty="0">
                <a:ea typeface="Lato Light" panose="020F0502020204030203" pitchFamily="34" charset="0"/>
                <a:cs typeface="Lato Light" panose="020F0502020204030203" pitchFamily="34" charset="0"/>
              </a:endParaRPr>
            </a:p>
          </p:txBody>
        </p:sp>
      </p:grpSp>
      <p:sp>
        <p:nvSpPr>
          <p:cNvPr id="24" name="TextBox 23">
            <a:extLst>
              <a:ext uri="{FF2B5EF4-FFF2-40B4-BE49-F238E27FC236}">
                <a16:creationId xmlns:a16="http://schemas.microsoft.com/office/drawing/2014/main" id="{328FB2AC-B48A-4FB2-8643-75ABF5A3E305}"/>
              </a:ext>
            </a:extLst>
          </p:cNvPr>
          <p:cNvSpPr txBox="1"/>
          <p:nvPr/>
        </p:nvSpPr>
        <p:spPr>
          <a:xfrm>
            <a:off x="935999" y="5984915"/>
            <a:ext cx="5430362" cy="1754326"/>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Types of Robotics</a:t>
            </a:r>
            <a:endParaRPr lang="en-US"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endParaRPr>
          </a:p>
        </p:txBody>
      </p:sp>
    </p:spTree>
    <p:extLst>
      <p:ext uri="{BB962C8B-B14F-4D97-AF65-F5344CB8AC3E}">
        <p14:creationId xmlns:p14="http://schemas.microsoft.com/office/powerpoint/2010/main" val="58284818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 presetClass="entr" presetSubtype="1" decel="10000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ppt_x"/>
                                          </p:val>
                                        </p:tav>
                                        <p:tav tm="100000">
                                          <p:val>
                                            <p:strVal val="#ppt_x"/>
                                          </p:val>
                                        </p:tav>
                                      </p:tavLst>
                                    </p:anim>
                                    <p:anim calcmode="lin" valueType="num">
                                      <p:cBhvr additive="base">
                                        <p:cTn id="11" dur="10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par>
                                <p:cTn id="16" presetID="2" presetClass="entr" presetSubtype="4" decel="10000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1000" fill="hold"/>
                                        <p:tgtEl>
                                          <p:spTgt spid="14"/>
                                        </p:tgtEl>
                                        <p:attrNameLst>
                                          <p:attrName>ppt_x</p:attrName>
                                        </p:attrNameLst>
                                      </p:cBhvr>
                                      <p:tavLst>
                                        <p:tav tm="0">
                                          <p:val>
                                            <p:strVal val="#ppt_x"/>
                                          </p:val>
                                        </p:tav>
                                        <p:tav tm="100000">
                                          <p:val>
                                            <p:strVal val="#ppt_x"/>
                                          </p:val>
                                        </p:tav>
                                      </p:tavLst>
                                    </p:anim>
                                    <p:anim calcmode="lin" valueType="num">
                                      <p:cBhvr additive="base">
                                        <p:cTn id="19" dur="10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1000"/>
                                        <p:tgtEl>
                                          <p:spTgt spid="2"/>
                                        </p:tgtEl>
                                      </p:cBhvr>
                                    </p:animEffect>
                                  </p:childTnLst>
                                </p:cTn>
                              </p:par>
                              <p:par>
                                <p:cTn id="24" presetID="2" presetClass="entr" presetSubtype="1" decel="10000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1000" fill="hold"/>
                                        <p:tgtEl>
                                          <p:spTgt spid="17"/>
                                        </p:tgtEl>
                                        <p:attrNameLst>
                                          <p:attrName>ppt_x</p:attrName>
                                        </p:attrNameLst>
                                      </p:cBhvr>
                                      <p:tavLst>
                                        <p:tav tm="0">
                                          <p:val>
                                            <p:strVal val="#ppt_x"/>
                                          </p:val>
                                        </p:tav>
                                        <p:tav tm="100000">
                                          <p:val>
                                            <p:strVal val="#ppt_x"/>
                                          </p:val>
                                        </p:tav>
                                      </p:tavLst>
                                    </p:anim>
                                    <p:anim calcmode="lin" valueType="num">
                                      <p:cBhvr additive="base">
                                        <p:cTn id="27" dur="1000" fill="hold"/>
                                        <p:tgtEl>
                                          <p:spTgt spid="17"/>
                                        </p:tgtEl>
                                        <p:attrNameLst>
                                          <p:attrName>ppt_y</p:attrName>
                                        </p:attrNameLst>
                                      </p:cBhvr>
                                      <p:tavLst>
                                        <p:tav tm="0">
                                          <p:val>
                                            <p:strVal val="0-#ppt_h/2"/>
                                          </p:val>
                                        </p:tav>
                                        <p:tav tm="100000">
                                          <p:val>
                                            <p:strVal val="#ppt_y"/>
                                          </p:val>
                                        </p:tav>
                                      </p:tavLst>
                                    </p:anim>
                                  </p:childTnLst>
                                </p:cTn>
                              </p:par>
                            </p:childTnLst>
                          </p:cTn>
                        </p:par>
                        <p:par>
                          <p:cTn id="28" fill="hold">
                            <p:stCondLst>
                              <p:cond delay="3000"/>
                            </p:stCondLst>
                            <p:childTnLst>
                              <p:par>
                                <p:cTn id="29" presetID="0" presetClass="entr" presetSubtype="0" fill="hold" grpId="0" nodeType="afterEffect">
                                  <p:stCondLst>
                                    <p:cond delay="0"/>
                                  </p:stCondLst>
                                  <p:iterate type="lt">
                                    <p:tmPct val="3000"/>
                                  </p:iterate>
                                  <p:childTnLst>
                                    <p:set>
                                      <p:cBhvr>
                                        <p:cTn id="30" dur="750" fill="hold">
                                          <p:stCondLst>
                                            <p:cond delay="0"/>
                                          </p:stCondLst>
                                        </p:cTn>
                                        <p:tgtEl>
                                          <p:spTgt spid="24"/>
                                        </p:tgtEl>
                                        <p:attrNameLst>
                                          <p:attrName>style.visibility</p:attrName>
                                        </p:attrNameLst>
                                      </p:cBhvr>
                                      <p:to>
                                        <p:strVal val="visible"/>
                                      </p:to>
                                    </p:set>
                                    <p:anim to="" calcmode="lin" valueType="num">
                                      <p:cBhvr>
                                        <p:cTn id="31" dur="750" fill="hold">
                                          <p:stCondLst>
                                            <p:cond delay="0"/>
                                          </p:stCondLst>
                                        </p:cTn>
                                        <p:tgtEl>
                                          <p:spTgt spid="24"/>
                                        </p:tgtEl>
                                        <p:attrNameLst>
                                          <p:attrName>ppt_x</p:attrName>
                                        </p:attrNameLst>
                                      </p:cBhvr>
                                      <p:tavLst>
                                        <p:tav tm="0" fmla="#ppt_x+#ppt_w*((1.5-1.5*$)^3-(1.5-1.5*$)^2)">
                                          <p:val>
                                            <p:strVal val="0"/>
                                          </p:val>
                                        </p:tav>
                                        <p:tav tm="100000">
                                          <p:val>
                                            <p:strVal val="1"/>
                                          </p:val>
                                        </p:tav>
                                      </p:tavLst>
                                    </p:anim>
                                    <p:animEffect filter="fade">
                                      <p:cBhvr>
                                        <p:cTn id="32" dur="750">
                                          <p:stCondLst>
                                            <p:cond delay="0"/>
                                          </p:stCondLst>
                                        </p:cTn>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A95D832-60A6-5C53-36C9-E96B0EAE5F38}"/>
              </a:ext>
            </a:extLst>
          </p:cNvPr>
          <p:cNvGrpSpPr/>
          <p:nvPr/>
        </p:nvGrpSpPr>
        <p:grpSpPr>
          <a:xfrm>
            <a:off x="11765429" y="4591988"/>
            <a:ext cx="4655671" cy="1103025"/>
            <a:chOff x="7451019" y="5131778"/>
            <a:chExt cx="5252864" cy="1103025"/>
          </a:xfrm>
        </p:grpSpPr>
        <p:sp>
          <p:nvSpPr>
            <p:cNvPr id="4" name="Rectangle 3">
              <a:extLst>
                <a:ext uri="{FF2B5EF4-FFF2-40B4-BE49-F238E27FC236}">
                  <a16:creationId xmlns:a16="http://schemas.microsoft.com/office/drawing/2014/main" id="{B300F75F-46F4-D9EE-D3AB-923E8D72B126}"/>
                </a:ext>
              </a:extLst>
            </p:cNvPr>
            <p:cNvSpPr/>
            <p:nvPr/>
          </p:nvSpPr>
          <p:spPr>
            <a:xfrm>
              <a:off x="7451019" y="5131778"/>
              <a:ext cx="5252864" cy="110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4BD512-8DAC-D5C0-BFB6-7C239A2E3E62}"/>
                </a:ext>
              </a:extLst>
            </p:cNvPr>
            <p:cNvSpPr txBox="1"/>
            <p:nvPr/>
          </p:nvSpPr>
          <p:spPr>
            <a:xfrm>
              <a:off x="7804749" y="5415290"/>
              <a:ext cx="2107074" cy="523220"/>
            </a:xfrm>
            <a:prstGeom prst="rect">
              <a:avLst/>
            </a:prstGeom>
            <a:noFill/>
          </p:spPr>
          <p:txBody>
            <a:bodyPr wrap="square">
              <a:spAutoFit/>
            </a:bodyPr>
            <a:lstStyle/>
            <a:p>
              <a:endParaRPr lang="en-US" sz="2800" dirty="0">
                <a:solidFill>
                  <a:schemeClr val="bg1"/>
                </a:solidFill>
                <a:latin typeface="+mj-lt"/>
              </a:endParaRPr>
            </a:p>
          </p:txBody>
        </p:sp>
      </p:grpSp>
      <p:grpSp>
        <p:nvGrpSpPr>
          <p:cNvPr id="9" name="Group 8">
            <a:extLst>
              <a:ext uri="{FF2B5EF4-FFF2-40B4-BE49-F238E27FC236}">
                <a16:creationId xmlns:a16="http://schemas.microsoft.com/office/drawing/2014/main" id="{2C0F68B1-82BC-CCFC-EE44-56DFAE987AF6}"/>
              </a:ext>
            </a:extLst>
          </p:cNvPr>
          <p:cNvGrpSpPr/>
          <p:nvPr/>
        </p:nvGrpSpPr>
        <p:grpSpPr>
          <a:xfrm>
            <a:off x="6816166" y="4591988"/>
            <a:ext cx="4655671" cy="1103025"/>
            <a:chOff x="7451019" y="5131778"/>
            <a:chExt cx="5252864" cy="1103025"/>
          </a:xfrm>
        </p:grpSpPr>
        <p:sp>
          <p:nvSpPr>
            <p:cNvPr id="10" name="Rectangle 9">
              <a:extLst>
                <a:ext uri="{FF2B5EF4-FFF2-40B4-BE49-F238E27FC236}">
                  <a16:creationId xmlns:a16="http://schemas.microsoft.com/office/drawing/2014/main" id="{F40E6A7A-490E-30D3-C68A-FD842326B255}"/>
                </a:ext>
              </a:extLst>
            </p:cNvPr>
            <p:cNvSpPr/>
            <p:nvPr/>
          </p:nvSpPr>
          <p:spPr>
            <a:xfrm>
              <a:off x="7451019" y="5131778"/>
              <a:ext cx="5252864" cy="110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0AEF6AD-85CD-99FE-1902-673AE347FD9A}"/>
                </a:ext>
              </a:extLst>
            </p:cNvPr>
            <p:cNvSpPr txBox="1"/>
            <p:nvPr/>
          </p:nvSpPr>
          <p:spPr>
            <a:xfrm>
              <a:off x="7804749" y="5415290"/>
              <a:ext cx="2107074" cy="584775"/>
            </a:xfrm>
            <a:prstGeom prst="rect">
              <a:avLst/>
            </a:prstGeom>
            <a:noFill/>
          </p:spPr>
          <p:txBody>
            <a:bodyPr wrap="square">
              <a:spAutoFit/>
            </a:bodyPr>
            <a:lstStyle/>
            <a:p>
              <a:pPr algn="ctr"/>
              <a:r>
                <a:rPr lang="en-US" sz="3200" dirty="0">
                  <a:solidFill>
                    <a:schemeClr val="bg1"/>
                  </a:solidFill>
                  <a:latin typeface="+mj-lt"/>
                </a:rPr>
                <a:t>&lt;&gt;</a:t>
              </a:r>
            </a:p>
          </p:txBody>
        </p:sp>
      </p:grpSp>
      <p:grpSp>
        <p:nvGrpSpPr>
          <p:cNvPr id="15" name="Group 14">
            <a:extLst>
              <a:ext uri="{FF2B5EF4-FFF2-40B4-BE49-F238E27FC236}">
                <a16:creationId xmlns:a16="http://schemas.microsoft.com/office/drawing/2014/main" id="{3E6F488F-E61B-C7D7-C232-4F70089B6AFC}"/>
              </a:ext>
            </a:extLst>
          </p:cNvPr>
          <p:cNvGrpSpPr/>
          <p:nvPr/>
        </p:nvGrpSpPr>
        <p:grpSpPr>
          <a:xfrm>
            <a:off x="6749977" y="6095205"/>
            <a:ext cx="8703098" cy="2658147"/>
            <a:chOff x="1783178" y="6781800"/>
            <a:chExt cx="8670654" cy="2658147"/>
          </a:xfrm>
        </p:grpSpPr>
        <p:sp>
          <p:nvSpPr>
            <p:cNvPr id="16" name="TextBox 15">
              <a:extLst>
                <a:ext uri="{FF2B5EF4-FFF2-40B4-BE49-F238E27FC236}">
                  <a16:creationId xmlns:a16="http://schemas.microsoft.com/office/drawing/2014/main" id="{08A9E61D-A243-DA7C-862D-198E89C11C88}"/>
                </a:ext>
              </a:extLst>
            </p:cNvPr>
            <p:cNvSpPr txBox="1"/>
            <p:nvPr/>
          </p:nvSpPr>
          <p:spPr>
            <a:xfrm>
              <a:off x="1783179" y="6781800"/>
              <a:ext cx="3722272" cy="523220"/>
            </a:xfrm>
            <a:prstGeom prst="rect">
              <a:avLst/>
            </a:prstGeom>
            <a:noFill/>
          </p:spPr>
          <p:txBody>
            <a:bodyPr wrap="square">
              <a:spAutoFit/>
            </a:bodyPr>
            <a:lstStyle/>
            <a:p>
              <a:pPr>
                <a:spcBef>
                  <a:spcPts val="2400"/>
                </a:spcBef>
                <a:buSzPct val="50000"/>
              </a:pP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Use 4</a:t>
              </a:r>
            </a:p>
          </p:txBody>
        </p:sp>
        <p:sp>
          <p:nvSpPr>
            <p:cNvPr id="17" name="Rectangle 1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E063557A-323A-7616-B962-0C007171BF9A}"/>
                </a:ext>
              </a:extLst>
            </p:cNvPr>
            <p:cNvSpPr/>
            <p:nvPr/>
          </p:nvSpPr>
          <p:spPr>
            <a:xfrm>
              <a:off x="1783178" y="7450172"/>
              <a:ext cx="8670654" cy="1989775"/>
            </a:xfrm>
            <a:prstGeom prst="rect">
              <a:avLst/>
            </a:prstGeom>
          </p:spPr>
          <p:txBody>
            <a:bodyPr wrap="square">
              <a:spAutoFit/>
            </a:bodyPr>
            <a:lstStyle/>
            <a:p>
              <a:pPr>
                <a:lnSpc>
                  <a:spcPct val="150000"/>
                </a:lnSpc>
                <a:spcBef>
                  <a:spcPts val="1200"/>
                </a:spcBef>
              </a:pPr>
              <a:r>
                <a:rPr lang="en-US" sz="1600" dirty="0"/>
                <a:t>Agricultural Robotics: Used in farming for tasks like harvesting and precision agriculture.</a:t>
              </a:r>
            </a:p>
            <a:p>
              <a:pPr>
                <a:lnSpc>
                  <a:spcPct val="150000"/>
                </a:lnSpc>
                <a:spcBef>
                  <a:spcPts val="1200"/>
                </a:spcBef>
              </a:pPr>
              <a:r>
                <a:rPr lang="en-US" sz="1600" dirty="0"/>
                <a:t>Telepresence Robotics: Enables remote interaction with environments.</a:t>
              </a:r>
            </a:p>
            <a:p>
              <a:pPr>
                <a:lnSpc>
                  <a:spcPct val="150000"/>
                </a:lnSpc>
                <a:spcBef>
                  <a:spcPts val="1200"/>
                </a:spcBef>
              </a:pPr>
              <a:r>
                <a:rPr lang="en-US" sz="1600" dirty="0"/>
                <a:t>Research and Exploration Robotics: Utilized in scientific research and exploration.</a:t>
              </a:r>
            </a:p>
            <a:p>
              <a:pPr>
                <a:lnSpc>
                  <a:spcPct val="150000"/>
                </a:lnSpc>
                <a:spcBef>
                  <a:spcPts val="1200"/>
                </a:spcBef>
              </a:pPr>
              <a:endParaRPr lang="en-US" sz="1600" dirty="0"/>
            </a:p>
          </p:txBody>
        </p:sp>
      </p:grpSp>
      <p:grpSp>
        <p:nvGrpSpPr>
          <p:cNvPr id="18" name="Group 17">
            <a:extLst>
              <a:ext uri="{FF2B5EF4-FFF2-40B4-BE49-F238E27FC236}">
                <a16:creationId xmlns:a16="http://schemas.microsoft.com/office/drawing/2014/main" id="{C0A3BCFB-2A7B-A048-A09A-33B06F83A5E1}"/>
              </a:ext>
            </a:extLst>
          </p:cNvPr>
          <p:cNvGrpSpPr/>
          <p:nvPr/>
        </p:nvGrpSpPr>
        <p:grpSpPr>
          <a:xfrm>
            <a:off x="9650627" y="2354257"/>
            <a:ext cx="8204887" cy="2658147"/>
            <a:chOff x="-275368" y="6781800"/>
            <a:chExt cx="8174302" cy="2658147"/>
          </a:xfrm>
        </p:grpSpPr>
        <p:sp>
          <p:nvSpPr>
            <p:cNvPr id="19" name="TextBox 18">
              <a:extLst>
                <a:ext uri="{FF2B5EF4-FFF2-40B4-BE49-F238E27FC236}">
                  <a16:creationId xmlns:a16="http://schemas.microsoft.com/office/drawing/2014/main" id="{4E967519-B5D3-2FA3-A5B1-2CBFF7891DF9}"/>
                </a:ext>
              </a:extLst>
            </p:cNvPr>
            <p:cNvSpPr txBox="1"/>
            <p:nvPr/>
          </p:nvSpPr>
          <p:spPr>
            <a:xfrm>
              <a:off x="1783179" y="6781800"/>
              <a:ext cx="3722272" cy="523220"/>
            </a:xfrm>
            <a:prstGeom prst="rect">
              <a:avLst/>
            </a:prstGeom>
            <a:noFill/>
          </p:spPr>
          <p:txBody>
            <a:bodyPr wrap="square">
              <a:spAutoFit/>
            </a:bodyPr>
            <a:lstStyle/>
            <a:p>
              <a:pPr>
                <a:spcBef>
                  <a:spcPts val="2400"/>
                </a:spcBef>
                <a:buSzPct val="50000"/>
              </a:pP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Use 5 </a:t>
              </a:r>
            </a:p>
          </p:txBody>
        </p:sp>
        <p:sp>
          <p:nvSpPr>
            <p:cNvPr id="20" name="Rectangle 1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7394EE5-32E5-F354-8E48-5D5F29329D77}"/>
                </a:ext>
              </a:extLst>
            </p:cNvPr>
            <p:cNvSpPr/>
            <p:nvPr/>
          </p:nvSpPr>
          <p:spPr>
            <a:xfrm>
              <a:off x="-275368" y="7450172"/>
              <a:ext cx="8174302" cy="1989775"/>
            </a:xfrm>
            <a:prstGeom prst="rect">
              <a:avLst/>
            </a:prstGeom>
          </p:spPr>
          <p:txBody>
            <a:bodyPr wrap="square">
              <a:spAutoFit/>
            </a:bodyPr>
            <a:lstStyle/>
            <a:p>
              <a:pPr>
                <a:lnSpc>
                  <a:spcPct val="150000"/>
                </a:lnSpc>
                <a:spcBef>
                  <a:spcPts val="1200"/>
                </a:spcBef>
              </a:pPr>
              <a:r>
                <a:rPr lang="en-US" sz="1600" dirty="0"/>
                <a:t>Soft Robotics: Involves robots with soft and flexible materials.</a:t>
              </a:r>
            </a:p>
            <a:p>
              <a:pPr>
                <a:lnSpc>
                  <a:spcPct val="150000"/>
                </a:lnSpc>
                <a:spcBef>
                  <a:spcPts val="1200"/>
                </a:spcBef>
              </a:pPr>
              <a:r>
                <a:rPr lang="en-US" sz="1600" dirty="0"/>
                <a:t>Swarm Robotics: Involves multiple robots collaborating for a common goal.</a:t>
              </a:r>
            </a:p>
            <a:p>
              <a:pPr>
                <a:lnSpc>
                  <a:spcPct val="150000"/>
                </a:lnSpc>
                <a:spcBef>
                  <a:spcPts val="1200"/>
                </a:spcBef>
              </a:pPr>
              <a:r>
                <a:rPr lang="en-US" sz="1600" dirty="0"/>
                <a:t>Exoskeletons: Wearable robotic devices to enhance human capabilities</a:t>
              </a:r>
            </a:p>
            <a:p>
              <a:pPr>
                <a:lnSpc>
                  <a:spcPct val="150000"/>
                </a:lnSpc>
                <a:spcBef>
                  <a:spcPts val="1200"/>
                </a:spcBef>
              </a:pPr>
              <a:endParaRPr lang="en-US" sz="1600" dirty="0"/>
            </a:p>
          </p:txBody>
        </p:sp>
      </p:grpSp>
      <p:sp>
        <p:nvSpPr>
          <p:cNvPr id="23" name="TextBox 22">
            <a:extLst>
              <a:ext uri="{FF2B5EF4-FFF2-40B4-BE49-F238E27FC236}">
                <a16:creationId xmlns:a16="http://schemas.microsoft.com/office/drawing/2014/main" id="{4CAD10E4-36B0-0E23-2BC8-622D729AB618}"/>
              </a:ext>
            </a:extLst>
          </p:cNvPr>
          <p:cNvSpPr txBox="1"/>
          <p:nvPr/>
        </p:nvSpPr>
        <p:spPr>
          <a:xfrm>
            <a:off x="1025612" y="4624262"/>
            <a:ext cx="5430362" cy="1754326"/>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Types of Robotics</a:t>
            </a:r>
            <a:endParaRPr lang="en-US"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endParaRPr>
          </a:p>
        </p:txBody>
      </p:sp>
      <p:sp>
        <p:nvSpPr>
          <p:cNvPr id="22" name="TextBox 21">
            <a:extLst>
              <a:ext uri="{FF2B5EF4-FFF2-40B4-BE49-F238E27FC236}">
                <a16:creationId xmlns:a16="http://schemas.microsoft.com/office/drawing/2014/main" id="{D8323F9F-E5E4-4301-AE76-EDDFE7675FF3}"/>
              </a:ext>
            </a:extLst>
          </p:cNvPr>
          <p:cNvSpPr txBox="1"/>
          <p:nvPr/>
        </p:nvSpPr>
        <p:spPr>
          <a:xfrm>
            <a:off x="11885547" y="4855057"/>
            <a:ext cx="1867523" cy="584775"/>
          </a:xfrm>
          <a:prstGeom prst="rect">
            <a:avLst/>
          </a:prstGeom>
          <a:noFill/>
        </p:spPr>
        <p:txBody>
          <a:bodyPr wrap="square">
            <a:spAutoFit/>
          </a:bodyPr>
          <a:lstStyle/>
          <a:p>
            <a:pPr algn="ctr"/>
            <a:r>
              <a:rPr lang="en-US" sz="3200" dirty="0">
                <a:solidFill>
                  <a:schemeClr val="bg1"/>
                </a:solidFill>
                <a:latin typeface="+mj-lt"/>
              </a:rPr>
              <a:t>&lt;&gt;</a:t>
            </a:r>
          </a:p>
        </p:txBody>
      </p:sp>
    </p:spTree>
    <p:extLst>
      <p:ext uri="{BB962C8B-B14F-4D97-AF65-F5344CB8AC3E}">
        <p14:creationId xmlns:p14="http://schemas.microsoft.com/office/powerpoint/2010/main" val="96008517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3"/>
                                        </p:tgtEl>
                                        <p:attrNameLst>
                                          <p:attrName>style.visibility</p:attrName>
                                        </p:attrNameLst>
                                      </p:cBhvr>
                                      <p:to>
                                        <p:strVal val="visible"/>
                                      </p:to>
                                    </p:set>
                                    <p:anim to="" calcmode="lin" valueType="num">
                                      <p:cBhvr>
                                        <p:cTn id="7" dur="750" fill="hold">
                                          <p:stCondLst>
                                            <p:cond delay="0"/>
                                          </p:stCondLst>
                                        </p:cTn>
                                        <p:tgtEl>
                                          <p:spTgt spid="2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3"/>
                                        </p:tgtEl>
                                      </p:cBhvr>
                                    </p:animEffect>
                                  </p:childTnLst>
                                </p:cTn>
                              </p:par>
                            </p:childTnLst>
                          </p:cTn>
                        </p:par>
                        <p:par>
                          <p:cTn id="9" fill="hold">
                            <p:stCondLst>
                              <p:cond delay="1065"/>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par>
                                <p:cTn id="13" presetID="2" presetClass="entr" presetSubtype="4" decel="10000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2065"/>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par>
                                <p:cTn id="21" presetID="2" presetClass="entr" presetSubtype="1"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7E8808-8EDD-3605-6131-B721E56D9EED}"/>
              </a:ext>
            </a:extLst>
          </p:cNvPr>
          <p:cNvSpPr/>
          <p:nvPr/>
        </p:nvSpPr>
        <p:spPr>
          <a:xfrm>
            <a:off x="5563709" y="1905000"/>
            <a:ext cx="3463772" cy="647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F59568C-439B-4C9E-27EE-EC4D6EDAFF3C}"/>
              </a:ext>
            </a:extLst>
          </p:cNvPr>
          <p:cNvSpPr/>
          <p:nvPr/>
        </p:nvSpPr>
        <p:spPr>
          <a:xfrm>
            <a:off x="12957328" y="1905000"/>
            <a:ext cx="3463772" cy="647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BD45392E-7B65-6EFD-9294-58BB6A060A54}"/>
              </a:ext>
            </a:extLst>
          </p:cNvPr>
          <p:cNvSpPr/>
          <p:nvPr/>
        </p:nvSpPr>
        <p:spPr>
          <a:xfrm>
            <a:off x="5914804" y="2330633"/>
            <a:ext cx="2870382" cy="5221429"/>
          </a:xfrm>
          <a:prstGeom prst="rect">
            <a:avLst/>
          </a:prstGeom>
        </p:spPr>
        <p:txBody>
          <a:bodyPr wrap="square">
            <a:spAutoFit/>
          </a:bodyPr>
          <a:lstStyle/>
          <a:p>
            <a:pPr>
              <a:lnSpc>
                <a:spcPct val="150000"/>
              </a:lnSpc>
              <a:spcBef>
                <a:spcPts val="1200"/>
              </a:spcBef>
            </a:pPr>
            <a:r>
              <a:rPr lang="en-US" altLang="zh-CN" sz="2400" dirty="0">
                <a:solidFill>
                  <a:schemeClr val="bg1"/>
                </a:solidFill>
                <a:latin typeface="Outfit Black" pitchFamily="2" charset="0"/>
                <a:ea typeface="Lato Light" panose="020F0502020204030203" pitchFamily="34" charset="0"/>
                <a:cs typeface="Lato Light" panose="020F0502020204030203" pitchFamily="34" charset="0"/>
              </a:rPr>
              <a:t>First Generation (1950s-1970s): </a:t>
            </a:r>
          </a:p>
          <a:p>
            <a:pPr>
              <a:lnSpc>
                <a:spcPct val="150000"/>
              </a:lnSpc>
            </a:pPr>
            <a:r>
              <a:rPr lang="en-US" sz="1600" b="1" dirty="0">
                <a:solidFill>
                  <a:schemeClr val="bg1"/>
                </a:solidFill>
              </a:rPr>
              <a:t>Characteristics:</a:t>
            </a:r>
            <a:endParaRPr lang="en-US" sz="1600" dirty="0">
              <a:solidFill>
                <a:schemeClr val="bg1"/>
              </a:solidFill>
            </a:endParaRPr>
          </a:p>
          <a:p>
            <a:pPr marL="285750" indent="-285750">
              <a:lnSpc>
                <a:spcPct val="150000"/>
              </a:lnSpc>
              <a:buFont typeface="Arial" panose="020B0604020202020204" pitchFamily="34" charset="0"/>
              <a:buChar char="•"/>
            </a:pPr>
            <a:r>
              <a:rPr lang="en-US" sz="1600" dirty="0">
                <a:solidFill>
                  <a:schemeClr val="bg1"/>
                </a:solidFill>
              </a:rPr>
              <a:t>Simple mechanical devices</a:t>
            </a:r>
          </a:p>
          <a:p>
            <a:pPr marL="285750" indent="-285750">
              <a:lnSpc>
                <a:spcPct val="150000"/>
              </a:lnSpc>
              <a:buFont typeface="Arial" panose="020B0604020202020204" pitchFamily="34" charset="0"/>
              <a:buChar char="•"/>
            </a:pPr>
            <a:r>
              <a:rPr lang="en-US" sz="1600" dirty="0">
                <a:solidFill>
                  <a:schemeClr val="bg1"/>
                </a:solidFill>
              </a:rPr>
              <a:t>Limited computational capabilities.</a:t>
            </a:r>
          </a:p>
          <a:p>
            <a:pPr marL="285750" indent="-285750">
              <a:lnSpc>
                <a:spcPct val="150000"/>
              </a:lnSpc>
              <a:buFont typeface="Arial" panose="020B0604020202020204" pitchFamily="34" charset="0"/>
              <a:buChar char="•"/>
            </a:pPr>
            <a:r>
              <a:rPr lang="en-US" sz="1600" dirty="0">
                <a:solidFill>
                  <a:schemeClr val="bg1"/>
                </a:solidFill>
              </a:rPr>
              <a:t>Mainly used in industrial automation for repetitive tasks.</a:t>
            </a:r>
          </a:p>
          <a:p>
            <a:pPr marL="285750" indent="-285750">
              <a:lnSpc>
                <a:spcPct val="150000"/>
              </a:lnSpc>
              <a:buFont typeface="Arial" panose="020B0604020202020204" pitchFamily="34" charset="0"/>
              <a:buChar char="•"/>
            </a:pPr>
            <a:endParaRPr lang="en-US" sz="1600" dirty="0">
              <a:solidFill>
                <a:schemeClr val="bg1"/>
              </a:solidFill>
            </a:endParaRPr>
          </a:p>
          <a:p>
            <a:pPr>
              <a:lnSpc>
                <a:spcPct val="150000"/>
              </a:lnSpc>
            </a:pPr>
            <a:r>
              <a:rPr lang="en-US" sz="1600" b="1" dirty="0">
                <a:solidFill>
                  <a:schemeClr val="bg1"/>
                </a:solidFill>
              </a:rPr>
              <a:t>Examples:</a:t>
            </a:r>
            <a:r>
              <a:rPr lang="en-US" sz="1600" dirty="0">
                <a:solidFill>
                  <a:schemeClr val="bg1"/>
                </a:solidFill>
              </a:rPr>
              <a:t> </a:t>
            </a:r>
            <a:r>
              <a:rPr lang="en-US" sz="1600" dirty="0" err="1">
                <a:solidFill>
                  <a:schemeClr val="bg1"/>
                </a:solidFill>
              </a:rPr>
              <a:t>Unimate</a:t>
            </a:r>
            <a:r>
              <a:rPr lang="en-US" sz="1600" dirty="0">
                <a:solidFill>
                  <a:schemeClr val="bg1"/>
                </a:solidFill>
              </a:rPr>
              <a:t>, the first industrial robot used for assembly line tasks.</a:t>
            </a:r>
          </a:p>
        </p:txBody>
      </p:sp>
      <p:pic>
        <p:nvPicPr>
          <p:cNvPr id="11" name="Picture Placeholder 10">
            <a:extLst>
              <a:ext uri="{FF2B5EF4-FFF2-40B4-BE49-F238E27FC236}">
                <a16:creationId xmlns:a16="http://schemas.microsoft.com/office/drawing/2014/main" id="{C48C76C4-7403-4309-ACB4-06D2FD7970DA}"/>
              </a:ext>
            </a:extLst>
          </p:cNvPr>
          <p:cNvPicPr>
            <a:picLocks noGrp="1" noChangeAspect="1"/>
          </p:cNvPicPr>
          <p:nvPr>
            <p:ph type="pic" sz="quarter" idx="11"/>
          </p:nvPr>
        </p:nvPicPr>
        <p:blipFill rotWithShape="1">
          <a:blip r:embed="rId2" cstate="print">
            <a:extLst>
              <a:ext uri="{28A0092B-C50C-407E-A947-70E740481C1C}">
                <a14:useLocalDpi xmlns:a14="http://schemas.microsoft.com/office/drawing/2010/main" val="0"/>
              </a:ext>
            </a:extLst>
          </a:blip>
          <a:srcRect/>
          <a:stretch/>
        </p:blipFill>
        <p:spPr>
          <a:xfrm>
            <a:off x="9260518" y="1905001"/>
            <a:ext cx="3463772" cy="6476998"/>
          </a:xfrm>
          <a:prstGeom prst="rect">
            <a:avLst/>
          </a:prstGeom>
          <a:ln>
            <a:noFill/>
          </a:ln>
          <a:effectLst>
            <a:outerShdw blurRad="292100" dist="139700" dir="2700000" algn="tl" rotWithShape="0">
              <a:srgbClr val="333333">
                <a:alpha val="65000"/>
              </a:srgbClr>
            </a:outerShdw>
          </a:effectLst>
        </p:spPr>
      </p:pic>
      <p:pic>
        <p:nvPicPr>
          <p:cNvPr id="7" name="Picture Placeholder 6">
            <a:extLst>
              <a:ext uri="{FF2B5EF4-FFF2-40B4-BE49-F238E27FC236}">
                <a16:creationId xmlns:a16="http://schemas.microsoft.com/office/drawing/2014/main" id="{BDBB465E-80C4-40CF-BB71-0058FCBA185E}"/>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1866900" y="1905000"/>
            <a:ext cx="3463772" cy="6476999"/>
          </a:xfrm>
          <a:prstGeom prst="rect">
            <a:avLst/>
          </a:prstGeom>
          <a:ln>
            <a:noFill/>
          </a:ln>
          <a:effectLst>
            <a:outerShdw blurRad="292100" dist="139700" dir="2700000" algn="tl" rotWithShape="0">
              <a:srgbClr val="333333">
                <a:alpha val="65000"/>
              </a:srgbClr>
            </a:outerShdw>
          </a:effectLst>
        </p:spPr>
      </p:pic>
      <p:sp>
        <p:nvSpPr>
          <p:cNvPr id="10" name="Rectangle 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81FA42A8-5CB6-44A3-92AA-891AA7B3DB67}"/>
              </a:ext>
            </a:extLst>
          </p:cNvPr>
          <p:cNvSpPr/>
          <p:nvPr/>
        </p:nvSpPr>
        <p:spPr>
          <a:xfrm>
            <a:off x="13179301" y="2325839"/>
            <a:ext cx="3019826" cy="5590761"/>
          </a:xfrm>
          <a:prstGeom prst="rect">
            <a:avLst/>
          </a:prstGeom>
        </p:spPr>
        <p:txBody>
          <a:bodyPr wrap="square">
            <a:spAutoFit/>
          </a:bodyPr>
          <a:lstStyle/>
          <a:p>
            <a:pPr>
              <a:lnSpc>
                <a:spcPct val="150000"/>
              </a:lnSpc>
              <a:spcBef>
                <a:spcPts val="1200"/>
              </a:spcBef>
            </a:pPr>
            <a:r>
              <a:rPr lang="en-US" altLang="zh-CN" sz="2400" dirty="0">
                <a:solidFill>
                  <a:schemeClr val="bg1"/>
                </a:solidFill>
                <a:latin typeface="Outfit Black" pitchFamily="2" charset="0"/>
                <a:ea typeface="Lato Light" panose="020F0502020204030203" pitchFamily="34" charset="0"/>
                <a:cs typeface="Lato Light" panose="020F0502020204030203" pitchFamily="34" charset="0"/>
              </a:rPr>
              <a:t>Second Generation (1980s 2000s):</a:t>
            </a:r>
          </a:p>
          <a:p>
            <a:pPr>
              <a:lnSpc>
                <a:spcPct val="150000"/>
              </a:lnSpc>
            </a:pPr>
            <a:r>
              <a:rPr lang="en-US" sz="1600" b="1" dirty="0">
                <a:solidFill>
                  <a:schemeClr val="bg1"/>
                </a:solidFill>
              </a:rPr>
              <a:t>Characteristics:</a:t>
            </a:r>
          </a:p>
          <a:p>
            <a:pPr marL="285750" indent="-285750">
              <a:lnSpc>
                <a:spcPct val="150000"/>
              </a:lnSpc>
              <a:buFont typeface="Arial" panose="020B0604020202020204" pitchFamily="34" charset="0"/>
              <a:buChar char="•"/>
            </a:pPr>
            <a:r>
              <a:rPr lang="en-US" sz="1600" dirty="0">
                <a:solidFill>
                  <a:schemeClr val="bg1"/>
                </a:solidFill>
              </a:rPr>
              <a:t>Introduction of microprocessors and sensors.</a:t>
            </a:r>
          </a:p>
          <a:p>
            <a:pPr marL="285750" indent="-285750">
              <a:lnSpc>
                <a:spcPct val="150000"/>
              </a:lnSpc>
              <a:buFont typeface="Arial" panose="020B0604020202020204" pitchFamily="34" charset="0"/>
              <a:buChar char="•"/>
            </a:pPr>
            <a:r>
              <a:rPr lang="en-US" sz="1600" dirty="0">
                <a:solidFill>
                  <a:schemeClr val="bg1"/>
                </a:solidFill>
              </a:rPr>
              <a:t>Improved accuracy and flexibility.</a:t>
            </a:r>
          </a:p>
          <a:p>
            <a:pPr marL="285750" indent="-285750">
              <a:lnSpc>
                <a:spcPct val="150000"/>
              </a:lnSpc>
              <a:buFont typeface="Arial" panose="020B0604020202020204" pitchFamily="34" charset="0"/>
              <a:buChar char="•"/>
            </a:pPr>
            <a:r>
              <a:rPr lang="en-US" sz="1600" dirty="0">
                <a:solidFill>
                  <a:schemeClr val="bg1"/>
                </a:solidFill>
              </a:rPr>
              <a:t>Expanded use in manufacturing and industrial settings.</a:t>
            </a:r>
          </a:p>
          <a:p>
            <a:pPr>
              <a:lnSpc>
                <a:spcPct val="150000"/>
              </a:lnSpc>
            </a:pPr>
            <a:r>
              <a:rPr lang="en-US" sz="1600" b="1" dirty="0" err="1">
                <a:solidFill>
                  <a:schemeClr val="bg1"/>
                </a:solidFill>
              </a:rPr>
              <a:t>Examples:</a:t>
            </a:r>
            <a:r>
              <a:rPr lang="en-US" sz="1600" dirty="0" err="1">
                <a:solidFill>
                  <a:schemeClr val="bg1"/>
                </a:solidFill>
              </a:rPr>
              <a:t>Robots</a:t>
            </a:r>
            <a:r>
              <a:rPr lang="en-US" sz="1600" dirty="0">
                <a:solidFill>
                  <a:schemeClr val="bg1"/>
                </a:solidFill>
              </a:rPr>
              <a:t> with more advanced programming capabilities.</a:t>
            </a:r>
          </a:p>
        </p:txBody>
      </p:sp>
      <p:sp>
        <p:nvSpPr>
          <p:cNvPr id="12" name="TextBox 11">
            <a:extLst>
              <a:ext uri="{FF2B5EF4-FFF2-40B4-BE49-F238E27FC236}">
                <a16:creationId xmlns:a16="http://schemas.microsoft.com/office/drawing/2014/main" id="{0B5767EE-CC62-4448-BA5A-7CAA7A97FCC8}"/>
              </a:ext>
            </a:extLst>
          </p:cNvPr>
          <p:cNvSpPr txBox="1"/>
          <p:nvPr/>
        </p:nvSpPr>
        <p:spPr>
          <a:xfrm>
            <a:off x="1777662" y="567230"/>
            <a:ext cx="11592348" cy="923330"/>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Various Generations of Robots</a:t>
            </a:r>
            <a:endParaRPr lang="en-US"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endParaRPr>
          </a:p>
        </p:txBody>
      </p:sp>
    </p:spTree>
    <p:extLst>
      <p:ext uri="{BB962C8B-B14F-4D97-AF65-F5344CB8AC3E}">
        <p14:creationId xmlns:p14="http://schemas.microsoft.com/office/powerpoint/2010/main" val="321923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0" presetClass="entr" presetSubtype="0" fill="hold" grpId="0" nodeType="withEffect">
                                  <p:stCondLst>
                                    <p:cond delay="0"/>
                                  </p:stCondLst>
                                  <p:iterate type="lt">
                                    <p:tmPct val="3000"/>
                                  </p:iterate>
                                  <p:childTnLst>
                                    <p:set>
                                      <p:cBhvr>
                                        <p:cTn id="22" dur="750" fill="hold">
                                          <p:stCondLst>
                                            <p:cond delay="0"/>
                                          </p:stCondLst>
                                        </p:cTn>
                                        <p:tgtEl>
                                          <p:spTgt spid="12"/>
                                        </p:tgtEl>
                                        <p:attrNameLst>
                                          <p:attrName>style.visibility</p:attrName>
                                        </p:attrNameLst>
                                      </p:cBhvr>
                                      <p:to>
                                        <p:strVal val="visible"/>
                                      </p:to>
                                    </p:set>
                                    <p:anim to="" calcmode="lin" valueType="num">
                                      <p:cBhvr>
                                        <p:cTn id="23" dur="750" fill="hold">
                                          <p:stCondLst>
                                            <p:cond delay="0"/>
                                          </p:stCondLst>
                                        </p:cTn>
                                        <p:tgtEl>
                                          <p:spTgt spid="12"/>
                                        </p:tgtEl>
                                        <p:attrNameLst>
                                          <p:attrName>ppt_x</p:attrName>
                                        </p:attrNameLst>
                                      </p:cBhvr>
                                      <p:tavLst>
                                        <p:tav tm="0" fmla="#ppt_x+#ppt_w*((1.5-1.5*$)^3-(1.5-1.5*$)^2)">
                                          <p:val>
                                            <p:strVal val="0"/>
                                          </p:val>
                                        </p:tav>
                                        <p:tav tm="100000">
                                          <p:val>
                                            <p:strVal val="1"/>
                                          </p:val>
                                        </p:tav>
                                      </p:tavLst>
                                    </p:anim>
                                    <p:animEffect filter="fade">
                                      <p:cBhvr>
                                        <p:cTn id="24" dur="750">
                                          <p:stCondLst>
                                            <p:cond delay="0"/>
                                          </p:stCondLst>
                                        </p:cTn>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F770833-E3B0-630B-8AD2-F2B7DE371B74}"/>
              </a:ext>
            </a:extLst>
          </p:cNvPr>
          <p:cNvGrpSpPr/>
          <p:nvPr/>
        </p:nvGrpSpPr>
        <p:grpSpPr>
          <a:xfrm>
            <a:off x="1359253" y="3881456"/>
            <a:ext cx="5587256" cy="4920866"/>
            <a:chOff x="1405606" y="6272109"/>
            <a:chExt cx="5935596" cy="4920866"/>
          </a:xfrm>
        </p:grpSpPr>
        <p:sp>
          <p:nvSpPr>
            <p:cNvPr id="3" name="TextBox 2">
              <a:extLst>
                <a:ext uri="{FF2B5EF4-FFF2-40B4-BE49-F238E27FC236}">
                  <a16:creationId xmlns:a16="http://schemas.microsoft.com/office/drawing/2014/main" id="{34B51EBB-418A-9914-087D-026BE9FC8DBC}"/>
                </a:ext>
              </a:extLst>
            </p:cNvPr>
            <p:cNvSpPr txBox="1"/>
            <p:nvPr/>
          </p:nvSpPr>
          <p:spPr>
            <a:xfrm>
              <a:off x="1420213" y="6272109"/>
              <a:ext cx="5920989" cy="954107"/>
            </a:xfrm>
            <a:prstGeom prst="rect">
              <a:avLst/>
            </a:prstGeom>
            <a:noFill/>
          </p:spPr>
          <p:txBody>
            <a:bodyPr wrap="square">
              <a:spAutoFit/>
            </a:bodyPr>
            <a:lstStyle/>
            <a:p>
              <a:pPr>
                <a:spcBef>
                  <a:spcPts val="2400"/>
                </a:spcBef>
                <a:buSzPct val="50000"/>
              </a:pP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Third</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Generation</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 (2000s-Present):</a:t>
              </a: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0FFABA17-B3E9-B7D1-7EA5-7EAD561DFE20}"/>
                </a:ext>
              </a:extLst>
            </p:cNvPr>
            <p:cNvSpPr/>
            <p:nvPr/>
          </p:nvSpPr>
          <p:spPr>
            <a:xfrm>
              <a:off x="1405606" y="7407900"/>
              <a:ext cx="5495846" cy="3785075"/>
            </a:xfrm>
            <a:prstGeom prst="rect">
              <a:avLst/>
            </a:prstGeom>
          </p:spPr>
          <p:txBody>
            <a:bodyPr wrap="square">
              <a:spAutoFit/>
            </a:bodyPr>
            <a:lstStyle/>
            <a:p>
              <a:pPr>
                <a:lnSpc>
                  <a:spcPct val="150000"/>
                </a:lnSpc>
              </a:pPr>
              <a:r>
                <a:rPr lang="en-US" sz="1800" b="1" dirty="0"/>
                <a:t>Characteristics:</a:t>
              </a:r>
              <a:endParaRPr lang="en-US" sz="1800" dirty="0"/>
            </a:p>
            <a:p>
              <a:pPr marL="742950" lvl="1" indent="-285750">
                <a:lnSpc>
                  <a:spcPct val="150000"/>
                </a:lnSpc>
                <a:buFont typeface="Arial" panose="020B0604020202020204" pitchFamily="34" charset="0"/>
                <a:buChar char="•"/>
              </a:pPr>
              <a:r>
                <a:rPr lang="en-US" sz="1800" dirty="0"/>
                <a:t>Advanced sensors, vision systems, and artificial intelligence.</a:t>
              </a:r>
            </a:p>
            <a:p>
              <a:pPr marL="742950" lvl="1" indent="-285750">
                <a:lnSpc>
                  <a:spcPct val="150000"/>
                </a:lnSpc>
                <a:buFont typeface="Arial" panose="020B0604020202020204" pitchFamily="34" charset="0"/>
                <a:buChar char="•"/>
              </a:pPr>
              <a:r>
                <a:rPr lang="en-US" sz="1800" dirty="0"/>
                <a:t>Greater adaptability and autonomy.</a:t>
              </a:r>
            </a:p>
            <a:p>
              <a:pPr marL="742950" lvl="1" indent="-285750">
                <a:lnSpc>
                  <a:spcPct val="150000"/>
                </a:lnSpc>
                <a:buFont typeface="Arial" panose="020B0604020202020204" pitchFamily="34" charset="0"/>
                <a:buChar char="•"/>
              </a:pPr>
              <a:r>
                <a:rPr lang="en-US" sz="1800" dirty="0"/>
                <a:t>Widespread use in various industries beyond manufacturing.</a:t>
              </a:r>
            </a:p>
            <a:p>
              <a:pPr>
                <a:lnSpc>
                  <a:spcPct val="150000"/>
                </a:lnSpc>
              </a:pPr>
              <a:r>
                <a:rPr lang="en-US" sz="1800" b="1" dirty="0"/>
                <a:t>Examples:</a:t>
              </a:r>
              <a:endParaRPr lang="en-US" sz="1800" dirty="0"/>
            </a:p>
            <a:p>
              <a:pPr marL="742950" lvl="1" indent="-285750">
                <a:lnSpc>
                  <a:spcPct val="150000"/>
                </a:lnSpc>
                <a:buFont typeface="Arial" panose="020B0604020202020204" pitchFamily="34" charset="0"/>
                <a:buChar char="•"/>
              </a:pPr>
              <a:r>
                <a:rPr lang="en-US" sz="1800" dirty="0"/>
                <a:t>Surgical robots, autonomous vehicles, sophisticated service robots.</a:t>
              </a:r>
            </a:p>
          </p:txBody>
        </p:sp>
      </p:grpSp>
      <p:grpSp>
        <p:nvGrpSpPr>
          <p:cNvPr id="5" name="Group 4">
            <a:extLst>
              <a:ext uri="{FF2B5EF4-FFF2-40B4-BE49-F238E27FC236}">
                <a16:creationId xmlns:a16="http://schemas.microsoft.com/office/drawing/2014/main" id="{B07A1889-74D2-F91E-02E7-FD51741CE4D3}"/>
              </a:ext>
            </a:extLst>
          </p:cNvPr>
          <p:cNvGrpSpPr/>
          <p:nvPr/>
        </p:nvGrpSpPr>
        <p:grpSpPr>
          <a:xfrm>
            <a:off x="6725233" y="3881456"/>
            <a:ext cx="5535014" cy="5306196"/>
            <a:chOff x="6531489" y="6272109"/>
            <a:chExt cx="5880097" cy="5306196"/>
          </a:xfrm>
        </p:grpSpPr>
        <p:sp>
          <p:nvSpPr>
            <p:cNvPr id="6" name="TextBox 5">
              <a:extLst>
                <a:ext uri="{FF2B5EF4-FFF2-40B4-BE49-F238E27FC236}">
                  <a16:creationId xmlns:a16="http://schemas.microsoft.com/office/drawing/2014/main" id="{3F41D639-AEA5-EA3B-7B3A-0DE049485BA4}"/>
                </a:ext>
              </a:extLst>
            </p:cNvPr>
            <p:cNvSpPr txBox="1"/>
            <p:nvPr/>
          </p:nvSpPr>
          <p:spPr>
            <a:xfrm>
              <a:off x="6766561" y="6272109"/>
              <a:ext cx="4632360" cy="954107"/>
            </a:xfrm>
            <a:prstGeom prst="rect">
              <a:avLst/>
            </a:prstGeom>
            <a:noFill/>
          </p:spPr>
          <p:txBody>
            <a:bodyPr wrap="square">
              <a:spAutoFit/>
            </a:bodyPr>
            <a:lstStyle/>
            <a:p>
              <a:pPr>
                <a:spcBef>
                  <a:spcPts val="2400"/>
                </a:spcBef>
                <a:buSzPct val="50000"/>
              </a:pP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Fourth</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Generation</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Emerging</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a:t>
              </a: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Current</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a:t>
              </a:r>
            </a:p>
          </p:txBody>
        </p:sp>
        <p:sp>
          <p:nvSpPr>
            <p:cNvPr id="7" name="Rectangle 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4EAB7523-0E6A-2234-0D22-7681D6B0761D}"/>
                </a:ext>
              </a:extLst>
            </p:cNvPr>
            <p:cNvSpPr/>
            <p:nvPr/>
          </p:nvSpPr>
          <p:spPr>
            <a:xfrm>
              <a:off x="6531489" y="7377731"/>
              <a:ext cx="5880097" cy="4200574"/>
            </a:xfrm>
            <a:prstGeom prst="rect">
              <a:avLst/>
            </a:prstGeom>
          </p:spPr>
          <p:txBody>
            <a:bodyPr wrap="square">
              <a:spAutoFit/>
            </a:bodyPr>
            <a:lstStyle/>
            <a:p>
              <a:pPr>
                <a:lnSpc>
                  <a:spcPct val="150000"/>
                </a:lnSpc>
              </a:pPr>
              <a:r>
                <a:rPr lang="en-US" sz="1800" b="1" dirty="0"/>
                <a:t>Characteristics:</a:t>
              </a:r>
              <a:endParaRPr lang="en-US" sz="1800" dirty="0"/>
            </a:p>
            <a:p>
              <a:pPr marL="742950" lvl="1" indent="-285750">
                <a:lnSpc>
                  <a:spcPct val="150000"/>
                </a:lnSpc>
                <a:buFont typeface="Arial" panose="020B0604020202020204" pitchFamily="34" charset="0"/>
                <a:buChar char="•"/>
              </a:pPr>
              <a:r>
                <a:rPr lang="en-US" sz="1800" dirty="0"/>
                <a:t>Integration of advanced AI, machine learning, and natural language processing.</a:t>
              </a:r>
            </a:p>
            <a:p>
              <a:pPr marL="742950" lvl="1" indent="-285750">
                <a:lnSpc>
                  <a:spcPct val="150000"/>
                </a:lnSpc>
                <a:buFont typeface="Arial" panose="020B0604020202020204" pitchFamily="34" charset="0"/>
                <a:buChar char="•"/>
              </a:pPr>
              <a:r>
                <a:rPr lang="en-US" sz="1800" dirty="0"/>
                <a:t>Enhanced collaboration between humans and robots.</a:t>
              </a:r>
            </a:p>
            <a:p>
              <a:pPr marL="742950" lvl="1" indent="-285750">
                <a:lnSpc>
                  <a:spcPct val="150000"/>
                </a:lnSpc>
                <a:buFont typeface="Arial" panose="020B0604020202020204" pitchFamily="34" charset="0"/>
                <a:buChar char="•"/>
              </a:pPr>
              <a:r>
                <a:rPr lang="en-US" sz="1800" dirty="0"/>
                <a:t>Focus on human-robot interaction and cognitive capabilities.</a:t>
              </a:r>
            </a:p>
            <a:p>
              <a:pPr>
                <a:lnSpc>
                  <a:spcPct val="150000"/>
                </a:lnSpc>
              </a:pPr>
              <a:r>
                <a:rPr lang="en-US" sz="1800" b="1" dirty="0"/>
                <a:t>Examples:</a:t>
              </a:r>
              <a:endParaRPr lang="en-US" sz="1800" dirty="0"/>
            </a:p>
            <a:p>
              <a:pPr marL="742950" lvl="1" indent="-285750">
                <a:lnSpc>
                  <a:spcPct val="150000"/>
                </a:lnSpc>
                <a:buFont typeface="Arial" panose="020B0604020202020204" pitchFamily="34" charset="0"/>
                <a:buChar char="•"/>
              </a:pPr>
              <a:r>
                <a:rPr lang="en-US" sz="1800" dirty="0"/>
                <a:t>AI-powered service robots, collaborative robots (</a:t>
              </a:r>
              <a:r>
                <a:rPr lang="en-US" sz="1800" dirty="0" err="1"/>
                <a:t>cobots</a:t>
              </a:r>
              <a:r>
                <a:rPr lang="en-US" sz="1800" dirty="0"/>
                <a:t>), advanced humanoid robots.</a:t>
              </a:r>
            </a:p>
          </p:txBody>
        </p:sp>
      </p:grpSp>
      <p:grpSp>
        <p:nvGrpSpPr>
          <p:cNvPr id="8" name="Group 7">
            <a:extLst>
              <a:ext uri="{FF2B5EF4-FFF2-40B4-BE49-F238E27FC236}">
                <a16:creationId xmlns:a16="http://schemas.microsoft.com/office/drawing/2014/main" id="{56151ED9-DE9B-3FFD-EDE8-CFE7E3C804DA}"/>
              </a:ext>
            </a:extLst>
          </p:cNvPr>
          <p:cNvGrpSpPr/>
          <p:nvPr/>
        </p:nvGrpSpPr>
        <p:grpSpPr>
          <a:xfrm>
            <a:off x="12452916" y="3881456"/>
            <a:ext cx="5380837" cy="4960256"/>
            <a:chOff x="12112907" y="6272109"/>
            <a:chExt cx="5716307" cy="4960256"/>
          </a:xfrm>
        </p:grpSpPr>
        <p:sp>
          <p:nvSpPr>
            <p:cNvPr id="9" name="TextBox 8">
              <a:extLst>
                <a:ext uri="{FF2B5EF4-FFF2-40B4-BE49-F238E27FC236}">
                  <a16:creationId xmlns:a16="http://schemas.microsoft.com/office/drawing/2014/main" id="{44062EDE-853F-06ED-72C6-804C8DB55477}"/>
                </a:ext>
              </a:extLst>
            </p:cNvPr>
            <p:cNvSpPr txBox="1"/>
            <p:nvPr/>
          </p:nvSpPr>
          <p:spPr>
            <a:xfrm>
              <a:off x="12112907" y="6272109"/>
              <a:ext cx="5358739" cy="954107"/>
            </a:xfrm>
            <a:prstGeom prst="rect">
              <a:avLst/>
            </a:prstGeom>
            <a:noFill/>
          </p:spPr>
          <p:txBody>
            <a:bodyPr wrap="square">
              <a:spAutoFit/>
            </a:bodyPr>
            <a:lstStyle/>
            <a:p>
              <a:pPr>
                <a:spcBef>
                  <a:spcPts val="2400"/>
                </a:spcBef>
                <a:buSzPct val="50000"/>
              </a:pP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Fifth</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Generation</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Potential</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 Future):</a:t>
              </a:r>
            </a:p>
          </p:txBody>
        </p:sp>
        <p:sp>
          <p:nvSpPr>
            <p:cNvPr id="10" name="Rectangle 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03CD1787-B2C2-B6EC-C071-63FA7C8158B9}"/>
                </a:ext>
              </a:extLst>
            </p:cNvPr>
            <p:cNvSpPr/>
            <p:nvPr/>
          </p:nvSpPr>
          <p:spPr>
            <a:xfrm>
              <a:off x="12112907" y="7031791"/>
              <a:ext cx="5716307" cy="4200574"/>
            </a:xfrm>
            <a:prstGeom prst="rect">
              <a:avLst/>
            </a:prstGeom>
          </p:spPr>
          <p:txBody>
            <a:bodyPr wrap="square">
              <a:spAutoFit/>
            </a:bodyPr>
            <a:lstStyle/>
            <a:p>
              <a:pPr>
                <a:lnSpc>
                  <a:spcPct val="150000"/>
                </a:lnSpc>
                <a:buFont typeface="Arial" panose="020B0604020202020204" pitchFamily="34" charset="0"/>
                <a:buChar char="•"/>
              </a:pPr>
              <a:r>
                <a:rPr lang="en-US" sz="1800" b="1" dirty="0"/>
                <a:t>Expected Characteristics:</a:t>
              </a:r>
              <a:endParaRPr lang="en-US" sz="1800" dirty="0"/>
            </a:p>
            <a:p>
              <a:pPr marL="742950" lvl="1" indent="-285750">
                <a:lnSpc>
                  <a:spcPct val="150000"/>
                </a:lnSpc>
                <a:buFont typeface="Arial" panose="020B0604020202020204" pitchFamily="34" charset="0"/>
                <a:buChar char="•"/>
              </a:pPr>
              <a:r>
                <a:rPr lang="en-US" sz="1800" dirty="0"/>
                <a:t>Highly intelligent and adaptive robots.</a:t>
              </a:r>
            </a:p>
            <a:p>
              <a:pPr marL="742950" lvl="1" indent="-285750">
                <a:lnSpc>
                  <a:spcPct val="150000"/>
                </a:lnSpc>
                <a:buFont typeface="Arial" panose="020B0604020202020204" pitchFamily="34" charset="0"/>
                <a:buChar char="•"/>
              </a:pPr>
              <a:r>
                <a:rPr lang="en-US" sz="1800" dirty="0"/>
                <a:t>Advanced emotional intelligence and understanding.</a:t>
              </a:r>
            </a:p>
            <a:p>
              <a:pPr marL="742950" lvl="1" indent="-285750">
                <a:lnSpc>
                  <a:spcPct val="150000"/>
                </a:lnSpc>
                <a:buFont typeface="Arial" panose="020B0604020202020204" pitchFamily="34" charset="0"/>
                <a:buChar char="•"/>
              </a:pPr>
              <a:r>
                <a:rPr lang="en-US" sz="1800" dirty="0"/>
                <a:t>Integration with other emerging technologies like quantum computing.</a:t>
              </a:r>
            </a:p>
            <a:p>
              <a:pPr>
                <a:lnSpc>
                  <a:spcPct val="150000"/>
                </a:lnSpc>
                <a:buFont typeface="Arial" panose="020B0604020202020204" pitchFamily="34" charset="0"/>
                <a:buChar char="•"/>
              </a:pPr>
              <a:r>
                <a:rPr lang="en-US" sz="1800" b="1" dirty="0"/>
                <a:t>Potential Examples:</a:t>
              </a:r>
              <a:endParaRPr lang="en-US" sz="1800" dirty="0"/>
            </a:p>
            <a:p>
              <a:pPr marL="742950" lvl="1" indent="-285750">
                <a:lnSpc>
                  <a:spcPct val="150000"/>
                </a:lnSpc>
                <a:buFont typeface="Arial" panose="020B0604020202020204" pitchFamily="34" charset="0"/>
                <a:buChar char="•"/>
              </a:pPr>
              <a:r>
                <a:rPr lang="en-US" sz="1800" dirty="0"/>
                <a:t>Robots with human-like cognitive abilities, highly versatile and capable of complex decision-making.</a:t>
              </a:r>
            </a:p>
          </p:txBody>
        </p:sp>
      </p:grpSp>
      <p:grpSp>
        <p:nvGrpSpPr>
          <p:cNvPr id="11" name="Graphic 2">
            <a:extLst>
              <a:ext uri="{FF2B5EF4-FFF2-40B4-BE49-F238E27FC236}">
                <a16:creationId xmlns:a16="http://schemas.microsoft.com/office/drawing/2014/main" id="{2B24D90F-FFE0-A490-4FEF-4C29C7333C55}"/>
              </a:ext>
            </a:extLst>
          </p:cNvPr>
          <p:cNvGrpSpPr/>
          <p:nvPr/>
        </p:nvGrpSpPr>
        <p:grpSpPr>
          <a:xfrm>
            <a:off x="1887724" y="2379123"/>
            <a:ext cx="896139" cy="896204"/>
            <a:chOff x="8656538" y="2867746"/>
            <a:chExt cx="987461" cy="987536"/>
          </a:xfrm>
          <a:solidFill>
            <a:schemeClr val="accent1"/>
          </a:solidFill>
        </p:grpSpPr>
        <p:sp>
          <p:nvSpPr>
            <p:cNvPr id="12" name="Freeform: Shape 11">
              <a:extLst>
                <a:ext uri="{FF2B5EF4-FFF2-40B4-BE49-F238E27FC236}">
                  <a16:creationId xmlns:a16="http://schemas.microsoft.com/office/drawing/2014/main" id="{A3E60EBD-25B2-16EA-70FC-B9F284A7A8EB}"/>
                </a:ext>
              </a:extLst>
            </p:cNvPr>
            <p:cNvSpPr/>
            <p:nvPr/>
          </p:nvSpPr>
          <p:spPr>
            <a:xfrm>
              <a:off x="9414619" y="2867784"/>
              <a:ext cx="229380" cy="987423"/>
            </a:xfrm>
            <a:custGeom>
              <a:avLst/>
              <a:gdLst>
                <a:gd name="connsiteX0" fmla="*/ 139048 w 229380"/>
                <a:gd name="connsiteY0" fmla="*/ 98452 h 987423"/>
                <a:gd name="connsiteX1" fmla="*/ 121677 w 229380"/>
                <a:gd name="connsiteY1" fmla="*/ 89464 h 987423"/>
                <a:gd name="connsiteX2" fmla="*/ 121677 w 229380"/>
                <a:gd name="connsiteY2" fmla="*/ 24962 h 987423"/>
                <a:gd name="connsiteX3" fmla="*/ 113217 w 229380"/>
                <a:gd name="connsiteY3" fmla="*/ 11518 h 987423"/>
                <a:gd name="connsiteX4" fmla="*/ 102341 w 229380"/>
                <a:gd name="connsiteY4" fmla="*/ 6231 h 987423"/>
                <a:gd name="connsiteX5" fmla="*/ 47205 w 229380"/>
                <a:gd name="connsiteY5" fmla="*/ 6231 h 987423"/>
                <a:gd name="connsiteX6" fmla="*/ 36329 w 229380"/>
                <a:gd name="connsiteY6" fmla="*/ 11518 h 987423"/>
                <a:gd name="connsiteX7" fmla="*/ 27946 w 229380"/>
                <a:gd name="connsiteY7" fmla="*/ 24962 h 987423"/>
                <a:gd name="connsiteX8" fmla="*/ 27946 w 229380"/>
                <a:gd name="connsiteY8" fmla="*/ 89464 h 987423"/>
                <a:gd name="connsiteX9" fmla="*/ 8082 w 229380"/>
                <a:gd name="connsiteY9" fmla="*/ 99660 h 987423"/>
                <a:gd name="connsiteX10" fmla="*/ 0 w 229380"/>
                <a:gd name="connsiteY10" fmla="*/ 112953 h 987423"/>
                <a:gd name="connsiteX11" fmla="*/ 0 w 229380"/>
                <a:gd name="connsiteY11" fmla="*/ 809780 h 987423"/>
                <a:gd name="connsiteX12" fmla="*/ 906 w 229380"/>
                <a:gd name="connsiteY12" fmla="*/ 814992 h 987423"/>
                <a:gd name="connsiteX13" fmla="*/ 60725 w 229380"/>
                <a:gd name="connsiteY13" fmla="*/ 977605 h 987423"/>
                <a:gd name="connsiteX14" fmla="*/ 74773 w 229380"/>
                <a:gd name="connsiteY14" fmla="*/ 987424 h 987423"/>
                <a:gd name="connsiteX15" fmla="*/ 88822 w 229380"/>
                <a:gd name="connsiteY15" fmla="*/ 977605 h 987423"/>
                <a:gd name="connsiteX16" fmla="*/ 148640 w 229380"/>
                <a:gd name="connsiteY16" fmla="*/ 814992 h 987423"/>
                <a:gd name="connsiteX17" fmla="*/ 149547 w 229380"/>
                <a:gd name="connsiteY17" fmla="*/ 809780 h 987423"/>
                <a:gd name="connsiteX18" fmla="*/ 149547 w 229380"/>
                <a:gd name="connsiteY18" fmla="*/ 129494 h 987423"/>
                <a:gd name="connsiteX19" fmla="*/ 199471 w 229380"/>
                <a:gd name="connsiteY19" fmla="*/ 182137 h 987423"/>
                <a:gd name="connsiteX20" fmla="*/ 199471 w 229380"/>
                <a:gd name="connsiteY20" fmla="*/ 446336 h 987423"/>
                <a:gd name="connsiteX21" fmla="*/ 214425 w 229380"/>
                <a:gd name="connsiteY21" fmla="*/ 461291 h 987423"/>
                <a:gd name="connsiteX22" fmla="*/ 229380 w 229380"/>
                <a:gd name="connsiteY22" fmla="*/ 446336 h 987423"/>
                <a:gd name="connsiteX23" fmla="*/ 229380 w 229380"/>
                <a:gd name="connsiteY23" fmla="*/ 182137 h 987423"/>
                <a:gd name="connsiteX24" fmla="*/ 139048 w 229380"/>
                <a:gd name="connsiteY24" fmla="*/ 98452 h 987423"/>
                <a:gd name="connsiteX25" fmla="*/ 57855 w 229380"/>
                <a:gd name="connsiteY25" fmla="*/ 34328 h 987423"/>
                <a:gd name="connsiteX26" fmla="*/ 60272 w 229380"/>
                <a:gd name="connsiteY26" fmla="*/ 33195 h 987423"/>
                <a:gd name="connsiteX27" fmla="*/ 89350 w 229380"/>
                <a:gd name="connsiteY27" fmla="*/ 33195 h 987423"/>
                <a:gd name="connsiteX28" fmla="*/ 91767 w 229380"/>
                <a:gd name="connsiteY28" fmla="*/ 34328 h 987423"/>
                <a:gd name="connsiteX29" fmla="*/ 91767 w 229380"/>
                <a:gd name="connsiteY29" fmla="*/ 75793 h 987423"/>
                <a:gd name="connsiteX30" fmla="*/ 57855 w 229380"/>
                <a:gd name="connsiteY30" fmla="*/ 75793 h 987423"/>
                <a:gd name="connsiteX31" fmla="*/ 57855 w 229380"/>
                <a:gd name="connsiteY31" fmla="*/ 34328 h 987423"/>
                <a:gd name="connsiteX32" fmla="*/ 74773 w 229380"/>
                <a:gd name="connsiteY32" fmla="*/ 929191 h 987423"/>
                <a:gd name="connsiteX33" fmla="*/ 33535 w 229380"/>
                <a:gd name="connsiteY33" fmla="*/ 817107 h 987423"/>
                <a:gd name="connsiteX34" fmla="*/ 59517 w 229380"/>
                <a:gd name="connsiteY34" fmla="*/ 803738 h 987423"/>
                <a:gd name="connsiteX35" fmla="*/ 90106 w 229380"/>
                <a:gd name="connsiteY35" fmla="*/ 803738 h 987423"/>
                <a:gd name="connsiteX36" fmla="*/ 90106 w 229380"/>
                <a:gd name="connsiteY36" fmla="*/ 803738 h 987423"/>
                <a:gd name="connsiteX37" fmla="*/ 116012 w 229380"/>
                <a:gd name="connsiteY37" fmla="*/ 817107 h 987423"/>
                <a:gd name="connsiteX38" fmla="*/ 74773 w 229380"/>
                <a:gd name="connsiteY38" fmla="*/ 929191 h 987423"/>
                <a:gd name="connsiteX39" fmla="*/ 119637 w 229380"/>
                <a:gd name="connsiteY39" fmla="*/ 785309 h 987423"/>
                <a:gd name="connsiteX40" fmla="*/ 103776 w 229380"/>
                <a:gd name="connsiteY40" fmla="*/ 777076 h 987423"/>
                <a:gd name="connsiteX41" fmla="*/ 45770 w 229380"/>
                <a:gd name="connsiteY41" fmla="*/ 777076 h 987423"/>
                <a:gd name="connsiteX42" fmla="*/ 29909 w 229380"/>
                <a:gd name="connsiteY42" fmla="*/ 785309 h 987423"/>
                <a:gd name="connsiteX43" fmla="*/ 29909 w 229380"/>
                <a:gd name="connsiteY43" fmla="*/ 580475 h 987423"/>
                <a:gd name="connsiteX44" fmla="*/ 59517 w 229380"/>
                <a:gd name="connsiteY44" fmla="*/ 565219 h 987423"/>
                <a:gd name="connsiteX45" fmla="*/ 90106 w 229380"/>
                <a:gd name="connsiteY45" fmla="*/ 565219 h 987423"/>
                <a:gd name="connsiteX46" fmla="*/ 119713 w 229380"/>
                <a:gd name="connsiteY46" fmla="*/ 580475 h 987423"/>
                <a:gd name="connsiteX47" fmla="*/ 119713 w 229380"/>
                <a:gd name="connsiteY47" fmla="*/ 785309 h 987423"/>
                <a:gd name="connsiteX48" fmla="*/ 119637 w 229380"/>
                <a:gd name="connsiteY48" fmla="*/ 546789 h 987423"/>
                <a:gd name="connsiteX49" fmla="*/ 103776 w 229380"/>
                <a:gd name="connsiteY49" fmla="*/ 538557 h 987423"/>
                <a:gd name="connsiteX50" fmla="*/ 45770 w 229380"/>
                <a:gd name="connsiteY50" fmla="*/ 538557 h 987423"/>
                <a:gd name="connsiteX51" fmla="*/ 29909 w 229380"/>
                <a:gd name="connsiteY51" fmla="*/ 546789 h 987423"/>
                <a:gd name="connsiteX52" fmla="*/ 29909 w 229380"/>
                <a:gd name="connsiteY52" fmla="*/ 122092 h 987423"/>
                <a:gd name="connsiteX53" fmla="*/ 59517 w 229380"/>
                <a:gd name="connsiteY53" fmla="*/ 106835 h 987423"/>
                <a:gd name="connsiteX54" fmla="*/ 90106 w 229380"/>
                <a:gd name="connsiteY54" fmla="*/ 106835 h 987423"/>
                <a:gd name="connsiteX55" fmla="*/ 119713 w 229380"/>
                <a:gd name="connsiteY55" fmla="*/ 122092 h 987423"/>
                <a:gd name="connsiteX56" fmla="*/ 119713 w 229380"/>
                <a:gd name="connsiteY56" fmla="*/ 546789 h 98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29380" h="987423">
                  <a:moveTo>
                    <a:pt x="139048" y="98452"/>
                  </a:moveTo>
                  <a:lnTo>
                    <a:pt x="121677" y="89464"/>
                  </a:lnTo>
                  <a:lnTo>
                    <a:pt x="121677" y="24962"/>
                  </a:lnTo>
                  <a:cubicBezTo>
                    <a:pt x="121677" y="19222"/>
                    <a:pt x="118429" y="14010"/>
                    <a:pt x="113217" y="11518"/>
                  </a:cubicBezTo>
                  <a:lnTo>
                    <a:pt x="102341" y="6231"/>
                  </a:lnTo>
                  <a:cubicBezTo>
                    <a:pt x="85045" y="-2077"/>
                    <a:pt x="64426" y="-2077"/>
                    <a:pt x="47205" y="6231"/>
                  </a:cubicBezTo>
                  <a:lnTo>
                    <a:pt x="36329" y="11518"/>
                  </a:lnTo>
                  <a:cubicBezTo>
                    <a:pt x="31193" y="14010"/>
                    <a:pt x="27946" y="19222"/>
                    <a:pt x="27946" y="24962"/>
                  </a:cubicBezTo>
                  <a:lnTo>
                    <a:pt x="27946" y="89464"/>
                  </a:lnTo>
                  <a:lnTo>
                    <a:pt x="8082" y="99660"/>
                  </a:lnTo>
                  <a:cubicBezTo>
                    <a:pt x="3096" y="102228"/>
                    <a:pt x="0" y="107364"/>
                    <a:pt x="0" y="112953"/>
                  </a:cubicBezTo>
                  <a:lnTo>
                    <a:pt x="0" y="809780"/>
                  </a:lnTo>
                  <a:cubicBezTo>
                    <a:pt x="0" y="811517"/>
                    <a:pt x="302" y="813255"/>
                    <a:pt x="906" y="814992"/>
                  </a:cubicBezTo>
                  <a:lnTo>
                    <a:pt x="60725" y="977605"/>
                  </a:lnTo>
                  <a:cubicBezTo>
                    <a:pt x="62915" y="983496"/>
                    <a:pt x="68505" y="987424"/>
                    <a:pt x="74773" y="987424"/>
                  </a:cubicBezTo>
                  <a:cubicBezTo>
                    <a:pt x="81042" y="987424"/>
                    <a:pt x="86631" y="983496"/>
                    <a:pt x="88822" y="977605"/>
                  </a:cubicBezTo>
                  <a:lnTo>
                    <a:pt x="148640" y="814992"/>
                  </a:lnTo>
                  <a:cubicBezTo>
                    <a:pt x="149245" y="813255"/>
                    <a:pt x="149547" y="811517"/>
                    <a:pt x="149547" y="809780"/>
                  </a:cubicBezTo>
                  <a:lnTo>
                    <a:pt x="149547" y="129494"/>
                  </a:lnTo>
                  <a:cubicBezTo>
                    <a:pt x="178096" y="135158"/>
                    <a:pt x="199471" y="156533"/>
                    <a:pt x="199471" y="182137"/>
                  </a:cubicBezTo>
                  <a:lnTo>
                    <a:pt x="199471" y="446336"/>
                  </a:lnTo>
                  <a:cubicBezTo>
                    <a:pt x="199471" y="454569"/>
                    <a:pt x="206193" y="461291"/>
                    <a:pt x="214425" y="461291"/>
                  </a:cubicBezTo>
                  <a:cubicBezTo>
                    <a:pt x="222734" y="461291"/>
                    <a:pt x="229380" y="454569"/>
                    <a:pt x="229380" y="446336"/>
                  </a:cubicBezTo>
                  <a:lnTo>
                    <a:pt x="229380" y="182137"/>
                  </a:lnTo>
                  <a:cubicBezTo>
                    <a:pt x="229380" y="137198"/>
                    <a:pt x="189199" y="100566"/>
                    <a:pt x="139048" y="98452"/>
                  </a:cubicBezTo>
                  <a:close/>
                  <a:moveTo>
                    <a:pt x="57855" y="34328"/>
                  </a:moveTo>
                  <a:lnTo>
                    <a:pt x="60272" y="33195"/>
                  </a:lnTo>
                  <a:cubicBezTo>
                    <a:pt x="69411" y="28739"/>
                    <a:pt x="80287" y="28739"/>
                    <a:pt x="89350" y="33195"/>
                  </a:cubicBezTo>
                  <a:lnTo>
                    <a:pt x="91767" y="34328"/>
                  </a:lnTo>
                  <a:lnTo>
                    <a:pt x="91767" y="75793"/>
                  </a:lnTo>
                  <a:cubicBezTo>
                    <a:pt x="80665" y="72696"/>
                    <a:pt x="68958" y="72696"/>
                    <a:pt x="57855" y="75793"/>
                  </a:cubicBezTo>
                  <a:lnTo>
                    <a:pt x="57855" y="34328"/>
                  </a:lnTo>
                  <a:close/>
                  <a:moveTo>
                    <a:pt x="74773" y="929191"/>
                  </a:moveTo>
                  <a:lnTo>
                    <a:pt x="33535" y="817107"/>
                  </a:lnTo>
                  <a:lnTo>
                    <a:pt x="59517" y="803738"/>
                  </a:lnTo>
                  <a:cubicBezTo>
                    <a:pt x="69108" y="798829"/>
                    <a:pt x="80513" y="798829"/>
                    <a:pt x="90106" y="803738"/>
                  </a:cubicBezTo>
                  <a:cubicBezTo>
                    <a:pt x="90106" y="803738"/>
                    <a:pt x="90106" y="803738"/>
                    <a:pt x="90106" y="803738"/>
                  </a:cubicBezTo>
                  <a:lnTo>
                    <a:pt x="116012" y="817107"/>
                  </a:lnTo>
                  <a:lnTo>
                    <a:pt x="74773" y="929191"/>
                  </a:lnTo>
                  <a:close/>
                  <a:moveTo>
                    <a:pt x="119637" y="785309"/>
                  </a:moveTo>
                  <a:lnTo>
                    <a:pt x="103776" y="777076"/>
                  </a:lnTo>
                  <a:cubicBezTo>
                    <a:pt x="85649" y="767711"/>
                    <a:pt x="63897" y="767711"/>
                    <a:pt x="45770" y="777076"/>
                  </a:cubicBezTo>
                  <a:lnTo>
                    <a:pt x="29909" y="785309"/>
                  </a:lnTo>
                  <a:lnTo>
                    <a:pt x="29909" y="580475"/>
                  </a:lnTo>
                  <a:lnTo>
                    <a:pt x="59517" y="565219"/>
                  </a:lnTo>
                  <a:cubicBezTo>
                    <a:pt x="69108" y="560309"/>
                    <a:pt x="80513" y="560309"/>
                    <a:pt x="90106" y="565219"/>
                  </a:cubicBezTo>
                  <a:lnTo>
                    <a:pt x="119713" y="580475"/>
                  </a:lnTo>
                  <a:lnTo>
                    <a:pt x="119713" y="785309"/>
                  </a:lnTo>
                  <a:close/>
                  <a:moveTo>
                    <a:pt x="119637" y="546789"/>
                  </a:moveTo>
                  <a:lnTo>
                    <a:pt x="103776" y="538557"/>
                  </a:lnTo>
                  <a:cubicBezTo>
                    <a:pt x="85649" y="529191"/>
                    <a:pt x="63897" y="529191"/>
                    <a:pt x="45770" y="538557"/>
                  </a:cubicBezTo>
                  <a:lnTo>
                    <a:pt x="29909" y="546789"/>
                  </a:lnTo>
                  <a:lnTo>
                    <a:pt x="29909" y="122092"/>
                  </a:lnTo>
                  <a:lnTo>
                    <a:pt x="59517" y="106835"/>
                  </a:lnTo>
                  <a:cubicBezTo>
                    <a:pt x="69033" y="101926"/>
                    <a:pt x="80513" y="101850"/>
                    <a:pt x="90106" y="106835"/>
                  </a:cubicBezTo>
                  <a:lnTo>
                    <a:pt x="119713" y="122092"/>
                  </a:lnTo>
                  <a:lnTo>
                    <a:pt x="119713" y="546789"/>
                  </a:lnTo>
                  <a:close/>
                </a:path>
              </a:pathLst>
            </a:custGeom>
            <a:grpFill/>
            <a:ln w="7553" cap="flat">
              <a:noFill/>
              <a:prstDash val="solid"/>
              <a:miter/>
            </a:ln>
          </p:spPr>
          <p:txBody>
            <a:bodyPr rtlCol="0" anchor="ctr"/>
            <a:lstStyle/>
            <a:p>
              <a:endParaRPr lang="en-US" sz="1200"/>
            </a:p>
          </p:txBody>
        </p:sp>
        <p:sp>
          <p:nvSpPr>
            <p:cNvPr id="13" name="Freeform: Shape 12">
              <a:extLst>
                <a:ext uri="{FF2B5EF4-FFF2-40B4-BE49-F238E27FC236}">
                  <a16:creationId xmlns:a16="http://schemas.microsoft.com/office/drawing/2014/main" id="{04CD9ACE-7502-6E27-CA3A-5A323086C67E}"/>
                </a:ext>
              </a:extLst>
            </p:cNvPr>
            <p:cNvSpPr/>
            <p:nvPr/>
          </p:nvSpPr>
          <p:spPr>
            <a:xfrm>
              <a:off x="8656538" y="2867746"/>
              <a:ext cx="688216" cy="987536"/>
            </a:xfrm>
            <a:custGeom>
              <a:avLst/>
              <a:gdLst>
                <a:gd name="connsiteX0" fmla="*/ 544184 w 688216"/>
                <a:gd name="connsiteY0" fmla="*/ 4381 h 987536"/>
                <a:gd name="connsiteX1" fmla="*/ 533610 w 688216"/>
                <a:gd name="connsiteY1" fmla="*/ 0 h 987536"/>
                <a:gd name="connsiteX2" fmla="*/ 14955 w 688216"/>
                <a:gd name="connsiteY2" fmla="*/ 0 h 987536"/>
                <a:gd name="connsiteX3" fmla="*/ 0 w 688216"/>
                <a:gd name="connsiteY3" fmla="*/ 14955 h 987536"/>
                <a:gd name="connsiteX4" fmla="*/ 0 w 688216"/>
                <a:gd name="connsiteY4" fmla="*/ 972582 h 987536"/>
                <a:gd name="connsiteX5" fmla="*/ 14955 w 688216"/>
                <a:gd name="connsiteY5" fmla="*/ 987537 h 987536"/>
                <a:gd name="connsiteX6" fmla="*/ 673262 w 688216"/>
                <a:gd name="connsiteY6" fmla="*/ 987537 h 987536"/>
                <a:gd name="connsiteX7" fmla="*/ 688217 w 688216"/>
                <a:gd name="connsiteY7" fmla="*/ 972582 h 987536"/>
                <a:gd name="connsiteX8" fmla="*/ 688217 w 688216"/>
                <a:gd name="connsiteY8" fmla="*/ 154607 h 987536"/>
                <a:gd name="connsiteX9" fmla="*/ 683836 w 688216"/>
                <a:gd name="connsiteY9" fmla="*/ 144033 h 987536"/>
                <a:gd name="connsiteX10" fmla="*/ 544184 w 688216"/>
                <a:gd name="connsiteY10" fmla="*/ 4381 h 987536"/>
                <a:gd name="connsiteX11" fmla="*/ 548565 w 688216"/>
                <a:gd name="connsiteY11" fmla="*/ 51057 h 987536"/>
                <a:gd name="connsiteX12" fmla="*/ 637159 w 688216"/>
                <a:gd name="connsiteY12" fmla="*/ 139652 h 987536"/>
                <a:gd name="connsiteX13" fmla="*/ 548565 w 688216"/>
                <a:gd name="connsiteY13" fmla="*/ 139652 h 987536"/>
                <a:gd name="connsiteX14" fmla="*/ 548565 w 688216"/>
                <a:gd name="connsiteY14" fmla="*/ 51057 h 987536"/>
                <a:gd name="connsiteX15" fmla="*/ 658307 w 688216"/>
                <a:gd name="connsiteY15" fmla="*/ 957628 h 987536"/>
                <a:gd name="connsiteX16" fmla="*/ 29909 w 688216"/>
                <a:gd name="connsiteY16" fmla="*/ 957628 h 987536"/>
                <a:gd name="connsiteX17" fmla="*/ 29909 w 688216"/>
                <a:gd name="connsiteY17" fmla="*/ 29909 h 987536"/>
                <a:gd name="connsiteX18" fmla="*/ 518655 w 688216"/>
                <a:gd name="connsiteY18" fmla="*/ 29909 h 987536"/>
                <a:gd name="connsiteX19" fmla="*/ 518655 w 688216"/>
                <a:gd name="connsiteY19" fmla="*/ 154607 h 987536"/>
                <a:gd name="connsiteX20" fmla="*/ 533610 w 688216"/>
                <a:gd name="connsiteY20" fmla="*/ 169562 h 987536"/>
                <a:gd name="connsiteX21" fmla="*/ 658307 w 688216"/>
                <a:gd name="connsiteY21" fmla="*/ 169562 h 987536"/>
                <a:gd name="connsiteX22" fmla="*/ 658307 w 688216"/>
                <a:gd name="connsiteY22" fmla="*/ 957628 h 98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8216" h="987536">
                  <a:moveTo>
                    <a:pt x="544184" y="4381"/>
                  </a:moveTo>
                  <a:cubicBezTo>
                    <a:pt x="541389" y="1586"/>
                    <a:pt x="537537" y="0"/>
                    <a:pt x="533610" y="0"/>
                  </a:cubicBezTo>
                  <a:lnTo>
                    <a:pt x="14955" y="0"/>
                  </a:lnTo>
                  <a:cubicBezTo>
                    <a:pt x="6647" y="0"/>
                    <a:pt x="0" y="6722"/>
                    <a:pt x="0" y="14955"/>
                  </a:cubicBezTo>
                  <a:lnTo>
                    <a:pt x="0" y="972582"/>
                  </a:lnTo>
                  <a:cubicBezTo>
                    <a:pt x="0" y="980815"/>
                    <a:pt x="6722" y="987537"/>
                    <a:pt x="14955" y="987537"/>
                  </a:cubicBezTo>
                  <a:lnTo>
                    <a:pt x="673262" y="987537"/>
                  </a:lnTo>
                  <a:cubicBezTo>
                    <a:pt x="681495" y="987537"/>
                    <a:pt x="688217" y="980815"/>
                    <a:pt x="688217" y="972582"/>
                  </a:cubicBezTo>
                  <a:lnTo>
                    <a:pt x="688217" y="154607"/>
                  </a:lnTo>
                  <a:cubicBezTo>
                    <a:pt x="688217" y="150604"/>
                    <a:pt x="686631" y="146828"/>
                    <a:pt x="683836" y="144033"/>
                  </a:cubicBezTo>
                  <a:lnTo>
                    <a:pt x="544184" y="4381"/>
                  </a:lnTo>
                  <a:close/>
                  <a:moveTo>
                    <a:pt x="548565" y="51057"/>
                  </a:moveTo>
                  <a:lnTo>
                    <a:pt x="637159" y="139652"/>
                  </a:lnTo>
                  <a:lnTo>
                    <a:pt x="548565" y="139652"/>
                  </a:lnTo>
                  <a:lnTo>
                    <a:pt x="548565" y="51057"/>
                  </a:lnTo>
                  <a:close/>
                  <a:moveTo>
                    <a:pt x="658307" y="957628"/>
                  </a:moveTo>
                  <a:lnTo>
                    <a:pt x="29909" y="957628"/>
                  </a:lnTo>
                  <a:lnTo>
                    <a:pt x="29909" y="29909"/>
                  </a:lnTo>
                  <a:lnTo>
                    <a:pt x="518655" y="29909"/>
                  </a:lnTo>
                  <a:lnTo>
                    <a:pt x="518655" y="154607"/>
                  </a:lnTo>
                  <a:cubicBezTo>
                    <a:pt x="518655" y="162840"/>
                    <a:pt x="525377" y="169562"/>
                    <a:pt x="533610" y="169562"/>
                  </a:cubicBezTo>
                  <a:lnTo>
                    <a:pt x="658307" y="169562"/>
                  </a:lnTo>
                  <a:lnTo>
                    <a:pt x="658307" y="957628"/>
                  </a:lnTo>
                  <a:close/>
                </a:path>
              </a:pathLst>
            </a:custGeom>
            <a:grpFill/>
            <a:ln w="7553" cap="flat">
              <a:noFill/>
              <a:prstDash val="solid"/>
              <a:miter/>
            </a:ln>
          </p:spPr>
          <p:txBody>
            <a:bodyPr rtlCol="0" anchor="ctr"/>
            <a:lstStyle/>
            <a:p>
              <a:endParaRPr lang="en-US" sz="1200"/>
            </a:p>
          </p:txBody>
        </p:sp>
        <p:sp>
          <p:nvSpPr>
            <p:cNvPr id="14" name="Freeform: Shape 13">
              <a:extLst>
                <a:ext uri="{FF2B5EF4-FFF2-40B4-BE49-F238E27FC236}">
                  <a16:creationId xmlns:a16="http://schemas.microsoft.com/office/drawing/2014/main" id="{C77B8627-B400-63D5-4D8B-C66E574D7C17}"/>
                </a:ext>
              </a:extLst>
            </p:cNvPr>
            <p:cNvSpPr/>
            <p:nvPr/>
          </p:nvSpPr>
          <p:spPr>
            <a:xfrm>
              <a:off x="8804140" y="2997684"/>
              <a:ext cx="164010" cy="128974"/>
            </a:xfrm>
            <a:custGeom>
              <a:avLst/>
              <a:gdLst>
                <a:gd name="connsiteX0" fmla="*/ 138501 w 164010"/>
                <a:gd name="connsiteY0" fmla="*/ 4352 h 128974"/>
                <a:gd name="connsiteX1" fmla="*/ 50057 w 164010"/>
                <a:gd name="connsiteY1" fmla="*/ 92796 h 128974"/>
                <a:gd name="connsiteX2" fmla="*/ 25510 w 164010"/>
                <a:gd name="connsiteY2" fmla="*/ 68249 h 128974"/>
                <a:gd name="connsiteX3" fmla="*/ 4362 w 164010"/>
                <a:gd name="connsiteY3" fmla="*/ 68249 h 128974"/>
                <a:gd name="connsiteX4" fmla="*/ 4362 w 164010"/>
                <a:gd name="connsiteY4" fmla="*/ 89398 h 128974"/>
                <a:gd name="connsiteX5" fmla="*/ 39482 w 164010"/>
                <a:gd name="connsiteY5" fmla="*/ 124594 h 128974"/>
                <a:gd name="connsiteX6" fmla="*/ 50057 w 164010"/>
                <a:gd name="connsiteY6" fmla="*/ 128975 h 128974"/>
                <a:gd name="connsiteX7" fmla="*/ 60631 w 164010"/>
                <a:gd name="connsiteY7" fmla="*/ 124594 h 128974"/>
                <a:gd name="connsiteX8" fmla="*/ 159649 w 164010"/>
                <a:gd name="connsiteY8" fmla="*/ 25576 h 128974"/>
                <a:gd name="connsiteX9" fmla="*/ 159649 w 164010"/>
                <a:gd name="connsiteY9" fmla="*/ 4428 h 128974"/>
                <a:gd name="connsiteX10" fmla="*/ 138501 w 164010"/>
                <a:gd name="connsiteY10" fmla="*/ 4352 h 12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010" h="128974">
                  <a:moveTo>
                    <a:pt x="138501" y="4352"/>
                  </a:moveTo>
                  <a:lnTo>
                    <a:pt x="50057" y="92796"/>
                  </a:lnTo>
                  <a:lnTo>
                    <a:pt x="25510" y="68249"/>
                  </a:lnTo>
                  <a:cubicBezTo>
                    <a:pt x="19694" y="62358"/>
                    <a:pt x="10177" y="62358"/>
                    <a:pt x="4362" y="68249"/>
                  </a:cubicBezTo>
                  <a:cubicBezTo>
                    <a:pt x="-1454" y="74065"/>
                    <a:pt x="-1454" y="83582"/>
                    <a:pt x="4362" y="89398"/>
                  </a:cubicBezTo>
                  <a:lnTo>
                    <a:pt x="39482" y="124594"/>
                  </a:lnTo>
                  <a:cubicBezTo>
                    <a:pt x="42428" y="127539"/>
                    <a:pt x="46205" y="128975"/>
                    <a:pt x="50057" y="128975"/>
                  </a:cubicBezTo>
                  <a:cubicBezTo>
                    <a:pt x="53909" y="128975"/>
                    <a:pt x="57761" y="127539"/>
                    <a:pt x="60631" y="124594"/>
                  </a:cubicBezTo>
                  <a:lnTo>
                    <a:pt x="159649" y="25576"/>
                  </a:lnTo>
                  <a:cubicBezTo>
                    <a:pt x="165464" y="19760"/>
                    <a:pt x="165464" y="10244"/>
                    <a:pt x="159649" y="4428"/>
                  </a:cubicBezTo>
                  <a:cubicBezTo>
                    <a:pt x="153757" y="-1463"/>
                    <a:pt x="144316" y="-1463"/>
                    <a:pt x="138501" y="4352"/>
                  </a:cubicBezTo>
                  <a:close/>
                </a:path>
              </a:pathLst>
            </a:custGeom>
            <a:grpFill/>
            <a:ln w="7553" cap="flat">
              <a:noFill/>
              <a:prstDash val="solid"/>
              <a:miter/>
            </a:ln>
          </p:spPr>
          <p:txBody>
            <a:bodyPr rtlCol="0" anchor="ctr"/>
            <a:lstStyle/>
            <a:p>
              <a:endParaRPr lang="en-US" sz="1200"/>
            </a:p>
          </p:txBody>
        </p:sp>
        <p:sp>
          <p:nvSpPr>
            <p:cNvPr id="15" name="Freeform: Shape 14">
              <a:extLst>
                <a:ext uri="{FF2B5EF4-FFF2-40B4-BE49-F238E27FC236}">
                  <a16:creationId xmlns:a16="http://schemas.microsoft.com/office/drawing/2014/main" id="{4BE27355-EEE2-FF26-A992-7285677A15F9}"/>
                </a:ext>
              </a:extLst>
            </p:cNvPr>
            <p:cNvSpPr/>
            <p:nvPr/>
          </p:nvSpPr>
          <p:spPr>
            <a:xfrm>
              <a:off x="8738562" y="2977112"/>
              <a:ext cx="196237" cy="209440"/>
            </a:xfrm>
            <a:custGeom>
              <a:avLst/>
              <a:gdLst>
                <a:gd name="connsiteX0" fmla="*/ 104683 w 196237"/>
                <a:gd name="connsiteY0" fmla="*/ 209441 h 209440"/>
                <a:gd name="connsiteX1" fmla="*/ 194033 w 196237"/>
                <a:gd name="connsiteY1" fmla="*/ 159365 h 209440"/>
                <a:gd name="connsiteX2" fmla="*/ 189124 w 196237"/>
                <a:gd name="connsiteY2" fmla="*/ 138821 h 209440"/>
                <a:gd name="connsiteX3" fmla="*/ 168580 w 196237"/>
                <a:gd name="connsiteY3" fmla="*/ 143731 h 209440"/>
                <a:gd name="connsiteX4" fmla="*/ 104758 w 196237"/>
                <a:gd name="connsiteY4" fmla="*/ 179531 h 209440"/>
                <a:gd name="connsiteX5" fmla="*/ 29985 w 196237"/>
                <a:gd name="connsiteY5" fmla="*/ 104683 h 209440"/>
                <a:gd name="connsiteX6" fmla="*/ 104758 w 196237"/>
                <a:gd name="connsiteY6" fmla="*/ 29909 h 209440"/>
                <a:gd name="connsiteX7" fmla="*/ 131118 w 196237"/>
                <a:gd name="connsiteY7" fmla="*/ 34668 h 209440"/>
                <a:gd name="connsiteX8" fmla="*/ 150377 w 196237"/>
                <a:gd name="connsiteY8" fmla="*/ 25982 h 209440"/>
                <a:gd name="connsiteX9" fmla="*/ 141692 w 196237"/>
                <a:gd name="connsiteY9" fmla="*/ 6722 h 209440"/>
                <a:gd name="connsiteX10" fmla="*/ 104758 w 196237"/>
                <a:gd name="connsiteY10" fmla="*/ 0 h 209440"/>
                <a:gd name="connsiteX11" fmla="*/ 0 w 196237"/>
                <a:gd name="connsiteY11" fmla="*/ 104758 h 209440"/>
                <a:gd name="connsiteX12" fmla="*/ 104683 w 196237"/>
                <a:gd name="connsiteY12" fmla="*/ 209441 h 20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237" h="209440">
                  <a:moveTo>
                    <a:pt x="104683" y="209441"/>
                  </a:moveTo>
                  <a:cubicBezTo>
                    <a:pt x="141465" y="209441"/>
                    <a:pt x="174849" y="190710"/>
                    <a:pt x="194033" y="159365"/>
                  </a:cubicBezTo>
                  <a:cubicBezTo>
                    <a:pt x="198338" y="152341"/>
                    <a:pt x="196148" y="143127"/>
                    <a:pt x="189124" y="138821"/>
                  </a:cubicBezTo>
                  <a:cubicBezTo>
                    <a:pt x="182100" y="134516"/>
                    <a:pt x="172885" y="136707"/>
                    <a:pt x="168580" y="143731"/>
                  </a:cubicBezTo>
                  <a:cubicBezTo>
                    <a:pt x="154834" y="166087"/>
                    <a:pt x="130966" y="179531"/>
                    <a:pt x="104758" y="179531"/>
                  </a:cubicBezTo>
                  <a:cubicBezTo>
                    <a:pt x="63519" y="179531"/>
                    <a:pt x="29985" y="145997"/>
                    <a:pt x="29985" y="104683"/>
                  </a:cubicBezTo>
                  <a:cubicBezTo>
                    <a:pt x="29985" y="63444"/>
                    <a:pt x="63595" y="29909"/>
                    <a:pt x="104758" y="29909"/>
                  </a:cubicBezTo>
                  <a:cubicBezTo>
                    <a:pt x="113897" y="29909"/>
                    <a:pt x="122734" y="31495"/>
                    <a:pt x="131118" y="34668"/>
                  </a:cubicBezTo>
                  <a:cubicBezTo>
                    <a:pt x="138822" y="37613"/>
                    <a:pt x="147507" y="33686"/>
                    <a:pt x="150377" y="25982"/>
                  </a:cubicBezTo>
                  <a:cubicBezTo>
                    <a:pt x="153323" y="18278"/>
                    <a:pt x="149395" y="9592"/>
                    <a:pt x="141692" y="6722"/>
                  </a:cubicBezTo>
                  <a:cubicBezTo>
                    <a:pt x="129909" y="2266"/>
                    <a:pt x="117447" y="0"/>
                    <a:pt x="104758" y="0"/>
                  </a:cubicBezTo>
                  <a:cubicBezTo>
                    <a:pt x="46979" y="0"/>
                    <a:pt x="0" y="46979"/>
                    <a:pt x="0" y="104758"/>
                  </a:cubicBezTo>
                  <a:cubicBezTo>
                    <a:pt x="-76" y="162462"/>
                    <a:pt x="46904" y="209441"/>
                    <a:pt x="104683" y="209441"/>
                  </a:cubicBezTo>
                  <a:close/>
                </a:path>
              </a:pathLst>
            </a:custGeom>
            <a:grpFill/>
            <a:ln w="7553"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96CA2D60-4BB1-0CBC-5D1D-17ADBD287514}"/>
                </a:ext>
              </a:extLst>
            </p:cNvPr>
            <p:cNvSpPr/>
            <p:nvPr/>
          </p:nvSpPr>
          <p:spPr>
            <a:xfrm>
              <a:off x="8804140" y="3277026"/>
              <a:ext cx="164010" cy="128936"/>
            </a:xfrm>
            <a:custGeom>
              <a:avLst/>
              <a:gdLst>
                <a:gd name="connsiteX0" fmla="*/ 138501 w 164010"/>
                <a:gd name="connsiteY0" fmla="*/ 4390 h 128936"/>
                <a:gd name="connsiteX1" fmla="*/ 50057 w 164010"/>
                <a:gd name="connsiteY1" fmla="*/ 92834 h 128936"/>
                <a:gd name="connsiteX2" fmla="*/ 25510 w 164010"/>
                <a:gd name="connsiteY2" fmla="*/ 68288 h 128936"/>
                <a:gd name="connsiteX3" fmla="*/ 4362 w 164010"/>
                <a:gd name="connsiteY3" fmla="*/ 68288 h 128936"/>
                <a:gd name="connsiteX4" fmla="*/ 4362 w 164010"/>
                <a:gd name="connsiteY4" fmla="*/ 89435 h 128936"/>
                <a:gd name="connsiteX5" fmla="*/ 39482 w 164010"/>
                <a:gd name="connsiteY5" fmla="*/ 124556 h 128936"/>
                <a:gd name="connsiteX6" fmla="*/ 50057 w 164010"/>
                <a:gd name="connsiteY6" fmla="*/ 128937 h 128936"/>
                <a:gd name="connsiteX7" fmla="*/ 60631 w 164010"/>
                <a:gd name="connsiteY7" fmla="*/ 124556 h 128936"/>
                <a:gd name="connsiteX8" fmla="*/ 159649 w 164010"/>
                <a:gd name="connsiteY8" fmla="*/ 25538 h 128936"/>
                <a:gd name="connsiteX9" fmla="*/ 159649 w 164010"/>
                <a:gd name="connsiteY9" fmla="*/ 4390 h 128936"/>
                <a:gd name="connsiteX10" fmla="*/ 138501 w 164010"/>
                <a:gd name="connsiteY10" fmla="*/ 4390 h 128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010" h="128936">
                  <a:moveTo>
                    <a:pt x="138501" y="4390"/>
                  </a:moveTo>
                  <a:lnTo>
                    <a:pt x="50057" y="92834"/>
                  </a:lnTo>
                  <a:lnTo>
                    <a:pt x="25510" y="68288"/>
                  </a:lnTo>
                  <a:cubicBezTo>
                    <a:pt x="19694" y="62472"/>
                    <a:pt x="10177" y="62472"/>
                    <a:pt x="4362" y="68288"/>
                  </a:cubicBezTo>
                  <a:cubicBezTo>
                    <a:pt x="-1454" y="74179"/>
                    <a:pt x="-1454" y="83620"/>
                    <a:pt x="4362" y="89435"/>
                  </a:cubicBezTo>
                  <a:lnTo>
                    <a:pt x="39482" y="124556"/>
                  </a:lnTo>
                  <a:cubicBezTo>
                    <a:pt x="42428" y="127502"/>
                    <a:pt x="46205" y="128937"/>
                    <a:pt x="50057" y="128937"/>
                  </a:cubicBezTo>
                  <a:cubicBezTo>
                    <a:pt x="53909" y="128937"/>
                    <a:pt x="57761" y="127502"/>
                    <a:pt x="60631" y="124556"/>
                  </a:cubicBezTo>
                  <a:lnTo>
                    <a:pt x="159649" y="25538"/>
                  </a:lnTo>
                  <a:cubicBezTo>
                    <a:pt x="165464" y="19722"/>
                    <a:pt x="165464" y="10206"/>
                    <a:pt x="159649" y="4390"/>
                  </a:cubicBezTo>
                  <a:cubicBezTo>
                    <a:pt x="153833" y="-1426"/>
                    <a:pt x="144316" y="-1501"/>
                    <a:pt x="138501" y="4390"/>
                  </a:cubicBezTo>
                  <a:close/>
                </a:path>
              </a:pathLst>
            </a:custGeom>
            <a:grpFill/>
            <a:ln w="7553" cap="flat">
              <a:noFill/>
              <a:prstDash val="solid"/>
              <a:miter/>
            </a:ln>
          </p:spPr>
          <p:txBody>
            <a:bodyPr rtlCol="0" anchor="ctr"/>
            <a:lstStyle/>
            <a:p>
              <a:endParaRPr lang="en-US" sz="1200"/>
            </a:p>
          </p:txBody>
        </p:sp>
        <p:sp>
          <p:nvSpPr>
            <p:cNvPr id="17" name="Freeform: Shape 16">
              <a:extLst>
                <a:ext uri="{FF2B5EF4-FFF2-40B4-BE49-F238E27FC236}">
                  <a16:creationId xmlns:a16="http://schemas.microsoft.com/office/drawing/2014/main" id="{3CADCD85-6102-7FC0-AD2D-56326E73E44C}"/>
                </a:ext>
              </a:extLst>
            </p:cNvPr>
            <p:cNvSpPr/>
            <p:nvPr/>
          </p:nvSpPr>
          <p:spPr>
            <a:xfrm>
              <a:off x="8738562" y="3256492"/>
              <a:ext cx="196237" cy="209365"/>
            </a:xfrm>
            <a:custGeom>
              <a:avLst/>
              <a:gdLst>
                <a:gd name="connsiteX0" fmla="*/ 104683 w 196237"/>
                <a:gd name="connsiteY0" fmla="*/ 209365 h 209365"/>
                <a:gd name="connsiteX1" fmla="*/ 194033 w 196237"/>
                <a:gd name="connsiteY1" fmla="*/ 159365 h 209365"/>
                <a:gd name="connsiteX2" fmla="*/ 189124 w 196237"/>
                <a:gd name="connsiteY2" fmla="*/ 138822 h 209365"/>
                <a:gd name="connsiteX3" fmla="*/ 168580 w 196237"/>
                <a:gd name="connsiteY3" fmla="*/ 143731 h 209365"/>
                <a:gd name="connsiteX4" fmla="*/ 104758 w 196237"/>
                <a:gd name="connsiteY4" fmla="*/ 179531 h 209365"/>
                <a:gd name="connsiteX5" fmla="*/ 29985 w 196237"/>
                <a:gd name="connsiteY5" fmla="*/ 104758 h 209365"/>
                <a:gd name="connsiteX6" fmla="*/ 104758 w 196237"/>
                <a:gd name="connsiteY6" fmla="*/ 29909 h 209365"/>
                <a:gd name="connsiteX7" fmla="*/ 131118 w 196237"/>
                <a:gd name="connsiteY7" fmla="*/ 34668 h 209365"/>
                <a:gd name="connsiteX8" fmla="*/ 150377 w 196237"/>
                <a:gd name="connsiteY8" fmla="*/ 25982 h 209365"/>
                <a:gd name="connsiteX9" fmla="*/ 141692 w 196237"/>
                <a:gd name="connsiteY9" fmla="*/ 6722 h 209365"/>
                <a:gd name="connsiteX10" fmla="*/ 104758 w 196237"/>
                <a:gd name="connsiteY10" fmla="*/ 0 h 209365"/>
                <a:gd name="connsiteX11" fmla="*/ 0 w 196237"/>
                <a:gd name="connsiteY11" fmla="*/ 104758 h 209365"/>
                <a:gd name="connsiteX12" fmla="*/ 104683 w 196237"/>
                <a:gd name="connsiteY12" fmla="*/ 209365 h 20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237" h="209365">
                  <a:moveTo>
                    <a:pt x="104683" y="209365"/>
                  </a:moveTo>
                  <a:cubicBezTo>
                    <a:pt x="141465" y="209365"/>
                    <a:pt x="174849" y="190634"/>
                    <a:pt x="194033" y="159365"/>
                  </a:cubicBezTo>
                  <a:cubicBezTo>
                    <a:pt x="198338" y="152341"/>
                    <a:pt x="196148" y="143127"/>
                    <a:pt x="189124" y="138822"/>
                  </a:cubicBezTo>
                  <a:cubicBezTo>
                    <a:pt x="182100" y="134441"/>
                    <a:pt x="172885" y="136707"/>
                    <a:pt x="168580" y="143731"/>
                  </a:cubicBezTo>
                  <a:cubicBezTo>
                    <a:pt x="154834" y="166163"/>
                    <a:pt x="130966" y="179531"/>
                    <a:pt x="104758" y="179531"/>
                  </a:cubicBezTo>
                  <a:cubicBezTo>
                    <a:pt x="63519" y="179531"/>
                    <a:pt x="29985" y="145921"/>
                    <a:pt x="29985" y="104758"/>
                  </a:cubicBezTo>
                  <a:cubicBezTo>
                    <a:pt x="29985" y="63520"/>
                    <a:pt x="63595" y="29909"/>
                    <a:pt x="104758" y="29909"/>
                  </a:cubicBezTo>
                  <a:cubicBezTo>
                    <a:pt x="113897" y="29909"/>
                    <a:pt x="122734" y="31495"/>
                    <a:pt x="131118" y="34668"/>
                  </a:cubicBezTo>
                  <a:cubicBezTo>
                    <a:pt x="138822" y="37613"/>
                    <a:pt x="147507" y="33686"/>
                    <a:pt x="150377" y="25982"/>
                  </a:cubicBezTo>
                  <a:cubicBezTo>
                    <a:pt x="153323" y="18202"/>
                    <a:pt x="149395" y="9592"/>
                    <a:pt x="141692" y="6722"/>
                  </a:cubicBezTo>
                  <a:cubicBezTo>
                    <a:pt x="129909" y="2266"/>
                    <a:pt x="117447" y="0"/>
                    <a:pt x="104758" y="0"/>
                  </a:cubicBezTo>
                  <a:cubicBezTo>
                    <a:pt x="46979" y="0"/>
                    <a:pt x="0" y="46979"/>
                    <a:pt x="0" y="104758"/>
                  </a:cubicBezTo>
                  <a:cubicBezTo>
                    <a:pt x="-76" y="162387"/>
                    <a:pt x="46904" y="209365"/>
                    <a:pt x="104683" y="209365"/>
                  </a:cubicBezTo>
                  <a:close/>
                </a:path>
              </a:pathLst>
            </a:custGeom>
            <a:grpFill/>
            <a:ln w="7553" cap="flat">
              <a:noFill/>
              <a:prstDash val="solid"/>
              <a:miter/>
            </a:ln>
          </p:spPr>
          <p:txBody>
            <a:bodyPr rtlCol="0" anchor="ctr"/>
            <a:lstStyle/>
            <a:p>
              <a:endParaRPr lang="en-US" sz="1200"/>
            </a:p>
          </p:txBody>
        </p:sp>
        <p:sp>
          <p:nvSpPr>
            <p:cNvPr id="18" name="Freeform: Shape 17">
              <a:extLst>
                <a:ext uri="{FF2B5EF4-FFF2-40B4-BE49-F238E27FC236}">
                  <a16:creationId xmlns:a16="http://schemas.microsoft.com/office/drawing/2014/main" id="{1942A958-67A7-658A-1FF0-FB5CA821C24B}"/>
                </a:ext>
              </a:extLst>
            </p:cNvPr>
            <p:cNvSpPr/>
            <p:nvPr/>
          </p:nvSpPr>
          <p:spPr>
            <a:xfrm>
              <a:off x="8738411" y="3535721"/>
              <a:ext cx="210347" cy="210271"/>
            </a:xfrm>
            <a:custGeom>
              <a:avLst/>
              <a:gdLst>
                <a:gd name="connsiteX0" fmla="*/ 105211 w 210347"/>
                <a:gd name="connsiteY0" fmla="*/ 0 h 210271"/>
                <a:gd name="connsiteX1" fmla="*/ 0 w 210347"/>
                <a:gd name="connsiteY1" fmla="*/ 105136 h 210271"/>
                <a:gd name="connsiteX2" fmla="*/ 105211 w 210347"/>
                <a:gd name="connsiteY2" fmla="*/ 210272 h 210271"/>
                <a:gd name="connsiteX3" fmla="*/ 210348 w 210347"/>
                <a:gd name="connsiteY3" fmla="*/ 105136 h 210271"/>
                <a:gd name="connsiteX4" fmla="*/ 105211 w 210347"/>
                <a:gd name="connsiteY4" fmla="*/ 0 h 210271"/>
                <a:gd name="connsiteX5" fmla="*/ 105211 w 210347"/>
                <a:gd name="connsiteY5" fmla="*/ 180438 h 210271"/>
                <a:gd name="connsiteX6" fmla="*/ 29985 w 210347"/>
                <a:gd name="connsiteY6" fmla="*/ 105211 h 210271"/>
                <a:gd name="connsiteX7" fmla="*/ 105211 w 210347"/>
                <a:gd name="connsiteY7" fmla="*/ 29985 h 210271"/>
                <a:gd name="connsiteX8" fmla="*/ 180438 w 210347"/>
                <a:gd name="connsiteY8" fmla="*/ 105211 h 210271"/>
                <a:gd name="connsiteX9" fmla="*/ 105211 w 210347"/>
                <a:gd name="connsiteY9" fmla="*/ 180438 h 21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347" h="210271">
                  <a:moveTo>
                    <a:pt x="105211" y="0"/>
                  </a:moveTo>
                  <a:cubicBezTo>
                    <a:pt x="47205" y="0"/>
                    <a:pt x="0" y="47205"/>
                    <a:pt x="0" y="105136"/>
                  </a:cubicBezTo>
                  <a:cubicBezTo>
                    <a:pt x="0" y="163142"/>
                    <a:pt x="47205" y="210272"/>
                    <a:pt x="105211" y="210272"/>
                  </a:cubicBezTo>
                  <a:cubicBezTo>
                    <a:pt x="163217" y="210272"/>
                    <a:pt x="210348" y="163066"/>
                    <a:pt x="210348" y="105136"/>
                  </a:cubicBezTo>
                  <a:cubicBezTo>
                    <a:pt x="210423" y="47205"/>
                    <a:pt x="163217" y="0"/>
                    <a:pt x="105211" y="0"/>
                  </a:cubicBezTo>
                  <a:close/>
                  <a:moveTo>
                    <a:pt x="105211" y="180438"/>
                  </a:moveTo>
                  <a:cubicBezTo>
                    <a:pt x="63671" y="180438"/>
                    <a:pt x="29985" y="146676"/>
                    <a:pt x="29985" y="105211"/>
                  </a:cubicBezTo>
                  <a:cubicBezTo>
                    <a:pt x="29985" y="63746"/>
                    <a:pt x="63746" y="29985"/>
                    <a:pt x="105211" y="29985"/>
                  </a:cubicBezTo>
                  <a:cubicBezTo>
                    <a:pt x="146676" y="29985"/>
                    <a:pt x="180438" y="63746"/>
                    <a:pt x="180438" y="105211"/>
                  </a:cubicBezTo>
                  <a:cubicBezTo>
                    <a:pt x="180514" y="146676"/>
                    <a:pt x="146752" y="180438"/>
                    <a:pt x="105211" y="180438"/>
                  </a:cubicBezTo>
                  <a:close/>
                </a:path>
              </a:pathLst>
            </a:custGeom>
            <a:grpFill/>
            <a:ln w="7553"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B85B925F-E1B2-A5EC-EA61-7122AF53728B}"/>
                </a:ext>
              </a:extLst>
            </p:cNvPr>
            <p:cNvSpPr/>
            <p:nvPr/>
          </p:nvSpPr>
          <p:spPr>
            <a:xfrm>
              <a:off x="9179951" y="3566084"/>
              <a:ext cx="69788" cy="29909"/>
            </a:xfrm>
            <a:custGeom>
              <a:avLst/>
              <a:gdLst>
                <a:gd name="connsiteX0" fmla="*/ 54834 w 69788"/>
                <a:gd name="connsiteY0" fmla="*/ 0 h 29909"/>
                <a:gd name="connsiteX1" fmla="*/ 14955 w 69788"/>
                <a:gd name="connsiteY1" fmla="*/ 0 h 29909"/>
                <a:gd name="connsiteX2" fmla="*/ 0 w 69788"/>
                <a:gd name="connsiteY2" fmla="*/ 14955 h 29909"/>
                <a:gd name="connsiteX3" fmla="*/ 14955 w 69788"/>
                <a:gd name="connsiteY3" fmla="*/ 29909 h 29909"/>
                <a:gd name="connsiteX4" fmla="*/ 54834 w 69788"/>
                <a:gd name="connsiteY4" fmla="*/ 29909 h 29909"/>
                <a:gd name="connsiteX5" fmla="*/ 69788 w 69788"/>
                <a:gd name="connsiteY5" fmla="*/ 14955 h 29909"/>
                <a:gd name="connsiteX6" fmla="*/ 54834 w 69788"/>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788" h="29909">
                  <a:moveTo>
                    <a:pt x="54834" y="0"/>
                  </a:moveTo>
                  <a:lnTo>
                    <a:pt x="14955" y="0"/>
                  </a:lnTo>
                  <a:cubicBezTo>
                    <a:pt x="6647" y="0"/>
                    <a:pt x="0" y="6722"/>
                    <a:pt x="0" y="14955"/>
                  </a:cubicBezTo>
                  <a:cubicBezTo>
                    <a:pt x="0" y="23263"/>
                    <a:pt x="6722" y="29909"/>
                    <a:pt x="14955" y="29909"/>
                  </a:cubicBezTo>
                  <a:lnTo>
                    <a:pt x="54834" y="29909"/>
                  </a:lnTo>
                  <a:cubicBezTo>
                    <a:pt x="63066" y="29909"/>
                    <a:pt x="69788" y="23187"/>
                    <a:pt x="69788" y="14955"/>
                  </a:cubicBezTo>
                  <a:cubicBezTo>
                    <a:pt x="69788" y="6722"/>
                    <a:pt x="63142" y="0"/>
                    <a:pt x="54834" y="0"/>
                  </a:cubicBezTo>
                  <a:close/>
                </a:path>
              </a:pathLst>
            </a:custGeom>
            <a:grpFill/>
            <a:ln w="7553"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0E4E7F8A-BD1C-5C28-9514-27E758EA6474}"/>
                </a:ext>
              </a:extLst>
            </p:cNvPr>
            <p:cNvSpPr/>
            <p:nvPr/>
          </p:nvSpPr>
          <p:spPr>
            <a:xfrm>
              <a:off x="9000344" y="3566084"/>
              <a:ext cx="149622" cy="29909"/>
            </a:xfrm>
            <a:custGeom>
              <a:avLst/>
              <a:gdLst>
                <a:gd name="connsiteX0" fmla="*/ 134668 w 149622"/>
                <a:gd name="connsiteY0" fmla="*/ 0 h 29909"/>
                <a:gd name="connsiteX1" fmla="*/ 14955 w 149622"/>
                <a:gd name="connsiteY1" fmla="*/ 0 h 29909"/>
                <a:gd name="connsiteX2" fmla="*/ 0 w 149622"/>
                <a:gd name="connsiteY2" fmla="*/ 14955 h 29909"/>
                <a:gd name="connsiteX3" fmla="*/ 14955 w 149622"/>
                <a:gd name="connsiteY3" fmla="*/ 29909 h 29909"/>
                <a:gd name="connsiteX4" fmla="*/ 134668 w 149622"/>
                <a:gd name="connsiteY4" fmla="*/ 29909 h 29909"/>
                <a:gd name="connsiteX5" fmla="*/ 149622 w 149622"/>
                <a:gd name="connsiteY5" fmla="*/ 14955 h 29909"/>
                <a:gd name="connsiteX6" fmla="*/ 134668 w 149622"/>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622" h="29909">
                  <a:moveTo>
                    <a:pt x="134668" y="0"/>
                  </a:moveTo>
                  <a:lnTo>
                    <a:pt x="14955" y="0"/>
                  </a:lnTo>
                  <a:cubicBezTo>
                    <a:pt x="6722" y="0"/>
                    <a:pt x="0" y="6722"/>
                    <a:pt x="0" y="14955"/>
                  </a:cubicBezTo>
                  <a:cubicBezTo>
                    <a:pt x="0" y="23263"/>
                    <a:pt x="6722" y="29909"/>
                    <a:pt x="14955" y="29909"/>
                  </a:cubicBezTo>
                  <a:lnTo>
                    <a:pt x="134668" y="29909"/>
                  </a:lnTo>
                  <a:cubicBezTo>
                    <a:pt x="142901" y="29909"/>
                    <a:pt x="149622" y="23187"/>
                    <a:pt x="149622" y="14955"/>
                  </a:cubicBezTo>
                  <a:cubicBezTo>
                    <a:pt x="149622" y="6722"/>
                    <a:pt x="142976" y="0"/>
                    <a:pt x="134668" y="0"/>
                  </a:cubicBezTo>
                  <a:close/>
                </a:path>
              </a:pathLst>
            </a:custGeom>
            <a:grpFill/>
            <a:ln w="7553"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1739FF89-7954-26F1-5CA4-E81FA7297814}"/>
                </a:ext>
              </a:extLst>
            </p:cNvPr>
            <p:cNvSpPr/>
            <p:nvPr/>
          </p:nvSpPr>
          <p:spPr>
            <a:xfrm>
              <a:off x="9120057" y="3306719"/>
              <a:ext cx="129682" cy="29909"/>
            </a:xfrm>
            <a:custGeom>
              <a:avLst/>
              <a:gdLst>
                <a:gd name="connsiteX0" fmla="*/ 114728 w 129682"/>
                <a:gd name="connsiteY0" fmla="*/ 0 h 29909"/>
                <a:gd name="connsiteX1" fmla="*/ 14955 w 129682"/>
                <a:gd name="connsiteY1" fmla="*/ 0 h 29909"/>
                <a:gd name="connsiteX2" fmla="*/ 0 w 129682"/>
                <a:gd name="connsiteY2" fmla="*/ 14955 h 29909"/>
                <a:gd name="connsiteX3" fmla="*/ 14955 w 129682"/>
                <a:gd name="connsiteY3" fmla="*/ 29909 h 29909"/>
                <a:gd name="connsiteX4" fmla="*/ 114728 w 129682"/>
                <a:gd name="connsiteY4" fmla="*/ 29909 h 29909"/>
                <a:gd name="connsiteX5" fmla="*/ 129683 w 129682"/>
                <a:gd name="connsiteY5" fmla="*/ 14955 h 29909"/>
                <a:gd name="connsiteX6" fmla="*/ 114728 w 129682"/>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82" h="29909">
                  <a:moveTo>
                    <a:pt x="114728" y="0"/>
                  </a:moveTo>
                  <a:lnTo>
                    <a:pt x="14955" y="0"/>
                  </a:lnTo>
                  <a:cubicBezTo>
                    <a:pt x="6722" y="0"/>
                    <a:pt x="0" y="6722"/>
                    <a:pt x="0" y="14955"/>
                  </a:cubicBezTo>
                  <a:cubicBezTo>
                    <a:pt x="0" y="23187"/>
                    <a:pt x="6722" y="29909"/>
                    <a:pt x="14955" y="29909"/>
                  </a:cubicBezTo>
                  <a:lnTo>
                    <a:pt x="114728" y="29909"/>
                  </a:lnTo>
                  <a:cubicBezTo>
                    <a:pt x="122960" y="29909"/>
                    <a:pt x="129683" y="23187"/>
                    <a:pt x="129683" y="14955"/>
                  </a:cubicBezTo>
                  <a:cubicBezTo>
                    <a:pt x="129683" y="6722"/>
                    <a:pt x="123036" y="0"/>
                    <a:pt x="114728" y="0"/>
                  </a:cubicBezTo>
                  <a:close/>
                </a:path>
              </a:pathLst>
            </a:custGeom>
            <a:grpFill/>
            <a:ln w="7553" cap="flat">
              <a:noFill/>
              <a:prstDash val="solid"/>
              <a:miter/>
            </a:ln>
          </p:spPr>
          <p:txBody>
            <a:bodyPr rtlCol="0" anchor="ctr"/>
            <a:lstStyle/>
            <a:p>
              <a:endParaRPr lang="en-US" sz="1200"/>
            </a:p>
          </p:txBody>
        </p:sp>
        <p:sp>
          <p:nvSpPr>
            <p:cNvPr id="22" name="Freeform: Shape 21">
              <a:extLst>
                <a:ext uri="{FF2B5EF4-FFF2-40B4-BE49-F238E27FC236}">
                  <a16:creationId xmlns:a16="http://schemas.microsoft.com/office/drawing/2014/main" id="{AEE9AED7-6409-7AE7-C4A3-A8539C1ABA9F}"/>
                </a:ext>
              </a:extLst>
            </p:cNvPr>
            <p:cNvSpPr/>
            <p:nvPr/>
          </p:nvSpPr>
          <p:spPr>
            <a:xfrm>
              <a:off x="9000419" y="3306719"/>
              <a:ext cx="89728" cy="29909"/>
            </a:xfrm>
            <a:custGeom>
              <a:avLst/>
              <a:gdLst>
                <a:gd name="connsiteX0" fmla="*/ 14955 w 89728"/>
                <a:gd name="connsiteY0" fmla="*/ 29909 h 29909"/>
                <a:gd name="connsiteX1" fmla="*/ 74774 w 89728"/>
                <a:gd name="connsiteY1" fmla="*/ 29909 h 29909"/>
                <a:gd name="connsiteX2" fmla="*/ 89729 w 89728"/>
                <a:gd name="connsiteY2" fmla="*/ 14955 h 29909"/>
                <a:gd name="connsiteX3" fmla="*/ 74774 w 89728"/>
                <a:gd name="connsiteY3" fmla="*/ 0 h 29909"/>
                <a:gd name="connsiteX4" fmla="*/ 14955 w 89728"/>
                <a:gd name="connsiteY4" fmla="*/ 0 h 29909"/>
                <a:gd name="connsiteX5" fmla="*/ 1 w 89728"/>
                <a:gd name="connsiteY5" fmla="*/ 14955 h 29909"/>
                <a:gd name="connsiteX6" fmla="*/ 14955 w 89728"/>
                <a:gd name="connsiteY6" fmla="*/ 29909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28" h="29909">
                  <a:moveTo>
                    <a:pt x="14955" y="29909"/>
                  </a:moveTo>
                  <a:lnTo>
                    <a:pt x="74774" y="29909"/>
                  </a:lnTo>
                  <a:cubicBezTo>
                    <a:pt x="83007" y="29909"/>
                    <a:pt x="89729" y="23187"/>
                    <a:pt x="89729" y="14955"/>
                  </a:cubicBezTo>
                  <a:cubicBezTo>
                    <a:pt x="89729" y="6722"/>
                    <a:pt x="83007" y="0"/>
                    <a:pt x="74774" y="0"/>
                  </a:cubicBezTo>
                  <a:lnTo>
                    <a:pt x="14955" y="0"/>
                  </a:lnTo>
                  <a:cubicBezTo>
                    <a:pt x="6723" y="0"/>
                    <a:pt x="1" y="6722"/>
                    <a:pt x="1" y="14955"/>
                  </a:cubicBezTo>
                  <a:cubicBezTo>
                    <a:pt x="-75" y="23187"/>
                    <a:pt x="6647" y="29909"/>
                    <a:pt x="14955" y="29909"/>
                  </a:cubicBezTo>
                  <a:close/>
                </a:path>
              </a:pathLst>
            </a:custGeom>
            <a:grpFill/>
            <a:ln w="7553" cap="flat">
              <a:noFill/>
              <a:prstDash val="solid"/>
              <a:miter/>
            </a:ln>
          </p:spPr>
          <p:txBody>
            <a:bodyPr rtlCol="0" anchor="ctr"/>
            <a:lstStyle/>
            <a:p>
              <a:endParaRPr lang="en-US" sz="1200"/>
            </a:p>
          </p:txBody>
        </p:sp>
        <p:sp>
          <p:nvSpPr>
            <p:cNvPr id="23" name="Freeform: Shape 22">
              <a:extLst>
                <a:ext uri="{FF2B5EF4-FFF2-40B4-BE49-F238E27FC236}">
                  <a16:creationId xmlns:a16="http://schemas.microsoft.com/office/drawing/2014/main" id="{69283050-283C-82DE-30FE-5B59198080D1}"/>
                </a:ext>
              </a:extLst>
            </p:cNvPr>
            <p:cNvSpPr/>
            <p:nvPr/>
          </p:nvSpPr>
          <p:spPr>
            <a:xfrm>
              <a:off x="9000344" y="3406492"/>
              <a:ext cx="189501" cy="29909"/>
            </a:xfrm>
            <a:custGeom>
              <a:avLst/>
              <a:gdLst>
                <a:gd name="connsiteX0" fmla="*/ 189502 w 189501"/>
                <a:gd name="connsiteY0" fmla="*/ 14955 h 29909"/>
                <a:gd name="connsiteX1" fmla="*/ 174547 w 189501"/>
                <a:gd name="connsiteY1" fmla="*/ 0 h 29909"/>
                <a:gd name="connsiteX2" fmla="*/ 14955 w 189501"/>
                <a:gd name="connsiteY2" fmla="*/ 0 h 29909"/>
                <a:gd name="connsiteX3" fmla="*/ 0 w 189501"/>
                <a:gd name="connsiteY3" fmla="*/ 14955 h 29909"/>
                <a:gd name="connsiteX4" fmla="*/ 14955 w 189501"/>
                <a:gd name="connsiteY4" fmla="*/ 29910 h 29909"/>
                <a:gd name="connsiteX5" fmla="*/ 174547 w 189501"/>
                <a:gd name="connsiteY5" fmla="*/ 29910 h 29909"/>
                <a:gd name="connsiteX6" fmla="*/ 189502 w 189501"/>
                <a:gd name="connsiteY6" fmla="*/ 14955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501" h="29909">
                  <a:moveTo>
                    <a:pt x="189502" y="14955"/>
                  </a:moveTo>
                  <a:cubicBezTo>
                    <a:pt x="189502" y="6722"/>
                    <a:pt x="182779" y="0"/>
                    <a:pt x="174547" y="0"/>
                  </a:cubicBezTo>
                  <a:lnTo>
                    <a:pt x="14955" y="0"/>
                  </a:lnTo>
                  <a:cubicBezTo>
                    <a:pt x="6722" y="0"/>
                    <a:pt x="0" y="6722"/>
                    <a:pt x="0" y="14955"/>
                  </a:cubicBezTo>
                  <a:cubicBezTo>
                    <a:pt x="0" y="23187"/>
                    <a:pt x="6722" y="29910"/>
                    <a:pt x="14955" y="29910"/>
                  </a:cubicBezTo>
                  <a:lnTo>
                    <a:pt x="174547" y="29910"/>
                  </a:lnTo>
                  <a:cubicBezTo>
                    <a:pt x="182855" y="29910"/>
                    <a:pt x="189502" y="23187"/>
                    <a:pt x="189502" y="14955"/>
                  </a:cubicBezTo>
                  <a:close/>
                </a:path>
              </a:pathLst>
            </a:custGeom>
            <a:grpFill/>
            <a:ln w="7553"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685A3E1F-E08B-DAB0-65A5-2566ADC84421}"/>
                </a:ext>
              </a:extLst>
            </p:cNvPr>
            <p:cNvSpPr/>
            <p:nvPr/>
          </p:nvSpPr>
          <p:spPr>
            <a:xfrm>
              <a:off x="9000419" y="3007474"/>
              <a:ext cx="109667" cy="29909"/>
            </a:xfrm>
            <a:custGeom>
              <a:avLst/>
              <a:gdLst>
                <a:gd name="connsiteX0" fmla="*/ 14955 w 109667"/>
                <a:gd name="connsiteY0" fmla="*/ 29909 h 29909"/>
                <a:gd name="connsiteX1" fmla="*/ 94713 w 109667"/>
                <a:gd name="connsiteY1" fmla="*/ 29909 h 29909"/>
                <a:gd name="connsiteX2" fmla="*/ 109668 w 109667"/>
                <a:gd name="connsiteY2" fmla="*/ 14955 h 29909"/>
                <a:gd name="connsiteX3" fmla="*/ 94713 w 109667"/>
                <a:gd name="connsiteY3" fmla="*/ 0 h 29909"/>
                <a:gd name="connsiteX4" fmla="*/ 14955 w 109667"/>
                <a:gd name="connsiteY4" fmla="*/ 0 h 29909"/>
                <a:gd name="connsiteX5" fmla="*/ 0 w 109667"/>
                <a:gd name="connsiteY5" fmla="*/ 14955 h 29909"/>
                <a:gd name="connsiteX6" fmla="*/ 14955 w 109667"/>
                <a:gd name="connsiteY6" fmla="*/ 29909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67" h="29909">
                  <a:moveTo>
                    <a:pt x="14955" y="29909"/>
                  </a:moveTo>
                  <a:lnTo>
                    <a:pt x="94713" y="29909"/>
                  </a:lnTo>
                  <a:cubicBezTo>
                    <a:pt x="102946" y="29909"/>
                    <a:pt x="109668" y="23187"/>
                    <a:pt x="109668" y="14955"/>
                  </a:cubicBezTo>
                  <a:cubicBezTo>
                    <a:pt x="109668" y="6722"/>
                    <a:pt x="102946" y="0"/>
                    <a:pt x="94713" y="0"/>
                  </a:cubicBezTo>
                  <a:lnTo>
                    <a:pt x="14955" y="0"/>
                  </a:lnTo>
                  <a:cubicBezTo>
                    <a:pt x="6722" y="0"/>
                    <a:pt x="0" y="6722"/>
                    <a:pt x="0" y="14955"/>
                  </a:cubicBezTo>
                  <a:cubicBezTo>
                    <a:pt x="0" y="23187"/>
                    <a:pt x="6647" y="29909"/>
                    <a:pt x="14955" y="29909"/>
                  </a:cubicBezTo>
                  <a:close/>
                </a:path>
              </a:pathLst>
            </a:custGeom>
            <a:grpFill/>
            <a:ln w="7553" cap="flat">
              <a:noFill/>
              <a:prstDash val="solid"/>
              <a:miter/>
            </a:ln>
          </p:spPr>
          <p:txBody>
            <a:bodyPr rtlCol="0" anchor="ctr"/>
            <a:lstStyle/>
            <a:p>
              <a:endParaRPr lang="en-US" sz="1200"/>
            </a:p>
          </p:txBody>
        </p:sp>
        <p:sp>
          <p:nvSpPr>
            <p:cNvPr id="25" name="Freeform: Shape 24">
              <a:extLst>
                <a:ext uri="{FF2B5EF4-FFF2-40B4-BE49-F238E27FC236}">
                  <a16:creationId xmlns:a16="http://schemas.microsoft.com/office/drawing/2014/main" id="{A08DFCDF-F9A7-6C05-98DD-090B33FE1AC8}"/>
                </a:ext>
              </a:extLst>
            </p:cNvPr>
            <p:cNvSpPr/>
            <p:nvPr/>
          </p:nvSpPr>
          <p:spPr>
            <a:xfrm>
              <a:off x="9000344" y="3107172"/>
              <a:ext cx="249395" cy="29909"/>
            </a:xfrm>
            <a:custGeom>
              <a:avLst/>
              <a:gdLst>
                <a:gd name="connsiteX0" fmla="*/ 0 w 249395"/>
                <a:gd name="connsiteY0" fmla="*/ 14955 h 29909"/>
                <a:gd name="connsiteX1" fmla="*/ 14955 w 249395"/>
                <a:gd name="connsiteY1" fmla="*/ 29909 h 29909"/>
                <a:gd name="connsiteX2" fmla="*/ 234441 w 249395"/>
                <a:gd name="connsiteY2" fmla="*/ 29909 h 29909"/>
                <a:gd name="connsiteX3" fmla="*/ 249396 w 249395"/>
                <a:gd name="connsiteY3" fmla="*/ 14955 h 29909"/>
                <a:gd name="connsiteX4" fmla="*/ 234441 w 249395"/>
                <a:gd name="connsiteY4" fmla="*/ 0 h 29909"/>
                <a:gd name="connsiteX5" fmla="*/ 14955 w 249395"/>
                <a:gd name="connsiteY5" fmla="*/ 0 h 29909"/>
                <a:gd name="connsiteX6" fmla="*/ 0 w 249395"/>
                <a:gd name="connsiteY6" fmla="*/ 14955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395" h="29909">
                  <a:moveTo>
                    <a:pt x="0" y="14955"/>
                  </a:moveTo>
                  <a:cubicBezTo>
                    <a:pt x="0" y="23263"/>
                    <a:pt x="6722" y="29909"/>
                    <a:pt x="14955" y="29909"/>
                  </a:cubicBezTo>
                  <a:lnTo>
                    <a:pt x="234441" y="29909"/>
                  </a:lnTo>
                  <a:cubicBezTo>
                    <a:pt x="242674" y="29909"/>
                    <a:pt x="249396" y="23187"/>
                    <a:pt x="249396" y="14955"/>
                  </a:cubicBezTo>
                  <a:cubicBezTo>
                    <a:pt x="249396" y="6722"/>
                    <a:pt x="242674" y="0"/>
                    <a:pt x="234441" y="0"/>
                  </a:cubicBezTo>
                  <a:lnTo>
                    <a:pt x="14955" y="0"/>
                  </a:lnTo>
                  <a:cubicBezTo>
                    <a:pt x="6722" y="0"/>
                    <a:pt x="0" y="6722"/>
                    <a:pt x="0" y="14955"/>
                  </a:cubicBezTo>
                  <a:close/>
                </a:path>
              </a:pathLst>
            </a:custGeom>
            <a:grpFill/>
            <a:ln w="7553" cap="flat">
              <a:noFill/>
              <a:prstDash val="solid"/>
              <a:miter/>
            </a:ln>
          </p:spPr>
          <p:txBody>
            <a:bodyPr rtlCol="0" anchor="ctr"/>
            <a:lstStyle/>
            <a:p>
              <a:endParaRPr lang="en-US" sz="1200"/>
            </a:p>
          </p:txBody>
        </p:sp>
        <p:sp>
          <p:nvSpPr>
            <p:cNvPr id="26" name="Freeform: Shape 25">
              <a:extLst>
                <a:ext uri="{FF2B5EF4-FFF2-40B4-BE49-F238E27FC236}">
                  <a16:creationId xmlns:a16="http://schemas.microsoft.com/office/drawing/2014/main" id="{2A393035-E06E-9607-9374-298C408594C7}"/>
                </a:ext>
              </a:extLst>
            </p:cNvPr>
            <p:cNvSpPr/>
            <p:nvPr/>
          </p:nvSpPr>
          <p:spPr>
            <a:xfrm>
              <a:off x="9000419" y="3665857"/>
              <a:ext cx="109667" cy="29909"/>
            </a:xfrm>
            <a:custGeom>
              <a:avLst/>
              <a:gdLst>
                <a:gd name="connsiteX0" fmla="*/ 94713 w 109667"/>
                <a:gd name="connsiteY0" fmla="*/ 0 h 29909"/>
                <a:gd name="connsiteX1" fmla="*/ 14955 w 109667"/>
                <a:gd name="connsiteY1" fmla="*/ 0 h 29909"/>
                <a:gd name="connsiteX2" fmla="*/ 0 w 109667"/>
                <a:gd name="connsiteY2" fmla="*/ 14955 h 29909"/>
                <a:gd name="connsiteX3" fmla="*/ 14955 w 109667"/>
                <a:gd name="connsiteY3" fmla="*/ 29910 h 29909"/>
                <a:gd name="connsiteX4" fmla="*/ 94713 w 109667"/>
                <a:gd name="connsiteY4" fmla="*/ 29910 h 29909"/>
                <a:gd name="connsiteX5" fmla="*/ 109668 w 109667"/>
                <a:gd name="connsiteY5" fmla="*/ 14955 h 29909"/>
                <a:gd name="connsiteX6" fmla="*/ 94713 w 109667"/>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67" h="29909">
                  <a:moveTo>
                    <a:pt x="94713" y="0"/>
                  </a:moveTo>
                  <a:lnTo>
                    <a:pt x="14955" y="0"/>
                  </a:lnTo>
                  <a:cubicBezTo>
                    <a:pt x="6722" y="0"/>
                    <a:pt x="0" y="6722"/>
                    <a:pt x="0" y="14955"/>
                  </a:cubicBezTo>
                  <a:cubicBezTo>
                    <a:pt x="0" y="23187"/>
                    <a:pt x="6722" y="29910"/>
                    <a:pt x="14955" y="29910"/>
                  </a:cubicBezTo>
                  <a:lnTo>
                    <a:pt x="94713" y="29910"/>
                  </a:lnTo>
                  <a:cubicBezTo>
                    <a:pt x="102946" y="29910"/>
                    <a:pt x="109668" y="23187"/>
                    <a:pt x="109668" y="14955"/>
                  </a:cubicBezTo>
                  <a:cubicBezTo>
                    <a:pt x="109668" y="6647"/>
                    <a:pt x="102946" y="0"/>
                    <a:pt x="94713" y="0"/>
                  </a:cubicBezTo>
                  <a:close/>
                </a:path>
              </a:pathLst>
            </a:custGeom>
            <a:grpFill/>
            <a:ln w="7553" cap="flat">
              <a:noFill/>
              <a:prstDash val="solid"/>
              <a:miter/>
            </a:ln>
          </p:spPr>
          <p:txBody>
            <a:bodyPr rtlCol="0" anchor="ctr"/>
            <a:lstStyle/>
            <a:p>
              <a:endParaRPr lang="en-US" sz="1200"/>
            </a:p>
          </p:txBody>
        </p:sp>
      </p:grpSp>
      <p:grpSp>
        <p:nvGrpSpPr>
          <p:cNvPr id="27" name="Graphic 2">
            <a:extLst>
              <a:ext uri="{FF2B5EF4-FFF2-40B4-BE49-F238E27FC236}">
                <a16:creationId xmlns:a16="http://schemas.microsoft.com/office/drawing/2014/main" id="{6353502A-D239-9DC9-415F-820A3B448559}"/>
              </a:ext>
            </a:extLst>
          </p:cNvPr>
          <p:cNvGrpSpPr/>
          <p:nvPr/>
        </p:nvGrpSpPr>
        <p:grpSpPr>
          <a:xfrm>
            <a:off x="12513828" y="2342960"/>
            <a:ext cx="998972" cy="998807"/>
            <a:chOff x="6192144" y="1234974"/>
            <a:chExt cx="1234506" cy="1234306"/>
          </a:xfrm>
          <a:solidFill>
            <a:schemeClr val="accent1"/>
          </a:solidFill>
        </p:grpSpPr>
        <p:sp>
          <p:nvSpPr>
            <p:cNvPr id="28" name="Freeform: Shape 27">
              <a:extLst>
                <a:ext uri="{FF2B5EF4-FFF2-40B4-BE49-F238E27FC236}">
                  <a16:creationId xmlns:a16="http://schemas.microsoft.com/office/drawing/2014/main" id="{9D506A7E-FDAD-A0AF-5B89-8D61E7B8A078}"/>
                </a:ext>
              </a:extLst>
            </p:cNvPr>
            <p:cNvSpPr/>
            <p:nvPr/>
          </p:nvSpPr>
          <p:spPr>
            <a:xfrm>
              <a:off x="6192144" y="1235040"/>
              <a:ext cx="203670" cy="296060"/>
            </a:xfrm>
            <a:custGeom>
              <a:avLst/>
              <a:gdLst>
                <a:gd name="connsiteX0" fmla="*/ 18758 w 203670"/>
                <a:gd name="connsiteY0" fmla="*/ 296060 h 296060"/>
                <a:gd name="connsiteX1" fmla="*/ 37450 w 203670"/>
                <a:gd name="connsiteY1" fmla="*/ 277369 h 296060"/>
                <a:gd name="connsiteX2" fmla="*/ 37450 w 203670"/>
                <a:gd name="connsiteY2" fmla="*/ 93457 h 296060"/>
                <a:gd name="connsiteX3" fmla="*/ 93524 w 203670"/>
                <a:gd name="connsiteY3" fmla="*/ 37383 h 296060"/>
                <a:gd name="connsiteX4" fmla="*/ 184979 w 203670"/>
                <a:gd name="connsiteY4" fmla="*/ 37383 h 296060"/>
                <a:gd name="connsiteX5" fmla="*/ 203671 w 203670"/>
                <a:gd name="connsiteY5" fmla="*/ 18692 h 296060"/>
                <a:gd name="connsiteX6" fmla="*/ 184979 w 203670"/>
                <a:gd name="connsiteY6" fmla="*/ 0 h 296060"/>
                <a:gd name="connsiteX7" fmla="*/ 93524 w 203670"/>
                <a:gd name="connsiteY7" fmla="*/ 0 h 296060"/>
                <a:gd name="connsiteX8" fmla="*/ 0 w 203670"/>
                <a:gd name="connsiteY8" fmla="*/ 93524 h 296060"/>
                <a:gd name="connsiteX9" fmla="*/ 0 w 203670"/>
                <a:gd name="connsiteY9" fmla="*/ 277435 h 296060"/>
                <a:gd name="connsiteX10" fmla="*/ 18758 w 203670"/>
                <a:gd name="connsiteY10" fmla="*/ 296060 h 29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670" h="296060">
                  <a:moveTo>
                    <a:pt x="18758" y="296060"/>
                  </a:moveTo>
                  <a:cubicBezTo>
                    <a:pt x="29105" y="296060"/>
                    <a:pt x="37450" y="287716"/>
                    <a:pt x="37450" y="277369"/>
                  </a:cubicBezTo>
                  <a:lnTo>
                    <a:pt x="37450" y="93457"/>
                  </a:lnTo>
                  <a:cubicBezTo>
                    <a:pt x="37450" y="62550"/>
                    <a:pt x="62617" y="37383"/>
                    <a:pt x="93524" y="37383"/>
                  </a:cubicBezTo>
                  <a:lnTo>
                    <a:pt x="184979" y="37383"/>
                  </a:lnTo>
                  <a:cubicBezTo>
                    <a:pt x="195326" y="37383"/>
                    <a:pt x="203671" y="29039"/>
                    <a:pt x="203671" y="18692"/>
                  </a:cubicBezTo>
                  <a:cubicBezTo>
                    <a:pt x="203671" y="8344"/>
                    <a:pt x="195326" y="0"/>
                    <a:pt x="184979" y="0"/>
                  </a:cubicBezTo>
                  <a:lnTo>
                    <a:pt x="93524" y="0"/>
                  </a:lnTo>
                  <a:cubicBezTo>
                    <a:pt x="41989" y="0"/>
                    <a:pt x="0" y="41989"/>
                    <a:pt x="0" y="93524"/>
                  </a:cubicBezTo>
                  <a:lnTo>
                    <a:pt x="0" y="277435"/>
                  </a:lnTo>
                  <a:cubicBezTo>
                    <a:pt x="0" y="287716"/>
                    <a:pt x="8411" y="296060"/>
                    <a:pt x="18758" y="296060"/>
                  </a:cubicBezTo>
                  <a:close/>
                </a:path>
              </a:pathLst>
            </a:custGeom>
            <a:grpFill/>
            <a:ln w="6671" cap="flat">
              <a:noFill/>
              <a:prstDash val="solid"/>
              <a:miter/>
            </a:ln>
          </p:spPr>
          <p:txBody>
            <a:bodyPr rtlCol="0" anchor="ctr"/>
            <a:lstStyle/>
            <a:p>
              <a:endParaRPr lang="en-US" sz="1200"/>
            </a:p>
          </p:txBody>
        </p:sp>
        <p:sp>
          <p:nvSpPr>
            <p:cNvPr id="29" name="Freeform: Shape 28">
              <a:extLst>
                <a:ext uri="{FF2B5EF4-FFF2-40B4-BE49-F238E27FC236}">
                  <a16:creationId xmlns:a16="http://schemas.microsoft.com/office/drawing/2014/main" id="{2F253724-6779-C3FB-0E9A-58C07B302A89}"/>
                </a:ext>
              </a:extLst>
            </p:cNvPr>
            <p:cNvSpPr/>
            <p:nvPr/>
          </p:nvSpPr>
          <p:spPr>
            <a:xfrm>
              <a:off x="6192210" y="1618416"/>
              <a:ext cx="37383" cy="152335"/>
            </a:xfrm>
            <a:custGeom>
              <a:avLst/>
              <a:gdLst>
                <a:gd name="connsiteX0" fmla="*/ 18692 w 37383"/>
                <a:gd name="connsiteY0" fmla="*/ 152336 h 152335"/>
                <a:gd name="connsiteX1" fmla="*/ 37383 w 37383"/>
                <a:gd name="connsiteY1" fmla="*/ 133644 h 152335"/>
                <a:gd name="connsiteX2" fmla="*/ 37383 w 37383"/>
                <a:gd name="connsiteY2" fmla="*/ 18692 h 152335"/>
                <a:gd name="connsiteX3" fmla="*/ 18692 w 37383"/>
                <a:gd name="connsiteY3" fmla="*/ 0 h 152335"/>
                <a:gd name="connsiteX4" fmla="*/ 0 w 37383"/>
                <a:gd name="connsiteY4" fmla="*/ 18692 h 152335"/>
                <a:gd name="connsiteX5" fmla="*/ 0 w 37383"/>
                <a:gd name="connsiteY5" fmla="*/ 133644 h 152335"/>
                <a:gd name="connsiteX6" fmla="*/ 18692 w 37383"/>
                <a:gd name="connsiteY6" fmla="*/ 152336 h 15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83" h="152335">
                  <a:moveTo>
                    <a:pt x="18692" y="152336"/>
                  </a:moveTo>
                  <a:cubicBezTo>
                    <a:pt x="29039" y="152336"/>
                    <a:pt x="37383" y="143925"/>
                    <a:pt x="37383" y="133644"/>
                  </a:cubicBezTo>
                  <a:lnTo>
                    <a:pt x="37383" y="18692"/>
                  </a:lnTo>
                  <a:cubicBezTo>
                    <a:pt x="37383" y="8344"/>
                    <a:pt x="29039" y="0"/>
                    <a:pt x="18692" y="0"/>
                  </a:cubicBezTo>
                  <a:cubicBezTo>
                    <a:pt x="8345" y="0"/>
                    <a:pt x="0" y="8411"/>
                    <a:pt x="0" y="18692"/>
                  </a:cubicBezTo>
                  <a:lnTo>
                    <a:pt x="0" y="133644"/>
                  </a:lnTo>
                  <a:cubicBezTo>
                    <a:pt x="-66" y="143925"/>
                    <a:pt x="8345" y="152336"/>
                    <a:pt x="18692" y="152336"/>
                  </a:cubicBezTo>
                  <a:close/>
                </a:path>
              </a:pathLst>
            </a:custGeom>
            <a:grpFill/>
            <a:ln w="6671" cap="flat">
              <a:noFill/>
              <a:prstDash val="solid"/>
              <a:miter/>
            </a:ln>
          </p:spPr>
          <p:txBody>
            <a:bodyPr rtlCol="0" anchor="ctr"/>
            <a:lstStyle/>
            <a:p>
              <a:endParaRPr lang="en-US" sz="1200"/>
            </a:p>
          </p:txBody>
        </p:sp>
        <p:sp>
          <p:nvSpPr>
            <p:cNvPr id="30" name="Freeform: Shape 29">
              <a:extLst>
                <a:ext uri="{FF2B5EF4-FFF2-40B4-BE49-F238E27FC236}">
                  <a16:creationId xmlns:a16="http://schemas.microsoft.com/office/drawing/2014/main" id="{E21326A4-AC90-2FD5-941B-A8E2065F212C}"/>
                </a:ext>
              </a:extLst>
            </p:cNvPr>
            <p:cNvSpPr/>
            <p:nvPr/>
          </p:nvSpPr>
          <p:spPr>
            <a:xfrm>
              <a:off x="6441542" y="2332231"/>
              <a:ext cx="74766" cy="37383"/>
            </a:xfrm>
            <a:custGeom>
              <a:avLst/>
              <a:gdLst>
                <a:gd name="connsiteX0" fmla="*/ 18691 w 74766"/>
                <a:gd name="connsiteY0" fmla="*/ 0 h 37383"/>
                <a:gd name="connsiteX1" fmla="*/ 0 w 74766"/>
                <a:gd name="connsiteY1" fmla="*/ 18692 h 37383"/>
                <a:gd name="connsiteX2" fmla="*/ 18691 w 74766"/>
                <a:gd name="connsiteY2" fmla="*/ 37383 h 37383"/>
                <a:gd name="connsiteX3" fmla="*/ 56075 w 74766"/>
                <a:gd name="connsiteY3" fmla="*/ 37383 h 37383"/>
                <a:gd name="connsiteX4" fmla="*/ 74766 w 74766"/>
                <a:gd name="connsiteY4" fmla="*/ 18692 h 37383"/>
                <a:gd name="connsiteX5" fmla="*/ 56075 w 74766"/>
                <a:gd name="connsiteY5" fmla="*/ 0 h 37383"/>
                <a:gd name="connsiteX6" fmla="*/ 18691 w 74766"/>
                <a:gd name="connsiteY6" fmla="*/ 0 h 3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66" h="37383">
                  <a:moveTo>
                    <a:pt x="18691" y="0"/>
                  </a:moveTo>
                  <a:cubicBezTo>
                    <a:pt x="8344" y="0"/>
                    <a:pt x="0" y="8344"/>
                    <a:pt x="0" y="18692"/>
                  </a:cubicBezTo>
                  <a:cubicBezTo>
                    <a:pt x="0" y="29039"/>
                    <a:pt x="8344" y="37383"/>
                    <a:pt x="18691" y="37383"/>
                  </a:cubicBezTo>
                  <a:lnTo>
                    <a:pt x="56075" y="37383"/>
                  </a:lnTo>
                  <a:cubicBezTo>
                    <a:pt x="66422" y="37383"/>
                    <a:pt x="74766" y="29039"/>
                    <a:pt x="74766" y="18692"/>
                  </a:cubicBezTo>
                  <a:cubicBezTo>
                    <a:pt x="74766" y="8344"/>
                    <a:pt x="66422" y="0"/>
                    <a:pt x="56075" y="0"/>
                  </a:cubicBezTo>
                  <a:lnTo>
                    <a:pt x="18691" y="0"/>
                  </a:lnTo>
                  <a:close/>
                </a:path>
              </a:pathLst>
            </a:custGeom>
            <a:grpFill/>
            <a:ln w="6671" cap="flat">
              <a:noFill/>
              <a:prstDash val="solid"/>
              <a:miter/>
            </a:ln>
          </p:spPr>
          <p:txBody>
            <a:bodyPr rtlCol="0" anchor="ctr"/>
            <a:lstStyle/>
            <a:p>
              <a:endParaRPr lang="en-US" sz="1200"/>
            </a:p>
          </p:txBody>
        </p:sp>
        <p:sp>
          <p:nvSpPr>
            <p:cNvPr id="31" name="Freeform: Shape 30">
              <a:extLst>
                <a:ext uri="{FF2B5EF4-FFF2-40B4-BE49-F238E27FC236}">
                  <a16:creationId xmlns:a16="http://schemas.microsoft.com/office/drawing/2014/main" id="{37489A14-B331-1378-B7B6-31D1A5FF7EE0}"/>
                </a:ext>
              </a:extLst>
            </p:cNvPr>
            <p:cNvSpPr/>
            <p:nvPr/>
          </p:nvSpPr>
          <p:spPr>
            <a:xfrm>
              <a:off x="6596882" y="2332231"/>
              <a:ext cx="125767" cy="37383"/>
            </a:xfrm>
            <a:custGeom>
              <a:avLst/>
              <a:gdLst>
                <a:gd name="connsiteX0" fmla="*/ 18691 w 125767"/>
                <a:gd name="connsiteY0" fmla="*/ 0 h 37383"/>
                <a:gd name="connsiteX1" fmla="*/ 0 w 125767"/>
                <a:gd name="connsiteY1" fmla="*/ 18692 h 37383"/>
                <a:gd name="connsiteX2" fmla="*/ 18691 w 125767"/>
                <a:gd name="connsiteY2" fmla="*/ 37383 h 37383"/>
                <a:gd name="connsiteX3" fmla="*/ 107075 w 125767"/>
                <a:gd name="connsiteY3" fmla="*/ 37383 h 37383"/>
                <a:gd name="connsiteX4" fmla="*/ 125767 w 125767"/>
                <a:gd name="connsiteY4" fmla="*/ 18692 h 37383"/>
                <a:gd name="connsiteX5" fmla="*/ 107075 w 125767"/>
                <a:gd name="connsiteY5" fmla="*/ 0 h 37383"/>
                <a:gd name="connsiteX6" fmla="*/ 18691 w 125767"/>
                <a:gd name="connsiteY6" fmla="*/ 0 h 3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767" h="37383">
                  <a:moveTo>
                    <a:pt x="18691" y="0"/>
                  </a:moveTo>
                  <a:cubicBezTo>
                    <a:pt x="8344" y="0"/>
                    <a:pt x="0" y="8344"/>
                    <a:pt x="0" y="18692"/>
                  </a:cubicBezTo>
                  <a:cubicBezTo>
                    <a:pt x="0" y="29039"/>
                    <a:pt x="8344" y="37383"/>
                    <a:pt x="18691" y="37383"/>
                  </a:cubicBezTo>
                  <a:lnTo>
                    <a:pt x="107075" y="37383"/>
                  </a:lnTo>
                  <a:cubicBezTo>
                    <a:pt x="117423" y="37383"/>
                    <a:pt x="125767" y="29039"/>
                    <a:pt x="125767" y="18692"/>
                  </a:cubicBezTo>
                  <a:cubicBezTo>
                    <a:pt x="125767" y="8344"/>
                    <a:pt x="117423" y="0"/>
                    <a:pt x="107075" y="0"/>
                  </a:cubicBezTo>
                  <a:lnTo>
                    <a:pt x="18691" y="0"/>
                  </a:lnTo>
                  <a:close/>
                </a:path>
              </a:pathLst>
            </a:custGeom>
            <a:grpFill/>
            <a:ln w="6671" cap="flat">
              <a:noFill/>
              <a:prstDash val="solid"/>
              <a:miter/>
            </a:ln>
          </p:spPr>
          <p:txBody>
            <a:bodyPr rtlCol="0" anchor="ctr"/>
            <a:lstStyle/>
            <a:p>
              <a:endParaRPr lang="en-US" sz="1200"/>
            </a:p>
          </p:txBody>
        </p:sp>
        <p:sp>
          <p:nvSpPr>
            <p:cNvPr id="32" name="Freeform: Shape 31">
              <a:extLst>
                <a:ext uri="{FF2B5EF4-FFF2-40B4-BE49-F238E27FC236}">
                  <a16:creationId xmlns:a16="http://schemas.microsoft.com/office/drawing/2014/main" id="{729CA157-75B6-3706-64D4-F36BE4FA4046}"/>
                </a:ext>
              </a:extLst>
            </p:cNvPr>
            <p:cNvSpPr/>
            <p:nvPr/>
          </p:nvSpPr>
          <p:spPr>
            <a:xfrm>
              <a:off x="6803156" y="2332231"/>
              <a:ext cx="74765" cy="37383"/>
            </a:xfrm>
            <a:custGeom>
              <a:avLst/>
              <a:gdLst>
                <a:gd name="connsiteX0" fmla="*/ 18691 w 74765"/>
                <a:gd name="connsiteY0" fmla="*/ 0 h 37383"/>
                <a:gd name="connsiteX1" fmla="*/ 0 w 74765"/>
                <a:gd name="connsiteY1" fmla="*/ 18692 h 37383"/>
                <a:gd name="connsiteX2" fmla="*/ 18691 w 74765"/>
                <a:gd name="connsiteY2" fmla="*/ 37383 h 37383"/>
                <a:gd name="connsiteX3" fmla="*/ 56074 w 74765"/>
                <a:gd name="connsiteY3" fmla="*/ 37383 h 37383"/>
                <a:gd name="connsiteX4" fmla="*/ 74766 w 74765"/>
                <a:gd name="connsiteY4" fmla="*/ 18692 h 37383"/>
                <a:gd name="connsiteX5" fmla="*/ 56074 w 74765"/>
                <a:gd name="connsiteY5" fmla="*/ 0 h 37383"/>
                <a:gd name="connsiteX6" fmla="*/ 18691 w 74765"/>
                <a:gd name="connsiteY6" fmla="*/ 0 h 3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65" h="37383">
                  <a:moveTo>
                    <a:pt x="18691" y="0"/>
                  </a:moveTo>
                  <a:cubicBezTo>
                    <a:pt x="8344" y="0"/>
                    <a:pt x="0" y="8344"/>
                    <a:pt x="0" y="18692"/>
                  </a:cubicBezTo>
                  <a:cubicBezTo>
                    <a:pt x="0" y="29039"/>
                    <a:pt x="8344" y="37383"/>
                    <a:pt x="18691" y="37383"/>
                  </a:cubicBezTo>
                  <a:lnTo>
                    <a:pt x="56074" y="37383"/>
                  </a:lnTo>
                  <a:cubicBezTo>
                    <a:pt x="66421" y="37383"/>
                    <a:pt x="74766" y="29039"/>
                    <a:pt x="74766" y="18692"/>
                  </a:cubicBezTo>
                  <a:cubicBezTo>
                    <a:pt x="74766" y="8344"/>
                    <a:pt x="66421" y="0"/>
                    <a:pt x="56074" y="0"/>
                  </a:cubicBezTo>
                  <a:lnTo>
                    <a:pt x="18691" y="0"/>
                  </a:lnTo>
                  <a:close/>
                </a:path>
              </a:pathLst>
            </a:custGeom>
            <a:grpFill/>
            <a:ln w="6671" cap="flat">
              <a:noFill/>
              <a:prstDash val="solid"/>
              <a:miter/>
            </a:ln>
          </p:spPr>
          <p:txBody>
            <a:bodyPr rtlCol="0" anchor="ctr"/>
            <a:lstStyle/>
            <a:p>
              <a:endParaRPr lang="en-US" sz="1200"/>
            </a:p>
          </p:txBody>
        </p:sp>
        <p:sp>
          <p:nvSpPr>
            <p:cNvPr id="33" name="Freeform: Shape 32">
              <a:extLst>
                <a:ext uri="{FF2B5EF4-FFF2-40B4-BE49-F238E27FC236}">
                  <a16:creationId xmlns:a16="http://schemas.microsoft.com/office/drawing/2014/main" id="{742583CD-F3EA-F827-D186-45D48C25EE6F}"/>
                </a:ext>
              </a:extLst>
            </p:cNvPr>
            <p:cNvSpPr/>
            <p:nvPr/>
          </p:nvSpPr>
          <p:spPr>
            <a:xfrm>
              <a:off x="6192211" y="1234974"/>
              <a:ext cx="1234439" cy="1234306"/>
            </a:xfrm>
            <a:custGeom>
              <a:avLst/>
              <a:gdLst>
                <a:gd name="connsiteX0" fmla="*/ 1215682 w 1234439"/>
                <a:gd name="connsiteY0" fmla="*/ 0 h 1234306"/>
                <a:gd name="connsiteX1" fmla="*/ 837713 w 1234439"/>
                <a:gd name="connsiteY1" fmla="*/ 0 h 1234306"/>
                <a:gd name="connsiteX2" fmla="*/ 819021 w 1234439"/>
                <a:gd name="connsiteY2" fmla="*/ 18692 h 1234306"/>
                <a:gd name="connsiteX3" fmla="*/ 837713 w 1234439"/>
                <a:gd name="connsiteY3" fmla="*/ 37383 h 1234306"/>
                <a:gd name="connsiteX4" fmla="*/ 1196923 w 1234439"/>
                <a:gd name="connsiteY4" fmla="*/ 37383 h 1234306"/>
                <a:gd name="connsiteX5" fmla="*/ 1196923 w 1234439"/>
                <a:gd name="connsiteY5" fmla="*/ 638448 h 1234306"/>
                <a:gd name="connsiteX6" fmla="*/ 905269 w 1234439"/>
                <a:gd name="connsiteY6" fmla="*/ 350933 h 1234306"/>
                <a:gd name="connsiteX7" fmla="*/ 1129568 w 1234439"/>
                <a:gd name="connsiteY7" fmla="*/ 129839 h 1234306"/>
                <a:gd name="connsiteX8" fmla="*/ 1129768 w 1234439"/>
                <a:gd name="connsiteY8" fmla="*/ 103404 h 1234306"/>
                <a:gd name="connsiteX9" fmla="*/ 1103332 w 1234439"/>
                <a:gd name="connsiteY9" fmla="*/ 103204 h 1234306"/>
                <a:gd name="connsiteX10" fmla="*/ 762613 w 1234439"/>
                <a:gd name="connsiteY10" fmla="*/ 439050 h 1234306"/>
                <a:gd name="connsiteX11" fmla="*/ 355139 w 1234439"/>
                <a:gd name="connsiteY11" fmla="*/ 37383 h 1234306"/>
                <a:gd name="connsiteX12" fmla="*/ 712947 w 1234439"/>
                <a:gd name="connsiteY12" fmla="*/ 37383 h 1234306"/>
                <a:gd name="connsiteX13" fmla="*/ 731639 w 1234439"/>
                <a:gd name="connsiteY13" fmla="*/ 18692 h 1234306"/>
                <a:gd name="connsiteX14" fmla="*/ 712947 w 1234439"/>
                <a:gd name="connsiteY14" fmla="*/ 0 h 1234306"/>
                <a:gd name="connsiteX15" fmla="*/ 309611 w 1234439"/>
                <a:gd name="connsiteY15" fmla="*/ 0 h 1234306"/>
                <a:gd name="connsiteX16" fmla="*/ 290920 w 1234439"/>
                <a:gd name="connsiteY16" fmla="*/ 18692 h 1234306"/>
                <a:gd name="connsiteX17" fmla="*/ 290920 w 1234439"/>
                <a:gd name="connsiteY17" fmla="*/ 907673 h 1234306"/>
                <a:gd name="connsiteX18" fmla="*/ 302402 w 1234439"/>
                <a:gd name="connsiteY18" fmla="*/ 924895 h 1234306"/>
                <a:gd name="connsiteX19" fmla="*/ 309611 w 1234439"/>
                <a:gd name="connsiteY19" fmla="*/ 926364 h 1234306"/>
                <a:gd name="connsiteX20" fmla="*/ 322762 w 1234439"/>
                <a:gd name="connsiteY20" fmla="*/ 920957 h 1234306"/>
                <a:gd name="connsiteX21" fmla="*/ 545391 w 1234439"/>
                <a:gd name="connsiteY21" fmla="*/ 701465 h 1234306"/>
                <a:gd name="connsiteX22" fmla="*/ 897726 w 1234439"/>
                <a:gd name="connsiteY22" fmla="*/ 701665 h 1234306"/>
                <a:gd name="connsiteX23" fmla="*/ 897726 w 1234439"/>
                <a:gd name="connsiteY23" fmla="*/ 1140849 h 1234306"/>
                <a:gd name="connsiteX24" fmla="*/ 841585 w 1234439"/>
                <a:gd name="connsiteY24" fmla="*/ 1196923 h 1234306"/>
                <a:gd name="connsiteX25" fmla="*/ 93457 w 1234439"/>
                <a:gd name="connsiteY25" fmla="*/ 1196923 h 1234306"/>
                <a:gd name="connsiteX26" fmla="*/ 37383 w 1234439"/>
                <a:gd name="connsiteY26" fmla="*/ 1140849 h 1234306"/>
                <a:gd name="connsiteX27" fmla="*/ 37383 w 1234439"/>
                <a:gd name="connsiteY27" fmla="*/ 1034841 h 1234306"/>
                <a:gd name="connsiteX28" fmla="*/ 816685 w 1234439"/>
                <a:gd name="connsiteY28" fmla="*/ 1034841 h 1234306"/>
                <a:gd name="connsiteX29" fmla="*/ 835377 w 1234439"/>
                <a:gd name="connsiteY29" fmla="*/ 1016150 h 1234306"/>
                <a:gd name="connsiteX30" fmla="*/ 816685 w 1234439"/>
                <a:gd name="connsiteY30" fmla="*/ 997459 h 1234306"/>
                <a:gd name="connsiteX31" fmla="*/ 37383 w 1234439"/>
                <a:gd name="connsiteY31" fmla="*/ 997459 h 1234306"/>
                <a:gd name="connsiteX32" fmla="*/ 37383 w 1234439"/>
                <a:gd name="connsiteY32" fmla="*/ 641652 h 1234306"/>
                <a:gd name="connsiteX33" fmla="*/ 18691 w 1234439"/>
                <a:gd name="connsiteY33" fmla="*/ 622961 h 1234306"/>
                <a:gd name="connsiteX34" fmla="*/ 0 w 1234439"/>
                <a:gd name="connsiteY34" fmla="*/ 641652 h 1234306"/>
                <a:gd name="connsiteX35" fmla="*/ 0 w 1234439"/>
                <a:gd name="connsiteY35" fmla="*/ 1140782 h 1234306"/>
                <a:gd name="connsiteX36" fmla="*/ 93524 w 1234439"/>
                <a:gd name="connsiteY36" fmla="*/ 1234307 h 1234306"/>
                <a:gd name="connsiteX37" fmla="*/ 841652 w 1234439"/>
                <a:gd name="connsiteY37" fmla="*/ 1234307 h 1234306"/>
                <a:gd name="connsiteX38" fmla="*/ 935176 w 1234439"/>
                <a:gd name="connsiteY38" fmla="*/ 1140782 h 1234306"/>
                <a:gd name="connsiteX39" fmla="*/ 935176 w 1234439"/>
                <a:gd name="connsiteY39" fmla="*/ 701599 h 1234306"/>
                <a:gd name="connsiteX40" fmla="*/ 1215749 w 1234439"/>
                <a:gd name="connsiteY40" fmla="*/ 701799 h 1234306"/>
                <a:gd name="connsiteX41" fmla="*/ 1215749 w 1234439"/>
                <a:gd name="connsiteY41" fmla="*/ 701799 h 1234306"/>
                <a:gd name="connsiteX42" fmla="*/ 1228966 w 1234439"/>
                <a:gd name="connsiteY42" fmla="*/ 696325 h 1234306"/>
                <a:gd name="connsiteX43" fmla="*/ 1234440 w 1234439"/>
                <a:gd name="connsiteY43" fmla="*/ 683107 h 1234306"/>
                <a:gd name="connsiteX44" fmla="*/ 1234440 w 1234439"/>
                <a:gd name="connsiteY44" fmla="*/ 18692 h 1234306"/>
                <a:gd name="connsiteX45" fmla="*/ 1215682 w 1234439"/>
                <a:gd name="connsiteY45" fmla="*/ 0 h 1234306"/>
                <a:gd name="connsiteX46" fmla="*/ 537714 w 1234439"/>
                <a:gd name="connsiteY46" fmla="*/ 664082 h 1234306"/>
                <a:gd name="connsiteX47" fmla="*/ 537714 w 1234439"/>
                <a:gd name="connsiteY47" fmla="*/ 664082 h 1234306"/>
                <a:gd name="connsiteX48" fmla="*/ 524564 w 1234439"/>
                <a:gd name="connsiteY48" fmla="*/ 669490 h 1234306"/>
                <a:gd name="connsiteX49" fmla="*/ 328303 w 1234439"/>
                <a:gd name="connsiteY49" fmla="*/ 862946 h 1234306"/>
                <a:gd name="connsiteX50" fmla="*/ 328303 w 1234439"/>
                <a:gd name="connsiteY50" fmla="*/ 63418 h 1234306"/>
                <a:gd name="connsiteX51" fmla="*/ 620024 w 1234439"/>
                <a:gd name="connsiteY51" fmla="*/ 351000 h 1234306"/>
                <a:gd name="connsiteX52" fmla="*/ 398997 w 1234439"/>
                <a:gd name="connsiteY52" fmla="*/ 568822 h 1234306"/>
                <a:gd name="connsiteX53" fmla="*/ 398796 w 1234439"/>
                <a:gd name="connsiteY53" fmla="*/ 595324 h 1234306"/>
                <a:gd name="connsiteX54" fmla="*/ 412148 w 1234439"/>
                <a:gd name="connsiteY54" fmla="*/ 600932 h 1234306"/>
                <a:gd name="connsiteX55" fmla="*/ 425299 w 1234439"/>
                <a:gd name="connsiteY55" fmla="*/ 595524 h 1234306"/>
                <a:gd name="connsiteX56" fmla="*/ 646726 w 1234439"/>
                <a:gd name="connsiteY56" fmla="*/ 377301 h 1234306"/>
                <a:gd name="connsiteX57" fmla="*/ 749596 w 1234439"/>
                <a:gd name="connsiteY57" fmla="*/ 478769 h 1234306"/>
                <a:gd name="connsiteX58" fmla="*/ 762747 w 1234439"/>
                <a:gd name="connsiteY58" fmla="*/ 484177 h 1234306"/>
                <a:gd name="connsiteX59" fmla="*/ 775897 w 1234439"/>
                <a:gd name="connsiteY59" fmla="*/ 478769 h 1234306"/>
                <a:gd name="connsiteX60" fmla="*/ 878768 w 1234439"/>
                <a:gd name="connsiteY60" fmla="*/ 377368 h 1234306"/>
                <a:gd name="connsiteX61" fmla="*/ 1170154 w 1234439"/>
                <a:gd name="connsiteY61" fmla="*/ 664616 h 1234306"/>
                <a:gd name="connsiteX62" fmla="*/ 537714 w 1234439"/>
                <a:gd name="connsiteY62" fmla="*/ 664082 h 123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34439" h="1234306">
                  <a:moveTo>
                    <a:pt x="1215682" y="0"/>
                  </a:moveTo>
                  <a:lnTo>
                    <a:pt x="837713" y="0"/>
                  </a:lnTo>
                  <a:cubicBezTo>
                    <a:pt x="827366" y="0"/>
                    <a:pt x="819021" y="8344"/>
                    <a:pt x="819021" y="18692"/>
                  </a:cubicBezTo>
                  <a:cubicBezTo>
                    <a:pt x="819021" y="29039"/>
                    <a:pt x="827433" y="37383"/>
                    <a:pt x="837713" y="37383"/>
                  </a:cubicBezTo>
                  <a:lnTo>
                    <a:pt x="1196923" y="37383"/>
                  </a:lnTo>
                  <a:lnTo>
                    <a:pt x="1196923" y="638448"/>
                  </a:lnTo>
                  <a:lnTo>
                    <a:pt x="905269" y="350933"/>
                  </a:lnTo>
                  <a:lnTo>
                    <a:pt x="1129568" y="129839"/>
                  </a:lnTo>
                  <a:cubicBezTo>
                    <a:pt x="1136910" y="122563"/>
                    <a:pt x="1137044" y="110747"/>
                    <a:pt x="1129768" y="103404"/>
                  </a:cubicBezTo>
                  <a:cubicBezTo>
                    <a:pt x="1122491" y="96061"/>
                    <a:pt x="1110676" y="95994"/>
                    <a:pt x="1103332" y="103204"/>
                  </a:cubicBezTo>
                  <a:lnTo>
                    <a:pt x="762613" y="439050"/>
                  </a:lnTo>
                  <a:lnTo>
                    <a:pt x="355139" y="37383"/>
                  </a:lnTo>
                  <a:lnTo>
                    <a:pt x="712947" y="37383"/>
                  </a:lnTo>
                  <a:cubicBezTo>
                    <a:pt x="723294" y="37383"/>
                    <a:pt x="731639" y="29039"/>
                    <a:pt x="731639" y="18692"/>
                  </a:cubicBezTo>
                  <a:cubicBezTo>
                    <a:pt x="731639" y="8344"/>
                    <a:pt x="723294" y="0"/>
                    <a:pt x="712947" y="0"/>
                  </a:cubicBezTo>
                  <a:lnTo>
                    <a:pt x="309611" y="0"/>
                  </a:lnTo>
                  <a:cubicBezTo>
                    <a:pt x="299264" y="0"/>
                    <a:pt x="290920" y="8344"/>
                    <a:pt x="290920" y="18692"/>
                  </a:cubicBezTo>
                  <a:lnTo>
                    <a:pt x="290920" y="907673"/>
                  </a:lnTo>
                  <a:cubicBezTo>
                    <a:pt x="290920" y="915216"/>
                    <a:pt x="295459" y="921958"/>
                    <a:pt x="302402" y="924895"/>
                  </a:cubicBezTo>
                  <a:cubicBezTo>
                    <a:pt x="304738" y="925897"/>
                    <a:pt x="307208" y="926364"/>
                    <a:pt x="309611" y="926364"/>
                  </a:cubicBezTo>
                  <a:cubicBezTo>
                    <a:pt x="314418" y="926364"/>
                    <a:pt x="319157" y="924495"/>
                    <a:pt x="322762" y="920957"/>
                  </a:cubicBezTo>
                  <a:lnTo>
                    <a:pt x="545391" y="701465"/>
                  </a:lnTo>
                  <a:lnTo>
                    <a:pt x="897726" y="701665"/>
                  </a:lnTo>
                  <a:lnTo>
                    <a:pt x="897726" y="1140849"/>
                  </a:lnTo>
                  <a:cubicBezTo>
                    <a:pt x="897726" y="1171757"/>
                    <a:pt x="872559" y="1196923"/>
                    <a:pt x="841585" y="1196923"/>
                  </a:cubicBezTo>
                  <a:lnTo>
                    <a:pt x="93457" y="1196923"/>
                  </a:lnTo>
                  <a:cubicBezTo>
                    <a:pt x="62550" y="1196923"/>
                    <a:pt x="37383" y="1171757"/>
                    <a:pt x="37383" y="1140849"/>
                  </a:cubicBezTo>
                  <a:lnTo>
                    <a:pt x="37383" y="1034841"/>
                  </a:lnTo>
                  <a:lnTo>
                    <a:pt x="816685" y="1034841"/>
                  </a:lnTo>
                  <a:cubicBezTo>
                    <a:pt x="827032" y="1034841"/>
                    <a:pt x="835377" y="1026497"/>
                    <a:pt x="835377" y="1016150"/>
                  </a:cubicBezTo>
                  <a:cubicBezTo>
                    <a:pt x="835377" y="1005870"/>
                    <a:pt x="827032" y="997459"/>
                    <a:pt x="816685" y="997459"/>
                  </a:cubicBezTo>
                  <a:lnTo>
                    <a:pt x="37383" y="997459"/>
                  </a:lnTo>
                  <a:lnTo>
                    <a:pt x="37383" y="641652"/>
                  </a:lnTo>
                  <a:cubicBezTo>
                    <a:pt x="37383" y="631372"/>
                    <a:pt x="29038" y="622961"/>
                    <a:pt x="18691" y="622961"/>
                  </a:cubicBezTo>
                  <a:cubicBezTo>
                    <a:pt x="8344" y="622961"/>
                    <a:pt x="0" y="631372"/>
                    <a:pt x="0" y="641652"/>
                  </a:cubicBezTo>
                  <a:lnTo>
                    <a:pt x="0" y="1140782"/>
                  </a:lnTo>
                  <a:cubicBezTo>
                    <a:pt x="0" y="1192317"/>
                    <a:pt x="41922" y="1234307"/>
                    <a:pt x="93524" y="1234307"/>
                  </a:cubicBezTo>
                  <a:lnTo>
                    <a:pt x="841652" y="1234307"/>
                  </a:lnTo>
                  <a:cubicBezTo>
                    <a:pt x="893253" y="1234307"/>
                    <a:pt x="935176" y="1192317"/>
                    <a:pt x="935176" y="1140782"/>
                  </a:cubicBezTo>
                  <a:lnTo>
                    <a:pt x="935176" y="701599"/>
                  </a:lnTo>
                  <a:lnTo>
                    <a:pt x="1215749" y="701799"/>
                  </a:lnTo>
                  <a:lnTo>
                    <a:pt x="1215749" y="701799"/>
                  </a:lnTo>
                  <a:cubicBezTo>
                    <a:pt x="1220688" y="701799"/>
                    <a:pt x="1225428" y="699796"/>
                    <a:pt x="1228966" y="696325"/>
                  </a:cubicBezTo>
                  <a:cubicBezTo>
                    <a:pt x="1232437" y="692854"/>
                    <a:pt x="1234440" y="688114"/>
                    <a:pt x="1234440" y="683107"/>
                  </a:cubicBezTo>
                  <a:lnTo>
                    <a:pt x="1234440" y="18692"/>
                  </a:lnTo>
                  <a:cubicBezTo>
                    <a:pt x="1234373" y="8411"/>
                    <a:pt x="1226029" y="0"/>
                    <a:pt x="1215682" y="0"/>
                  </a:cubicBezTo>
                  <a:close/>
                  <a:moveTo>
                    <a:pt x="537714" y="664082"/>
                  </a:moveTo>
                  <a:lnTo>
                    <a:pt x="537714" y="664082"/>
                  </a:lnTo>
                  <a:cubicBezTo>
                    <a:pt x="532774" y="664082"/>
                    <a:pt x="528102" y="666018"/>
                    <a:pt x="524564" y="669490"/>
                  </a:cubicBezTo>
                  <a:lnTo>
                    <a:pt x="328303" y="862946"/>
                  </a:lnTo>
                  <a:lnTo>
                    <a:pt x="328303" y="63418"/>
                  </a:lnTo>
                  <a:lnTo>
                    <a:pt x="620024" y="351000"/>
                  </a:lnTo>
                  <a:lnTo>
                    <a:pt x="398997" y="568822"/>
                  </a:lnTo>
                  <a:cubicBezTo>
                    <a:pt x="391654" y="576099"/>
                    <a:pt x="391587" y="587914"/>
                    <a:pt x="398796" y="595324"/>
                  </a:cubicBezTo>
                  <a:cubicBezTo>
                    <a:pt x="402468" y="599063"/>
                    <a:pt x="407274" y="600932"/>
                    <a:pt x="412148" y="600932"/>
                  </a:cubicBezTo>
                  <a:cubicBezTo>
                    <a:pt x="416887" y="600932"/>
                    <a:pt x="421627" y="599129"/>
                    <a:pt x="425299" y="595524"/>
                  </a:cubicBezTo>
                  <a:lnTo>
                    <a:pt x="646726" y="377301"/>
                  </a:lnTo>
                  <a:lnTo>
                    <a:pt x="749596" y="478769"/>
                  </a:lnTo>
                  <a:cubicBezTo>
                    <a:pt x="753201" y="482307"/>
                    <a:pt x="757940" y="484177"/>
                    <a:pt x="762747" y="484177"/>
                  </a:cubicBezTo>
                  <a:cubicBezTo>
                    <a:pt x="767486" y="484177"/>
                    <a:pt x="772226" y="482374"/>
                    <a:pt x="775897" y="478769"/>
                  </a:cubicBezTo>
                  <a:lnTo>
                    <a:pt x="878768" y="377368"/>
                  </a:lnTo>
                  <a:lnTo>
                    <a:pt x="1170154" y="664616"/>
                  </a:lnTo>
                  <a:lnTo>
                    <a:pt x="537714" y="664082"/>
                  </a:lnTo>
                  <a:close/>
                </a:path>
              </a:pathLst>
            </a:custGeom>
            <a:grpFill/>
            <a:ln w="6671" cap="flat">
              <a:noFill/>
              <a:prstDash val="solid"/>
              <a:miter/>
            </a:ln>
          </p:spPr>
          <p:txBody>
            <a:bodyPr rtlCol="0" anchor="ctr"/>
            <a:lstStyle/>
            <a:p>
              <a:endParaRPr lang="en-US" sz="1200"/>
            </a:p>
          </p:txBody>
        </p:sp>
      </p:grpSp>
      <p:grpSp>
        <p:nvGrpSpPr>
          <p:cNvPr id="34" name="Graphic 2">
            <a:extLst>
              <a:ext uri="{FF2B5EF4-FFF2-40B4-BE49-F238E27FC236}">
                <a16:creationId xmlns:a16="http://schemas.microsoft.com/office/drawing/2014/main" id="{EF597B32-2D44-FF18-8806-C5D2A09E24AD}"/>
              </a:ext>
            </a:extLst>
          </p:cNvPr>
          <p:cNvGrpSpPr/>
          <p:nvPr/>
        </p:nvGrpSpPr>
        <p:grpSpPr>
          <a:xfrm>
            <a:off x="7123503" y="2323997"/>
            <a:ext cx="1066886" cy="1052613"/>
            <a:chOff x="8473652" y="7981454"/>
            <a:chExt cx="1234508" cy="1217989"/>
          </a:xfrm>
          <a:solidFill>
            <a:schemeClr val="accent1"/>
          </a:solidFill>
        </p:grpSpPr>
        <p:sp>
          <p:nvSpPr>
            <p:cNvPr id="35" name="Freeform: Shape 34">
              <a:extLst>
                <a:ext uri="{FF2B5EF4-FFF2-40B4-BE49-F238E27FC236}">
                  <a16:creationId xmlns:a16="http://schemas.microsoft.com/office/drawing/2014/main" id="{11312C8A-202C-96E7-62A8-C860ACC88192}"/>
                </a:ext>
              </a:extLst>
            </p:cNvPr>
            <p:cNvSpPr/>
            <p:nvPr/>
          </p:nvSpPr>
          <p:spPr>
            <a:xfrm>
              <a:off x="8473652" y="8577179"/>
              <a:ext cx="793761" cy="622191"/>
            </a:xfrm>
            <a:custGeom>
              <a:avLst/>
              <a:gdLst>
                <a:gd name="connsiteX0" fmla="*/ 774972 w 793761"/>
                <a:gd name="connsiteY0" fmla="*/ 460027 h 622191"/>
                <a:gd name="connsiteX1" fmla="*/ 162138 w 793761"/>
                <a:gd name="connsiteY1" fmla="*/ 460027 h 622191"/>
                <a:gd name="connsiteX2" fmla="*/ 162138 w 793761"/>
                <a:gd name="connsiteY2" fmla="*/ 307294 h 622191"/>
                <a:gd name="connsiteX3" fmla="*/ 460147 w 793761"/>
                <a:gd name="connsiteY3" fmla="*/ 307294 h 622191"/>
                <a:gd name="connsiteX4" fmla="*/ 478864 w 793761"/>
                <a:gd name="connsiteY4" fmla="*/ 288577 h 622191"/>
                <a:gd name="connsiteX5" fmla="*/ 460147 w 793761"/>
                <a:gd name="connsiteY5" fmla="*/ 269860 h 622191"/>
                <a:gd name="connsiteX6" fmla="*/ 48009 w 793761"/>
                <a:gd name="connsiteY6" fmla="*/ 269860 h 622191"/>
                <a:gd name="connsiteX7" fmla="*/ 155412 w 793761"/>
                <a:gd name="connsiteY7" fmla="*/ 37434 h 622191"/>
                <a:gd name="connsiteX8" fmla="*/ 189409 w 793761"/>
                <a:gd name="connsiteY8" fmla="*/ 37434 h 622191"/>
                <a:gd name="connsiteX9" fmla="*/ 208127 w 793761"/>
                <a:gd name="connsiteY9" fmla="*/ 18716 h 622191"/>
                <a:gd name="connsiteX10" fmla="*/ 189409 w 793761"/>
                <a:gd name="connsiteY10" fmla="*/ 0 h 622191"/>
                <a:gd name="connsiteX11" fmla="*/ 143422 w 793761"/>
                <a:gd name="connsiteY11" fmla="*/ 0 h 622191"/>
                <a:gd name="connsiteX12" fmla="*/ 126459 w 793761"/>
                <a:gd name="connsiteY12" fmla="*/ 10894 h 622191"/>
                <a:gd name="connsiteX13" fmla="*/ 1728 w 793761"/>
                <a:gd name="connsiteY13" fmla="*/ 280754 h 622191"/>
                <a:gd name="connsiteX14" fmla="*/ 2971 w 793761"/>
                <a:gd name="connsiteY14" fmla="*/ 298666 h 622191"/>
                <a:gd name="connsiteX15" fmla="*/ 18764 w 793761"/>
                <a:gd name="connsiteY15" fmla="*/ 307294 h 622191"/>
                <a:gd name="connsiteX16" fmla="*/ 124778 w 793761"/>
                <a:gd name="connsiteY16" fmla="*/ 307294 h 622191"/>
                <a:gd name="connsiteX17" fmla="*/ 124778 w 793761"/>
                <a:gd name="connsiteY17" fmla="*/ 603475 h 622191"/>
                <a:gd name="connsiteX18" fmla="*/ 143495 w 793761"/>
                <a:gd name="connsiteY18" fmla="*/ 622192 h 622191"/>
                <a:gd name="connsiteX19" fmla="*/ 162212 w 793761"/>
                <a:gd name="connsiteY19" fmla="*/ 603475 h 622191"/>
                <a:gd name="connsiteX20" fmla="*/ 162212 w 793761"/>
                <a:gd name="connsiteY20" fmla="*/ 497461 h 622191"/>
                <a:gd name="connsiteX21" fmla="*/ 775045 w 793761"/>
                <a:gd name="connsiteY21" fmla="*/ 497461 h 622191"/>
                <a:gd name="connsiteX22" fmla="*/ 793762 w 793761"/>
                <a:gd name="connsiteY22" fmla="*/ 478744 h 622191"/>
                <a:gd name="connsiteX23" fmla="*/ 774972 w 793761"/>
                <a:gd name="connsiteY23" fmla="*/ 460027 h 622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3761" h="622191">
                  <a:moveTo>
                    <a:pt x="774972" y="460027"/>
                  </a:moveTo>
                  <a:lnTo>
                    <a:pt x="162138" y="460027"/>
                  </a:lnTo>
                  <a:lnTo>
                    <a:pt x="162138" y="307294"/>
                  </a:lnTo>
                  <a:lnTo>
                    <a:pt x="460147" y="307294"/>
                  </a:lnTo>
                  <a:cubicBezTo>
                    <a:pt x="470456" y="307294"/>
                    <a:pt x="478864" y="298886"/>
                    <a:pt x="478864" y="288577"/>
                  </a:cubicBezTo>
                  <a:cubicBezTo>
                    <a:pt x="478864" y="278268"/>
                    <a:pt x="470456" y="269860"/>
                    <a:pt x="460147" y="269860"/>
                  </a:cubicBezTo>
                  <a:lnTo>
                    <a:pt x="48009" y="269860"/>
                  </a:lnTo>
                  <a:lnTo>
                    <a:pt x="155412" y="37434"/>
                  </a:lnTo>
                  <a:lnTo>
                    <a:pt x="189409" y="37434"/>
                  </a:lnTo>
                  <a:cubicBezTo>
                    <a:pt x="199719" y="37434"/>
                    <a:pt x="208127" y="29026"/>
                    <a:pt x="208127" y="18716"/>
                  </a:cubicBezTo>
                  <a:cubicBezTo>
                    <a:pt x="208127" y="8408"/>
                    <a:pt x="199719" y="0"/>
                    <a:pt x="189409" y="0"/>
                  </a:cubicBezTo>
                  <a:lnTo>
                    <a:pt x="143422" y="0"/>
                  </a:lnTo>
                  <a:cubicBezTo>
                    <a:pt x="136110" y="0"/>
                    <a:pt x="129530" y="4240"/>
                    <a:pt x="126459" y="10894"/>
                  </a:cubicBezTo>
                  <a:lnTo>
                    <a:pt x="1728" y="280754"/>
                  </a:lnTo>
                  <a:cubicBezTo>
                    <a:pt x="-977" y="286529"/>
                    <a:pt x="-465" y="293256"/>
                    <a:pt x="2971" y="298666"/>
                  </a:cubicBezTo>
                  <a:cubicBezTo>
                    <a:pt x="6408" y="304004"/>
                    <a:pt x="12330" y="307294"/>
                    <a:pt x="18764" y="307294"/>
                  </a:cubicBezTo>
                  <a:lnTo>
                    <a:pt x="124778" y="307294"/>
                  </a:lnTo>
                  <a:lnTo>
                    <a:pt x="124778" y="603475"/>
                  </a:lnTo>
                  <a:cubicBezTo>
                    <a:pt x="124778" y="613783"/>
                    <a:pt x="133186" y="622192"/>
                    <a:pt x="143495" y="622192"/>
                  </a:cubicBezTo>
                  <a:cubicBezTo>
                    <a:pt x="153803" y="622192"/>
                    <a:pt x="162212" y="613857"/>
                    <a:pt x="162212" y="603475"/>
                  </a:cubicBezTo>
                  <a:lnTo>
                    <a:pt x="162212" y="497461"/>
                  </a:lnTo>
                  <a:lnTo>
                    <a:pt x="775045" y="497461"/>
                  </a:lnTo>
                  <a:cubicBezTo>
                    <a:pt x="785427" y="497461"/>
                    <a:pt x="793762" y="489053"/>
                    <a:pt x="793762" y="478744"/>
                  </a:cubicBezTo>
                  <a:cubicBezTo>
                    <a:pt x="793689" y="468435"/>
                    <a:pt x="785354" y="460027"/>
                    <a:pt x="774972" y="460027"/>
                  </a:cubicBezTo>
                  <a:close/>
                </a:path>
              </a:pathLst>
            </a:custGeom>
            <a:grpFill/>
            <a:ln w="7310"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2BCF6FA2-B516-CCE3-91DC-9FC314E43F9D}"/>
                </a:ext>
              </a:extLst>
            </p:cNvPr>
            <p:cNvSpPr/>
            <p:nvPr/>
          </p:nvSpPr>
          <p:spPr>
            <a:xfrm>
              <a:off x="8716904" y="7981454"/>
              <a:ext cx="991257" cy="1217989"/>
            </a:xfrm>
            <a:custGeom>
              <a:avLst/>
              <a:gdLst>
                <a:gd name="connsiteX0" fmla="*/ 989554 w 991257"/>
                <a:gd name="connsiteY0" fmla="*/ 876479 h 1217989"/>
                <a:gd name="connsiteX1" fmla="*/ 864896 w 991257"/>
                <a:gd name="connsiteY1" fmla="*/ 606618 h 1217989"/>
                <a:gd name="connsiteX2" fmla="*/ 847934 w 991257"/>
                <a:gd name="connsiteY2" fmla="*/ 595725 h 1217989"/>
                <a:gd name="connsiteX3" fmla="*/ 727225 w 991257"/>
                <a:gd name="connsiteY3" fmla="*/ 595725 h 1217989"/>
                <a:gd name="connsiteX4" fmla="*/ 747404 w 991257"/>
                <a:gd name="connsiteY4" fmla="*/ 527583 h 1217989"/>
                <a:gd name="connsiteX5" fmla="*/ 744406 w 991257"/>
                <a:gd name="connsiteY5" fmla="*/ 511060 h 1217989"/>
                <a:gd name="connsiteX6" fmla="*/ 729418 w 991257"/>
                <a:gd name="connsiteY6" fmla="*/ 503529 h 1217989"/>
                <a:gd name="connsiteX7" fmla="*/ 673340 w 991257"/>
                <a:gd name="connsiteY7" fmla="*/ 503529 h 1217989"/>
                <a:gd name="connsiteX8" fmla="*/ 673340 w 991257"/>
                <a:gd name="connsiteY8" fmla="*/ 456006 h 1217989"/>
                <a:gd name="connsiteX9" fmla="*/ 610098 w 991257"/>
                <a:gd name="connsiteY9" fmla="*/ 360593 h 1217989"/>
                <a:gd name="connsiteX10" fmla="*/ 541956 w 991257"/>
                <a:gd name="connsiteY10" fmla="*/ 334930 h 1217989"/>
                <a:gd name="connsiteX11" fmla="*/ 511688 w 991257"/>
                <a:gd name="connsiteY11" fmla="*/ 326742 h 1217989"/>
                <a:gd name="connsiteX12" fmla="*/ 460655 w 991257"/>
                <a:gd name="connsiteY12" fmla="*/ 277317 h 1217989"/>
                <a:gd name="connsiteX13" fmla="*/ 460362 w 991257"/>
                <a:gd name="connsiteY13" fmla="*/ 275343 h 1217989"/>
                <a:gd name="connsiteX14" fmla="*/ 514393 w 991257"/>
                <a:gd name="connsiteY14" fmla="*/ 145495 h 1217989"/>
                <a:gd name="connsiteX15" fmla="*/ 374089 w 991257"/>
                <a:gd name="connsiteY15" fmla="*/ 0 h 1217989"/>
                <a:gd name="connsiteX16" fmla="*/ 233785 w 991257"/>
                <a:gd name="connsiteY16" fmla="*/ 145495 h 1217989"/>
                <a:gd name="connsiteX17" fmla="*/ 287669 w 991257"/>
                <a:gd name="connsiteY17" fmla="*/ 275197 h 1217989"/>
                <a:gd name="connsiteX18" fmla="*/ 287084 w 991257"/>
                <a:gd name="connsiteY18" fmla="*/ 279072 h 1217989"/>
                <a:gd name="connsiteX19" fmla="*/ 236490 w 991257"/>
                <a:gd name="connsiteY19" fmla="*/ 326742 h 1217989"/>
                <a:gd name="connsiteX20" fmla="*/ 206002 w 991257"/>
                <a:gd name="connsiteY20" fmla="*/ 335003 h 1217989"/>
                <a:gd name="connsiteX21" fmla="*/ 137934 w 991257"/>
                <a:gd name="connsiteY21" fmla="*/ 360666 h 1217989"/>
                <a:gd name="connsiteX22" fmla="*/ 74764 w 991257"/>
                <a:gd name="connsiteY22" fmla="*/ 456006 h 1217989"/>
                <a:gd name="connsiteX23" fmla="*/ 74764 w 991257"/>
                <a:gd name="connsiteY23" fmla="*/ 503602 h 1217989"/>
                <a:gd name="connsiteX24" fmla="*/ 18687 w 991257"/>
                <a:gd name="connsiteY24" fmla="*/ 503602 h 1217989"/>
                <a:gd name="connsiteX25" fmla="*/ 3698 w 991257"/>
                <a:gd name="connsiteY25" fmla="*/ 511132 h 1217989"/>
                <a:gd name="connsiteX26" fmla="*/ 774 w 991257"/>
                <a:gd name="connsiteY26" fmla="*/ 527656 h 1217989"/>
                <a:gd name="connsiteX27" fmla="*/ 75568 w 991257"/>
                <a:gd name="connsiteY27" fmla="*/ 780628 h 1217989"/>
                <a:gd name="connsiteX28" fmla="*/ 93481 w 991257"/>
                <a:gd name="connsiteY28" fmla="*/ 794007 h 1217989"/>
                <a:gd name="connsiteX29" fmla="*/ 554824 w 991257"/>
                <a:gd name="connsiteY29" fmla="*/ 794007 h 1217989"/>
                <a:gd name="connsiteX30" fmla="*/ 573541 w 991257"/>
                <a:gd name="connsiteY30" fmla="*/ 775290 h 1217989"/>
                <a:gd name="connsiteX31" fmla="*/ 554824 w 991257"/>
                <a:gd name="connsiteY31" fmla="*/ 756573 h 1217989"/>
                <a:gd name="connsiteX32" fmla="*/ 107446 w 991257"/>
                <a:gd name="connsiteY32" fmla="*/ 756573 h 1217989"/>
                <a:gd name="connsiteX33" fmla="*/ 43691 w 991257"/>
                <a:gd name="connsiteY33" fmla="*/ 540963 h 1217989"/>
                <a:gd name="connsiteX34" fmla="*/ 704340 w 991257"/>
                <a:gd name="connsiteY34" fmla="*/ 540963 h 1217989"/>
                <a:gd name="connsiteX35" fmla="*/ 636637 w 991257"/>
                <a:gd name="connsiteY35" fmla="*/ 769953 h 1217989"/>
                <a:gd name="connsiteX36" fmla="*/ 649286 w 991257"/>
                <a:gd name="connsiteY36" fmla="*/ 793203 h 1217989"/>
                <a:gd name="connsiteX37" fmla="*/ 654623 w 991257"/>
                <a:gd name="connsiteY37" fmla="*/ 794007 h 1217989"/>
                <a:gd name="connsiteX38" fmla="*/ 672536 w 991257"/>
                <a:gd name="connsiteY38" fmla="*/ 780628 h 1217989"/>
                <a:gd name="connsiteX39" fmla="*/ 716112 w 991257"/>
                <a:gd name="connsiteY39" fmla="*/ 633232 h 1217989"/>
                <a:gd name="connsiteX40" fmla="*/ 835944 w 991257"/>
                <a:gd name="connsiteY40" fmla="*/ 633232 h 1217989"/>
                <a:gd name="connsiteX41" fmla="*/ 943347 w 991257"/>
                <a:gd name="connsiteY41" fmla="*/ 865658 h 1217989"/>
                <a:gd name="connsiteX42" fmla="*/ 316768 w 991257"/>
                <a:gd name="connsiteY42" fmla="*/ 865658 h 1217989"/>
                <a:gd name="connsiteX43" fmla="*/ 298051 w 991257"/>
                <a:gd name="connsiteY43" fmla="*/ 884375 h 1217989"/>
                <a:gd name="connsiteX44" fmla="*/ 316768 w 991257"/>
                <a:gd name="connsiteY44" fmla="*/ 903092 h 1217989"/>
                <a:gd name="connsiteX45" fmla="*/ 829217 w 991257"/>
                <a:gd name="connsiteY45" fmla="*/ 903092 h 1217989"/>
                <a:gd name="connsiteX46" fmla="*/ 829217 w 991257"/>
                <a:gd name="connsiteY46" fmla="*/ 1055824 h 1217989"/>
                <a:gd name="connsiteX47" fmla="*/ 631593 w 991257"/>
                <a:gd name="connsiteY47" fmla="*/ 1055824 h 1217989"/>
                <a:gd name="connsiteX48" fmla="*/ 612876 w 991257"/>
                <a:gd name="connsiteY48" fmla="*/ 1074542 h 1217989"/>
                <a:gd name="connsiteX49" fmla="*/ 631593 w 991257"/>
                <a:gd name="connsiteY49" fmla="*/ 1093258 h 1217989"/>
                <a:gd name="connsiteX50" fmla="*/ 829217 w 991257"/>
                <a:gd name="connsiteY50" fmla="*/ 1093258 h 1217989"/>
                <a:gd name="connsiteX51" fmla="*/ 829217 w 991257"/>
                <a:gd name="connsiteY51" fmla="*/ 1199272 h 1217989"/>
                <a:gd name="connsiteX52" fmla="*/ 847934 w 991257"/>
                <a:gd name="connsiteY52" fmla="*/ 1217989 h 1217989"/>
                <a:gd name="connsiteX53" fmla="*/ 866651 w 991257"/>
                <a:gd name="connsiteY53" fmla="*/ 1199272 h 1217989"/>
                <a:gd name="connsiteX54" fmla="*/ 866651 w 991257"/>
                <a:gd name="connsiteY54" fmla="*/ 903092 h 1217989"/>
                <a:gd name="connsiteX55" fmla="*/ 972665 w 991257"/>
                <a:gd name="connsiteY55" fmla="*/ 903092 h 1217989"/>
                <a:gd name="connsiteX56" fmla="*/ 988384 w 991257"/>
                <a:gd name="connsiteY56" fmla="*/ 894464 h 1217989"/>
                <a:gd name="connsiteX57" fmla="*/ 989554 w 991257"/>
                <a:gd name="connsiteY57" fmla="*/ 876479 h 1217989"/>
                <a:gd name="connsiteX58" fmla="*/ 271146 w 991257"/>
                <a:gd name="connsiteY58" fmla="*/ 145495 h 1217989"/>
                <a:gd name="connsiteX59" fmla="*/ 374016 w 991257"/>
                <a:gd name="connsiteY59" fmla="*/ 37361 h 1217989"/>
                <a:gd name="connsiteX60" fmla="*/ 476886 w 991257"/>
                <a:gd name="connsiteY60" fmla="*/ 145495 h 1217989"/>
                <a:gd name="connsiteX61" fmla="*/ 374016 w 991257"/>
                <a:gd name="connsiteY61" fmla="*/ 273077 h 1217989"/>
                <a:gd name="connsiteX62" fmla="*/ 271146 w 991257"/>
                <a:gd name="connsiteY62" fmla="*/ 145495 h 1217989"/>
                <a:gd name="connsiteX63" fmla="*/ 319985 w 991257"/>
                <a:gd name="connsiteY63" fmla="*/ 297789 h 1217989"/>
                <a:gd name="connsiteX64" fmla="*/ 374016 w 991257"/>
                <a:gd name="connsiteY64" fmla="*/ 310511 h 1217989"/>
                <a:gd name="connsiteX65" fmla="*/ 428046 w 991257"/>
                <a:gd name="connsiteY65" fmla="*/ 297716 h 1217989"/>
                <a:gd name="connsiteX66" fmla="*/ 469940 w 991257"/>
                <a:gd name="connsiteY66" fmla="*/ 348602 h 1217989"/>
                <a:gd name="connsiteX67" fmla="*/ 374016 w 991257"/>
                <a:gd name="connsiteY67" fmla="*/ 400805 h 1217989"/>
                <a:gd name="connsiteX68" fmla="*/ 278165 w 991257"/>
                <a:gd name="connsiteY68" fmla="*/ 349115 h 1217989"/>
                <a:gd name="connsiteX69" fmla="*/ 319985 w 991257"/>
                <a:gd name="connsiteY69" fmla="*/ 297789 h 1217989"/>
                <a:gd name="connsiteX70" fmla="*/ 635906 w 991257"/>
                <a:gd name="connsiteY70" fmla="*/ 503529 h 1217989"/>
                <a:gd name="connsiteX71" fmla="*/ 112198 w 991257"/>
                <a:gd name="connsiteY71" fmla="*/ 503529 h 1217989"/>
                <a:gd name="connsiteX72" fmla="*/ 112198 w 991257"/>
                <a:gd name="connsiteY72" fmla="*/ 455933 h 1217989"/>
                <a:gd name="connsiteX73" fmla="*/ 153946 w 991257"/>
                <a:gd name="connsiteY73" fmla="*/ 394444 h 1217989"/>
                <a:gd name="connsiteX74" fmla="*/ 216676 w 991257"/>
                <a:gd name="connsiteY74" fmla="*/ 370829 h 1217989"/>
                <a:gd name="connsiteX75" fmla="*/ 243655 w 991257"/>
                <a:gd name="connsiteY75" fmla="*/ 363518 h 1217989"/>
                <a:gd name="connsiteX76" fmla="*/ 374016 w 991257"/>
                <a:gd name="connsiteY76" fmla="*/ 438239 h 1217989"/>
                <a:gd name="connsiteX77" fmla="*/ 504376 w 991257"/>
                <a:gd name="connsiteY77" fmla="*/ 363518 h 1217989"/>
                <a:gd name="connsiteX78" fmla="*/ 531209 w 991257"/>
                <a:gd name="connsiteY78" fmla="*/ 370829 h 1217989"/>
                <a:gd name="connsiteX79" fmla="*/ 594013 w 991257"/>
                <a:gd name="connsiteY79" fmla="*/ 394444 h 1217989"/>
                <a:gd name="connsiteX80" fmla="*/ 635906 w 991257"/>
                <a:gd name="connsiteY80" fmla="*/ 456079 h 1217989"/>
                <a:gd name="connsiteX81" fmla="*/ 635906 w 991257"/>
                <a:gd name="connsiteY81" fmla="*/ 503529 h 121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991257" h="1217989">
                  <a:moveTo>
                    <a:pt x="989554" y="876479"/>
                  </a:moveTo>
                  <a:lnTo>
                    <a:pt x="864896" y="606618"/>
                  </a:lnTo>
                  <a:cubicBezTo>
                    <a:pt x="861826" y="599965"/>
                    <a:pt x="855172" y="595725"/>
                    <a:pt x="847934" y="595725"/>
                  </a:cubicBezTo>
                  <a:lnTo>
                    <a:pt x="727225" y="595725"/>
                  </a:lnTo>
                  <a:lnTo>
                    <a:pt x="747404" y="527583"/>
                  </a:lnTo>
                  <a:cubicBezTo>
                    <a:pt x="749085" y="521881"/>
                    <a:pt x="747989" y="515812"/>
                    <a:pt x="744406" y="511060"/>
                  </a:cubicBezTo>
                  <a:cubicBezTo>
                    <a:pt x="740897" y="506308"/>
                    <a:pt x="735340" y="503529"/>
                    <a:pt x="729418" y="503529"/>
                  </a:cubicBezTo>
                  <a:lnTo>
                    <a:pt x="673340" y="503529"/>
                  </a:lnTo>
                  <a:lnTo>
                    <a:pt x="673340" y="456006"/>
                  </a:lnTo>
                  <a:cubicBezTo>
                    <a:pt x="673340" y="415574"/>
                    <a:pt x="649140" y="379018"/>
                    <a:pt x="610098" y="360593"/>
                  </a:cubicBezTo>
                  <a:cubicBezTo>
                    <a:pt x="589626" y="350942"/>
                    <a:pt x="566669" y="342315"/>
                    <a:pt x="541956" y="334930"/>
                  </a:cubicBezTo>
                  <a:cubicBezTo>
                    <a:pt x="531940" y="331933"/>
                    <a:pt x="521777" y="329155"/>
                    <a:pt x="511688" y="326742"/>
                  </a:cubicBezTo>
                  <a:cubicBezTo>
                    <a:pt x="484928" y="319430"/>
                    <a:pt x="465334" y="300494"/>
                    <a:pt x="460655" y="277317"/>
                  </a:cubicBezTo>
                  <a:cubicBezTo>
                    <a:pt x="460582" y="276806"/>
                    <a:pt x="460508" y="276075"/>
                    <a:pt x="460362" y="275343"/>
                  </a:cubicBezTo>
                  <a:cubicBezTo>
                    <a:pt x="493190" y="245147"/>
                    <a:pt x="514393" y="198209"/>
                    <a:pt x="514393" y="145495"/>
                  </a:cubicBezTo>
                  <a:cubicBezTo>
                    <a:pt x="514393" y="59806"/>
                    <a:pt x="456706" y="0"/>
                    <a:pt x="374089" y="0"/>
                  </a:cubicBezTo>
                  <a:cubicBezTo>
                    <a:pt x="291471" y="0"/>
                    <a:pt x="233785" y="59806"/>
                    <a:pt x="233785" y="145495"/>
                  </a:cubicBezTo>
                  <a:cubicBezTo>
                    <a:pt x="233785" y="198136"/>
                    <a:pt x="254915" y="245002"/>
                    <a:pt x="287669" y="275197"/>
                  </a:cubicBezTo>
                  <a:cubicBezTo>
                    <a:pt x="287523" y="276659"/>
                    <a:pt x="287304" y="278048"/>
                    <a:pt x="287084" y="279072"/>
                  </a:cubicBezTo>
                  <a:cubicBezTo>
                    <a:pt x="282259" y="301810"/>
                    <a:pt x="262372" y="320454"/>
                    <a:pt x="236490" y="326742"/>
                  </a:cubicBezTo>
                  <a:cubicBezTo>
                    <a:pt x="226108" y="329227"/>
                    <a:pt x="216092" y="331933"/>
                    <a:pt x="206002" y="335003"/>
                  </a:cubicBezTo>
                  <a:cubicBezTo>
                    <a:pt x="181217" y="342388"/>
                    <a:pt x="158332" y="351016"/>
                    <a:pt x="137934" y="360666"/>
                  </a:cubicBezTo>
                  <a:cubicBezTo>
                    <a:pt x="98964" y="379091"/>
                    <a:pt x="74764" y="415647"/>
                    <a:pt x="74764" y="456006"/>
                  </a:cubicBezTo>
                  <a:lnTo>
                    <a:pt x="74764" y="503602"/>
                  </a:lnTo>
                  <a:lnTo>
                    <a:pt x="18687" y="503602"/>
                  </a:lnTo>
                  <a:cubicBezTo>
                    <a:pt x="12764" y="503602"/>
                    <a:pt x="7208" y="506381"/>
                    <a:pt x="3698" y="511132"/>
                  </a:cubicBezTo>
                  <a:cubicBezTo>
                    <a:pt x="189" y="515885"/>
                    <a:pt x="-908" y="521954"/>
                    <a:pt x="774" y="527656"/>
                  </a:cubicBezTo>
                  <a:lnTo>
                    <a:pt x="75568" y="780628"/>
                  </a:lnTo>
                  <a:cubicBezTo>
                    <a:pt x="77908" y="788597"/>
                    <a:pt x="85219" y="794007"/>
                    <a:pt x="93481" y="794007"/>
                  </a:cubicBezTo>
                  <a:lnTo>
                    <a:pt x="554824" y="794007"/>
                  </a:lnTo>
                  <a:cubicBezTo>
                    <a:pt x="565133" y="794007"/>
                    <a:pt x="573541" y="785599"/>
                    <a:pt x="573541" y="775290"/>
                  </a:cubicBezTo>
                  <a:cubicBezTo>
                    <a:pt x="573541" y="764981"/>
                    <a:pt x="565133" y="756573"/>
                    <a:pt x="554824" y="756573"/>
                  </a:cubicBezTo>
                  <a:lnTo>
                    <a:pt x="107446" y="756573"/>
                  </a:lnTo>
                  <a:lnTo>
                    <a:pt x="43691" y="540963"/>
                  </a:lnTo>
                  <a:lnTo>
                    <a:pt x="704340" y="540963"/>
                  </a:lnTo>
                  <a:lnTo>
                    <a:pt x="636637" y="769953"/>
                  </a:lnTo>
                  <a:cubicBezTo>
                    <a:pt x="633713" y="779896"/>
                    <a:pt x="639343" y="790278"/>
                    <a:pt x="649286" y="793203"/>
                  </a:cubicBezTo>
                  <a:cubicBezTo>
                    <a:pt x="651041" y="793714"/>
                    <a:pt x="652796" y="794007"/>
                    <a:pt x="654623" y="794007"/>
                  </a:cubicBezTo>
                  <a:cubicBezTo>
                    <a:pt x="662666" y="794007"/>
                    <a:pt x="670123" y="788743"/>
                    <a:pt x="672536" y="780628"/>
                  </a:cubicBezTo>
                  <a:lnTo>
                    <a:pt x="716112" y="633232"/>
                  </a:lnTo>
                  <a:lnTo>
                    <a:pt x="835944" y="633232"/>
                  </a:lnTo>
                  <a:lnTo>
                    <a:pt x="943347" y="865658"/>
                  </a:lnTo>
                  <a:lnTo>
                    <a:pt x="316768" y="865658"/>
                  </a:lnTo>
                  <a:cubicBezTo>
                    <a:pt x="306459" y="865658"/>
                    <a:pt x="298051" y="874065"/>
                    <a:pt x="298051" y="884375"/>
                  </a:cubicBezTo>
                  <a:cubicBezTo>
                    <a:pt x="298051" y="894684"/>
                    <a:pt x="306459" y="903092"/>
                    <a:pt x="316768" y="903092"/>
                  </a:cubicBezTo>
                  <a:lnTo>
                    <a:pt x="829217" y="903092"/>
                  </a:lnTo>
                  <a:lnTo>
                    <a:pt x="829217" y="1055824"/>
                  </a:lnTo>
                  <a:lnTo>
                    <a:pt x="631593" y="1055824"/>
                  </a:lnTo>
                  <a:cubicBezTo>
                    <a:pt x="621284" y="1055824"/>
                    <a:pt x="612876" y="1064233"/>
                    <a:pt x="612876" y="1074542"/>
                  </a:cubicBezTo>
                  <a:cubicBezTo>
                    <a:pt x="612876" y="1084851"/>
                    <a:pt x="621284" y="1093258"/>
                    <a:pt x="631593" y="1093258"/>
                  </a:cubicBezTo>
                  <a:lnTo>
                    <a:pt x="829217" y="1093258"/>
                  </a:lnTo>
                  <a:lnTo>
                    <a:pt x="829217" y="1199272"/>
                  </a:lnTo>
                  <a:cubicBezTo>
                    <a:pt x="829217" y="1209581"/>
                    <a:pt x="837625" y="1217989"/>
                    <a:pt x="847934" y="1217989"/>
                  </a:cubicBezTo>
                  <a:cubicBezTo>
                    <a:pt x="858243" y="1217989"/>
                    <a:pt x="866651" y="1209654"/>
                    <a:pt x="866651" y="1199272"/>
                  </a:cubicBezTo>
                  <a:lnTo>
                    <a:pt x="866651" y="903092"/>
                  </a:lnTo>
                  <a:lnTo>
                    <a:pt x="972665" y="903092"/>
                  </a:lnTo>
                  <a:cubicBezTo>
                    <a:pt x="979026" y="903092"/>
                    <a:pt x="985021" y="899801"/>
                    <a:pt x="988384" y="894464"/>
                  </a:cubicBezTo>
                  <a:cubicBezTo>
                    <a:pt x="991747" y="889054"/>
                    <a:pt x="992186" y="882254"/>
                    <a:pt x="989554" y="876479"/>
                  </a:cubicBezTo>
                  <a:close/>
                  <a:moveTo>
                    <a:pt x="271146" y="145495"/>
                  </a:moveTo>
                  <a:cubicBezTo>
                    <a:pt x="271146" y="79839"/>
                    <a:pt x="311504" y="37361"/>
                    <a:pt x="374016" y="37361"/>
                  </a:cubicBezTo>
                  <a:cubicBezTo>
                    <a:pt x="436527" y="37361"/>
                    <a:pt x="476886" y="79766"/>
                    <a:pt x="476886" y="145495"/>
                  </a:cubicBezTo>
                  <a:cubicBezTo>
                    <a:pt x="476886" y="215902"/>
                    <a:pt x="430751" y="273077"/>
                    <a:pt x="374016" y="273077"/>
                  </a:cubicBezTo>
                  <a:cubicBezTo>
                    <a:pt x="317280" y="273077"/>
                    <a:pt x="271146" y="215902"/>
                    <a:pt x="271146" y="145495"/>
                  </a:cubicBezTo>
                  <a:close/>
                  <a:moveTo>
                    <a:pt x="319985" y="297789"/>
                  </a:moveTo>
                  <a:cubicBezTo>
                    <a:pt x="336655" y="305978"/>
                    <a:pt x="354860" y="310511"/>
                    <a:pt x="374016" y="310511"/>
                  </a:cubicBezTo>
                  <a:cubicBezTo>
                    <a:pt x="393171" y="310511"/>
                    <a:pt x="411376" y="305905"/>
                    <a:pt x="428046" y="297716"/>
                  </a:cubicBezTo>
                  <a:cubicBezTo>
                    <a:pt x="435577" y="318333"/>
                    <a:pt x="450053" y="336173"/>
                    <a:pt x="469940" y="348602"/>
                  </a:cubicBezTo>
                  <a:cubicBezTo>
                    <a:pt x="462263" y="374996"/>
                    <a:pt x="425122" y="400805"/>
                    <a:pt x="374016" y="400805"/>
                  </a:cubicBezTo>
                  <a:cubicBezTo>
                    <a:pt x="323056" y="400805"/>
                    <a:pt x="285915" y="375289"/>
                    <a:pt x="278165" y="349115"/>
                  </a:cubicBezTo>
                  <a:cubicBezTo>
                    <a:pt x="297905" y="336831"/>
                    <a:pt x="312601" y="318699"/>
                    <a:pt x="319985" y="297789"/>
                  </a:cubicBezTo>
                  <a:close/>
                  <a:moveTo>
                    <a:pt x="635906" y="503529"/>
                  </a:moveTo>
                  <a:lnTo>
                    <a:pt x="112198" y="503529"/>
                  </a:lnTo>
                  <a:lnTo>
                    <a:pt x="112198" y="455933"/>
                  </a:lnTo>
                  <a:cubicBezTo>
                    <a:pt x="112198" y="430197"/>
                    <a:pt x="128210" y="406655"/>
                    <a:pt x="153946" y="394444"/>
                  </a:cubicBezTo>
                  <a:cubicBezTo>
                    <a:pt x="172663" y="385598"/>
                    <a:pt x="193719" y="377701"/>
                    <a:pt x="216676" y="370829"/>
                  </a:cubicBezTo>
                  <a:cubicBezTo>
                    <a:pt x="225596" y="368197"/>
                    <a:pt x="234516" y="365711"/>
                    <a:pt x="243655" y="363518"/>
                  </a:cubicBezTo>
                  <a:cubicBezTo>
                    <a:pt x="258570" y="406362"/>
                    <a:pt x="311139" y="438239"/>
                    <a:pt x="374016" y="438239"/>
                  </a:cubicBezTo>
                  <a:cubicBezTo>
                    <a:pt x="436820" y="438239"/>
                    <a:pt x="489388" y="406362"/>
                    <a:pt x="504376" y="363518"/>
                  </a:cubicBezTo>
                  <a:cubicBezTo>
                    <a:pt x="513442" y="365711"/>
                    <a:pt x="522362" y="368197"/>
                    <a:pt x="531209" y="370829"/>
                  </a:cubicBezTo>
                  <a:cubicBezTo>
                    <a:pt x="554166" y="377629"/>
                    <a:pt x="575296" y="385598"/>
                    <a:pt x="594013" y="394444"/>
                  </a:cubicBezTo>
                  <a:cubicBezTo>
                    <a:pt x="619822" y="406655"/>
                    <a:pt x="635906" y="430270"/>
                    <a:pt x="635906" y="456079"/>
                  </a:cubicBezTo>
                  <a:lnTo>
                    <a:pt x="635906" y="503529"/>
                  </a:lnTo>
                  <a:close/>
                </a:path>
              </a:pathLst>
            </a:custGeom>
            <a:grpFill/>
            <a:ln w="7310"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21973088-CC7A-E1F0-D40C-88C1EF279176}"/>
                </a:ext>
              </a:extLst>
            </p:cNvPr>
            <p:cNvSpPr/>
            <p:nvPr/>
          </p:nvSpPr>
          <p:spPr>
            <a:xfrm>
              <a:off x="8984906" y="8611468"/>
              <a:ext cx="74867" cy="37433"/>
            </a:xfrm>
            <a:custGeom>
              <a:avLst/>
              <a:gdLst>
                <a:gd name="connsiteX0" fmla="*/ 18717 w 74867"/>
                <a:gd name="connsiteY0" fmla="*/ 0 h 37433"/>
                <a:gd name="connsiteX1" fmla="*/ 0 w 74867"/>
                <a:gd name="connsiteY1" fmla="*/ 18717 h 37433"/>
                <a:gd name="connsiteX2" fmla="*/ 18717 w 74867"/>
                <a:gd name="connsiteY2" fmla="*/ 37434 h 37433"/>
                <a:gd name="connsiteX3" fmla="*/ 56151 w 74867"/>
                <a:gd name="connsiteY3" fmla="*/ 37434 h 37433"/>
                <a:gd name="connsiteX4" fmla="*/ 74868 w 74867"/>
                <a:gd name="connsiteY4" fmla="*/ 18717 h 37433"/>
                <a:gd name="connsiteX5" fmla="*/ 56151 w 74867"/>
                <a:gd name="connsiteY5" fmla="*/ 0 h 37433"/>
                <a:gd name="connsiteX6" fmla="*/ 18717 w 74867"/>
                <a:gd name="connsiteY6" fmla="*/ 0 h 3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67" h="37433">
                  <a:moveTo>
                    <a:pt x="18717" y="0"/>
                  </a:moveTo>
                  <a:cubicBezTo>
                    <a:pt x="8408" y="0"/>
                    <a:pt x="0" y="8408"/>
                    <a:pt x="0" y="18717"/>
                  </a:cubicBezTo>
                  <a:cubicBezTo>
                    <a:pt x="0" y="29027"/>
                    <a:pt x="8408" y="37434"/>
                    <a:pt x="18717" y="37434"/>
                  </a:cubicBezTo>
                  <a:lnTo>
                    <a:pt x="56151" y="37434"/>
                  </a:lnTo>
                  <a:cubicBezTo>
                    <a:pt x="66460" y="37434"/>
                    <a:pt x="74868" y="29027"/>
                    <a:pt x="74868" y="18717"/>
                  </a:cubicBezTo>
                  <a:cubicBezTo>
                    <a:pt x="74868" y="8408"/>
                    <a:pt x="66460" y="0"/>
                    <a:pt x="56151" y="0"/>
                  </a:cubicBezTo>
                  <a:lnTo>
                    <a:pt x="18717" y="0"/>
                  </a:lnTo>
                  <a:close/>
                </a:path>
              </a:pathLst>
            </a:custGeom>
            <a:grpFill/>
            <a:ln w="7310"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582CB9C1-EEBF-40F5-7145-AF37AEA1A1C2}"/>
                </a:ext>
              </a:extLst>
            </p:cNvPr>
            <p:cNvSpPr/>
            <p:nvPr/>
          </p:nvSpPr>
          <p:spPr>
            <a:xfrm>
              <a:off x="9122066" y="8611468"/>
              <a:ext cx="74867" cy="37433"/>
            </a:xfrm>
            <a:custGeom>
              <a:avLst/>
              <a:gdLst>
                <a:gd name="connsiteX0" fmla="*/ 18717 w 74867"/>
                <a:gd name="connsiteY0" fmla="*/ 0 h 37433"/>
                <a:gd name="connsiteX1" fmla="*/ 0 w 74867"/>
                <a:gd name="connsiteY1" fmla="*/ 18717 h 37433"/>
                <a:gd name="connsiteX2" fmla="*/ 18717 w 74867"/>
                <a:gd name="connsiteY2" fmla="*/ 37434 h 37433"/>
                <a:gd name="connsiteX3" fmla="*/ 56151 w 74867"/>
                <a:gd name="connsiteY3" fmla="*/ 37434 h 37433"/>
                <a:gd name="connsiteX4" fmla="*/ 74868 w 74867"/>
                <a:gd name="connsiteY4" fmla="*/ 18717 h 37433"/>
                <a:gd name="connsiteX5" fmla="*/ 56151 w 74867"/>
                <a:gd name="connsiteY5" fmla="*/ 0 h 37433"/>
                <a:gd name="connsiteX6" fmla="*/ 18717 w 74867"/>
                <a:gd name="connsiteY6" fmla="*/ 0 h 3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67" h="37433">
                  <a:moveTo>
                    <a:pt x="18717" y="0"/>
                  </a:moveTo>
                  <a:cubicBezTo>
                    <a:pt x="8408" y="0"/>
                    <a:pt x="0" y="8408"/>
                    <a:pt x="0" y="18717"/>
                  </a:cubicBezTo>
                  <a:cubicBezTo>
                    <a:pt x="0" y="29027"/>
                    <a:pt x="8408" y="37434"/>
                    <a:pt x="18717" y="37434"/>
                  </a:cubicBezTo>
                  <a:lnTo>
                    <a:pt x="56151" y="37434"/>
                  </a:lnTo>
                  <a:cubicBezTo>
                    <a:pt x="66460" y="37434"/>
                    <a:pt x="74868" y="29027"/>
                    <a:pt x="74868" y="18717"/>
                  </a:cubicBezTo>
                  <a:cubicBezTo>
                    <a:pt x="74868" y="8408"/>
                    <a:pt x="66460" y="0"/>
                    <a:pt x="56151" y="0"/>
                  </a:cubicBezTo>
                  <a:lnTo>
                    <a:pt x="18717" y="0"/>
                  </a:lnTo>
                  <a:close/>
                </a:path>
              </a:pathLst>
            </a:custGeom>
            <a:grpFill/>
            <a:ln w="7310" cap="flat">
              <a:noFill/>
              <a:prstDash val="solid"/>
              <a:miter/>
            </a:ln>
          </p:spPr>
          <p:txBody>
            <a:bodyPr rtlCol="0" anchor="ctr"/>
            <a:lstStyle/>
            <a:p>
              <a:endParaRPr lang="en-US" sz="1200"/>
            </a:p>
          </p:txBody>
        </p:sp>
      </p:grpSp>
      <p:sp>
        <p:nvSpPr>
          <p:cNvPr id="40" name="TextBox 39">
            <a:extLst>
              <a:ext uri="{FF2B5EF4-FFF2-40B4-BE49-F238E27FC236}">
                <a16:creationId xmlns:a16="http://schemas.microsoft.com/office/drawing/2014/main" id="{070378FE-ADC5-4CD3-816F-40D7E16992F1}"/>
              </a:ext>
            </a:extLst>
          </p:cNvPr>
          <p:cNvSpPr txBox="1"/>
          <p:nvPr/>
        </p:nvSpPr>
        <p:spPr>
          <a:xfrm>
            <a:off x="1777662" y="567230"/>
            <a:ext cx="11592348" cy="923330"/>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Various Generations of Robots</a:t>
            </a:r>
            <a:endParaRPr lang="en-US"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endParaRPr>
          </a:p>
        </p:txBody>
      </p:sp>
    </p:spTree>
    <p:extLst>
      <p:ext uri="{BB962C8B-B14F-4D97-AF65-F5344CB8AC3E}">
        <p14:creationId xmlns:p14="http://schemas.microsoft.com/office/powerpoint/2010/main" val="256629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afterEffect">
                                  <p:stCondLst>
                                    <p:cond delay="0"/>
                                  </p:stCondLst>
                                  <p:childTnLst>
                                    <p:set>
                                      <p:cBhvr>
                                        <p:cTn id="6" dur="1000" fill="hold">
                                          <p:stCondLst>
                                            <p:cond delay="0"/>
                                          </p:stCondLst>
                                        </p:cTn>
                                        <p:tgtEl>
                                          <p:spTgt spid="11"/>
                                        </p:tgtEl>
                                        <p:attrNameLst>
                                          <p:attrName>style.visibility</p:attrName>
                                        </p:attrNameLst>
                                      </p:cBhvr>
                                      <p:to>
                                        <p:strVal val="visible"/>
                                      </p:to>
                                    </p:set>
                                    <p:anim to="" calcmode="lin" valueType="num">
                                      <p:cBhvr>
                                        <p:cTn id="7" dur="1000" fill="hold">
                                          <p:stCondLst>
                                            <p:cond delay="0"/>
                                          </p:stCondLst>
                                        </p:cTn>
                                        <p:tgtEl>
                                          <p:spTgt spid="11"/>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11"/>
                                        </p:tgtEl>
                                        <p:attrNameLst>
                                          <p:attrName>ppt_w</p:attrName>
                                        </p:attrNameLst>
                                      </p:cBhvr>
                                      <p:tavLst>
                                        <p:tav tm="0" fmla="#ppt_w-#ppt_w*((1.5-1.5*$)^3-(1.5-1.5*$)^2)">
                                          <p:val>
                                            <p:strVal val="0"/>
                                          </p:val>
                                        </p:tav>
                                        <p:tav tm="100000">
                                          <p:val>
                                            <p:strVal val="1"/>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0" presetClass="entr" presetSubtype="0" fill="hold" nodeType="afterEffect">
                                  <p:stCondLst>
                                    <p:cond delay="0"/>
                                  </p:stCondLst>
                                  <p:childTnLst>
                                    <p:set>
                                      <p:cBhvr>
                                        <p:cTn id="15" dur="1000" fill="hold">
                                          <p:stCondLst>
                                            <p:cond delay="0"/>
                                          </p:stCondLst>
                                        </p:cTn>
                                        <p:tgtEl>
                                          <p:spTgt spid="34"/>
                                        </p:tgtEl>
                                        <p:attrNameLst>
                                          <p:attrName>style.visibility</p:attrName>
                                        </p:attrNameLst>
                                      </p:cBhvr>
                                      <p:to>
                                        <p:strVal val="visible"/>
                                      </p:to>
                                    </p:set>
                                    <p:anim to="" calcmode="lin" valueType="num">
                                      <p:cBhvr>
                                        <p:cTn id="16" dur="1000" fill="hold">
                                          <p:stCondLst>
                                            <p:cond delay="0"/>
                                          </p:stCondLst>
                                        </p:cTn>
                                        <p:tgtEl>
                                          <p:spTgt spid="34"/>
                                        </p:tgtEl>
                                        <p:attrNameLst>
                                          <p:attrName>ppt_h</p:attrName>
                                        </p:attrNameLst>
                                      </p:cBhvr>
                                      <p:tavLst>
                                        <p:tav tm="0" fmla="#ppt_h-#ppt_h*((1.5-1.5*$)^3-(1.5-1.5*$)^2)">
                                          <p:val>
                                            <p:strVal val="0"/>
                                          </p:val>
                                        </p:tav>
                                        <p:tav tm="100000">
                                          <p:val>
                                            <p:strVal val="1"/>
                                          </p:val>
                                        </p:tav>
                                      </p:tavLst>
                                    </p:anim>
                                    <p:anim to="" calcmode="lin" valueType="num">
                                      <p:cBhvr>
                                        <p:cTn id="17" dur="1000" fill="hold">
                                          <p:stCondLst>
                                            <p:cond delay="0"/>
                                          </p:stCondLst>
                                        </p:cTn>
                                        <p:tgtEl>
                                          <p:spTgt spid="34"/>
                                        </p:tgtEl>
                                        <p:attrNameLst>
                                          <p:attrName>ppt_w</p:attrName>
                                        </p:attrNameLst>
                                      </p:cBhvr>
                                      <p:tavLst>
                                        <p:tav tm="0" fmla="#ppt_w-#ppt_w*((1.5-1.5*$)^3-(1.5-1.5*$)^2)">
                                          <p:val>
                                            <p:strVal val="0"/>
                                          </p:val>
                                        </p:tav>
                                        <p:tav tm="100000">
                                          <p:val>
                                            <p:strVal val="1"/>
                                          </p:val>
                                        </p:tav>
                                      </p:tavLst>
                                    </p:anim>
                                  </p:childTnLst>
                                </p:cTn>
                              </p:par>
                              <p:par>
                                <p:cTn id="18" presetID="2" presetClass="entr" presetSubtype="4" decel="10000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1000" fill="hold"/>
                                        <p:tgtEl>
                                          <p:spTgt spid="5"/>
                                        </p:tgtEl>
                                        <p:attrNameLst>
                                          <p:attrName>ppt_x</p:attrName>
                                        </p:attrNameLst>
                                      </p:cBhvr>
                                      <p:tavLst>
                                        <p:tav tm="0">
                                          <p:val>
                                            <p:strVal val="#ppt_x"/>
                                          </p:val>
                                        </p:tav>
                                        <p:tav tm="100000">
                                          <p:val>
                                            <p:strVal val="#ppt_x"/>
                                          </p:val>
                                        </p:tav>
                                      </p:tavLst>
                                    </p:anim>
                                    <p:anim calcmode="lin" valueType="num">
                                      <p:cBhvr additive="base">
                                        <p:cTn id="21" dur="10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0" presetClass="entr" presetSubtype="0" fill="hold" nodeType="afterEffect">
                                  <p:stCondLst>
                                    <p:cond delay="0"/>
                                  </p:stCondLst>
                                  <p:childTnLst>
                                    <p:set>
                                      <p:cBhvr>
                                        <p:cTn id="24" dur="1000" fill="hold">
                                          <p:stCondLst>
                                            <p:cond delay="0"/>
                                          </p:stCondLst>
                                        </p:cTn>
                                        <p:tgtEl>
                                          <p:spTgt spid="27"/>
                                        </p:tgtEl>
                                        <p:attrNameLst>
                                          <p:attrName>style.visibility</p:attrName>
                                        </p:attrNameLst>
                                      </p:cBhvr>
                                      <p:to>
                                        <p:strVal val="visible"/>
                                      </p:to>
                                    </p:set>
                                    <p:anim to="" calcmode="lin" valueType="num">
                                      <p:cBhvr>
                                        <p:cTn id="25" dur="1000" fill="hold">
                                          <p:stCondLst>
                                            <p:cond delay="0"/>
                                          </p:stCondLst>
                                        </p:cTn>
                                        <p:tgtEl>
                                          <p:spTgt spid="27"/>
                                        </p:tgtEl>
                                        <p:attrNameLst>
                                          <p:attrName>ppt_h</p:attrName>
                                        </p:attrNameLst>
                                      </p:cBhvr>
                                      <p:tavLst>
                                        <p:tav tm="0" fmla="#ppt_h-#ppt_h*((1.5-1.5*$)^3-(1.5-1.5*$)^2)">
                                          <p:val>
                                            <p:strVal val="0"/>
                                          </p:val>
                                        </p:tav>
                                        <p:tav tm="100000">
                                          <p:val>
                                            <p:strVal val="1"/>
                                          </p:val>
                                        </p:tav>
                                      </p:tavLst>
                                    </p:anim>
                                    <p:anim to="" calcmode="lin" valueType="num">
                                      <p:cBhvr>
                                        <p:cTn id="26" dur="1000" fill="hold">
                                          <p:stCondLst>
                                            <p:cond delay="0"/>
                                          </p:stCondLst>
                                        </p:cTn>
                                        <p:tgtEl>
                                          <p:spTgt spid="27"/>
                                        </p:tgtEl>
                                        <p:attrNameLst>
                                          <p:attrName>ppt_w</p:attrName>
                                        </p:attrNameLst>
                                      </p:cBhvr>
                                      <p:tavLst>
                                        <p:tav tm="0" fmla="#ppt_w-#ppt_w*((1.5-1.5*$)^3-(1.5-1.5*$)^2)">
                                          <p:val>
                                            <p:strVal val="0"/>
                                          </p:val>
                                        </p:tav>
                                        <p:tav tm="100000">
                                          <p:val>
                                            <p:strVal val="1"/>
                                          </p:val>
                                        </p:tav>
                                      </p:tavLst>
                                    </p:anim>
                                  </p:childTnLst>
                                </p:cTn>
                              </p:par>
                              <p:par>
                                <p:cTn id="27" presetID="2" presetClass="entr" presetSubtype="4" decel="10000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1000" fill="hold"/>
                                        <p:tgtEl>
                                          <p:spTgt spid="8"/>
                                        </p:tgtEl>
                                        <p:attrNameLst>
                                          <p:attrName>ppt_x</p:attrName>
                                        </p:attrNameLst>
                                      </p:cBhvr>
                                      <p:tavLst>
                                        <p:tav tm="0">
                                          <p:val>
                                            <p:strVal val="#ppt_x"/>
                                          </p:val>
                                        </p:tav>
                                        <p:tav tm="100000">
                                          <p:val>
                                            <p:strVal val="#ppt_x"/>
                                          </p:val>
                                        </p:tav>
                                      </p:tavLst>
                                    </p:anim>
                                    <p:anim calcmode="lin" valueType="num">
                                      <p:cBhvr additive="base">
                                        <p:cTn id="30" dur="1000" fill="hold"/>
                                        <p:tgtEl>
                                          <p:spTgt spid="8"/>
                                        </p:tgtEl>
                                        <p:attrNameLst>
                                          <p:attrName>ppt_y</p:attrName>
                                        </p:attrNameLst>
                                      </p:cBhvr>
                                      <p:tavLst>
                                        <p:tav tm="0">
                                          <p:val>
                                            <p:strVal val="1+#ppt_h/2"/>
                                          </p:val>
                                        </p:tav>
                                        <p:tav tm="100000">
                                          <p:val>
                                            <p:strVal val="#ppt_y"/>
                                          </p:val>
                                        </p:tav>
                                      </p:tavLst>
                                    </p:anim>
                                  </p:childTnLst>
                                </p:cTn>
                              </p:par>
                              <p:par>
                                <p:cTn id="31" presetID="0" presetClass="entr" presetSubtype="0" fill="hold" grpId="0" nodeType="withEffect">
                                  <p:stCondLst>
                                    <p:cond delay="0"/>
                                  </p:stCondLst>
                                  <p:iterate type="lt">
                                    <p:tmPct val="3000"/>
                                  </p:iterate>
                                  <p:childTnLst>
                                    <p:set>
                                      <p:cBhvr>
                                        <p:cTn id="32" dur="750" fill="hold">
                                          <p:stCondLst>
                                            <p:cond delay="0"/>
                                          </p:stCondLst>
                                        </p:cTn>
                                        <p:tgtEl>
                                          <p:spTgt spid="40"/>
                                        </p:tgtEl>
                                        <p:attrNameLst>
                                          <p:attrName>style.visibility</p:attrName>
                                        </p:attrNameLst>
                                      </p:cBhvr>
                                      <p:to>
                                        <p:strVal val="visible"/>
                                      </p:to>
                                    </p:set>
                                    <p:anim to="" calcmode="lin" valueType="num">
                                      <p:cBhvr>
                                        <p:cTn id="33" dur="750" fill="hold">
                                          <p:stCondLst>
                                            <p:cond delay="0"/>
                                          </p:stCondLst>
                                        </p:cTn>
                                        <p:tgtEl>
                                          <p:spTgt spid="40"/>
                                        </p:tgtEl>
                                        <p:attrNameLst>
                                          <p:attrName>ppt_x</p:attrName>
                                        </p:attrNameLst>
                                      </p:cBhvr>
                                      <p:tavLst>
                                        <p:tav tm="0" fmla="#ppt_x+#ppt_w*((1.5-1.5*$)^3-(1.5-1.5*$)^2)">
                                          <p:val>
                                            <p:strVal val="0"/>
                                          </p:val>
                                        </p:tav>
                                        <p:tav tm="100000">
                                          <p:val>
                                            <p:strVal val="1"/>
                                          </p:val>
                                        </p:tav>
                                      </p:tavLst>
                                    </p:anim>
                                    <p:animEffect filter="fade">
                                      <p:cBhvr>
                                        <p:cTn id="34" dur="75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5;p13">
            <a:extLst>
              <a:ext uri="{FF2B5EF4-FFF2-40B4-BE49-F238E27FC236}">
                <a16:creationId xmlns:a16="http://schemas.microsoft.com/office/drawing/2014/main" id="{372531F5-7269-65F2-4C41-ECB4AA2779DB}"/>
              </a:ext>
            </a:extLst>
          </p:cNvPr>
          <p:cNvSpPr txBox="1">
            <a:spLocks/>
          </p:cNvSpPr>
          <p:nvPr/>
        </p:nvSpPr>
        <p:spPr>
          <a:xfrm>
            <a:off x="9110463" y="4050774"/>
            <a:ext cx="7039818" cy="2115248"/>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800" dirty="0">
                <a:latin typeface="+mj-lt"/>
              </a:rPr>
              <a:t>Scope and Purpose</a:t>
            </a:r>
          </a:p>
          <a:p>
            <a:pPr>
              <a:lnSpc>
                <a:spcPct val="150000"/>
              </a:lnSpc>
              <a:spcBef>
                <a:spcPts val="1200"/>
              </a:spcBef>
              <a:buFont typeface="Courier New" panose="02070309020205020404" pitchFamily="49" charset="0"/>
              <a:buChar char="o"/>
            </a:pPr>
            <a:r>
              <a:rPr lang="en-US" sz="1600" dirty="0"/>
              <a:t>Involves design, construction, and control of robots.</a:t>
            </a:r>
          </a:p>
          <a:p>
            <a:pPr>
              <a:lnSpc>
                <a:spcPct val="150000"/>
              </a:lnSpc>
              <a:spcBef>
                <a:spcPts val="1200"/>
              </a:spcBef>
              <a:buFont typeface="Courier New" panose="02070309020205020404" pitchFamily="49" charset="0"/>
              <a:buChar char="o"/>
            </a:pPr>
            <a:r>
              <a:rPr lang="en-US" sz="1600" dirty="0"/>
              <a:t>Focus on sensory feedback and information processing.</a:t>
            </a:r>
          </a:p>
          <a:p>
            <a:pPr>
              <a:lnSpc>
                <a:spcPct val="150000"/>
              </a:lnSpc>
              <a:spcBef>
                <a:spcPts val="1200"/>
              </a:spcBef>
              <a:buFont typeface="Courier New" panose="02070309020205020404" pitchFamily="49" charset="0"/>
              <a:buChar char="o"/>
            </a:pPr>
            <a:r>
              <a:rPr lang="en-US" sz="1600" dirty="0"/>
              <a:t>Technologies aimed at replacing humans in various activities.</a:t>
            </a:r>
            <a:endParaRPr lang="en-US" sz="2400" b="1" dirty="0"/>
          </a:p>
        </p:txBody>
      </p:sp>
      <p:sp>
        <p:nvSpPr>
          <p:cNvPr id="3" name="Google Shape;206;p13">
            <a:extLst>
              <a:ext uri="{FF2B5EF4-FFF2-40B4-BE49-F238E27FC236}">
                <a16:creationId xmlns:a16="http://schemas.microsoft.com/office/drawing/2014/main" id="{0A3FE19A-408D-D41B-1D03-A444AF947134}"/>
              </a:ext>
            </a:extLst>
          </p:cNvPr>
          <p:cNvSpPr txBox="1">
            <a:spLocks/>
          </p:cNvSpPr>
          <p:nvPr/>
        </p:nvSpPr>
        <p:spPr>
          <a:xfrm>
            <a:off x="1859279" y="4050774"/>
            <a:ext cx="5801294" cy="2735100"/>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spcBef>
                <a:spcPts val="0"/>
              </a:spcBef>
              <a:buClr>
                <a:schemeClr val="dk1"/>
              </a:buClr>
              <a:buSzPts val="1100"/>
              <a:buFont typeface="Arial"/>
              <a:buNone/>
            </a:pPr>
            <a:r>
              <a:rPr lang="en-US" sz="2800" dirty="0">
                <a:latin typeface="+mj-lt"/>
              </a:rPr>
              <a:t>Robotics is a multidisciplinary field that involves the design, construction, programming, and operation of autonomous or semi-autonomous machines, known as robots, to perform tasks in the physical world.</a:t>
            </a:r>
            <a:endParaRPr lang="en-US" sz="4400" dirty="0">
              <a:solidFill>
                <a:schemeClr val="bg1">
                  <a:lumMod val="65000"/>
                </a:schemeClr>
              </a:solidFill>
            </a:endParaRPr>
          </a:p>
        </p:txBody>
      </p:sp>
      <p:sp>
        <p:nvSpPr>
          <p:cNvPr id="5" name="Google Shape;204;p13">
            <a:extLst>
              <a:ext uri="{FF2B5EF4-FFF2-40B4-BE49-F238E27FC236}">
                <a16:creationId xmlns:a16="http://schemas.microsoft.com/office/drawing/2014/main" id="{43CB1167-36E0-DB4F-A6C7-D09CA403CE44}"/>
              </a:ext>
            </a:extLst>
          </p:cNvPr>
          <p:cNvSpPr txBox="1">
            <a:spLocks/>
          </p:cNvSpPr>
          <p:nvPr/>
        </p:nvSpPr>
        <p:spPr>
          <a:xfrm>
            <a:off x="1847704" y="1961437"/>
            <a:ext cx="8324996"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US" sz="60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Introduction</a:t>
            </a:r>
          </a:p>
        </p:txBody>
      </p:sp>
      <p:cxnSp>
        <p:nvCxnSpPr>
          <p:cNvPr id="6" name="Straight Connector 5">
            <a:extLst>
              <a:ext uri="{FF2B5EF4-FFF2-40B4-BE49-F238E27FC236}">
                <a16:creationId xmlns:a16="http://schemas.microsoft.com/office/drawing/2014/main" id="{869201BB-DE2C-4E72-9CEF-E05E768B8F9A}"/>
              </a:ext>
            </a:extLst>
          </p:cNvPr>
          <p:cNvCxnSpPr/>
          <p:nvPr/>
        </p:nvCxnSpPr>
        <p:spPr>
          <a:xfrm>
            <a:off x="766119" y="1544595"/>
            <a:ext cx="0" cy="7228702"/>
          </a:xfrm>
          <a:prstGeom prst="line">
            <a:avLst/>
          </a:prstGeom>
          <a:ln w="73025" cmpd="thickThi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2667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B826CE3C-AF0B-F7B0-8593-F88ABF6D8FA0}"/>
              </a:ext>
            </a:extLst>
          </p:cNvPr>
          <p:cNvSpPr/>
          <p:nvPr/>
        </p:nvSpPr>
        <p:spPr>
          <a:xfrm>
            <a:off x="7587048" y="3420445"/>
            <a:ext cx="9576487" cy="6693564"/>
          </a:xfrm>
          <a:prstGeom prst="rect">
            <a:avLst/>
          </a:prstGeom>
        </p:spPr>
        <p:txBody>
          <a:bodyPr wrap="square">
            <a:spAutoFit/>
          </a:bodyPr>
          <a:lstStyle/>
          <a:p>
            <a:pPr>
              <a:lnSpc>
                <a:spcPct val="150000"/>
              </a:lnSpc>
            </a:pPr>
            <a:r>
              <a:rPr lang="en-US" sz="1800" b="1" dirty="0"/>
              <a:t>Articulated:</a:t>
            </a:r>
            <a:r>
              <a:rPr lang="en-US" sz="1800" dirty="0"/>
              <a:t> The feature of this robot is its rotary joints and range of these are from 2 to 10 or more joints. The arm is connected to the rotary joint and each joint is known as the axis which provides a range of movements.</a:t>
            </a:r>
          </a:p>
          <a:p>
            <a:pPr>
              <a:lnSpc>
                <a:spcPct val="150000"/>
              </a:lnSpc>
            </a:pPr>
            <a:r>
              <a:rPr lang="en-US" sz="1800" b="1" dirty="0"/>
              <a:t>Cartesian:</a:t>
            </a:r>
            <a:r>
              <a:rPr lang="en-US" sz="1800" dirty="0"/>
              <a:t> These are also known as gantry robots. These have three joints which use the Cartesian coordinate system </a:t>
            </a:r>
            <a:r>
              <a:rPr lang="en-US" sz="1800" dirty="0" err="1"/>
              <a:t>i.e</a:t>
            </a:r>
            <a:r>
              <a:rPr lang="en-US" sz="1800" dirty="0"/>
              <a:t> x, y, z. These robots are provided with attached wrists to provide rotatory motion.</a:t>
            </a:r>
          </a:p>
          <a:p>
            <a:pPr>
              <a:lnSpc>
                <a:spcPct val="150000"/>
              </a:lnSpc>
            </a:pPr>
            <a:r>
              <a:rPr lang="en-US" sz="1800" b="1" dirty="0"/>
              <a:t>Cylindrical:</a:t>
            </a:r>
            <a:r>
              <a:rPr lang="en-US" sz="1800" dirty="0"/>
              <a:t> These types of robots have at least one rotatory joints and one prismatic joint which are used to connect the links. The use of rotatory joints is to rotate along the axis and prismatic joint used to provide linear motion.</a:t>
            </a:r>
          </a:p>
          <a:p>
            <a:pPr>
              <a:lnSpc>
                <a:spcPct val="150000"/>
              </a:lnSpc>
            </a:pPr>
            <a:r>
              <a:rPr lang="en-US" sz="1800" b="1" dirty="0"/>
              <a:t>Polar:</a:t>
            </a:r>
            <a:r>
              <a:rPr lang="en-US" sz="1800" dirty="0"/>
              <a:t> These are also known as spherical robots. The arm is connected to base with a twisting joint and have a combination of 2 rotatory joint and one linear joint.</a:t>
            </a:r>
          </a:p>
          <a:p>
            <a:pPr>
              <a:lnSpc>
                <a:spcPct val="150000"/>
              </a:lnSpc>
            </a:pPr>
            <a:r>
              <a:rPr lang="en-US" sz="1800" b="1" dirty="0" err="1"/>
              <a:t>Scara</a:t>
            </a:r>
            <a:r>
              <a:rPr lang="en-US" sz="1800" b="1" dirty="0"/>
              <a:t>:</a:t>
            </a:r>
            <a:r>
              <a:rPr lang="en-US" sz="1800" dirty="0"/>
              <a:t> These robots are mainly used in assembly applications. Its arm is in cylindrical in design. It has two parallel joints which are used to provide compliance in one selected plane.</a:t>
            </a:r>
          </a:p>
          <a:p>
            <a:pPr>
              <a:lnSpc>
                <a:spcPct val="150000"/>
              </a:lnSpc>
            </a:pPr>
            <a:r>
              <a:rPr lang="en-US" sz="1800" b="1" dirty="0"/>
              <a:t>Delta:</a:t>
            </a:r>
            <a:r>
              <a:rPr lang="en-US" sz="1800" dirty="0"/>
              <a:t> The structure of these robots are like spider-shaped. They are built by joint parallelograms that are connected to the common base. The parallelogram moves in a dome-shaped work area. These are mainly used in food and electrical industries.</a:t>
            </a:r>
          </a:p>
        </p:txBody>
      </p:sp>
      <p:sp>
        <p:nvSpPr>
          <p:cNvPr id="5" name="TextBox 4">
            <a:extLst>
              <a:ext uri="{FF2B5EF4-FFF2-40B4-BE49-F238E27FC236}">
                <a16:creationId xmlns:a16="http://schemas.microsoft.com/office/drawing/2014/main" id="{CA8FF11F-C764-9AD1-2CED-445C1514C58E}"/>
              </a:ext>
            </a:extLst>
          </p:cNvPr>
          <p:cNvSpPr txBox="1"/>
          <p:nvPr/>
        </p:nvSpPr>
        <p:spPr>
          <a:xfrm>
            <a:off x="7587048" y="629241"/>
            <a:ext cx="6585392" cy="1015663"/>
          </a:xfrm>
          <a:prstGeom prst="rect">
            <a:avLst/>
          </a:prstGeom>
          <a:noFill/>
        </p:spPr>
        <p:txBody>
          <a:bodyPr wrap="square" rtlCol="0">
            <a:spAutoFit/>
          </a:bodyPr>
          <a:lstStyle/>
          <a:p>
            <a:pPr>
              <a:spcBef>
                <a:spcPts val="1200"/>
              </a:spcBef>
            </a:pPr>
            <a:r>
              <a:rPr lang="en-US" altLang="zh-CN" sz="60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Types of Robots</a:t>
            </a:r>
            <a:endParaRPr lang="en-US" sz="60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endParaRPr>
          </a:p>
        </p:txBody>
      </p:sp>
      <p:pic>
        <p:nvPicPr>
          <p:cNvPr id="6" name="Picture Placeholder 5">
            <a:extLst>
              <a:ext uri="{FF2B5EF4-FFF2-40B4-BE49-F238E27FC236}">
                <a16:creationId xmlns:a16="http://schemas.microsoft.com/office/drawing/2014/main" id="{BD17D1E0-02AA-497E-9B0F-6AD94433595C}"/>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0" y="0"/>
            <a:ext cx="6858000" cy="10287000"/>
          </a:xfrm>
        </p:spPr>
      </p:pic>
    </p:spTree>
    <p:extLst>
      <p:ext uri="{BB962C8B-B14F-4D97-AF65-F5344CB8AC3E}">
        <p14:creationId xmlns:p14="http://schemas.microsoft.com/office/powerpoint/2010/main" val="3108831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5"/>
                                        </p:tgtEl>
                                        <p:attrNameLst>
                                          <p:attrName>style.visibility</p:attrName>
                                        </p:attrNameLst>
                                      </p:cBhvr>
                                      <p:to>
                                        <p:strVal val="visible"/>
                                      </p:to>
                                    </p:set>
                                    <p:anim to="" calcmode="lin" valueType="num">
                                      <p:cBhvr>
                                        <p:cTn id="7" dur="750" fill="hold">
                                          <p:stCondLst>
                                            <p:cond delay="0"/>
                                          </p:stCondLst>
                                        </p:cTn>
                                        <p:tgtEl>
                                          <p:spTgt spid="5"/>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5"/>
                                        </p:tgtEl>
                                      </p:cBhvr>
                                    </p:animEffect>
                                  </p:childTnLst>
                                </p:cTn>
                              </p:par>
                            </p:childTnLst>
                          </p:cTn>
                        </p:par>
                        <p:par>
                          <p:cTn id="9" fill="hold">
                            <p:stCondLst>
                              <p:cond delay="102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a:extLst>
              <a:ext uri="{FF2B5EF4-FFF2-40B4-BE49-F238E27FC236}">
                <a16:creationId xmlns:a16="http://schemas.microsoft.com/office/drawing/2014/main" id="{70D8FA5C-AF3C-FE5A-42B4-8A6BB0958E2F}"/>
              </a:ext>
            </a:extLst>
          </p:cNvPr>
          <p:cNvSpPr txBox="1">
            <a:spLocks/>
          </p:cNvSpPr>
          <p:nvPr/>
        </p:nvSpPr>
        <p:spPr>
          <a:xfrm>
            <a:off x="1851914" y="1490617"/>
            <a:ext cx="9973502" cy="1289653"/>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1200"/>
              </a:spcBef>
            </a:pPr>
            <a:r>
              <a:rPr lang="en-US" sz="60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Components of Robots</a:t>
            </a:r>
          </a:p>
        </p:txBody>
      </p:sp>
      <p:grpSp>
        <p:nvGrpSpPr>
          <p:cNvPr id="6" name="Group 5">
            <a:extLst>
              <a:ext uri="{FF2B5EF4-FFF2-40B4-BE49-F238E27FC236}">
                <a16:creationId xmlns:a16="http://schemas.microsoft.com/office/drawing/2014/main" id="{9194DA62-C51F-991E-9B44-773D337DA61A}"/>
              </a:ext>
            </a:extLst>
          </p:cNvPr>
          <p:cNvGrpSpPr/>
          <p:nvPr/>
        </p:nvGrpSpPr>
        <p:grpSpPr>
          <a:xfrm>
            <a:off x="1760220" y="3899317"/>
            <a:ext cx="3390815" cy="3183236"/>
            <a:chOff x="1760220" y="5468630"/>
            <a:chExt cx="3390815" cy="3183236"/>
          </a:xfrm>
        </p:grpSpPr>
        <p:sp>
          <p:nvSpPr>
            <p:cNvPr id="3" name="TextBox 2">
              <a:extLst>
                <a:ext uri="{FF2B5EF4-FFF2-40B4-BE49-F238E27FC236}">
                  <a16:creationId xmlns:a16="http://schemas.microsoft.com/office/drawing/2014/main" id="{6129BD4C-2EB1-DF5C-4487-33075A0658CD}"/>
                </a:ext>
              </a:extLst>
            </p:cNvPr>
            <p:cNvSpPr txBox="1"/>
            <p:nvPr/>
          </p:nvSpPr>
          <p:spPr>
            <a:xfrm>
              <a:off x="1760220" y="6646956"/>
              <a:ext cx="2610940" cy="523220"/>
            </a:xfrm>
            <a:prstGeom prst="rect">
              <a:avLst/>
            </a:prstGeom>
            <a:noFill/>
          </p:spPr>
          <p:txBody>
            <a:bodyPr wrap="square" rtlCol="0">
              <a:spAutoFit/>
            </a:bodyPr>
            <a:lstStyle/>
            <a:p>
              <a:r>
                <a:rPr lang="en-US" altLang="zh-CN" sz="2800" dirty="0">
                  <a:latin typeface="+mj-lt"/>
                </a:rPr>
                <a:t>Sensors</a:t>
              </a:r>
              <a:endParaRPr lang="en-US" sz="2800" dirty="0">
                <a:latin typeface="+mj-lt"/>
              </a:endParaRP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4AE4D21-4E93-4D34-314C-E23774B89543}"/>
                </a:ext>
              </a:extLst>
            </p:cNvPr>
            <p:cNvSpPr/>
            <p:nvPr/>
          </p:nvSpPr>
          <p:spPr>
            <a:xfrm>
              <a:off x="1760221" y="7303227"/>
              <a:ext cx="3390814" cy="1348639"/>
            </a:xfrm>
            <a:prstGeom prst="rect">
              <a:avLst/>
            </a:prstGeom>
          </p:spPr>
          <p:txBody>
            <a:bodyPr wrap="square">
              <a:spAutoFit/>
            </a:bodyPr>
            <a:lstStyle/>
            <a:p>
              <a:pPr>
                <a:lnSpc>
                  <a:spcPct val="150000"/>
                </a:lnSpc>
              </a:pPr>
              <a:r>
                <a:rPr lang="en-US" sz="1400" dirty="0"/>
                <a:t>Devices to perceive and collect information from the environment.</a:t>
              </a:r>
            </a:p>
            <a:p>
              <a:pPr>
                <a:lnSpc>
                  <a:spcPct val="150000"/>
                </a:lnSpc>
              </a:pPr>
              <a:r>
                <a:rPr lang="en-US" sz="1400" dirty="0"/>
                <a:t>Examples: cameras, ultrasonic sensors, gyroscopes.</a:t>
              </a:r>
            </a:p>
          </p:txBody>
        </p:sp>
        <p:sp>
          <p:nvSpPr>
            <p:cNvPr id="5" name="TextBox 4">
              <a:extLst>
                <a:ext uri="{FF2B5EF4-FFF2-40B4-BE49-F238E27FC236}">
                  <a16:creationId xmlns:a16="http://schemas.microsoft.com/office/drawing/2014/main" id="{EE490F5A-519E-A63E-48BB-17FD2727F725}"/>
                </a:ext>
              </a:extLst>
            </p:cNvPr>
            <p:cNvSpPr txBox="1"/>
            <p:nvPr/>
          </p:nvSpPr>
          <p:spPr>
            <a:xfrm>
              <a:off x="1760220" y="5468630"/>
              <a:ext cx="1062154" cy="923330"/>
            </a:xfrm>
            <a:prstGeom prst="rect">
              <a:avLst/>
            </a:prstGeom>
            <a:noFill/>
          </p:spPr>
          <p:txBody>
            <a:bodyPr wrap="square" rtlCol="0">
              <a:spAutoFit/>
            </a:bodyPr>
            <a:lstStyle/>
            <a:p>
              <a:r>
                <a:rPr lang="en-US" altLang="zh-CN" sz="5400">
                  <a:solidFill>
                    <a:schemeClr val="accent1"/>
                  </a:solidFill>
                </a:rPr>
                <a:t>01.</a:t>
              </a:r>
              <a:endParaRPr lang="en-US" sz="5400">
                <a:solidFill>
                  <a:schemeClr val="accent1"/>
                </a:solidFill>
              </a:endParaRPr>
            </a:p>
          </p:txBody>
        </p:sp>
      </p:grpSp>
      <p:grpSp>
        <p:nvGrpSpPr>
          <p:cNvPr id="7" name="Group 6">
            <a:extLst>
              <a:ext uri="{FF2B5EF4-FFF2-40B4-BE49-F238E27FC236}">
                <a16:creationId xmlns:a16="http://schemas.microsoft.com/office/drawing/2014/main" id="{C6B85F3C-EA98-8964-ECD2-3F08FD63FEF2}"/>
              </a:ext>
            </a:extLst>
          </p:cNvPr>
          <p:cNvGrpSpPr/>
          <p:nvPr/>
        </p:nvGrpSpPr>
        <p:grpSpPr>
          <a:xfrm>
            <a:off x="5570248" y="3899317"/>
            <a:ext cx="3390815" cy="3183236"/>
            <a:chOff x="5570248" y="5468630"/>
            <a:chExt cx="3390815" cy="3183236"/>
          </a:xfrm>
        </p:grpSpPr>
        <p:sp>
          <p:nvSpPr>
            <p:cNvPr id="8" name="TextBox 7">
              <a:extLst>
                <a:ext uri="{FF2B5EF4-FFF2-40B4-BE49-F238E27FC236}">
                  <a16:creationId xmlns:a16="http://schemas.microsoft.com/office/drawing/2014/main" id="{5A10C57D-3931-EB51-0831-64C55551027E}"/>
                </a:ext>
              </a:extLst>
            </p:cNvPr>
            <p:cNvSpPr txBox="1"/>
            <p:nvPr/>
          </p:nvSpPr>
          <p:spPr>
            <a:xfrm>
              <a:off x="5570248" y="6646956"/>
              <a:ext cx="2801592" cy="523220"/>
            </a:xfrm>
            <a:prstGeom prst="rect">
              <a:avLst/>
            </a:prstGeom>
            <a:noFill/>
          </p:spPr>
          <p:txBody>
            <a:bodyPr wrap="square" rtlCol="0">
              <a:spAutoFit/>
            </a:bodyPr>
            <a:lstStyle/>
            <a:p>
              <a:r>
                <a:rPr lang="en-US" altLang="zh-CN" sz="2800" dirty="0">
                  <a:latin typeface="+mj-lt"/>
                </a:rPr>
                <a:t>Actuators</a:t>
              </a:r>
              <a:endParaRPr lang="en-US" sz="2800" dirty="0">
                <a:latin typeface="+mj-lt"/>
              </a:endParaRPr>
            </a:p>
          </p:txBody>
        </p:sp>
        <p:sp>
          <p:nvSpPr>
            <p:cNvPr id="9" name="Rectangle 8"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7B43CF5-88CD-7CB9-455F-25C45F178F97}"/>
                </a:ext>
              </a:extLst>
            </p:cNvPr>
            <p:cNvSpPr/>
            <p:nvPr/>
          </p:nvSpPr>
          <p:spPr>
            <a:xfrm>
              <a:off x="5570249" y="7303227"/>
              <a:ext cx="3390814" cy="1348639"/>
            </a:xfrm>
            <a:prstGeom prst="rect">
              <a:avLst/>
            </a:prstGeom>
          </p:spPr>
          <p:txBody>
            <a:bodyPr wrap="square">
              <a:spAutoFit/>
            </a:bodyPr>
            <a:lstStyle/>
            <a:p>
              <a:pPr>
                <a:lnSpc>
                  <a:spcPct val="150000"/>
                </a:lnSpc>
              </a:pPr>
              <a:r>
                <a:rPr lang="en-US" sz="1400" dirty="0"/>
                <a:t>Mechanisms responsible for movement and manipulation.</a:t>
              </a:r>
            </a:p>
            <a:p>
              <a:pPr>
                <a:lnSpc>
                  <a:spcPct val="150000"/>
                </a:lnSpc>
              </a:pPr>
              <a:r>
                <a:rPr lang="en-US" sz="1400" dirty="0"/>
                <a:t>Examples: motors, servos, hydraulic systems.</a:t>
              </a:r>
            </a:p>
          </p:txBody>
        </p:sp>
        <p:sp>
          <p:nvSpPr>
            <p:cNvPr id="10" name="TextBox 9">
              <a:extLst>
                <a:ext uri="{FF2B5EF4-FFF2-40B4-BE49-F238E27FC236}">
                  <a16:creationId xmlns:a16="http://schemas.microsoft.com/office/drawing/2014/main" id="{72713E25-8408-8505-6FD7-39DB6D2A4208}"/>
                </a:ext>
              </a:extLst>
            </p:cNvPr>
            <p:cNvSpPr txBox="1"/>
            <p:nvPr/>
          </p:nvSpPr>
          <p:spPr>
            <a:xfrm>
              <a:off x="5570248" y="5468630"/>
              <a:ext cx="1062154" cy="923330"/>
            </a:xfrm>
            <a:prstGeom prst="rect">
              <a:avLst/>
            </a:prstGeom>
            <a:noFill/>
          </p:spPr>
          <p:txBody>
            <a:bodyPr wrap="square" rtlCol="0">
              <a:spAutoFit/>
            </a:bodyPr>
            <a:lstStyle/>
            <a:p>
              <a:r>
                <a:rPr lang="en-US" altLang="zh-CN" sz="5400">
                  <a:solidFill>
                    <a:schemeClr val="accent1"/>
                  </a:solidFill>
                </a:rPr>
                <a:t>02.</a:t>
              </a:r>
              <a:endParaRPr lang="en-US" sz="5400">
                <a:solidFill>
                  <a:schemeClr val="accent1"/>
                </a:solidFill>
              </a:endParaRPr>
            </a:p>
          </p:txBody>
        </p:sp>
      </p:grpSp>
      <p:grpSp>
        <p:nvGrpSpPr>
          <p:cNvPr id="11" name="Group 10">
            <a:extLst>
              <a:ext uri="{FF2B5EF4-FFF2-40B4-BE49-F238E27FC236}">
                <a16:creationId xmlns:a16="http://schemas.microsoft.com/office/drawing/2014/main" id="{BFB9A049-E12B-AAB4-6B11-558F594E5042}"/>
              </a:ext>
            </a:extLst>
          </p:cNvPr>
          <p:cNvGrpSpPr/>
          <p:nvPr/>
        </p:nvGrpSpPr>
        <p:grpSpPr>
          <a:xfrm>
            <a:off x="9380275" y="3899317"/>
            <a:ext cx="3390816" cy="2860071"/>
            <a:chOff x="9380275" y="5468630"/>
            <a:chExt cx="3390816" cy="2860071"/>
          </a:xfrm>
        </p:grpSpPr>
        <p:sp>
          <p:nvSpPr>
            <p:cNvPr id="12" name="TextBox 11">
              <a:extLst>
                <a:ext uri="{FF2B5EF4-FFF2-40B4-BE49-F238E27FC236}">
                  <a16:creationId xmlns:a16="http://schemas.microsoft.com/office/drawing/2014/main" id="{81DE8458-F039-61B6-55EE-3F8619A44515}"/>
                </a:ext>
              </a:extLst>
            </p:cNvPr>
            <p:cNvSpPr txBox="1"/>
            <p:nvPr/>
          </p:nvSpPr>
          <p:spPr>
            <a:xfrm>
              <a:off x="9380275" y="6646956"/>
              <a:ext cx="3149475" cy="523220"/>
            </a:xfrm>
            <a:prstGeom prst="rect">
              <a:avLst/>
            </a:prstGeom>
            <a:noFill/>
          </p:spPr>
          <p:txBody>
            <a:bodyPr wrap="square" rtlCol="0">
              <a:spAutoFit/>
            </a:bodyPr>
            <a:lstStyle/>
            <a:p>
              <a:r>
                <a:rPr lang="en-US" altLang="zh-CN" sz="2800" dirty="0">
                  <a:latin typeface="+mj-lt"/>
                </a:rPr>
                <a:t>Control System</a:t>
              </a:r>
              <a:endParaRPr lang="en-US" sz="2800" dirty="0">
                <a:latin typeface="+mj-lt"/>
              </a:endParaRPr>
            </a:p>
          </p:txBody>
        </p:sp>
        <p:sp>
          <p:nvSpPr>
            <p:cNvPr id="13" name="Rectangle 1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D3E3138-9D0F-902B-FC64-E95DF1AC6B6B}"/>
                </a:ext>
              </a:extLst>
            </p:cNvPr>
            <p:cNvSpPr/>
            <p:nvPr/>
          </p:nvSpPr>
          <p:spPr>
            <a:xfrm>
              <a:off x="9380277" y="7303227"/>
              <a:ext cx="3390814" cy="1025474"/>
            </a:xfrm>
            <a:prstGeom prst="rect">
              <a:avLst/>
            </a:prstGeom>
          </p:spPr>
          <p:txBody>
            <a:bodyPr wrap="square">
              <a:spAutoFit/>
            </a:bodyPr>
            <a:lstStyle/>
            <a:p>
              <a:pPr>
                <a:lnSpc>
                  <a:spcPct val="150000"/>
                </a:lnSpc>
                <a:spcBef>
                  <a:spcPts val="1200"/>
                </a:spcBef>
              </a:pPr>
              <a:r>
                <a:rPr lang="en-US" altLang="zh-CN" sz="1400" dirty="0"/>
                <a:t>Governs the robot's behavior and responses. Includes software and hardware components.</a:t>
              </a:r>
            </a:p>
          </p:txBody>
        </p:sp>
        <p:sp>
          <p:nvSpPr>
            <p:cNvPr id="14" name="TextBox 13">
              <a:extLst>
                <a:ext uri="{FF2B5EF4-FFF2-40B4-BE49-F238E27FC236}">
                  <a16:creationId xmlns:a16="http://schemas.microsoft.com/office/drawing/2014/main" id="{096A70C7-FA3C-DC13-221F-0E81C13DA75A}"/>
                </a:ext>
              </a:extLst>
            </p:cNvPr>
            <p:cNvSpPr txBox="1"/>
            <p:nvPr/>
          </p:nvSpPr>
          <p:spPr>
            <a:xfrm>
              <a:off x="9380276" y="5468630"/>
              <a:ext cx="1062154" cy="923330"/>
            </a:xfrm>
            <a:prstGeom prst="rect">
              <a:avLst/>
            </a:prstGeom>
            <a:noFill/>
          </p:spPr>
          <p:txBody>
            <a:bodyPr wrap="square" rtlCol="0">
              <a:spAutoFit/>
            </a:bodyPr>
            <a:lstStyle/>
            <a:p>
              <a:r>
                <a:rPr lang="en-US" altLang="zh-CN" sz="5400">
                  <a:solidFill>
                    <a:schemeClr val="accent1"/>
                  </a:solidFill>
                </a:rPr>
                <a:t>03.</a:t>
              </a:r>
              <a:endParaRPr lang="en-US" sz="5400">
                <a:solidFill>
                  <a:schemeClr val="accent1"/>
                </a:solidFill>
              </a:endParaRPr>
            </a:p>
          </p:txBody>
        </p:sp>
      </p:grpSp>
      <p:grpSp>
        <p:nvGrpSpPr>
          <p:cNvPr id="15" name="Group 14">
            <a:extLst>
              <a:ext uri="{FF2B5EF4-FFF2-40B4-BE49-F238E27FC236}">
                <a16:creationId xmlns:a16="http://schemas.microsoft.com/office/drawing/2014/main" id="{4B05CCD9-E522-5BC3-D7C0-A898F8DA6677}"/>
              </a:ext>
            </a:extLst>
          </p:cNvPr>
          <p:cNvGrpSpPr/>
          <p:nvPr/>
        </p:nvGrpSpPr>
        <p:grpSpPr>
          <a:xfrm>
            <a:off x="13190304" y="3899317"/>
            <a:ext cx="3390816" cy="2860071"/>
            <a:chOff x="13190304" y="5468630"/>
            <a:chExt cx="3390816" cy="2860071"/>
          </a:xfrm>
        </p:grpSpPr>
        <p:sp>
          <p:nvSpPr>
            <p:cNvPr id="16" name="TextBox 15">
              <a:extLst>
                <a:ext uri="{FF2B5EF4-FFF2-40B4-BE49-F238E27FC236}">
                  <a16:creationId xmlns:a16="http://schemas.microsoft.com/office/drawing/2014/main" id="{F4BACCA4-B573-1485-1D24-AF8906CAD224}"/>
                </a:ext>
              </a:extLst>
            </p:cNvPr>
            <p:cNvSpPr txBox="1"/>
            <p:nvPr/>
          </p:nvSpPr>
          <p:spPr>
            <a:xfrm>
              <a:off x="13190305" y="6646956"/>
              <a:ext cx="2610940" cy="523220"/>
            </a:xfrm>
            <a:prstGeom prst="rect">
              <a:avLst/>
            </a:prstGeom>
            <a:noFill/>
          </p:spPr>
          <p:txBody>
            <a:bodyPr wrap="square" rtlCol="0">
              <a:spAutoFit/>
            </a:bodyPr>
            <a:lstStyle/>
            <a:p>
              <a:r>
                <a:rPr lang="en-US" altLang="zh-CN" sz="2800" dirty="0">
                  <a:latin typeface="+mj-lt"/>
                </a:rPr>
                <a:t>Power Supply</a:t>
              </a:r>
              <a:endParaRPr lang="en-US" sz="2800" dirty="0">
                <a:latin typeface="+mj-lt"/>
              </a:endParaRPr>
            </a:p>
          </p:txBody>
        </p:sp>
        <p:sp>
          <p:nvSpPr>
            <p:cNvPr id="17" name="Rectangle 1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D8C5031-087D-9C87-B926-C9CF7706D1A2}"/>
                </a:ext>
              </a:extLst>
            </p:cNvPr>
            <p:cNvSpPr/>
            <p:nvPr/>
          </p:nvSpPr>
          <p:spPr>
            <a:xfrm>
              <a:off x="13190306" y="7303227"/>
              <a:ext cx="3390814" cy="1025474"/>
            </a:xfrm>
            <a:prstGeom prst="rect">
              <a:avLst/>
            </a:prstGeom>
          </p:spPr>
          <p:txBody>
            <a:bodyPr wrap="square">
              <a:spAutoFit/>
            </a:bodyPr>
            <a:lstStyle/>
            <a:p>
              <a:pPr>
                <a:lnSpc>
                  <a:spcPct val="150000"/>
                </a:lnSpc>
                <a:spcBef>
                  <a:spcPts val="1200"/>
                </a:spcBef>
              </a:pPr>
              <a:r>
                <a:rPr lang="en-US" altLang="zh-CN" sz="1400" dirty="0"/>
                <a:t>Provides energy to operate the robot. Can be batteries, electric power, or a combination.</a:t>
              </a:r>
            </a:p>
          </p:txBody>
        </p:sp>
        <p:sp>
          <p:nvSpPr>
            <p:cNvPr id="18" name="TextBox 17">
              <a:extLst>
                <a:ext uri="{FF2B5EF4-FFF2-40B4-BE49-F238E27FC236}">
                  <a16:creationId xmlns:a16="http://schemas.microsoft.com/office/drawing/2014/main" id="{386C5727-DB08-49C2-83AE-23FA9B3B573E}"/>
                </a:ext>
              </a:extLst>
            </p:cNvPr>
            <p:cNvSpPr txBox="1"/>
            <p:nvPr/>
          </p:nvSpPr>
          <p:spPr>
            <a:xfrm>
              <a:off x="13190304" y="5468630"/>
              <a:ext cx="1341241" cy="923330"/>
            </a:xfrm>
            <a:prstGeom prst="rect">
              <a:avLst/>
            </a:prstGeom>
            <a:noFill/>
          </p:spPr>
          <p:txBody>
            <a:bodyPr wrap="square" rtlCol="0">
              <a:spAutoFit/>
            </a:bodyPr>
            <a:lstStyle/>
            <a:p>
              <a:r>
                <a:rPr lang="en-US" altLang="zh-CN" sz="5400" dirty="0">
                  <a:solidFill>
                    <a:schemeClr val="accent1"/>
                  </a:solidFill>
                </a:rPr>
                <a:t>04.</a:t>
              </a:r>
              <a:endParaRPr lang="en-US" sz="5400" dirty="0">
                <a:solidFill>
                  <a:schemeClr val="accent1"/>
                </a:solidFill>
              </a:endParaRPr>
            </a:p>
          </p:txBody>
        </p:sp>
      </p:grpSp>
      <p:cxnSp>
        <p:nvCxnSpPr>
          <p:cNvPr id="19" name="Straight Connector 18">
            <a:extLst>
              <a:ext uri="{FF2B5EF4-FFF2-40B4-BE49-F238E27FC236}">
                <a16:creationId xmlns:a16="http://schemas.microsoft.com/office/drawing/2014/main" id="{6326C311-BAD6-4BE3-BE01-3920084B5357}"/>
              </a:ext>
            </a:extLst>
          </p:cNvPr>
          <p:cNvCxnSpPr/>
          <p:nvPr/>
        </p:nvCxnSpPr>
        <p:spPr>
          <a:xfrm>
            <a:off x="766119" y="1544595"/>
            <a:ext cx="0" cy="7228702"/>
          </a:xfrm>
          <a:prstGeom prst="line">
            <a:avLst/>
          </a:prstGeom>
          <a:ln w="73025" cmpd="thickThi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5530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par>
                                <p:cTn id="9" presetID="2" presetClass="entr" presetSubtype="4"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2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3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000" fill="hold"/>
                                        <p:tgtEl>
                                          <p:spTgt spid="15"/>
                                        </p:tgtEl>
                                        <p:attrNameLst>
                                          <p:attrName>ppt_x</p:attrName>
                                        </p:attrNameLst>
                                      </p:cBhvr>
                                      <p:tavLst>
                                        <p:tav tm="0">
                                          <p:val>
                                            <p:strVal val="#ppt_x"/>
                                          </p:val>
                                        </p:tav>
                                        <p:tav tm="100000">
                                          <p:val>
                                            <p:strVal val="#ppt_x"/>
                                          </p:val>
                                        </p:tav>
                                      </p:tavLst>
                                    </p:anim>
                                    <p:anim calcmode="lin" valueType="num">
                                      <p:cBhvr additive="base">
                                        <p:cTn id="24"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a:extLst>
              <a:ext uri="{FF2B5EF4-FFF2-40B4-BE49-F238E27FC236}">
                <a16:creationId xmlns:a16="http://schemas.microsoft.com/office/drawing/2014/main" id="{70D8FA5C-AF3C-FE5A-42B4-8A6BB0958E2F}"/>
              </a:ext>
            </a:extLst>
          </p:cNvPr>
          <p:cNvSpPr txBox="1">
            <a:spLocks/>
          </p:cNvSpPr>
          <p:nvPr/>
        </p:nvSpPr>
        <p:spPr>
          <a:xfrm>
            <a:off x="1851914" y="1490617"/>
            <a:ext cx="9973502" cy="1289653"/>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1200"/>
              </a:spcBef>
            </a:pPr>
            <a:r>
              <a:rPr lang="en-US" sz="60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Components of Robots</a:t>
            </a:r>
          </a:p>
        </p:txBody>
      </p:sp>
      <p:grpSp>
        <p:nvGrpSpPr>
          <p:cNvPr id="6" name="Group 5">
            <a:extLst>
              <a:ext uri="{FF2B5EF4-FFF2-40B4-BE49-F238E27FC236}">
                <a16:creationId xmlns:a16="http://schemas.microsoft.com/office/drawing/2014/main" id="{9194DA62-C51F-991E-9B44-773D337DA61A}"/>
              </a:ext>
            </a:extLst>
          </p:cNvPr>
          <p:cNvGrpSpPr/>
          <p:nvPr/>
        </p:nvGrpSpPr>
        <p:grpSpPr>
          <a:xfrm>
            <a:off x="1760220" y="4010530"/>
            <a:ext cx="3390817" cy="3458450"/>
            <a:chOff x="1760220" y="5468630"/>
            <a:chExt cx="3390817" cy="3458450"/>
          </a:xfrm>
        </p:grpSpPr>
        <p:sp>
          <p:nvSpPr>
            <p:cNvPr id="3" name="TextBox 2">
              <a:extLst>
                <a:ext uri="{FF2B5EF4-FFF2-40B4-BE49-F238E27FC236}">
                  <a16:creationId xmlns:a16="http://schemas.microsoft.com/office/drawing/2014/main" id="{6129BD4C-2EB1-DF5C-4487-33075A0658CD}"/>
                </a:ext>
              </a:extLst>
            </p:cNvPr>
            <p:cNvSpPr txBox="1"/>
            <p:nvPr/>
          </p:nvSpPr>
          <p:spPr>
            <a:xfrm>
              <a:off x="1760220" y="6646956"/>
              <a:ext cx="2610940" cy="523220"/>
            </a:xfrm>
            <a:prstGeom prst="rect">
              <a:avLst/>
            </a:prstGeom>
            <a:noFill/>
          </p:spPr>
          <p:txBody>
            <a:bodyPr wrap="square" rtlCol="0">
              <a:spAutoFit/>
            </a:bodyPr>
            <a:lstStyle/>
            <a:p>
              <a:r>
                <a:rPr lang="en-US" altLang="zh-CN" sz="2800" dirty="0">
                  <a:latin typeface="+mj-lt"/>
                </a:rPr>
                <a:t>End Effector</a:t>
              </a:r>
              <a:endParaRPr lang="en-US" sz="2800" dirty="0">
                <a:latin typeface="+mj-lt"/>
              </a:endParaRP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4AE4D21-4E93-4D34-314C-E23774B89543}"/>
                </a:ext>
              </a:extLst>
            </p:cNvPr>
            <p:cNvSpPr/>
            <p:nvPr/>
          </p:nvSpPr>
          <p:spPr>
            <a:xfrm>
              <a:off x="1760223" y="7901606"/>
              <a:ext cx="3390814" cy="1025474"/>
            </a:xfrm>
            <a:prstGeom prst="rect">
              <a:avLst/>
            </a:prstGeom>
          </p:spPr>
          <p:txBody>
            <a:bodyPr wrap="square">
              <a:spAutoFit/>
            </a:bodyPr>
            <a:lstStyle/>
            <a:p>
              <a:pPr>
                <a:lnSpc>
                  <a:spcPct val="150000"/>
                </a:lnSpc>
                <a:spcBef>
                  <a:spcPts val="1200"/>
                </a:spcBef>
              </a:pPr>
              <a:r>
                <a:rPr lang="en-US" altLang="zh-CN" sz="1400" dirty="0">
                  <a:ea typeface="Lato Light" panose="020F0502020204030203" pitchFamily="34" charset="0"/>
                  <a:cs typeface="Lato Light" panose="020F0502020204030203" pitchFamily="34" charset="0"/>
                </a:rPr>
                <a:t>The tool or device at the robot's extremity performing tasks. Examples: grippers, welding tools, cutting tools.</a:t>
              </a:r>
            </a:p>
          </p:txBody>
        </p:sp>
        <p:sp>
          <p:nvSpPr>
            <p:cNvPr id="5" name="TextBox 4">
              <a:extLst>
                <a:ext uri="{FF2B5EF4-FFF2-40B4-BE49-F238E27FC236}">
                  <a16:creationId xmlns:a16="http://schemas.microsoft.com/office/drawing/2014/main" id="{EE490F5A-519E-A63E-48BB-17FD2727F725}"/>
                </a:ext>
              </a:extLst>
            </p:cNvPr>
            <p:cNvSpPr txBox="1"/>
            <p:nvPr/>
          </p:nvSpPr>
          <p:spPr>
            <a:xfrm>
              <a:off x="1760220" y="5468630"/>
              <a:ext cx="1062154" cy="923330"/>
            </a:xfrm>
            <a:prstGeom prst="rect">
              <a:avLst/>
            </a:prstGeom>
            <a:noFill/>
          </p:spPr>
          <p:txBody>
            <a:bodyPr wrap="square" rtlCol="0">
              <a:spAutoFit/>
            </a:bodyPr>
            <a:lstStyle/>
            <a:p>
              <a:r>
                <a:rPr lang="en-US" altLang="zh-CN" sz="5400" dirty="0">
                  <a:solidFill>
                    <a:schemeClr val="accent1"/>
                  </a:solidFill>
                </a:rPr>
                <a:t>05.</a:t>
              </a:r>
              <a:endParaRPr lang="en-US" sz="5400" dirty="0">
                <a:solidFill>
                  <a:schemeClr val="accent1"/>
                </a:solidFill>
              </a:endParaRPr>
            </a:p>
          </p:txBody>
        </p:sp>
      </p:grpSp>
      <p:grpSp>
        <p:nvGrpSpPr>
          <p:cNvPr id="7" name="Group 6">
            <a:extLst>
              <a:ext uri="{FF2B5EF4-FFF2-40B4-BE49-F238E27FC236}">
                <a16:creationId xmlns:a16="http://schemas.microsoft.com/office/drawing/2014/main" id="{C6B85F3C-EA98-8964-ECD2-3F08FD63FEF2}"/>
              </a:ext>
            </a:extLst>
          </p:cNvPr>
          <p:cNvGrpSpPr/>
          <p:nvPr/>
        </p:nvGrpSpPr>
        <p:grpSpPr>
          <a:xfrm>
            <a:off x="5570248" y="4010530"/>
            <a:ext cx="3390815" cy="3373192"/>
            <a:chOff x="5570248" y="5468630"/>
            <a:chExt cx="3390815" cy="3373192"/>
          </a:xfrm>
        </p:grpSpPr>
        <p:sp>
          <p:nvSpPr>
            <p:cNvPr id="8" name="TextBox 7">
              <a:extLst>
                <a:ext uri="{FF2B5EF4-FFF2-40B4-BE49-F238E27FC236}">
                  <a16:creationId xmlns:a16="http://schemas.microsoft.com/office/drawing/2014/main" id="{5A10C57D-3931-EB51-0831-64C55551027E}"/>
                </a:ext>
              </a:extLst>
            </p:cNvPr>
            <p:cNvSpPr txBox="1"/>
            <p:nvPr/>
          </p:nvSpPr>
          <p:spPr>
            <a:xfrm>
              <a:off x="5570248" y="6646956"/>
              <a:ext cx="2801592" cy="523220"/>
            </a:xfrm>
            <a:prstGeom prst="rect">
              <a:avLst/>
            </a:prstGeom>
            <a:noFill/>
          </p:spPr>
          <p:txBody>
            <a:bodyPr wrap="square" rtlCol="0">
              <a:spAutoFit/>
            </a:bodyPr>
            <a:lstStyle/>
            <a:p>
              <a:r>
                <a:rPr lang="en-US" altLang="zh-CN" sz="2800" dirty="0">
                  <a:latin typeface="+mj-lt"/>
                </a:rPr>
                <a:t>Manipulator</a:t>
              </a:r>
              <a:endParaRPr lang="en-US" sz="2800" dirty="0">
                <a:latin typeface="+mj-lt"/>
              </a:endParaRPr>
            </a:p>
          </p:txBody>
        </p:sp>
        <p:sp>
          <p:nvSpPr>
            <p:cNvPr id="9" name="Rectangle 8"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7B43CF5-88CD-7CB9-455F-25C45F178F97}"/>
                </a:ext>
              </a:extLst>
            </p:cNvPr>
            <p:cNvSpPr/>
            <p:nvPr/>
          </p:nvSpPr>
          <p:spPr>
            <a:xfrm>
              <a:off x="5570249" y="7816348"/>
              <a:ext cx="3390814" cy="1025474"/>
            </a:xfrm>
            <a:prstGeom prst="rect">
              <a:avLst/>
            </a:prstGeom>
          </p:spPr>
          <p:txBody>
            <a:bodyPr wrap="square">
              <a:spAutoFit/>
            </a:bodyPr>
            <a:lstStyle/>
            <a:p>
              <a:pPr>
                <a:lnSpc>
                  <a:spcPct val="150000"/>
                </a:lnSpc>
                <a:spcBef>
                  <a:spcPts val="1200"/>
                </a:spcBef>
              </a:pPr>
              <a:r>
                <a:rPr lang="en-US" altLang="zh-CN" sz="1400" dirty="0">
                  <a:ea typeface="Lato Light" panose="020F0502020204030203" pitchFamily="34" charset="0"/>
                  <a:cs typeface="Lato Light" panose="020F0502020204030203" pitchFamily="34" charset="0"/>
                </a:rPr>
                <a:t>Mechanical arm or limb responsible for movement and interaction. Consists of joints and links.</a:t>
              </a:r>
            </a:p>
          </p:txBody>
        </p:sp>
        <p:sp>
          <p:nvSpPr>
            <p:cNvPr id="10" name="TextBox 9">
              <a:extLst>
                <a:ext uri="{FF2B5EF4-FFF2-40B4-BE49-F238E27FC236}">
                  <a16:creationId xmlns:a16="http://schemas.microsoft.com/office/drawing/2014/main" id="{72713E25-8408-8505-6FD7-39DB6D2A4208}"/>
                </a:ext>
              </a:extLst>
            </p:cNvPr>
            <p:cNvSpPr txBox="1"/>
            <p:nvPr/>
          </p:nvSpPr>
          <p:spPr>
            <a:xfrm>
              <a:off x="5570248" y="5468630"/>
              <a:ext cx="1062154" cy="923330"/>
            </a:xfrm>
            <a:prstGeom prst="rect">
              <a:avLst/>
            </a:prstGeom>
            <a:noFill/>
          </p:spPr>
          <p:txBody>
            <a:bodyPr wrap="square" rtlCol="0">
              <a:spAutoFit/>
            </a:bodyPr>
            <a:lstStyle/>
            <a:p>
              <a:r>
                <a:rPr lang="en-US" altLang="zh-CN" sz="5400" dirty="0">
                  <a:solidFill>
                    <a:schemeClr val="accent1"/>
                  </a:solidFill>
                </a:rPr>
                <a:t>06.</a:t>
              </a:r>
              <a:endParaRPr lang="en-US" sz="5400" dirty="0">
                <a:solidFill>
                  <a:schemeClr val="accent1"/>
                </a:solidFill>
              </a:endParaRPr>
            </a:p>
          </p:txBody>
        </p:sp>
      </p:grpSp>
      <p:grpSp>
        <p:nvGrpSpPr>
          <p:cNvPr id="11" name="Group 10">
            <a:extLst>
              <a:ext uri="{FF2B5EF4-FFF2-40B4-BE49-F238E27FC236}">
                <a16:creationId xmlns:a16="http://schemas.microsoft.com/office/drawing/2014/main" id="{BFB9A049-E12B-AAB4-6B11-558F594E5042}"/>
              </a:ext>
            </a:extLst>
          </p:cNvPr>
          <p:cNvGrpSpPr/>
          <p:nvPr/>
        </p:nvGrpSpPr>
        <p:grpSpPr>
          <a:xfrm>
            <a:off x="9380275" y="4010530"/>
            <a:ext cx="3390814" cy="3340494"/>
            <a:chOff x="9380275" y="5468630"/>
            <a:chExt cx="3390814" cy="3340494"/>
          </a:xfrm>
        </p:grpSpPr>
        <p:sp>
          <p:nvSpPr>
            <p:cNvPr id="12" name="TextBox 11">
              <a:extLst>
                <a:ext uri="{FF2B5EF4-FFF2-40B4-BE49-F238E27FC236}">
                  <a16:creationId xmlns:a16="http://schemas.microsoft.com/office/drawing/2014/main" id="{81DE8458-F039-61B6-55EE-3F8619A44515}"/>
                </a:ext>
              </a:extLst>
            </p:cNvPr>
            <p:cNvSpPr txBox="1"/>
            <p:nvPr/>
          </p:nvSpPr>
          <p:spPr>
            <a:xfrm>
              <a:off x="9380275" y="6646956"/>
              <a:ext cx="2889983" cy="954107"/>
            </a:xfrm>
            <a:prstGeom prst="rect">
              <a:avLst/>
            </a:prstGeom>
            <a:noFill/>
          </p:spPr>
          <p:txBody>
            <a:bodyPr wrap="square" rtlCol="0">
              <a:spAutoFit/>
            </a:bodyPr>
            <a:lstStyle/>
            <a:p>
              <a:r>
                <a:rPr lang="en-US" altLang="zh-CN" sz="2800" dirty="0">
                  <a:latin typeface="+mj-lt"/>
                </a:rPr>
                <a:t>Communication Device</a:t>
              </a:r>
              <a:endParaRPr lang="en-US" sz="2800" dirty="0">
                <a:latin typeface="+mj-lt"/>
              </a:endParaRPr>
            </a:p>
          </p:txBody>
        </p:sp>
        <p:sp>
          <p:nvSpPr>
            <p:cNvPr id="13" name="Rectangle 1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D3E3138-9D0F-902B-FC64-E95DF1AC6B6B}"/>
                </a:ext>
              </a:extLst>
            </p:cNvPr>
            <p:cNvSpPr/>
            <p:nvPr/>
          </p:nvSpPr>
          <p:spPr>
            <a:xfrm>
              <a:off x="9380275" y="7783650"/>
              <a:ext cx="3390814" cy="1025474"/>
            </a:xfrm>
            <a:prstGeom prst="rect">
              <a:avLst/>
            </a:prstGeom>
          </p:spPr>
          <p:txBody>
            <a:bodyPr wrap="square">
              <a:spAutoFit/>
            </a:bodyPr>
            <a:lstStyle/>
            <a:p>
              <a:pPr>
                <a:lnSpc>
                  <a:spcPct val="150000"/>
                </a:lnSpc>
                <a:spcBef>
                  <a:spcPts val="1200"/>
                </a:spcBef>
              </a:pPr>
              <a:r>
                <a:rPr lang="en-US" altLang="zh-CN" sz="1400" dirty="0">
                  <a:ea typeface="Lato Light" panose="020F0502020204030203" pitchFamily="34" charset="0"/>
                  <a:cs typeface="Lato Light" panose="020F0502020204030203" pitchFamily="34" charset="0"/>
                </a:rPr>
                <a:t>Enable interaction with external systems or </a:t>
              </a:r>
              <a:r>
                <a:rPr lang="en-US" altLang="zh-CN" sz="1400" dirty="0" err="1">
                  <a:ea typeface="Lato Light" panose="020F0502020204030203" pitchFamily="34" charset="0"/>
                  <a:cs typeface="Lato Light" panose="020F0502020204030203" pitchFamily="34" charset="0"/>
                </a:rPr>
                <a:t>users.Examples</a:t>
              </a:r>
              <a:r>
                <a:rPr lang="en-US" altLang="zh-CN" sz="1400" dirty="0">
                  <a:ea typeface="Lato Light" panose="020F0502020204030203" pitchFamily="34" charset="0"/>
                  <a:cs typeface="Lato Light" panose="020F0502020204030203" pitchFamily="34" charset="0"/>
                </a:rPr>
                <a:t>: Wi-Fi modules, Bluetooth, communication ports.</a:t>
              </a:r>
            </a:p>
          </p:txBody>
        </p:sp>
        <p:sp>
          <p:nvSpPr>
            <p:cNvPr id="14" name="TextBox 13">
              <a:extLst>
                <a:ext uri="{FF2B5EF4-FFF2-40B4-BE49-F238E27FC236}">
                  <a16:creationId xmlns:a16="http://schemas.microsoft.com/office/drawing/2014/main" id="{096A70C7-FA3C-DC13-221F-0E81C13DA75A}"/>
                </a:ext>
              </a:extLst>
            </p:cNvPr>
            <p:cNvSpPr txBox="1"/>
            <p:nvPr/>
          </p:nvSpPr>
          <p:spPr>
            <a:xfrm>
              <a:off x="9380276" y="5468630"/>
              <a:ext cx="1062154" cy="923330"/>
            </a:xfrm>
            <a:prstGeom prst="rect">
              <a:avLst/>
            </a:prstGeom>
            <a:noFill/>
          </p:spPr>
          <p:txBody>
            <a:bodyPr wrap="square" rtlCol="0">
              <a:spAutoFit/>
            </a:bodyPr>
            <a:lstStyle/>
            <a:p>
              <a:r>
                <a:rPr lang="en-US" altLang="zh-CN" sz="5400" dirty="0">
                  <a:solidFill>
                    <a:schemeClr val="accent1"/>
                  </a:solidFill>
                </a:rPr>
                <a:t>07.</a:t>
              </a:r>
              <a:endParaRPr lang="en-US" sz="5400" dirty="0">
                <a:solidFill>
                  <a:schemeClr val="accent1"/>
                </a:solidFill>
              </a:endParaRPr>
            </a:p>
          </p:txBody>
        </p:sp>
      </p:grpSp>
      <p:grpSp>
        <p:nvGrpSpPr>
          <p:cNvPr id="15" name="Group 14">
            <a:extLst>
              <a:ext uri="{FF2B5EF4-FFF2-40B4-BE49-F238E27FC236}">
                <a16:creationId xmlns:a16="http://schemas.microsoft.com/office/drawing/2014/main" id="{4B05CCD9-E522-5BC3-D7C0-A898F8DA6677}"/>
              </a:ext>
            </a:extLst>
          </p:cNvPr>
          <p:cNvGrpSpPr/>
          <p:nvPr/>
        </p:nvGrpSpPr>
        <p:grpSpPr>
          <a:xfrm>
            <a:off x="13190301" y="4010530"/>
            <a:ext cx="3390814" cy="3340494"/>
            <a:chOff x="13190301" y="5468630"/>
            <a:chExt cx="3390814" cy="3340494"/>
          </a:xfrm>
        </p:grpSpPr>
        <p:sp>
          <p:nvSpPr>
            <p:cNvPr id="16" name="TextBox 15">
              <a:extLst>
                <a:ext uri="{FF2B5EF4-FFF2-40B4-BE49-F238E27FC236}">
                  <a16:creationId xmlns:a16="http://schemas.microsoft.com/office/drawing/2014/main" id="{F4BACCA4-B573-1485-1D24-AF8906CAD224}"/>
                </a:ext>
              </a:extLst>
            </p:cNvPr>
            <p:cNvSpPr txBox="1"/>
            <p:nvPr/>
          </p:nvSpPr>
          <p:spPr>
            <a:xfrm>
              <a:off x="13190305" y="6646956"/>
              <a:ext cx="2610940" cy="523220"/>
            </a:xfrm>
            <a:prstGeom prst="rect">
              <a:avLst/>
            </a:prstGeom>
            <a:noFill/>
          </p:spPr>
          <p:txBody>
            <a:bodyPr wrap="square" rtlCol="0">
              <a:spAutoFit/>
            </a:bodyPr>
            <a:lstStyle/>
            <a:p>
              <a:r>
                <a:rPr lang="en-US" altLang="zh-CN" sz="2800" dirty="0">
                  <a:latin typeface="+mj-lt"/>
                </a:rPr>
                <a:t>Controller</a:t>
              </a:r>
              <a:endParaRPr lang="en-US" sz="2800" dirty="0">
                <a:latin typeface="+mj-lt"/>
              </a:endParaRPr>
            </a:p>
          </p:txBody>
        </p:sp>
        <p:sp>
          <p:nvSpPr>
            <p:cNvPr id="17" name="Rectangle 1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D8C5031-087D-9C87-B926-C9CF7706D1A2}"/>
                </a:ext>
              </a:extLst>
            </p:cNvPr>
            <p:cNvSpPr/>
            <p:nvPr/>
          </p:nvSpPr>
          <p:spPr>
            <a:xfrm>
              <a:off x="13190301" y="7783650"/>
              <a:ext cx="3390814" cy="1025474"/>
            </a:xfrm>
            <a:prstGeom prst="rect">
              <a:avLst/>
            </a:prstGeom>
          </p:spPr>
          <p:txBody>
            <a:bodyPr wrap="square">
              <a:spAutoFit/>
            </a:bodyPr>
            <a:lstStyle/>
            <a:p>
              <a:pPr>
                <a:lnSpc>
                  <a:spcPct val="150000"/>
                </a:lnSpc>
                <a:spcBef>
                  <a:spcPts val="1200"/>
                </a:spcBef>
              </a:pPr>
              <a:r>
                <a:rPr lang="en-US" altLang="zh-CN" sz="1400" dirty="0">
                  <a:ea typeface="Lato Light" panose="020F0502020204030203" pitchFamily="34" charset="0"/>
                  <a:cs typeface="Lato Light" panose="020F0502020204030203" pitchFamily="34" charset="0"/>
                </a:rPr>
                <a:t>Brain of the robot, processing and executing commands. Can be embedded or external.</a:t>
              </a:r>
            </a:p>
          </p:txBody>
        </p:sp>
        <p:sp>
          <p:nvSpPr>
            <p:cNvPr id="18" name="TextBox 17">
              <a:extLst>
                <a:ext uri="{FF2B5EF4-FFF2-40B4-BE49-F238E27FC236}">
                  <a16:creationId xmlns:a16="http://schemas.microsoft.com/office/drawing/2014/main" id="{386C5727-DB08-49C2-83AE-23FA9B3B573E}"/>
                </a:ext>
              </a:extLst>
            </p:cNvPr>
            <p:cNvSpPr txBox="1"/>
            <p:nvPr/>
          </p:nvSpPr>
          <p:spPr>
            <a:xfrm>
              <a:off x="13190304" y="5468630"/>
              <a:ext cx="1440095" cy="923330"/>
            </a:xfrm>
            <a:prstGeom prst="rect">
              <a:avLst/>
            </a:prstGeom>
            <a:noFill/>
          </p:spPr>
          <p:txBody>
            <a:bodyPr wrap="square" rtlCol="0">
              <a:spAutoFit/>
            </a:bodyPr>
            <a:lstStyle/>
            <a:p>
              <a:r>
                <a:rPr lang="en-US" altLang="zh-CN" sz="5400" dirty="0">
                  <a:solidFill>
                    <a:schemeClr val="accent1"/>
                  </a:solidFill>
                </a:rPr>
                <a:t>08.</a:t>
              </a:r>
              <a:endParaRPr lang="en-US" sz="5400" dirty="0">
                <a:solidFill>
                  <a:schemeClr val="accent1"/>
                </a:solidFill>
              </a:endParaRPr>
            </a:p>
          </p:txBody>
        </p:sp>
      </p:grpSp>
      <p:cxnSp>
        <p:nvCxnSpPr>
          <p:cNvPr id="19" name="Straight Connector 18">
            <a:extLst>
              <a:ext uri="{FF2B5EF4-FFF2-40B4-BE49-F238E27FC236}">
                <a16:creationId xmlns:a16="http://schemas.microsoft.com/office/drawing/2014/main" id="{092AAACD-E9CF-4A34-A3F9-2EB529107FF9}"/>
              </a:ext>
            </a:extLst>
          </p:cNvPr>
          <p:cNvCxnSpPr/>
          <p:nvPr/>
        </p:nvCxnSpPr>
        <p:spPr>
          <a:xfrm>
            <a:off x="766119" y="1544595"/>
            <a:ext cx="0" cy="7228702"/>
          </a:xfrm>
          <a:prstGeom prst="line">
            <a:avLst/>
          </a:prstGeom>
          <a:ln w="73025" cmpd="thickThi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5935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par>
                                <p:cTn id="9" presetID="2" presetClass="entr" presetSubtype="4"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2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3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000" fill="hold"/>
                                        <p:tgtEl>
                                          <p:spTgt spid="15"/>
                                        </p:tgtEl>
                                        <p:attrNameLst>
                                          <p:attrName>ppt_x</p:attrName>
                                        </p:attrNameLst>
                                      </p:cBhvr>
                                      <p:tavLst>
                                        <p:tav tm="0">
                                          <p:val>
                                            <p:strVal val="#ppt_x"/>
                                          </p:val>
                                        </p:tav>
                                        <p:tav tm="100000">
                                          <p:val>
                                            <p:strVal val="#ppt_x"/>
                                          </p:val>
                                        </p:tav>
                                      </p:tavLst>
                                    </p:anim>
                                    <p:anim calcmode="lin" valueType="num">
                                      <p:cBhvr additive="base">
                                        <p:cTn id="24"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a:extLst>
              <a:ext uri="{FF2B5EF4-FFF2-40B4-BE49-F238E27FC236}">
                <a16:creationId xmlns:a16="http://schemas.microsoft.com/office/drawing/2014/main" id="{70D8FA5C-AF3C-FE5A-42B4-8A6BB0958E2F}"/>
              </a:ext>
            </a:extLst>
          </p:cNvPr>
          <p:cNvSpPr txBox="1">
            <a:spLocks/>
          </p:cNvSpPr>
          <p:nvPr/>
        </p:nvSpPr>
        <p:spPr>
          <a:xfrm>
            <a:off x="1851914" y="1490617"/>
            <a:ext cx="9973502" cy="1289653"/>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US" sz="60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Components of Robots</a:t>
            </a:r>
          </a:p>
        </p:txBody>
      </p:sp>
      <p:grpSp>
        <p:nvGrpSpPr>
          <p:cNvPr id="6" name="Group 5">
            <a:extLst>
              <a:ext uri="{FF2B5EF4-FFF2-40B4-BE49-F238E27FC236}">
                <a16:creationId xmlns:a16="http://schemas.microsoft.com/office/drawing/2014/main" id="{9194DA62-C51F-991E-9B44-773D337DA61A}"/>
              </a:ext>
            </a:extLst>
          </p:cNvPr>
          <p:cNvGrpSpPr/>
          <p:nvPr/>
        </p:nvGrpSpPr>
        <p:grpSpPr>
          <a:xfrm>
            <a:off x="1760220" y="3652183"/>
            <a:ext cx="3390817" cy="3458450"/>
            <a:chOff x="1760220" y="5468630"/>
            <a:chExt cx="3390817" cy="3458450"/>
          </a:xfrm>
        </p:grpSpPr>
        <p:sp>
          <p:nvSpPr>
            <p:cNvPr id="3" name="TextBox 2">
              <a:extLst>
                <a:ext uri="{FF2B5EF4-FFF2-40B4-BE49-F238E27FC236}">
                  <a16:creationId xmlns:a16="http://schemas.microsoft.com/office/drawing/2014/main" id="{6129BD4C-2EB1-DF5C-4487-33075A0658CD}"/>
                </a:ext>
              </a:extLst>
            </p:cNvPr>
            <p:cNvSpPr txBox="1"/>
            <p:nvPr/>
          </p:nvSpPr>
          <p:spPr>
            <a:xfrm>
              <a:off x="1760220" y="6646956"/>
              <a:ext cx="2610940" cy="954107"/>
            </a:xfrm>
            <a:prstGeom prst="rect">
              <a:avLst/>
            </a:prstGeom>
            <a:noFill/>
          </p:spPr>
          <p:txBody>
            <a:bodyPr wrap="square" rtlCol="0">
              <a:spAutoFit/>
            </a:bodyPr>
            <a:lstStyle/>
            <a:p>
              <a:r>
                <a:rPr lang="en-US" altLang="zh-CN" sz="2800" dirty="0">
                  <a:latin typeface="+mj-lt"/>
                </a:rPr>
                <a:t>Frame or Chassis</a:t>
              </a:r>
              <a:endParaRPr lang="en-US" sz="2800" dirty="0">
                <a:latin typeface="+mj-lt"/>
              </a:endParaRP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4AE4D21-4E93-4D34-314C-E23774B89543}"/>
                </a:ext>
              </a:extLst>
            </p:cNvPr>
            <p:cNvSpPr/>
            <p:nvPr/>
          </p:nvSpPr>
          <p:spPr>
            <a:xfrm>
              <a:off x="1760223" y="7901606"/>
              <a:ext cx="3390814" cy="1025474"/>
            </a:xfrm>
            <a:prstGeom prst="rect">
              <a:avLst/>
            </a:prstGeom>
          </p:spPr>
          <p:txBody>
            <a:bodyPr wrap="square">
              <a:spAutoFit/>
            </a:bodyPr>
            <a:lstStyle/>
            <a:p>
              <a:pPr>
                <a:lnSpc>
                  <a:spcPct val="150000"/>
                </a:lnSpc>
                <a:spcBef>
                  <a:spcPts val="1200"/>
                </a:spcBef>
              </a:pPr>
              <a:r>
                <a:rPr lang="en-US" altLang="zh-CN" sz="1400" dirty="0">
                  <a:ea typeface="Lato Light" panose="020F0502020204030203" pitchFamily="34" charset="0"/>
                  <a:cs typeface="Lato Light" panose="020F0502020204030203" pitchFamily="34" charset="0"/>
                </a:rPr>
                <a:t> The physical structure supporting and connecting </a:t>
              </a:r>
              <a:r>
                <a:rPr lang="en-US" altLang="zh-CN" sz="1400" dirty="0" err="1">
                  <a:ea typeface="Lato Light" panose="020F0502020204030203" pitchFamily="34" charset="0"/>
                  <a:cs typeface="Lato Light" panose="020F0502020204030203" pitchFamily="34" charset="0"/>
                </a:rPr>
                <a:t>components.Provides</a:t>
              </a:r>
              <a:r>
                <a:rPr lang="en-US" altLang="zh-CN" sz="1400" dirty="0">
                  <a:ea typeface="Lato Light" panose="020F0502020204030203" pitchFamily="34" charset="0"/>
                  <a:cs typeface="Lato Light" panose="020F0502020204030203" pitchFamily="34" charset="0"/>
                </a:rPr>
                <a:t> stability and defines the robot's shape.</a:t>
              </a:r>
            </a:p>
          </p:txBody>
        </p:sp>
        <p:sp>
          <p:nvSpPr>
            <p:cNvPr id="5" name="TextBox 4">
              <a:extLst>
                <a:ext uri="{FF2B5EF4-FFF2-40B4-BE49-F238E27FC236}">
                  <a16:creationId xmlns:a16="http://schemas.microsoft.com/office/drawing/2014/main" id="{EE490F5A-519E-A63E-48BB-17FD2727F725}"/>
                </a:ext>
              </a:extLst>
            </p:cNvPr>
            <p:cNvSpPr txBox="1"/>
            <p:nvPr/>
          </p:nvSpPr>
          <p:spPr>
            <a:xfrm>
              <a:off x="1760220" y="5468630"/>
              <a:ext cx="1062154" cy="923330"/>
            </a:xfrm>
            <a:prstGeom prst="rect">
              <a:avLst/>
            </a:prstGeom>
            <a:noFill/>
          </p:spPr>
          <p:txBody>
            <a:bodyPr wrap="square" rtlCol="0">
              <a:spAutoFit/>
            </a:bodyPr>
            <a:lstStyle/>
            <a:p>
              <a:r>
                <a:rPr lang="en-US" altLang="zh-CN" sz="5400" dirty="0">
                  <a:solidFill>
                    <a:schemeClr val="accent1"/>
                  </a:solidFill>
                </a:rPr>
                <a:t>09.</a:t>
              </a:r>
              <a:endParaRPr lang="en-US" sz="5400" dirty="0">
                <a:solidFill>
                  <a:schemeClr val="accent1"/>
                </a:solidFill>
              </a:endParaRPr>
            </a:p>
          </p:txBody>
        </p:sp>
      </p:grpSp>
      <p:grpSp>
        <p:nvGrpSpPr>
          <p:cNvPr id="7" name="Group 6">
            <a:extLst>
              <a:ext uri="{FF2B5EF4-FFF2-40B4-BE49-F238E27FC236}">
                <a16:creationId xmlns:a16="http://schemas.microsoft.com/office/drawing/2014/main" id="{C6B85F3C-EA98-8964-ECD2-3F08FD63FEF2}"/>
              </a:ext>
            </a:extLst>
          </p:cNvPr>
          <p:cNvGrpSpPr/>
          <p:nvPr/>
        </p:nvGrpSpPr>
        <p:grpSpPr>
          <a:xfrm>
            <a:off x="5570248" y="3652183"/>
            <a:ext cx="3390815" cy="3696357"/>
            <a:chOff x="5570248" y="5468630"/>
            <a:chExt cx="3390815" cy="3696357"/>
          </a:xfrm>
        </p:grpSpPr>
        <p:sp>
          <p:nvSpPr>
            <p:cNvPr id="8" name="TextBox 7">
              <a:extLst>
                <a:ext uri="{FF2B5EF4-FFF2-40B4-BE49-F238E27FC236}">
                  <a16:creationId xmlns:a16="http://schemas.microsoft.com/office/drawing/2014/main" id="{5A10C57D-3931-EB51-0831-64C55551027E}"/>
                </a:ext>
              </a:extLst>
            </p:cNvPr>
            <p:cNvSpPr txBox="1"/>
            <p:nvPr/>
          </p:nvSpPr>
          <p:spPr>
            <a:xfrm>
              <a:off x="5570248" y="6646956"/>
              <a:ext cx="2801592" cy="954107"/>
            </a:xfrm>
            <a:prstGeom prst="rect">
              <a:avLst/>
            </a:prstGeom>
            <a:noFill/>
          </p:spPr>
          <p:txBody>
            <a:bodyPr wrap="square" rtlCol="0">
              <a:spAutoFit/>
            </a:bodyPr>
            <a:lstStyle/>
            <a:p>
              <a:r>
                <a:rPr lang="en-US" altLang="zh-CN" sz="2800" dirty="0">
                  <a:latin typeface="+mj-lt"/>
                </a:rPr>
                <a:t>Feedback System</a:t>
              </a:r>
              <a:endParaRPr lang="en-US" sz="2800" dirty="0">
                <a:latin typeface="+mj-lt"/>
              </a:endParaRPr>
            </a:p>
          </p:txBody>
        </p:sp>
        <p:sp>
          <p:nvSpPr>
            <p:cNvPr id="9" name="Rectangle 8"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7B43CF5-88CD-7CB9-455F-25C45F178F97}"/>
                </a:ext>
              </a:extLst>
            </p:cNvPr>
            <p:cNvSpPr/>
            <p:nvPr/>
          </p:nvSpPr>
          <p:spPr>
            <a:xfrm>
              <a:off x="5570249" y="7816348"/>
              <a:ext cx="3390814" cy="1348639"/>
            </a:xfrm>
            <a:prstGeom prst="rect">
              <a:avLst/>
            </a:prstGeom>
          </p:spPr>
          <p:txBody>
            <a:bodyPr wrap="square">
              <a:spAutoFit/>
            </a:bodyPr>
            <a:lstStyle/>
            <a:p>
              <a:pPr>
                <a:lnSpc>
                  <a:spcPct val="150000"/>
                </a:lnSpc>
                <a:spcBef>
                  <a:spcPts val="1200"/>
                </a:spcBef>
              </a:pPr>
              <a:r>
                <a:rPr lang="en-US" altLang="zh-CN" sz="1400" dirty="0">
                  <a:ea typeface="Lato Light" panose="020F0502020204030203" pitchFamily="34" charset="0"/>
                  <a:cs typeface="Lato Light" panose="020F0502020204030203" pitchFamily="34" charset="0"/>
                </a:rPr>
                <a:t> Mechanism for the robot to receive information about its own </a:t>
              </a:r>
              <a:r>
                <a:rPr lang="en-US" altLang="zh-CN" sz="1400" dirty="0" err="1">
                  <a:ea typeface="Lato Light" panose="020F0502020204030203" pitchFamily="34" charset="0"/>
                  <a:cs typeface="Lato Light" panose="020F0502020204030203" pitchFamily="34" charset="0"/>
                </a:rPr>
                <a:t>state.Helps</a:t>
              </a:r>
              <a:r>
                <a:rPr lang="en-US" altLang="zh-CN" sz="1400" dirty="0">
                  <a:ea typeface="Lato Light" panose="020F0502020204030203" pitchFamily="34" charset="0"/>
                  <a:cs typeface="Lato Light" panose="020F0502020204030203" pitchFamily="34" charset="0"/>
                </a:rPr>
                <a:t> in adjusting actions based on external conditions.</a:t>
              </a:r>
            </a:p>
          </p:txBody>
        </p:sp>
        <p:sp>
          <p:nvSpPr>
            <p:cNvPr id="10" name="TextBox 9">
              <a:extLst>
                <a:ext uri="{FF2B5EF4-FFF2-40B4-BE49-F238E27FC236}">
                  <a16:creationId xmlns:a16="http://schemas.microsoft.com/office/drawing/2014/main" id="{72713E25-8408-8505-6FD7-39DB6D2A4208}"/>
                </a:ext>
              </a:extLst>
            </p:cNvPr>
            <p:cNvSpPr txBox="1"/>
            <p:nvPr/>
          </p:nvSpPr>
          <p:spPr>
            <a:xfrm>
              <a:off x="5570248" y="5468630"/>
              <a:ext cx="1062154" cy="923330"/>
            </a:xfrm>
            <a:prstGeom prst="rect">
              <a:avLst/>
            </a:prstGeom>
            <a:noFill/>
          </p:spPr>
          <p:txBody>
            <a:bodyPr wrap="square" rtlCol="0">
              <a:spAutoFit/>
            </a:bodyPr>
            <a:lstStyle/>
            <a:p>
              <a:r>
                <a:rPr lang="en-US" altLang="zh-CN" sz="5400" dirty="0">
                  <a:solidFill>
                    <a:schemeClr val="accent1"/>
                  </a:solidFill>
                </a:rPr>
                <a:t>10.</a:t>
              </a:r>
              <a:endParaRPr lang="en-US" sz="5400" dirty="0">
                <a:solidFill>
                  <a:schemeClr val="accent1"/>
                </a:solidFill>
              </a:endParaRPr>
            </a:p>
          </p:txBody>
        </p:sp>
      </p:grpSp>
      <p:grpSp>
        <p:nvGrpSpPr>
          <p:cNvPr id="11" name="Group 10">
            <a:extLst>
              <a:ext uri="{FF2B5EF4-FFF2-40B4-BE49-F238E27FC236}">
                <a16:creationId xmlns:a16="http://schemas.microsoft.com/office/drawing/2014/main" id="{BFB9A049-E12B-AAB4-6B11-558F594E5042}"/>
              </a:ext>
            </a:extLst>
          </p:cNvPr>
          <p:cNvGrpSpPr/>
          <p:nvPr/>
        </p:nvGrpSpPr>
        <p:grpSpPr>
          <a:xfrm>
            <a:off x="9380275" y="3652183"/>
            <a:ext cx="3390814" cy="3340494"/>
            <a:chOff x="9380275" y="5468630"/>
            <a:chExt cx="3390814" cy="3340494"/>
          </a:xfrm>
        </p:grpSpPr>
        <p:sp>
          <p:nvSpPr>
            <p:cNvPr id="12" name="TextBox 11">
              <a:extLst>
                <a:ext uri="{FF2B5EF4-FFF2-40B4-BE49-F238E27FC236}">
                  <a16:creationId xmlns:a16="http://schemas.microsoft.com/office/drawing/2014/main" id="{81DE8458-F039-61B6-55EE-3F8619A44515}"/>
                </a:ext>
              </a:extLst>
            </p:cNvPr>
            <p:cNvSpPr txBox="1"/>
            <p:nvPr/>
          </p:nvSpPr>
          <p:spPr>
            <a:xfrm>
              <a:off x="9380275" y="6646956"/>
              <a:ext cx="2889983" cy="954107"/>
            </a:xfrm>
            <a:prstGeom prst="rect">
              <a:avLst/>
            </a:prstGeom>
            <a:noFill/>
          </p:spPr>
          <p:txBody>
            <a:bodyPr wrap="square" rtlCol="0">
              <a:spAutoFit/>
            </a:bodyPr>
            <a:lstStyle/>
            <a:p>
              <a:r>
                <a:rPr lang="en-US" altLang="zh-CN" sz="2800" dirty="0">
                  <a:latin typeface="+mj-lt"/>
                </a:rPr>
                <a:t>Programming Interface</a:t>
              </a:r>
              <a:endParaRPr lang="en-US" sz="2800" dirty="0">
                <a:latin typeface="+mj-lt"/>
              </a:endParaRPr>
            </a:p>
          </p:txBody>
        </p:sp>
        <p:sp>
          <p:nvSpPr>
            <p:cNvPr id="13" name="Rectangle 1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D3E3138-9D0F-902B-FC64-E95DF1AC6B6B}"/>
                </a:ext>
              </a:extLst>
            </p:cNvPr>
            <p:cNvSpPr/>
            <p:nvPr/>
          </p:nvSpPr>
          <p:spPr>
            <a:xfrm>
              <a:off x="9380275" y="7783650"/>
              <a:ext cx="3390814" cy="1025474"/>
            </a:xfrm>
            <a:prstGeom prst="rect">
              <a:avLst/>
            </a:prstGeom>
          </p:spPr>
          <p:txBody>
            <a:bodyPr wrap="square">
              <a:spAutoFit/>
            </a:bodyPr>
            <a:lstStyle/>
            <a:p>
              <a:pPr>
                <a:lnSpc>
                  <a:spcPct val="150000"/>
                </a:lnSpc>
                <a:spcBef>
                  <a:spcPts val="1200"/>
                </a:spcBef>
              </a:pPr>
              <a:r>
                <a:rPr lang="en-US" altLang="zh-CN" sz="1400" dirty="0">
                  <a:ea typeface="Lato Light" panose="020F0502020204030203" pitchFamily="34" charset="0"/>
                  <a:cs typeface="Lato Light" panose="020F0502020204030203" pitchFamily="34" charset="0"/>
                </a:rPr>
                <a:t>Allows humans to input commands and program the robot. Can be graphical interfaces or programming languages.</a:t>
              </a:r>
            </a:p>
          </p:txBody>
        </p:sp>
        <p:sp>
          <p:nvSpPr>
            <p:cNvPr id="14" name="TextBox 13">
              <a:extLst>
                <a:ext uri="{FF2B5EF4-FFF2-40B4-BE49-F238E27FC236}">
                  <a16:creationId xmlns:a16="http://schemas.microsoft.com/office/drawing/2014/main" id="{096A70C7-FA3C-DC13-221F-0E81C13DA75A}"/>
                </a:ext>
              </a:extLst>
            </p:cNvPr>
            <p:cNvSpPr txBox="1"/>
            <p:nvPr/>
          </p:nvSpPr>
          <p:spPr>
            <a:xfrm>
              <a:off x="9380276" y="5468630"/>
              <a:ext cx="1062154" cy="923330"/>
            </a:xfrm>
            <a:prstGeom prst="rect">
              <a:avLst/>
            </a:prstGeom>
            <a:noFill/>
          </p:spPr>
          <p:txBody>
            <a:bodyPr wrap="square" rtlCol="0">
              <a:spAutoFit/>
            </a:bodyPr>
            <a:lstStyle/>
            <a:p>
              <a:r>
                <a:rPr lang="en-US" altLang="zh-CN" sz="5400" dirty="0">
                  <a:solidFill>
                    <a:schemeClr val="accent1"/>
                  </a:solidFill>
                </a:rPr>
                <a:t>11.</a:t>
              </a:r>
              <a:endParaRPr lang="en-US" sz="5400" dirty="0">
                <a:solidFill>
                  <a:schemeClr val="accent1"/>
                </a:solidFill>
              </a:endParaRPr>
            </a:p>
          </p:txBody>
        </p:sp>
      </p:grpSp>
      <p:grpSp>
        <p:nvGrpSpPr>
          <p:cNvPr id="15" name="Group 14">
            <a:extLst>
              <a:ext uri="{FF2B5EF4-FFF2-40B4-BE49-F238E27FC236}">
                <a16:creationId xmlns:a16="http://schemas.microsoft.com/office/drawing/2014/main" id="{4B05CCD9-E522-5BC3-D7C0-A898F8DA6677}"/>
              </a:ext>
            </a:extLst>
          </p:cNvPr>
          <p:cNvGrpSpPr/>
          <p:nvPr/>
        </p:nvGrpSpPr>
        <p:grpSpPr>
          <a:xfrm>
            <a:off x="13190301" y="3652183"/>
            <a:ext cx="3390814" cy="3663659"/>
            <a:chOff x="13190301" y="5468630"/>
            <a:chExt cx="3390814" cy="3663659"/>
          </a:xfrm>
        </p:grpSpPr>
        <p:sp>
          <p:nvSpPr>
            <p:cNvPr id="16" name="TextBox 15">
              <a:extLst>
                <a:ext uri="{FF2B5EF4-FFF2-40B4-BE49-F238E27FC236}">
                  <a16:creationId xmlns:a16="http://schemas.microsoft.com/office/drawing/2014/main" id="{F4BACCA4-B573-1485-1D24-AF8906CAD224}"/>
                </a:ext>
              </a:extLst>
            </p:cNvPr>
            <p:cNvSpPr txBox="1"/>
            <p:nvPr/>
          </p:nvSpPr>
          <p:spPr>
            <a:xfrm>
              <a:off x="13190305" y="6646956"/>
              <a:ext cx="2610940" cy="954107"/>
            </a:xfrm>
            <a:prstGeom prst="rect">
              <a:avLst/>
            </a:prstGeom>
            <a:noFill/>
          </p:spPr>
          <p:txBody>
            <a:bodyPr wrap="square" rtlCol="0">
              <a:spAutoFit/>
            </a:bodyPr>
            <a:lstStyle/>
            <a:p>
              <a:r>
                <a:rPr lang="en-US" altLang="zh-CN" sz="2800" dirty="0">
                  <a:latin typeface="+mj-lt"/>
                </a:rPr>
                <a:t>Safety Features</a:t>
              </a:r>
              <a:endParaRPr lang="en-US" sz="2800" dirty="0">
                <a:latin typeface="+mj-lt"/>
              </a:endParaRPr>
            </a:p>
          </p:txBody>
        </p:sp>
        <p:sp>
          <p:nvSpPr>
            <p:cNvPr id="17" name="Rectangle 1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D8C5031-087D-9C87-B926-C9CF7706D1A2}"/>
                </a:ext>
              </a:extLst>
            </p:cNvPr>
            <p:cNvSpPr/>
            <p:nvPr/>
          </p:nvSpPr>
          <p:spPr>
            <a:xfrm>
              <a:off x="13190301" y="7783650"/>
              <a:ext cx="3390814" cy="1348639"/>
            </a:xfrm>
            <a:prstGeom prst="rect">
              <a:avLst/>
            </a:prstGeom>
          </p:spPr>
          <p:txBody>
            <a:bodyPr wrap="square">
              <a:spAutoFit/>
            </a:bodyPr>
            <a:lstStyle/>
            <a:p>
              <a:pPr>
                <a:lnSpc>
                  <a:spcPct val="150000"/>
                </a:lnSpc>
                <a:spcBef>
                  <a:spcPts val="1200"/>
                </a:spcBef>
              </a:pPr>
              <a:r>
                <a:rPr lang="en-US" altLang="zh-CN" sz="1400" dirty="0">
                  <a:ea typeface="Lato Light" panose="020F0502020204030203" pitchFamily="34" charset="0"/>
                  <a:cs typeface="Lato Light" panose="020F0502020204030203" pitchFamily="34" charset="0"/>
                </a:rPr>
                <a:t>Systems to ensure safe operation and prevent accidents. Examples: emergency stop buttons, collision detection.</a:t>
              </a:r>
            </a:p>
          </p:txBody>
        </p:sp>
        <p:sp>
          <p:nvSpPr>
            <p:cNvPr id="18" name="TextBox 17">
              <a:extLst>
                <a:ext uri="{FF2B5EF4-FFF2-40B4-BE49-F238E27FC236}">
                  <a16:creationId xmlns:a16="http://schemas.microsoft.com/office/drawing/2014/main" id="{386C5727-DB08-49C2-83AE-23FA9B3B573E}"/>
                </a:ext>
              </a:extLst>
            </p:cNvPr>
            <p:cNvSpPr txBox="1"/>
            <p:nvPr/>
          </p:nvSpPr>
          <p:spPr>
            <a:xfrm>
              <a:off x="13190305" y="5468630"/>
              <a:ext cx="1062154" cy="923330"/>
            </a:xfrm>
            <a:prstGeom prst="rect">
              <a:avLst/>
            </a:prstGeom>
            <a:noFill/>
          </p:spPr>
          <p:txBody>
            <a:bodyPr wrap="square" rtlCol="0">
              <a:spAutoFit/>
            </a:bodyPr>
            <a:lstStyle/>
            <a:p>
              <a:r>
                <a:rPr lang="en-US" altLang="zh-CN" sz="5400" dirty="0">
                  <a:solidFill>
                    <a:schemeClr val="accent1"/>
                  </a:solidFill>
                </a:rPr>
                <a:t>12.</a:t>
              </a:r>
              <a:endParaRPr lang="en-US" sz="5400" dirty="0">
                <a:solidFill>
                  <a:schemeClr val="accent1"/>
                </a:solidFill>
              </a:endParaRPr>
            </a:p>
          </p:txBody>
        </p:sp>
      </p:grpSp>
      <p:cxnSp>
        <p:nvCxnSpPr>
          <p:cNvPr id="19" name="Straight Connector 18">
            <a:extLst>
              <a:ext uri="{FF2B5EF4-FFF2-40B4-BE49-F238E27FC236}">
                <a16:creationId xmlns:a16="http://schemas.microsoft.com/office/drawing/2014/main" id="{BE6BEE6E-93BD-4B34-845B-6C73BF01AF91}"/>
              </a:ext>
            </a:extLst>
          </p:cNvPr>
          <p:cNvCxnSpPr/>
          <p:nvPr/>
        </p:nvCxnSpPr>
        <p:spPr>
          <a:xfrm>
            <a:off x="766119" y="1544595"/>
            <a:ext cx="0" cy="7228702"/>
          </a:xfrm>
          <a:prstGeom prst="line">
            <a:avLst/>
          </a:prstGeom>
          <a:ln w="73025" cmpd="thickThi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4560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par>
                                <p:cTn id="9" presetID="2" presetClass="entr" presetSubtype="4"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2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3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000" fill="hold"/>
                                        <p:tgtEl>
                                          <p:spTgt spid="15"/>
                                        </p:tgtEl>
                                        <p:attrNameLst>
                                          <p:attrName>ppt_x</p:attrName>
                                        </p:attrNameLst>
                                      </p:cBhvr>
                                      <p:tavLst>
                                        <p:tav tm="0">
                                          <p:val>
                                            <p:strVal val="#ppt_x"/>
                                          </p:val>
                                        </p:tav>
                                        <p:tav tm="100000">
                                          <p:val>
                                            <p:strVal val="#ppt_x"/>
                                          </p:val>
                                        </p:tav>
                                      </p:tavLst>
                                    </p:anim>
                                    <p:anim calcmode="lin" valueType="num">
                                      <p:cBhvr additive="base">
                                        <p:cTn id="24"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94DBAE4-2302-49B2-BCDC-97326F2A63FF}"/>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a:xfrm>
            <a:off x="0" y="0"/>
            <a:ext cx="7048500" cy="10287000"/>
          </a:xfrm>
          <a:prstGeom prst="rect">
            <a:avLst/>
          </a:prstGeom>
          <a:ln>
            <a:noFill/>
          </a:ln>
          <a:effectLst>
            <a:outerShdw blurRad="292100" dist="139700" dir="2700000" algn="tl" rotWithShape="0">
              <a:srgbClr val="333333">
                <a:alpha val="65000"/>
              </a:srgbClr>
            </a:outerShdw>
          </a:effectLst>
        </p:spPr>
      </p:pic>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9ED49F58-41AD-0730-8E5A-325E1EF137A7}"/>
              </a:ext>
            </a:extLst>
          </p:cNvPr>
          <p:cNvSpPr txBox="1"/>
          <p:nvPr/>
        </p:nvSpPr>
        <p:spPr>
          <a:xfrm>
            <a:off x="7552341" y="1197290"/>
            <a:ext cx="9759475" cy="931024"/>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nSpc>
                <a:spcPct val="90000"/>
              </a:lnSpc>
              <a:spcBef>
                <a:spcPts val="0"/>
              </a:spcBef>
            </a:pPr>
            <a:r>
              <a:rPr lang="en-US" altLang="zh-CN" sz="60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Robot Control Systems</a:t>
            </a:r>
          </a:p>
        </p:txBody>
      </p:sp>
      <p:sp>
        <p:nvSpPr>
          <p:cNvPr id="4" name="TextBox 3">
            <a:extLst>
              <a:ext uri="{FF2B5EF4-FFF2-40B4-BE49-F238E27FC236}">
                <a16:creationId xmlns:a16="http://schemas.microsoft.com/office/drawing/2014/main" id="{19CEB30C-EED8-C636-5242-BE34156E80C3}"/>
              </a:ext>
            </a:extLst>
          </p:cNvPr>
          <p:cNvSpPr txBox="1"/>
          <p:nvPr/>
        </p:nvSpPr>
        <p:spPr>
          <a:xfrm>
            <a:off x="7579416" y="2212249"/>
            <a:ext cx="10006610" cy="5862502"/>
          </a:xfrm>
          <a:prstGeom prst="rect">
            <a:avLst/>
          </a:prstGeom>
          <a:noFill/>
        </p:spPr>
        <p:txBody>
          <a:bodyPr wrap="square" rtlCol="0">
            <a:spAutoFit/>
          </a:bodyPr>
          <a:lstStyle/>
          <a:p>
            <a:pPr>
              <a:lnSpc>
                <a:spcPct val="150000"/>
              </a:lnSpc>
            </a:pPr>
            <a:r>
              <a:rPr lang="en-US" sz="1800" b="1" dirty="0"/>
              <a:t>Open-Loop Control:</a:t>
            </a:r>
            <a:r>
              <a:rPr lang="en-US" sz="1800" dirty="0"/>
              <a:t> Executes pre-programmed commands without feedback.</a:t>
            </a:r>
          </a:p>
          <a:p>
            <a:pPr>
              <a:lnSpc>
                <a:spcPct val="150000"/>
              </a:lnSpc>
            </a:pPr>
            <a:r>
              <a:rPr lang="en-US" sz="1800" b="1" dirty="0"/>
              <a:t>Closed-Loop Control:</a:t>
            </a:r>
            <a:r>
              <a:rPr lang="en-US" sz="1800" dirty="0"/>
              <a:t> Adjusts actions based on real-time feedback for precision.</a:t>
            </a:r>
          </a:p>
          <a:p>
            <a:pPr>
              <a:lnSpc>
                <a:spcPct val="150000"/>
              </a:lnSpc>
            </a:pPr>
            <a:r>
              <a:rPr lang="en-US" sz="1800" b="1" dirty="0"/>
              <a:t>PID Control:</a:t>
            </a:r>
            <a:r>
              <a:rPr lang="en-US" sz="1800" dirty="0"/>
              <a:t> Uses proportional, integral, and derivative terms for stability.</a:t>
            </a:r>
          </a:p>
          <a:p>
            <a:pPr>
              <a:lnSpc>
                <a:spcPct val="150000"/>
              </a:lnSpc>
            </a:pPr>
            <a:r>
              <a:rPr lang="en-US" sz="1800" b="1" dirty="0"/>
              <a:t>Adaptive Control:</a:t>
            </a:r>
            <a:r>
              <a:rPr lang="en-US" sz="1800" dirty="0"/>
              <a:t> Adjusts parameters to adapt to changes in the environment.</a:t>
            </a:r>
          </a:p>
          <a:p>
            <a:pPr>
              <a:lnSpc>
                <a:spcPct val="150000"/>
              </a:lnSpc>
            </a:pPr>
            <a:r>
              <a:rPr lang="en-US" sz="1800" b="1" dirty="0"/>
              <a:t>Hybrid Control Systems:</a:t>
            </a:r>
            <a:r>
              <a:rPr lang="en-US" sz="1800" dirty="0"/>
              <a:t> Combines open-loop and closed-loop elements for flexibility.</a:t>
            </a:r>
          </a:p>
          <a:p>
            <a:pPr>
              <a:lnSpc>
                <a:spcPct val="150000"/>
              </a:lnSpc>
            </a:pPr>
            <a:r>
              <a:rPr lang="en-US" sz="1800" b="1" dirty="0"/>
              <a:t>Force Control: </a:t>
            </a:r>
            <a:r>
              <a:rPr lang="en-US" sz="1800" dirty="0"/>
              <a:t>Regulates force during interactions, useful for delicate tasks.</a:t>
            </a:r>
          </a:p>
          <a:p>
            <a:pPr>
              <a:lnSpc>
                <a:spcPct val="150000"/>
              </a:lnSpc>
            </a:pPr>
            <a:r>
              <a:rPr lang="en-US" sz="1800" b="1" dirty="0"/>
              <a:t>Motion Control: </a:t>
            </a:r>
            <a:r>
              <a:rPr lang="en-US" sz="1800" dirty="0"/>
              <a:t>Focuses on regulating robot movement, including trajectory planning.</a:t>
            </a:r>
          </a:p>
          <a:p>
            <a:pPr>
              <a:lnSpc>
                <a:spcPct val="150000"/>
              </a:lnSpc>
            </a:pPr>
            <a:r>
              <a:rPr lang="en-US" sz="1800" b="1" dirty="0"/>
              <a:t>Behavior-Based Control: </a:t>
            </a:r>
            <a:r>
              <a:rPr lang="en-US" sz="1800" dirty="0"/>
              <a:t>Modular approach, combining behavior modules for complex actions.</a:t>
            </a:r>
          </a:p>
          <a:p>
            <a:pPr>
              <a:lnSpc>
                <a:spcPct val="150000"/>
              </a:lnSpc>
            </a:pPr>
            <a:r>
              <a:rPr lang="en-US" sz="1800" b="1" dirty="0"/>
              <a:t>AI and ML Control: </a:t>
            </a:r>
            <a:r>
              <a:rPr lang="en-US" sz="1800" dirty="0"/>
              <a:t>Uses AI and machine learning for learning and adaptation.</a:t>
            </a:r>
          </a:p>
          <a:p>
            <a:pPr>
              <a:lnSpc>
                <a:spcPct val="150000"/>
              </a:lnSpc>
            </a:pPr>
            <a:r>
              <a:rPr lang="en-US" sz="1800" b="1" dirty="0"/>
              <a:t>Hierarchical Control: </a:t>
            </a:r>
            <a:r>
              <a:rPr lang="en-US" sz="1800" dirty="0"/>
              <a:t>Organizes control levels in a hierarchy for flexibility and scalability.</a:t>
            </a:r>
          </a:p>
        </p:txBody>
      </p:sp>
      <p:grpSp>
        <p:nvGrpSpPr>
          <p:cNvPr id="6" name="Group 5">
            <a:extLst>
              <a:ext uri="{FF2B5EF4-FFF2-40B4-BE49-F238E27FC236}">
                <a16:creationId xmlns:a16="http://schemas.microsoft.com/office/drawing/2014/main" id="{BAC6D69F-9046-BB9D-8B9D-BF417957C422}"/>
              </a:ext>
            </a:extLst>
          </p:cNvPr>
          <p:cNvGrpSpPr/>
          <p:nvPr/>
        </p:nvGrpSpPr>
        <p:grpSpPr>
          <a:xfrm>
            <a:off x="5805665" y="4256627"/>
            <a:ext cx="1773752" cy="1773746"/>
            <a:chOff x="1851915" y="4829344"/>
            <a:chExt cx="586661" cy="586661"/>
          </a:xfrm>
        </p:grpSpPr>
        <p:sp>
          <p:nvSpPr>
            <p:cNvPr id="7" name="Oval 6">
              <a:extLst>
                <a:ext uri="{FF2B5EF4-FFF2-40B4-BE49-F238E27FC236}">
                  <a16:creationId xmlns:a16="http://schemas.microsoft.com/office/drawing/2014/main" id="{326634E3-19E4-4401-D069-7B71EAFAC54E}"/>
                </a:ext>
              </a:extLst>
            </p:cNvPr>
            <p:cNvSpPr/>
            <p:nvPr/>
          </p:nvSpPr>
          <p:spPr>
            <a:xfrm>
              <a:off x="1851915" y="4829344"/>
              <a:ext cx="586661" cy="5866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Outfit ExtraBold" pitchFamily="2" charset="0"/>
              </a:endParaRPr>
            </a:p>
          </p:txBody>
        </p:sp>
        <p:sp>
          <p:nvSpPr>
            <p:cNvPr id="8" name="TextBox 7">
              <a:extLst>
                <a:ext uri="{FF2B5EF4-FFF2-40B4-BE49-F238E27FC236}">
                  <a16:creationId xmlns:a16="http://schemas.microsoft.com/office/drawing/2014/main" id="{1F39100F-2C8F-7022-EA31-75E59D3EAEB4}"/>
                </a:ext>
              </a:extLst>
            </p:cNvPr>
            <p:cNvSpPr txBox="1"/>
            <p:nvPr/>
          </p:nvSpPr>
          <p:spPr>
            <a:xfrm>
              <a:off x="1887207" y="4954711"/>
              <a:ext cx="516077" cy="335927"/>
            </a:xfrm>
            <a:prstGeom prst="rect">
              <a:avLst/>
            </a:prstGeom>
            <a:noFill/>
          </p:spPr>
          <p:txBody>
            <a:bodyPr wrap="square" rtlCol="0">
              <a:spAutoFit/>
            </a:bodyPr>
            <a:lstStyle/>
            <a:p>
              <a:pPr algn="ctr"/>
              <a:r>
                <a:rPr lang="en-US" sz="6000" dirty="0">
                  <a:solidFill>
                    <a:schemeClr val="bg1"/>
                  </a:solidFill>
                  <a:latin typeface="Outfit Black" pitchFamily="2" charset="0"/>
                </a:rPr>
                <a:t>01</a:t>
              </a:r>
            </a:p>
          </p:txBody>
        </p:sp>
      </p:grpSp>
    </p:spTree>
    <p:extLst>
      <p:ext uri="{BB962C8B-B14F-4D97-AF65-F5344CB8AC3E}">
        <p14:creationId xmlns:p14="http://schemas.microsoft.com/office/powerpoint/2010/main" val="37908328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afterEffect">
                                  <p:stCondLst>
                                    <p:cond delay="0"/>
                                  </p:stCondLst>
                                  <p:childTnLst>
                                    <p:set>
                                      <p:cBhvr>
                                        <p:cTn id="6" dur="1000" fill="hold">
                                          <p:stCondLst>
                                            <p:cond delay="0"/>
                                          </p:stCondLst>
                                        </p:cTn>
                                        <p:tgtEl>
                                          <p:spTgt spid="6"/>
                                        </p:tgtEl>
                                        <p:attrNameLst>
                                          <p:attrName>style.visibility</p:attrName>
                                        </p:attrNameLst>
                                      </p:cBhvr>
                                      <p:to>
                                        <p:strVal val="visible"/>
                                      </p:to>
                                    </p:set>
                                    <p:anim to="" calcmode="lin" valueType="num">
                                      <p:cBhvr>
                                        <p:cTn id="7"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iterate type="lt">
                                    <p:tmPct val="3000"/>
                                  </p:iterate>
                                  <p:childTnLst>
                                    <p:set>
                                      <p:cBhvr>
                                        <p:cTn id="10" dur="750" fill="hold">
                                          <p:stCondLst>
                                            <p:cond delay="0"/>
                                          </p:stCondLst>
                                        </p:cTn>
                                        <p:tgtEl>
                                          <p:spTgt spid="3"/>
                                        </p:tgtEl>
                                        <p:attrNameLst>
                                          <p:attrName>style.visibility</p:attrName>
                                        </p:attrNameLst>
                                      </p:cBhvr>
                                      <p:to>
                                        <p:strVal val="visible"/>
                                      </p:to>
                                    </p:set>
                                    <p:anim to="" calcmode="lin" valueType="num">
                                      <p:cBhvr>
                                        <p:cTn id="11"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3"/>
                                        </p:tgtEl>
                                      </p:cBhvr>
                                    </p:animEffect>
                                  </p:childTnLst>
                                </p:cTn>
                              </p:par>
                            </p:childTnLst>
                          </p:cTn>
                        </p:par>
                        <p:par>
                          <p:cTn id="13" fill="hold">
                            <p:stCondLst>
                              <p:cond delay="1155"/>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33135D31-4E7F-42BB-B3E0-822EE94D53A5}"/>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a:xfrm>
            <a:off x="11239500" y="0"/>
            <a:ext cx="7048500" cy="10287000"/>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55571756-C5F5-48BA-6D16-03CEF478B13A}"/>
              </a:ext>
            </a:extLst>
          </p:cNvPr>
          <p:cNvSpPr txBox="1"/>
          <p:nvPr/>
        </p:nvSpPr>
        <p:spPr>
          <a:xfrm>
            <a:off x="163242" y="476275"/>
            <a:ext cx="11958736" cy="923330"/>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Industrial Robot Applications</a:t>
            </a:r>
            <a:endParaRPr lang="en-US" sz="5400"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endParaRPr>
          </a:p>
        </p:txBody>
      </p:sp>
      <p:sp>
        <p:nvSpPr>
          <p:cNvPr id="3" name="Rectangle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7AD14A4-E7D9-9EDF-1F6C-8557F1430CEB}"/>
              </a:ext>
            </a:extLst>
          </p:cNvPr>
          <p:cNvSpPr/>
          <p:nvPr/>
        </p:nvSpPr>
        <p:spPr>
          <a:xfrm>
            <a:off x="163241" y="1626217"/>
            <a:ext cx="10760131" cy="7898957"/>
          </a:xfrm>
          <a:prstGeom prst="rect">
            <a:avLst/>
          </a:prstGeom>
        </p:spPr>
        <p:txBody>
          <a:bodyPr wrap="square">
            <a:spAutoFit/>
          </a:bodyPr>
          <a:lstStyle/>
          <a:p>
            <a:pPr>
              <a:lnSpc>
                <a:spcPct val="200000"/>
              </a:lnSpc>
            </a:pPr>
            <a:r>
              <a:rPr lang="en-US" sz="1600" dirty="0"/>
              <a:t>Industrial robots are widely used in various applications across manufacturing and production processes to improve efficiency, precision, and overall productivity. Here are some common industrial robot applications:</a:t>
            </a:r>
          </a:p>
          <a:p>
            <a:pPr>
              <a:lnSpc>
                <a:spcPct val="200000"/>
              </a:lnSpc>
            </a:pPr>
            <a:r>
              <a:rPr lang="en-US" sz="1600" b="1" dirty="0"/>
              <a:t>Welding:</a:t>
            </a:r>
            <a:r>
              <a:rPr lang="en-US" sz="1600" dirty="0"/>
              <a:t> Industrial robots are used for welding tasks in automotive, aerospace, and construction industries. They ensure consistent weld quality and increased speed.</a:t>
            </a:r>
          </a:p>
          <a:p>
            <a:pPr>
              <a:lnSpc>
                <a:spcPct val="200000"/>
              </a:lnSpc>
            </a:pPr>
            <a:r>
              <a:rPr lang="en-US" sz="1600" b="1" dirty="0"/>
              <a:t>Assembly: </a:t>
            </a:r>
            <a:r>
              <a:rPr lang="en-US" sz="1600" dirty="0"/>
              <a:t>Robots perform intricate assembly tasks, such as putting together electronic components, attaching parts in automotive manufacturing, or assembling consumer goods.</a:t>
            </a:r>
          </a:p>
          <a:p>
            <a:pPr>
              <a:lnSpc>
                <a:spcPct val="200000"/>
              </a:lnSpc>
            </a:pPr>
            <a:r>
              <a:rPr lang="en-US" sz="1600" b="1" dirty="0"/>
              <a:t>Painting: </a:t>
            </a:r>
            <a:r>
              <a:rPr lang="en-US" sz="1600" dirty="0"/>
              <a:t>Automated painting systems in industries like automotive use robots to ensure uniform and precise application of paint, reducing waste and improving finish quality.</a:t>
            </a:r>
          </a:p>
          <a:p>
            <a:pPr>
              <a:lnSpc>
                <a:spcPct val="200000"/>
              </a:lnSpc>
            </a:pPr>
            <a:r>
              <a:rPr lang="en-US" sz="1600" b="1" dirty="0"/>
              <a:t>Material Handling: </a:t>
            </a:r>
            <a:r>
              <a:rPr lang="en-US" sz="1600" dirty="0"/>
              <a:t>Robots are employed for loading, unloading, and transferring materials in warehouses, factories, and logistics operations, enhancing efficiency and reducing manual labor.</a:t>
            </a:r>
          </a:p>
          <a:p>
            <a:pPr>
              <a:lnSpc>
                <a:spcPct val="200000"/>
              </a:lnSpc>
            </a:pPr>
            <a:r>
              <a:rPr lang="en-US" sz="1600" b="1" dirty="0"/>
              <a:t>Palletizing: </a:t>
            </a:r>
            <a:r>
              <a:rPr lang="en-US" sz="1600" dirty="0"/>
              <a:t>Robots are utilized for stacking and organizing products on pallets in warehouses and distribution centers, streamlining the packaging process.</a:t>
            </a:r>
          </a:p>
          <a:p>
            <a:pPr>
              <a:lnSpc>
                <a:spcPct val="200000"/>
              </a:lnSpc>
            </a:pPr>
            <a:r>
              <a:rPr lang="en-US" sz="1600" b="1" dirty="0"/>
              <a:t>Machine Tending:</a:t>
            </a:r>
            <a:r>
              <a:rPr lang="en-US" sz="1600" dirty="0"/>
              <a:t> Robots handle tasks related to machine operation, such as loading and unloading parts from CNC machines, injection molding machines, or other manufacturing equipment.</a:t>
            </a:r>
          </a:p>
          <a:p>
            <a:pPr>
              <a:lnSpc>
                <a:spcPct val="200000"/>
              </a:lnSpc>
            </a:pPr>
            <a:endParaRPr lang="en-US" sz="1600" dirty="0"/>
          </a:p>
        </p:txBody>
      </p:sp>
    </p:spTree>
    <p:extLst>
      <p:ext uri="{BB962C8B-B14F-4D97-AF65-F5344CB8AC3E}">
        <p14:creationId xmlns:p14="http://schemas.microsoft.com/office/powerpoint/2010/main" val="403663642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1335"/>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4;p13">
            <a:extLst>
              <a:ext uri="{FF2B5EF4-FFF2-40B4-BE49-F238E27FC236}">
                <a16:creationId xmlns:a16="http://schemas.microsoft.com/office/drawing/2014/main" id="{AF6956D4-01DD-0FC2-CC5D-B02E31C83994}"/>
              </a:ext>
            </a:extLst>
          </p:cNvPr>
          <p:cNvSpPr txBox="1">
            <a:spLocks/>
          </p:cNvSpPr>
          <p:nvPr/>
        </p:nvSpPr>
        <p:spPr>
          <a:xfrm>
            <a:off x="7589636" y="444845"/>
            <a:ext cx="7985541" cy="2028202"/>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US" altLang="zh-CN" sz="5400" b="1" dirty="0">
                <a:solidFill>
                  <a:schemeClr val="tx1">
                    <a:lumMod val="75000"/>
                    <a:lumOff val="25000"/>
                  </a:schemeClr>
                </a:solidFill>
                <a:latin typeface="Poppins SemiBold" panose="00000700000000000000" pitchFamily="2" charset="0"/>
                <a:ea typeface="Jost ExtraBold" pitchFamily="2" charset="0"/>
                <a:cs typeface="Poppins SemiBold" panose="00000700000000000000" pitchFamily="2" charset="0"/>
              </a:rPr>
              <a:t>Industrial Robot Applications</a:t>
            </a: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65C3D2C4-6F6C-6307-C328-5BDA342EAA44}"/>
              </a:ext>
            </a:extLst>
          </p:cNvPr>
          <p:cNvSpPr/>
          <p:nvPr/>
        </p:nvSpPr>
        <p:spPr>
          <a:xfrm>
            <a:off x="7454205" y="2473047"/>
            <a:ext cx="10035774" cy="7037183"/>
          </a:xfrm>
          <a:prstGeom prst="rect">
            <a:avLst/>
          </a:prstGeom>
        </p:spPr>
        <p:txBody>
          <a:bodyPr wrap="square">
            <a:spAutoFit/>
          </a:bodyPr>
          <a:lstStyle/>
          <a:p>
            <a:pPr>
              <a:lnSpc>
                <a:spcPct val="150000"/>
              </a:lnSpc>
              <a:spcBef>
                <a:spcPts val="1200"/>
              </a:spcBef>
            </a:pPr>
            <a:r>
              <a:rPr lang="en-US" altLang="zh-CN" sz="1600" b="1" dirty="0">
                <a:ea typeface="Lato Light" panose="020F0502020204030203" pitchFamily="34" charset="0"/>
                <a:cs typeface="Lato Light" panose="020F0502020204030203" pitchFamily="34" charset="0"/>
              </a:rPr>
              <a:t>Packaging</a:t>
            </a:r>
            <a:r>
              <a:rPr lang="en-US" altLang="zh-CN" sz="1600" dirty="0">
                <a:ea typeface="Lato Light" panose="020F0502020204030203" pitchFamily="34" charset="0"/>
                <a:cs typeface="Lato Light" panose="020F0502020204030203" pitchFamily="34" charset="0"/>
              </a:rPr>
              <a:t>: Industrial robots are used for packaging products, including picking, placing, and sealing items in boxes, optimizing the packaging process.</a:t>
            </a:r>
          </a:p>
          <a:p>
            <a:pPr>
              <a:lnSpc>
                <a:spcPct val="150000"/>
              </a:lnSpc>
              <a:spcBef>
                <a:spcPts val="1200"/>
              </a:spcBef>
            </a:pPr>
            <a:r>
              <a:rPr lang="en-US" altLang="zh-CN" sz="1600" b="1" dirty="0">
                <a:ea typeface="Lato Light" panose="020F0502020204030203" pitchFamily="34" charset="0"/>
                <a:cs typeface="Lato Light" panose="020F0502020204030203" pitchFamily="34" charset="0"/>
              </a:rPr>
              <a:t>Quality Inspection</a:t>
            </a:r>
            <a:r>
              <a:rPr lang="en-US" altLang="zh-CN" sz="1600" dirty="0">
                <a:ea typeface="Lato Light" panose="020F0502020204030203" pitchFamily="34" charset="0"/>
                <a:cs typeface="Lato Light" panose="020F0502020204030203" pitchFamily="34" charset="0"/>
              </a:rPr>
              <a:t>: Robots equipped with vision systems inspect products for defects, ensuring quality control and reducing the likelihood of faulty items reaching consumers.</a:t>
            </a:r>
          </a:p>
          <a:p>
            <a:pPr>
              <a:lnSpc>
                <a:spcPct val="150000"/>
              </a:lnSpc>
              <a:spcBef>
                <a:spcPts val="1200"/>
              </a:spcBef>
            </a:pPr>
            <a:r>
              <a:rPr lang="en-US" altLang="zh-CN" sz="1600" b="1" dirty="0">
                <a:ea typeface="Lato Light" panose="020F0502020204030203" pitchFamily="34" charset="0"/>
                <a:cs typeface="Lato Light" panose="020F0502020204030203" pitchFamily="34" charset="0"/>
              </a:rPr>
              <a:t>CNC Machining</a:t>
            </a:r>
            <a:r>
              <a:rPr lang="en-US" altLang="zh-CN" sz="1600" dirty="0">
                <a:ea typeface="Lato Light" panose="020F0502020204030203" pitchFamily="34" charset="0"/>
                <a:cs typeface="Lato Light" panose="020F0502020204030203" pitchFamily="34" charset="0"/>
              </a:rPr>
              <a:t>: Robots assist in Computer Numerical Control (CNC) machining tasks, performing precise cutting, milling, and shaping of materials.</a:t>
            </a:r>
          </a:p>
          <a:p>
            <a:pPr>
              <a:lnSpc>
                <a:spcPct val="150000"/>
              </a:lnSpc>
              <a:spcBef>
                <a:spcPts val="1200"/>
              </a:spcBef>
            </a:pPr>
            <a:r>
              <a:rPr lang="en-US" altLang="zh-CN" sz="1600" b="1" dirty="0">
                <a:ea typeface="Lato Light" panose="020F0502020204030203" pitchFamily="34" charset="0"/>
                <a:cs typeface="Lato Light" panose="020F0502020204030203" pitchFamily="34" charset="0"/>
              </a:rPr>
              <a:t>Glass Handling</a:t>
            </a:r>
            <a:r>
              <a:rPr lang="en-US" altLang="zh-CN" sz="1600" dirty="0">
                <a:ea typeface="Lato Light" panose="020F0502020204030203" pitchFamily="34" charset="0"/>
                <a:cs typeface="Lato Light" panose="020F0502020204030203" pitchFamily="34" charset="0"/>
              </a:rPr>
              <a:t>: In the glass manufacturing industry, robots handle delicate glass pieces for cutting, shaping, and assembling, improving efficiency and reducing breakage.</a:t>
            </a:r>
          </a:p>
          <a:p>
            <a:pPr>
              <a:lnSpc>
                <a:spcPct val="150000"/>
              </a:lnSpc>
              <a:spcBef>
                <a:spcPts val="1200"/>
              </a:spcBef>
            </a:pPr>
            <a:r>
              <a:rPr lang="en-US" altLang="zh-CN" sz="1600" b="1" dirty="0">
                <a:ea typeface="Lato Light" panose="020F0502020204030203" pitchFamily="34" charset="0"/>
                <a:cs typeface="Lato Light" panose="020F0502020204030203" pitchFamily="34" charset="0"/>
              </a:rPr>
              <a:t>Pick and Place</a:t>
            </a:r>
            <a:r>
              <a:rPr lang="en-US" altLang="zh-CN" sz="1600" dirty="0">
                <a:ea typeface="Lato Light" panose="020F0502020204030203" pitchFamily="34" charset="0"/>
                <a:cs typeface="Lato Light" panose="020F0502020204030203" pitchFamily="34" charset="0"/>
              </a:rPr>
              <a:t>: Robots excel at picking items from one location and placing them in another, a fundamental task in various manufacturing and logistics processes.</a:t>
            </a:r>
          </a:p>
          <a:p>
            <a:pPr>
              <a:lnSpc>
                <a:spcPct val="150000"/>
              </a:lnSpc>
              <a:spcBef>
                <a:spcPts val="1200"/>
              </a:spcBef>
            </a:pPr>
            <a:r>
              <a:rPr lang="en-US" altLang="zh-CN" sz="1600" b="1" dirty="0">
                <a:ea typeface="Lato Light" panose="020F0502020204030203" pitchFamily="34" charset="0"/>
                <a:cs typeface="Lato Light" panose="020F0502020204030203" pitchFamily="34" charset="0"/>
              </a:rPr>
              <a:t>Deburring and Polishing</a:t>
            </a:r>
            <a:r>
              <a:rPr lang="en-US" altLang="zh-CN" sz="1600" dirty="0">
                <a:ea typeface="Lato Light" panose="020F0502020204030203" pitchFamily="34" charset="0"/>
                <a:cs typeface="Lato Light" panose="020F0502020204030203" pitchFamily="34" charset="0"/>
              </a:rPr>
              <a:t>: Robots automate the deburring and polishing of metal or plastic components, ensuring a smooth finish and maintaining consistent quality.</a:t>
            </a:r>
          </a:p>
          <a:p>
            <a:pPr>
              <a:lnSpc>
                <a:spcPct val="150000"/>
              </a:lnSpc>
              <a:spcBef>
                <a:spcPts val="1200"/>
              </a:spcBef>
            </a:pPr>
            <a:r>
              <a:rPr lang="en-US" altLang="zh-CN" sz="1600" b="1" dirty="0">
                <a:ea typeface="Lato Light" panose="020F0502020204030203" pitchFamily="34" charset="0"/>
                <a:cs typeface="Lato Light" panose="020F0502020204030203" pitchFamily="34" charset="0"/>
              </a:rPr>
              <a:t>Material Removal</a:t>
            </a:r>
            <a:r>
              <a:rPr lang="en-US" altLang="zh-CN" sz="1600" dirty="0">
                <a:ea typeface="Lato Light" panose="020F0502020204030203" pitchFamily="34" charset="0"/>
                <a:cs typeface="Lato Light" panose="020F0502020204030203" pitchFamily="34" charset="0"/>
              </a:rPr>
              <a:t>: Industrial robots are used for tasks like grinding, milling, or cutting excess material from workpieces, contributing to precision and efficiency.</a:t>
            </a:r>
          </a:p>
          <a:p>
            <a:pPr>
              <a:lnSpc>
                <a:spcPct val="150000"/>
              </a:lnSpc>
              <a:spcBef>
                <a:spcPts val="1200"/>
              </a:spcBef>
            </a:pPr>
            <a:r>
              <a:rPr lang="en-US" altLang="zh-CN" sz="1600" b="1" dirty="0">
                <a:ea typeface="Lato Light" panose="020F0502020204030203" pitchFamily="34" charset="0"/>
                <a:cs typeface="Lato Light" panose="020F0502020204030203" pitchFamily="34" charset="0"/>
              </a:rPr>
              <a:t>3D Printing</a:t>
            </a:r>
            <a:r>
              <a:rPr lang="en-US" altLang="zh-CN" sz="1600" dirty="0">
                <a:ea typeface="Lato Light" panose="020F0502020204030203" pitchFamily="34" charset="0"/>
                <a:cs typeface="Lato Light" panose="020F0502020204030203" pitchFamily="34" charset="0"/>
              </a:rPr>
              <a:t>: In additive manufacturing, robots are employed for 3D printing tasks, layering materials to create complex components.</a:t>
            </a:r>
          </a:p>
        </p:txBody>
      </p:sp>
      <p:pic>
        <p:nvPicPr>
          <p:cNvPr id="7" name="Picture Placeholder 6">
            <a:extLst>
              <a:ext uri="{FF2B5EF4-FFF2-40B4-BE49-F238E27FC236}">
                <a16:creationId xmlns:a16="http://schemas.microsoft.com/office/drawing/2014/main" id="{2047D321-E305-4A58-8B4B-5C0A1A764DD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0"/>
            <a:ext cx="6864183" cy="10287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76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335"/>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Simplicity theme">
  <a:themeElements>
    <a:clrScheme name="Custom 114">
      <a:dk1>
        <a:srgbClr val="000000"/>
      </a:dk1>
      <a:lt1>
        <a:srgbClr val="FFFFFF"/>
      </a:lt1>
      <a:dk2>
        <a:srgbClr val="081558"/>
      </a:dk2>
      <a:lt2>
        <a:srgbClr val="F8F8F8"/>
      </a:lt2>
      <a:accent1>
        <a:srgbClr val="4A86FF"/>
      </a:accent1>
      <a:accent2>
        <a:srgbClr val="4673FC"/>
      </a:accent2>
      <a:accent3>
        <a:srgbClr val="4361F9"/>
      </a:accent3>
      <a:accent4>
        <a:srgbClr val="3F4FF6"/>
      </a:accent4>
      <a:accent5>
        <a:srgbClr val="3C3CF3"/>
      </a:accent5>
      <a:accent6>
        <a:srgbClr val="382AF0"/>
      </a:accent6>
      <a:hlink>
        <a:srgbClr val="0051F6"/>
      </a:hlink>
      <a:folHlink>
        <a:srgbClr val="92B6FF"/>
      </a:folHlink>
    </a:clrScheme>
    <a:fontScheme name="Custom 1">
      <a:majorFont>
        <a:latin typeface="Poppins"/>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567B027-B2E8-4F92-94DC-84F72FFBE5D0}">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e7d195523061f1c0cef09ac28eaae964ec9988a5cce77c8b8C1E4685C6E6B40CD7615480512384A61EE159C6FE0045D14B61E85D0A95589D558B81FFC809322ACC20DC2254D928200A3EA0841B8B1814961BE795024DFDEF45878460D5EEC04B3DB4C246007153409DEDE37CA726A66AF19B77CE744E11CADCFB09B3408DEC1F688348922E38CCEE</_7b1dac89e7d195523061f1c0316ecb71>
  <_7b1dac89e7d195523061f1c0316ecb71 xmlns="">e7d195523061f1c0cef09ac28eaae964ec9988a5cce77c8b8C1E4685C6E6B40CD7615480512384A61EE159C6FE0045D14B61E85D0A95589D558B81FFC809322ACC20DC2254D928200A3EA0841B8B1814961BE795024DFDEFCC1129033FEC21F5C5BDE68E2B7A1F8E41338FB0DD71548A78ADD1F5722F5FD965480A64BD076FD2328431DAE9622527</_7b1dac89e7d195523061f1c0316ecb71>
  <_7b1dac89e7d195523061f1c0316ecb71 xmlns="">e7d195523061f1c0cef09ac28eaae964ec9988a5cce77c8b8C1E4685C6E6B40CD7615480512384A61EE159C6FE0045D14B61E85D0A95589D558B81FFC809322ACC20DC2254D928200A3EA0841B8B18144DC47CBD04FCA384408AF03A26AFFDF192346722787A389DB6D6BE826066A063ECDC78A932AD2721B5CFDE870F76DE7C3CCE2B9A07730B5F</_7b1dac89e7d195523061f1c0316ecb71>
  <_7b1dac89e7d195523061f1c0316ecb71 xmlns="">e7d195523061f1c0cef09ac28eaae964ec9988a5cce77c8b8C1E4685C6E6B40CD7615480512384A61EE159C6FE0045D14B61E85D0A95589D558B81FFC809322ACC20DC2254D928200A3EA0841B8B18146B5918F8DA8F2BB8EBBD78811AB79BAD25B3D3572375DC872E76B122646A4CFEC757C0C5DC45C58AA1C19C5F82E1244272D3D963277B72E4</_7b1dac89e7d195523061f1c0316ecb71>
  <_7b1dac89e7d195523061f1c0316ecb71 xmlns="">e7d195523061f1c0cef09ac28eaae964ec9988a5cce77c8b8C1E4685C6E6B40CD7615480512384A61EE159C6FE0045D14B61E85D0A95589D558B81FFC809322ACC20DC2254D928200A3EA0841B8B1814D46540F92FDE0CC7D2E4FED8FEEFC6C9A68F4EFD8E967F607C3A4874F08B710D4B9EDAF2198A37174DB562817F68A467C4A8AF4E469EC69C</_7b1dac89e7d195523061f1c0316ecb71>
  <_7b1dac89e7d195523061f1c0316ecb71 xmlns="">e7d195523061f1c0cef09ac28eaae964ec9988a5cce77c8b8C1E4685C6E6B40CD7615480512384A61EE159C6FE0045D14B61E85D0A95589D558B81FFC809322ACC20DC2254D928200A3EA0841B8B1814D46540F92FDE0CC7F1A0A352A74694BDC8D7E096E6A67150D06CE09000740E4468C0E429E53B576B791DC034A987477FBCAC6FCDEEA8FDF8</_7b1dac89e7d195523061f1c0316ecb71>
  <_7b1dac89e7d195523061f1c0316ecb71 xmlns="">e7d195523061f1c0cef09ac28eaae964ec9988a5cce77c8b8C1E4685C6E6B40CD7615480512384A61EE159C6FE0045D14B61E85D0A95589D558B81FFC809322ACC20DC2254D928200A3EA0841B8B18142FBE450CA6476861A085A53B0B0F3C0501F176467351CFE8A50B523E8722B0960368A29699C716E5560DC472CD7028D123F7EF4AA3569329</_7b1dac89e7d195523061f1c0316ecb71>
  <_7b1dac89e7d195523061f1c0316ecb71 xmlns="">e7d195523061f1c0cef09ac28eaae964ec9988a5cce77c8b8C1E4685C6E6B40CD7615480512384A61EE159C6FE0045D14B61E85D0A95589D558B81FFC809322ACC20DC2254D928200A3EA0841B8B181497967B5C7141FB2B73FA35BB466BBE4B7AEDFC2ECE8ED32C637BBE79C8274B940C4D097F2D520BB92E21F9B7E46A13F753F53D832A761DC01D64101EEDBAA6DE</_7b1dac89e7d195523061f1c0316ecb71>
  <_7b1dac89e7d195523061f1c0316ecb71 xmlns="">e7d195523061f1c0cef09ac28eaae964ec9988a5cce77c8b8C1E4685C6E6B40CD7615480512384A61EE159C6FE0045D14B61E85D0A95589D558B81FFC809322ACC20DC2254D928200A3EA0841B8B1814CCEAFA1407BA82CF1A1F8602E4545942575339612F352FC1C793AA89CE956E3FED3286C44BBFE36EF33792E4E3AF4980969F2A19EBE68C21</_7b1dac89e7d195523061f1c0316ecb71>
  <_7b1dac89e7d195523061f1c0316ecb71 xmlns="">e7d195523061f1c0cef09ac28eaae964ec9988a5cce77c8b8C1E4685C6E6B40CD7615480512384A61EE159C6FE0045D14B61E85D0A95589D558B81FFC809322ACC20DC2254D928200A3EA0841B8B18141B9F7DD698B7CCF44C9216763E8A16F8F569E8958EDB0333C8BFA7609389EEC4801C7DDBD37B372814389AA2C39DB34C7B07EB3752B9F665</_7b1dac89e7d195523061f1c0316ecb71>
  <_7b1dac89e7d195523061f1c0316ecb71 xmlns="">e7d195523061f1c0cef09ac28eaae964ec9988a5cce77c8b8C1E4685C6E6B40CD7615480512384A61EE159C6FE0045D14B61E85D0A95589D558B81FFC809322ACC20DC2254D928200A3EA0841B8B1814698A4C960560469CA8A8F3F9287BE9713BB2BEEFF16769B86F03514EDC2D637C22BECE1BFABBC94AC3116D8CD2ACAFD5170249B213C49E4D</_7b1dac89e7d195523061f1c0316ecb71>
  <_7b1dac89e7d195523061f1c0316ecb71 xmlns="">e7d195523061f1c0cef09ac28eaae964ec9988a5cce77c8b8C1E4685C6E6B40CD7615480512384A61EE159C6FE0045D14B61E85D0A95589D558B81FFC809322ACC20DC2254D928200A3EA0841B8B181425E75F621A0737AE1BF7D07EA7969786D68EDEADF71E79D44BC2C687233A866F34D79438FD6F1D02587CB78DE60651920A5F539071126543</_7b1dac89e7d195523061f1c0316ecb71>
  <_7b1dac89e7d195523061f1c0316ecb71 xmlns="">e7d195523061f1c0cef09ac28eaae964ec9988a5cce77c8b8C1E4685C6E6B40CD7615480512384A61EE159C6FE0045D14B61E85D0A95589D558B81FFC809322ACC20DC2254D928200A3EA0841B8B18145D7DC62DE5AA0F7A4D8411BCF39BBBCEC08D09261D6A1BBC7EE625E59B150391F5232318D27653B00040D334DDB89C325FA32DA05BD12AB5</_7b1dac89e7d195523061f1c0316ecb71>
</e7d195523061f1c0>
</file>

<file path=customXml/itemProps1.xml><?xml version="1.0" encoding="utf-8"?>
<ds:datastoreItem xmlns:ds="http://schemas.openxmlformats.org/officeDocument/2006/customXml" ds:itemID="{01BAF993-C85B-4CE1-B9E0-C79EAD7A96BF}">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emplate/>
  <TotalTime>410515</TotalTime>
  <Words>1711</Words>
  <Application>Microsoft Office PowerPoint</Application>
  <PresentationFormat>Custom</PresentationFormat>
  <Paragraphs>153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Courier New</vt:lpstr>
      <vt:lpstr>Montserrat</vt:lpstr>
      <vt:lpstr>Outfit Black</vt:lpstr>
      <vt:lpstr>Outfit ExtraBold</vt:lpstr>
      <vt:lpstr>Outfit Light</vt:lpstr>
      <vt:lpstr>Poppins</vt:lpstr>
      <vt:lpstr>Poppins SemiBold</vt:lpstr>
      <vt:lpstr>Simplicity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Balasubramanian PG</cp:lastModifiedBy>
  <cp:revision>6028</cp:revision>
  <dcterms:created xsi:type="dcterms:W3CDTF">2015-11-23T02:03:38Z</dcterms:created>
  <dcterms:modified xsi:type="dcterms:W3CDTF">2023-12-06T15:07:48Z</dcterms:modified>
</cp:coreProperties>
</file>