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30"/>
  </p:notesMasterIdLst>
  <p:handoutMasterIdLst>
    <p:handoutMasterId r:id="rId31"/>
  </p:handoutMasterIdLst>
  <p:sldIdLst>
    <p:sldId id="6765" r:id="rId3"/>
    <p:sldId id="6766" r:id="rId4"/>
    <p:sldId id="6768" r:id="rId5"/>
    <p:sldId id="6778" r:id="rId6"/>
    <p:sldId id="6769" r:id="rId7"/>
    <p:sldId id="6770" r:id="rId8"/>
    <p:sldId id="6780" r:id="rId9"/>
    <p:sldId id="6781" r:id="rId10"/>
    <p:sldId id="6767" r:id="rId11"/>
    <p:sldId id="6782" r:id="rId12"/>
    <p:sldId id="6798" r:id="rId13"/>
    <p:sldId id="6791" r:id="rId14"/>
    <p:sldId id="6792" r:id="rId15"/>
    <p:sldId id="6783" r:id="rId16"/>
    <p:sldId id="6799" r:id="rId17"/>
    <p:sldId id="6793" r:id="rId18"/>
    <p:sldId id="6803" r:id="rId19"/>
    <p:sldId id="6796" r:id="rId20"/>
    <p:sldId id="6804" r:id="rId21"/>
    <p:sldId id="6785" r:id="rId22"/>
    <p:sldId id="6794" r:id="rId23"/>
    <p:sldId id="6786" r:id="rId24"/>
    <p:sldId id="6800" r:id="rId25"/>
    <p:sldId id="6790" r:id="rId26"/>
    <p:sldId id="6981" r:id="rId27"/>
    <p:sldId id="6771" r:id="rId28"/>
    <p:sldId id="6779" r:id="rId29"/>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766"/>
            <p14:sldId id="6768"/>
            <p14:sldId id="6778"/>
            <p14:sldId id="6769"/>
            <p14:sldId id="6770"/>
            <p14:sldId id="6780"/>
            <p14:sldId id="6781"/>
            <p14:sldId id="6767"/>
            <p14:sldId id="6782"/>
            <p14:sldId id="6798"/>
            <p14:sldId id="6791"/>
            <p14:sldId id="6792"/>
            <p14:sldId id="6783"/>
            <p14:sldId id="6799"/>
            <p14:sldId id="6793"/>
            <p14:sldId id="6803"/>
            <p14:sldId id="6796"/>
            <p14:sldId id="6804"/>
            <p14:sldId id="6785"/>
            <p14:sldId id="6794"/>
            <p14:sldId id="6786"/>
            <p14:sldId id="6800"/>
            <p14:sldId id="6790"/>
            <p14:sldId id="6981"/>
            <p14:sldId id="6771"/>
            <p14:sldId id="67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D9"/>
    <a:srgbClr val="E0DDD8"/>
    <a:srgbClr val="00B0EF"/>
    <a:srgbClr val="F0EFEB"/>
    <a:srgbClr val="EEE6DD"/>
    <a:srgbClr val="EEEDE9"/>
    <a:srgbClr val="EAE6E2"/>
    <a:srgbClr val="000000"/>
    <a:srgbClr val="E7E7E7"/>
    <a:srgbClr val="7D2CF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980" autoAdjust="0"/>
  </p:normalViewPr>
  <p:slideViewPr>
    <p:cSldViewPr snapToGrid="0" showGuides="1">
      <p:cViewPr>
        <p:scale>
          <a:sx n="49" d="100"/>
          <a:sy n="49" d="100"/>
        </p:scale>
        <p:origin x="907" y="451"/>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50" d="100"/>
        <a:sy n="50" d="100"/>
      </p:scale>
      <p:origin x="0" y="-55037"/>
    </p:cViewPr>
  </p:sorterViewPr>
  <p:notesViewPr>
    <p:cSldViewPr snapToGrid="0" showGuides="1">
      <p:cViewPr varScale="1">
        <p:scale>
          <a:sx n="59" d="100"/>
          <a:sy n="59"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18</c:v>
                </c:pt>
                <c:pt idx="1">
                  <c:v>27</c:v>
                </c:pt>
                <c:pt idx="2">
                  <c:v>53</c:v>
                </c:pt>
                <c:pt idx="3">
                  <c:v>87</c:v>
                </c:pt>
              </c:numCache>
            </c:numRef>
          </c:val>
          <c:extLst>
            <c:ext xmlns:c16="http://schemas.microsoft.com/office/drawing/2014/chart" uri="{C3380CC4-5D6E-409C-BE32-E72D297353CC}">
              <c16:uniqueId val="{00000000-0D8E-4999-A22E-32F5C8868F49}"/>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General</c:formatCode>
                <c:ptCount val="4"/>
                <c:pt idx="0">
                  <c:v>56</c:v>
                </c:pt>
                <c:pt idx="1">
                  <c:v>43</c:v>
                </c:pt>
                <c:pt idx="2">
                  <c:v>72</c:v>
                </c:pt>
                <c:pt idx="3">
                  <c:v>59</c:v>
                </c:pt>
              </c:numCache>
            </c:numRef>
          </c:val>
          <c:extLst>
            <c:ext xmlns:c16="http://schemas.microsoft.com/office/drawing/2014/chart" uri="{C3380CC4-5D6E-409C-BE32-E72D297353CC}">
              <c16:uniqueId val="{00000001-0D8E-4999-A22E-32F5C8868F49}"/>
            </c:ext>
          </c:extLst>
        </c:ser>
        <c:dLbls>
          <c:showLegendKey val="0"/>
          <c:showVal val="0"/>
          <c:showCatName val="0"/>
          <c:showSerName val="0"/>
          <c:showPercent val="0"/>
          <c:showBubbleSize val="0"/>
        </c:dLbls>
        <c:gapWidth val="120"/>
        <c:overlap val="100"/>
        <c:axId val="1976247424"/>
        <c:axId val="1976249056"/>
      </c:barChart>
      <c:catAx>
        <c:axId val="19762474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85000"/>
                    <a:lumOff val="15000"/>
                  </a:schemeClr>
                </a:solidFill>
                <a:latin typeface="+mj-lt"/>
                <a:ea typeface="+mn-ea"/>
                <a:cs typeface="+mn-cs"/>
              </a:defRPr>
            </a:pPr>
            <a:endParaRPr lang="en-US"/>
          </a:p>
        </c:txPr>
        <c:crossAx val="1976249056"/>
        <c:crosses val="autoZero"/>
        <c:auto val="1"/>
        <c:lblAlgn val="ctr"/>
        <c:lblOffset val="100"/>
        <c:noMultiLvlLbl val="0"/>
      </c:catAx>
      <c:valAx>
        <c:axId val="1976249056"/>
        <c:scaling>
          <c:orientation val="minMax"/>
        </c:scaling>
        <c:delete val="0"/>
        <c:axPos val="l"/>
        <c:majorGridlines>
          <c:spPr>
            <a:ln w="12700" cap="flat" cmpd="sng" algn="ctr">
              <a:solidFill>
                <a:schemeClr val="bg1">
                  <a:lumMod val="9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lumMod val="65000"/>
                  </a:schemeClr>
                </a:solidFill>
                <a:latin typeface="+mn-lt"/>
                <a:ea typeface="+mn-ea"/>
                <a:cs typeface="+mn-cs"/>
              </a:defRPr>
            </a:pPr>
            <a:endParaRPr lang="en-US"/>
          </a:p>
        </c:txPr>
        <c:crossAx val="1976247424"/>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bg1">
                  <a:lumMod val="6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Degree Level</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702-4230-979C-C523A5713AAB}"/>
              </c:ext>
            </c:extLst>
          </c:dPt>
          <c:dPt>
            <c:idx val="1"/>
            <c:bubble3D val="0"/>
            <c:spPr>
              <a:solidFill>
                <a:schemeClr val="accent2"/>
              </a:solidFill>
              <a:ln w="19050">
                <a:noFill/>
              </a:ln>
              <a:effectLst/>
            </c:spPr>
            <c:extLst>
              <c:ext xmlns:c16="http://schemas.microsoft.com/office/drawing/2014/chart" uri="{C3380CC4-5D6E-409C-BE32-E72D297353CC}">
                <c16:uniqueId val="{00000003-D702-4230-979C-C523A5713AAB}"/>
              </c:ext>
            </c:extLst>
          </c:dPt>
          <c:dPt>
            <c:idx val="2"/>
            <c:bubble3D val="0"/>
            <c:spPr>
              <a:solidFill>
                <a:schemeClr val="accent3"/>
              </a:solidFill>
              <a:ln w="19050">
                <a:noFill/>
              </a:ln>
              <a:effectLst/>
            </c:spPr>
            <c:extLst>
              <c:ext xmlns:c16="http://schemas.microsoft.com/office/drawing/2014/chart" uri="{C3380CC4-5D6E-409C-BE32-E72D297353CC}">
                <c16:uniqueId val="{00000005-D702-4230-979C-C523A5713AAB}"/>
              </c:ext>
            </c:extLst>
          </c:dPt>
          <c:dPt>
            <c:idx val="3"/>
            <c:bubble3D val="0"/>
            <c:spPr>
              <a:solidFill>
                <a:schemeClr val="accent4"/>
              </a:solidFill>
              <a:ln w="19050">
                <a:noFill/>
              </a:ln>
              <a:effectLst/>
            </c:spPr>
            <c:extLst>
              <c:ext xmlns:c16="http://schemas.microsoft.com/office/drawing/2014/chart" uri="{C3380CC4-5D6E-409C-BE32-E72D297353CC}">
                <c16:uniqueId val="{00000007-D702-4230-979C-C523A5713AAB}"/>
              </c:ext>
            </c:extLst>
          </c:dPt>
          <c:dLbls>
            <c:dLbl>
              <c:idx val="0"/>
              <c:layout>
                <c:manualLayout>
                  <c:x val="-1.5548871465128546E-3"/>
                  <c:y val="9.42351730291748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702-4230-979C-C523A5713AAB}"/>
                </c:ext>
              </c:extLst>
            </c:dLbl>
            <c:dLbl>
              <c:idx val="1"/>
              <c:layout>
                <c:manualLayout>
                  <c:x val="-9.8705703104997396E-4"/>
                  <c:y val="2.86632283379964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702-4230-979C-C523A5713AAB}"/>
                </c:ext>
              </c:extLst>
            </c:dLbl>
            <c:dLbl>
              <c:idx val="2"/>
              <c:layout>
                <c:manualLayout>
                  <c:x val="-3.4669416342195162E-3"/>
                  <c:y val="-2.01906906528311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702-4230-979C-C523A5713AAB}"/>
                </c:ext>
              </c:extLst>
            </c:dLbl>
            <c:dLbl>
              <c:idx val="3"/>
              <c:layout>
                <c:manualLayout>
                  <c:x val="-5.6503193819546415E-3"/>
                  <c:y val="-9.627384006597374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702-4230-979C-C523A5713AAB}"/>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Sheet1!$A$2:$A$5</c:f>
              <c:strCache>
                <c:ptCount val="4"/>
                <c:pt idx="0">
                  <c:v>Bachelor</c:v>
                </c:pt>
                <c:pt idx="1">
                  <c:v>Master</c:v>
                </c:pt>
                <c:pt idx="2">
                  <c:v>Doctor</c:v>
                </c:pt>
                <c:pt idx="3">
                  <c:v>Junior</c:v>
                </c:pt>
              </c:strCache>
            </c:strRef>
          </c:cat>
          <c:val>
            <c:numRef>
              <c:f>Sheet1!$B$2:$B$5</c:f>
              <c:numCache>
                <c:formatCode>0%</c:formatCode>
                <c:ptCount val="4"/>
                <c:pt idx="0">
                  <c:v>0.63</c:v>
                </c:pt>
                <c:pt idx="1">
                  <c:v>0.17</c:v>
                </c:pt>
                <c:pt idx="2">
                  <c:v>0.13</c:v>
                </c:pt>
                <c:pt idx="3">
                  <c:v>7.0000000000000007E-2</c:v>
                </c:pt>
              </c:numCache>
            </c:numRef>
          </c:val>
          <c:extLst>
            <c:ext xmlns:c16="http://schemas.microsoft.com/office/drawing/2014/chart" uri="{C3380CC4-5D6E-409C-BE32-E72D297353CC}">
              <c16:uniqueId val="{00000008-D702-4230-979C-C523A5713AAB}"/>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Outfit Light" pitchFamily="2" charset="0"/>
                <a:ea typeface="Microsoft YaHei Light" panose="020B0502040204020203" pitchFamily="34" charset="-122"/>
              </a:rPr>
              <a:t>2023/12/4</a:t>
            </a:fld>
            <a:endParaRPr lang="zh-CN" altLang="en-US">
              <a:latin typeface="Outfit Light" pitchFamily="2"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Outfit Light" pitchFamily="2" charset="0"/>
                <a:ea typeface="Microsoft YaHei Light" panose="020B0502040204020203" pitchFamily="34" charset="-122"/>
              </a:rPr>
              <a:t>‹#›</a:t>
            </a:fld>
            <a:endParaRPr lang="zh-CN" altLang="en-US">
              <a:latin typeface="Outfit Light" pitchFamily="2" charset="0"/>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utfit Light" pitchFamily="2"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utfit Light" pitchFamily="2" charset="0"/>
                <a:ea typeface="Microsoft YaHei Light" panose="020B0502040204020203" pitchFamily="34" charset="-122"/>
              </a:defRPr>
            </a:lvl1pPr>
          </a:lstStyle>
          <a:p>
            <a:fld id="{184EC83E-688E-43DA-BB76-712D53DE601D}" type="datetimeFigureOut">
              <a:rPr lang="zh-CN" altLang="en-US" smtClean="0"/>
              <a:pPr/>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utfit Light" pitchFamily="2"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utfit Light" pitchFamily="2" charset="0"/>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15399A4-104D-E5A5-5BBE-65FC43E5CC06}"/>
              </a:ext>
            </a:extLst>
          </p:cNvPr>
          <p:cNvSpPr>
            <a:spLocks noGrp="1"/>
          </p:cNvSpPr>
          <p:nvPr>
            <p:ph type="pic" sz="quarter" idx="10"/>
          </p:nvPr>
        </p:nvSpPr>
        <p:spPr>
          <a:xfrm>
            <a:off x="8464565" y="2163133"/>
            <a:ext cx="7931698" cy="5932109"/>
          </a:xfrm>
          <a:custGeom>
            <a:avLst/>
            <a:gdLst>
              <a:gd name="connsiteX0" fmla="*/ 0 w 7931698"/>
              <a:gd name="connsiteY0" fmla="*/ 0 h 5932109"/>
              <a:gd name="connsiteX1" fmla="*/ 7931698 w 7931698"/>
              <a:gd name="connsiteY1" fmla="*/ 0 h 5932109"/>
              <a:gd name="connsiteX2" fmla="*/ 7931698 w 7931698"/>
              <a:gd name="connsiteY2" fmla="*/ 5932109 h 5932109"/>
              <a:gd name="connsiteX3" fmla="*/ 0 w 7931698"/>
              <a:gd name="connsiteY3" fmla="*/ 5932109 h 5932109"/>
            </a:gdLst>
            <a:ahLst/>
            <a:cxnLst>
              <a:cxn ang="0">
                <a:pos x="connsiteX0" y="connsiteY0"/>
              </a:cxn>
              <a:cxn ang="0">
                <a:pos x="connsiteX1" y="connsiteY1"/>
              </a:cxn>
              <a:cxn ang="0">
                <a:pos x="connsiteX2" y="connsiteY2"/>
              </a:cxn>
              <a:cxn ang="0">
                <a:pos x="connsiteX3" y="connsiteY3"/>
              </a:cxn>
            </a:cxnLst>
            <a:rect l="l" t="t" r="r" b="b"/>
            <a:pathLst>
              <a:path w="7931698" h="5932109">
                <a:moveTo>
                  <a:pt x="0" y="0"/>
                </a:moveTo>
                <a:lnTo>
                  <a:pt x="7931698" y="0"/>
                </a:lnTo>
                <a:lnTo>
                  <a:pt x="7931698" y="5932109"/>
                </a:lnTo>
                <a:lnTo>
                  <a:pt x="0" y="5932109"/>
                </a:ln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79330327"/>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4C73D83-3A1A-6317-CFBA-E2A4C0E57FB8}"/>
              </a:ext>
            </a:extLst>
          </p:cNvPr>
          <p:cNvSpPr>
            <a:spLocks noGrp="1"/>
          </p:cNvSpPr>
          <p:nvPr>
            <p:ph type="pic" sz="quarter" idx="10"/>
          </p:nvPr>
        </p:nvSpPr>
        <p:spPr>
          <a:xfrm>
            <a:off x="-592688" y="1742795"/>
            <a:ext cx="10078784" cy="6303760"/>
          </a:xfrm>
          <a:custGeom>
            <a:avLst/>
            <a:gdLst>
              <a:gd name="connsiteX0" fmla="*/ 0 w 10078784"/>
              <a:gd name="connsiteY0" fmla="*/ 0 h 6303760"/>
              <a:gd name="connsiteX1" fmla="*/ 10078784 w 10078784"/>
              <a:gd name="connsiteY1" fmla="*/ 0 h 6303760"/>
              <a:gd name="connsiteX2" fmla="*/ 10078784 w 10078784"/>
              <a:gd name="connsiteY2" fmla="*/ 6303760 h 6303760"/>
              <a:gd name="connsiteX3" fmla="*/ 0 w 10078784"/>
              <a:gd name="connsiteY3" fmla="*/ 6303760 h 6303760"/>
            </a:gdLst>
            <a:ahLst/>
            <a:cxnLst>
              <a:cxn ang="0">
                <a:pos x="connsiteX0" y="connsiteY0"/>
              </a:cxn>
              <a:cxn ang="0">
                <a:pos x="connsiteX1" y="connsiteY1"/>
              </a:cxn>
              <a:cxn ang="0">
                <a:pos x="connsiteX2" y="connsiteY2"/>
              </a:cxn>
              <a:cxn ang="0">
                <a:pos x="connsiteX3" y="connsiteY3"/>
              </a:cxn>
            </a:cxnLst>
            <a:rect l="l" t="t" r="r" b="b"/>
            <a:pathLst>
              <a:path w="10078784" h="6303760">
                <a:moveTo>
                  <a:pt x="0" y="0"/>
                </a:moveTo>
                <a:lnTo>
                  <a:pt x="10078784" y="0"/>
                </a:lnTo>
                <a:lnTo>
                  <a:pt x="10078784" y="6303760"/>
                </a:lnTo>
                <a:lnTo>
                  <a:pt x="0" y="6303760"/>
                </a:ln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2609897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1-Cov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72CB4B-20FC-06CD-A48F-09347D33042F}"/>
              </a:ext>
            </a:extLst>
          </p:cNvPr>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18287996 w 18288000"/>
              <a:gd name="connsiteY3" fmla="*/ 10287000 h 10287000"/>
              <a:gd name="connsiteX4" fmla="*/ 18287996 w 18288000"/>
              <a:gd name="connsiteY4" fmla="*/ 6787883 h 10287000"/>
              <a:gd name="connsiteX5" fmla="*/ 18277024 w 18288000"/>
              <a:gd name="connsiteY5" fmla="*/ 7005169 h 10287000"/>
              <a:gd name="connsiteX6" fmla="*/ 16162546 w 18288000"/>
              <a:gd name="connsiteY6" fmla="*/ 8913305 h 10287000"/>
              <a:gd name="connsiteX7" fmla="*/ 0 w 18288000"/>
              <a:gd name="connsiteY7" fmla="*/ 8913305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10287000">
                <a:moveTo>
                  <a:pt x="0" y="0"/>
                </a:moveTo>
                <a:lnTo>
                  <a:pt x="18288000" y="0"/>
                </a:lnTo>
                <a:lnTo>
                  <a:pt x="18288000" y="10287000"/>
                </a:lnTo>
                <a:lnTo>
                  <a:pt x="18287996" y="10287000"/>
                </a:lnTo>
                <a:lnTo>
                  <a:pt x="18287996" y="6787883"/>
                </a:lnTo>
                <a:lnTo>
                  <a:pt x="18277024" y="7005169"/>
                </a:lnTo>
                <a:cubicBezTo>
                  <a:pt x="18168180" y="8076941"/>
                  <a:pt x="17263036" y="8913305"/>
                  <a:pt x="16162546" y="8913305"/>
                </a:cubicBezTo>
                <a:lnTo>
                  <a:pt x="0" y="8913305"/>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1540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779466-F3CC-8601-11CE-158816F7419A}"/>
              </a:ext>
            </a:extLst>
          </p:cNvPr>
          <p:cNvSpPr>
            <a:spLocks noGrp="1"/>
          </p:cNvSpPr>
          <p:nvPr>
            <p:ph type="pic" sz="quarter" idx="10"/>
          </p:nvPr>
        </p:nvSpPr>
        <p:spPr>
          <a:xfrm>
            <a:off x="-1" y="0"/>
            <a:ext cx="9147766" cy="10287000"/>
          </a:xfrm>
          <a:custGeom>
            <a:avLst/>
            <a:gdLst>
              <a:gd name="connsiteX0" fmla="*/ 0 w 9147766"/>
              <a:gd name="connsiteY0" fmla="*/ 0 h 10287000"/>
              <a:gd name="connsiteX1" fmla="*/ 234461 w 9147766"/>
              <a:gd name="connsiteY1" fmla="*/ 0 h 10287000"/>
              <a:gd name="connsiteX2" fmla="*/ 4431323 w 9147766"/>
              <a:gd name="connsiteY2" fmla="*/ 0 h 10287000"/>
              <a:gd name="connsiteX3" fmla="*/ 7211042 w 9147766"/>
              <a:gd name="connsiteY3" fmla="*/ 0 h 10287000"/>
              <a:gd name="connsiteX4" fmla="*/ 7211104 w 9147766"/>
              <a:gd name="connsiteY4" fmla="*/ 4 h 10287000"/>
              <a:gd name="connsiteX5" fmla="*/ 7022345 w 9147766"/>
              <a:gd name="connsiteY5" fmla="*/ 4 h 10287000"/>
              <a:gd name="connsiteX6" fmla="*/ 7239631 w 9147766"/>
              <a:gd name="connsiteY6" fmla="*/ 10976 h 10287000"/>
              <a:gd name="connsiteX7" fmla="*/ 9147766 w 9147766"/>
              <a:gd name="connsiteY7" fmla="*/ 2125454 h 10287000"/>
              <a:gd name="connsiteX8" fmla="*/ 9147766 w 9147766"/>
              <a:gd name="connsiteY8" fmla="*/ 10287000 h 10287000"/>
              <a:gd name="connsiteX9" fmla="*/ 4431323 w 9147766"/>
              <a:gd name="connsiteY9" fmla="*/ 10287000 h 10287000"/>
              <a:gd name="connsiteX10" fmla="*/ 234461 w 9147766"/>
              <a:gd name="connsiteY10" fmla="*/ 10287000 h 10287000"/>
              <a:gd name="connsiteX11" fmla="*/ 0 w 9147766"/>
              <a:gd name="connsiteY1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7766" h="10287000">
                <a:moveTo>
                  <a:pt x="0" y="0"/>
                </a:moveTo>
                <a:lnTo>
                  <a:pt x="234461" y="0"/>
                </a:lnTo>
                <a:lnTo>
                  <a:pt x="4431323" y="0"/>
                </a:lnTo>
                <a:lnTo>
                  <a:pt x="7211042" y="0"/>
                </a:lnTo>
                <a:lnTo>
                  <a:pt x="7211104" y="4"/>
                </a:lnTo>
                <a:lnTo>
                  <a:pt x="7022345" y="4"/>
                </a:lnTo>
                <a:lnTo>
                  <a:pt x="7239631" y="10976"/>
                </a:lnTo>
                <a:cubicBezTo>
                  <a:pt x="8311402" y="119820"/>
                  <a:pt x="9147766" y="1024964"/>
                  <a:pt x="9147766" y="2125454"/>
                </a:cubicBezTo>
                <a:lnTo>
                  <a:pt x="9147766" y="10287000"/>
                </a:lnTo>
                <a:lnTo>
                  <a:pt x="4431323" y="10287000"/>
                </a:lnTo>
                <a:lnTo>
                  <a:pt x="234461" y="10287000"/>
                </a:lnTo>
                <a:lnTo>
                  <a:pt x="0" y="10287000"/>
                </a:ln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94076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DA02B3F-73EB-D587-1E96-4B32543CE289}"/>
              </a:ext>
            </a:extLst>
          </p:cNvPr>
          <p:cNvSpPr>
            <a:spLocks noGrp="1"/>
          </p:cNvSpPr>
          <p:nvPr>
            <p:ph type="pic" sz="quarter" idx="10"/>
          </p:nvPr>
        </p:nvSpPr>
        <p:spPr>
          <a:xfrm>
            <a:off x="9140234" y="0"/>
            <a:ext cx="9147766" cy="10287000"/>
          </a:xfrm>
          <a:custGeom>
            <a:avLst/>
            <a:gdLst>
              <a:gd name="connsiteX0" fmla="*/ 1936724 w 9147766"/>
              <a:gd name="connsiteY0" fmla="*/ 0 h 10287000"/>
              <a:gd name="connsiteX1" fmla="*/ 4716443 w 9147766"/>
              <a:gd name="connsiteY1" fmla="*/ 0 h 10287000"/>
              <a:gd name="connsiteX2" fmla="*/ 8913306 w 9147766"/>
              <a:gd name="connsiteY2" fmla="*/ 0 h 10287000"/>
              <a:gd name="connsiteX3" fmla="*/ 9147766 w 9147766"/>
              <a:gd name="connsiteY3" fmla="*/ 0 h 10287000"/>
              <a:gd name="connsiteX4" fmla="*/ 9147766 w 9147766"/>
              <a:gd name="connsiteY4" fmla="*/ 10287000 h 10287000"/>
              <a:gd name="connsiteX5" fmla="*/ 8913306 w 9147766"/>
              <a:gd name="connsiteY5" fmla="*/ 10287000 h 10287000"/>
              <a:gd name="connsiteX6" fmla="*/ 4716443 w 9147766"/>
              <a:gd name="connsiteY6" fmla="*/ 10287000 h 10287000"/>
              <a:gd name="connsiteX7" fmla="*/ 0 w 9147766"/>
              <a:gd name="connsiteY7" fmla="*/ 10287000 h 10287000"/>
              <a:gd name="connsiteX8" fmla="*/ 0 w 9147766"/>
              <a:gd name="connsiteY8" fmla="*/ 2125454 h 10287000"/>
              <a:gd name="connsiteX9" fmla="*/ 1908135 w 9147766"/>
              <a:gd name="connsiteY9" fmla="*/ 10976 h 10287000"/>
              <a:gd name="connsiteX10" fmla="*/ 2125421 w 9147766"/>
              <a:gd name="connsiteY10" fmla="*/ 4 h 10287000"/>
              <a:gd name="connsiteX11" fmla="*/ 1936662 w 9147766"/>
              <a:gd name="connsiteY11" fmla="*/ 4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7766" h="10287000">
                <a:moveTo>
                  <a:pt x="1936724" y="0"/>
                </a:moveTo>
                <a:lnTo>
                  <a:pt x="4716443" y="0"/>
                </a:lnTo>
                <a:lnTo>
                  <a:pt x="8913306" y="0"/>
                </a:lnTo>
                <a:lnTo>
                  <a:pt x="9147766" y="0"/>
                </a:lnTo>
                <a:lnTo>
                  <a:pt x="9147766" y="10287000"/>
                </a:lnTo>
                <a:lnTo>
                  <a:pt x="8913306" y="10287000"/>
                </a:lnTo>
                <a:lnTo>
                  <a:pt x="4716443" y="10287000"/>
                </a:lnTo>
                <a:lnTo>
                  <a:pt x="0" y="10287000"/>
                </a:lnTo>
                <a:lnTo>
                  <a:pt x="0" y="2125454"/>
                </a:lnTo>
                <a:cubicBezTo>
                  <a:pt x="0" y="1024964"/>
                  <a:pt x="836364" y="119820"/>
                  <a:pt x="1908135" y="10976"/>
                </a:cubicBezTo>
                <a:lnTo>
                  <a:pt x="2125421" y="4"/>
                </a:lnTo>
                <a:lnTo>
                  <a:pt x="1936662" y="4"/>
                </a:ln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53834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EE41E06-EF19-083E-83D3-C20CDF462969}"/>
              </a:ext>
            </a:extLst>
          </p:cNvPr>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46720778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12176C8-7F67-38D2-AEF1-F8F7E76E1007}"/>
              </a:ext>
            </a:extLst>
          </p:cNvPr>
          <p:cNvSpPr>
            <a:spLocks noGrp="1"/>
          </p:cNvSpPr>
          <p:nvPr>
            <p:ph type="pic" sz="quarter" idx="10"/>
          </p:nvPr>
        </p:nvSpPr>
        <p:spPr>
          <a:xfrm>
            <a:off x="2193888" y="1787754"/>
            <a:ext cx="3246288" cy="3246285"/>
          </a:xfrm>
          <a:custGeom>
            <a:avLst/>
            <a:gdLst>
              <a:gd name="connsiteX0" fmla="*/ 1623144 w 3246288"/>
              <a:gd name="connsiteY0" fmla="*/ 0 h 3246285"/>
              <a:gd name="connsiteX1" fmla="*/ 3246288 w 3246288"/>
              <a:gd name="connsiteY1" fmla="*/ 1623143 h 3246285"/>
              <a:gd name="connsiteX2" fmla="*/ 1623144 w 3246288"/>
              <a:gd name="connsiteY2" fmla="*/ 3246285 h 3246285"/>
              <a:gd name="connsiteX3" fmla="*/ 0 w 3246288"/>
              <a:gd name="connsiteY3" fmla="*/ 1623143 h 3246285"/>
              <a:gd name="connsiteX4" fmla="*/ 1623144 w 3246288"/>
              <a:gd name="connsiteY4" fmla="*/ 0 h 324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288" h="3246285">
                <a:moveTo>
                  <a:pt x="1623144" y="0"/>
                </a:moveTo>
                <a:cubicBezTo>
                  <a:pt x="2519582" y="0"/>
                  <a:pt x="3246288" y="726706"/>
                  <a:pt x="3246288" y="1623143"/>
                </a:cubicBezTo>
                <a:cubicBezTo>
                  <a:pt x="3246288" y="2519579"/>
                  <a:pt x="2519582" y="3246285"/>
                  <a:pt x="1623144" y="3246285"/>
                </a:cubicBezTo>
                <a:cubicBezTo>
                  <a:pt x="726706" y="3246285"/>
                  <a:pt x="0" y="2519579"/>
                  <a:pt x="0" y="1623143"/>
                </a:cubicBezTo>
                <a:cubicBezTo>
                  <a:pt x="0" y="726706"/>
                  <a:pt x="726706" y="0"/>
                  <a:pt x="1623144" y="0"/>
                </a:cubicBezTo>
                <a:close/>
              </a:path>
            </a:pathLst>
          </a:custGeom>
          <a:solidFill>
            <a:schemeClr val="bg1">
              <a:lumMod val="7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B9E984DF-4E41-B57B-10A7-05CD3A4361EF}"/>
              </a:ext>
            </a:extLst>
          </p:cNvPr>
          <p:cNvSpPr>
            <a:spLocks noGrp="1"/>
          </p:cNvSpPr>
          <p:nvPr>
            <p:ph type="pic" sz="quarter" idx="11"/>
          </p:nvPr>
        </p:nvSpPr>
        <p:spPr>
          <a:xfrm>
            <a:off x="2195625" y="5257099"/>
            <a:ext cx="3246288" cy="3246285"/>
          </a:xfrm>
          <a:custGeom>
            <a:avLst/>
            <a:gdLst>
              <a:gd name="connsiteX0" fmla="*/ 1623144 w 3246288"/>
              <a:gd name="connsiteY0" fmla="*/ 0 h 3246285"/>
              <a:gd name="connsiteX1" fmla="*/ 3246288 w 3246288"/>
              <a:gd name="connsiteY1" fmla="*/ 1623143 h 3246285"/>
              <a:gd name="connsiteX2" fmla="*/ 1623144 w 3246288"/>
              <a:gd name="connsiteY2" fmla="*/ 3246285 h 3246285"/>
              <a:gd name="connsiteX3" fmla="*/ 0 w 3246288"/>
              <a:gd name="connsiteY3" fmla="*/ 1623143 h 3246285"/>
              <a:gd name="connsiteX4" fmla="*/ 1623144 w 3246288"/>
              <a:gd name="connsiteY4" fmla="*/ 0 h 324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288" h="3246285">
                <a:moveTo>
                  <a:pt x="1623144" y="0"/>
                </a:moveTo>
                <a:cubicBezTo>
                  <a:pt x="2519582" y="0"/>
                  <a:pt x="3246288" y="726706"/>
                  <a:pt x="3246288" y="1623143"/>
                </a:cubicBezTo>
                <a:cubicBezTo>
                  <a:pt x="3246288" y="2519579"/>
                  <a:pt x="2519582" y="3246285"/>
                  <a:pt x="1623144" y="3246285"/>
                </a:cubicBezTo>
                <a:cubicBezTo>
                  <a:pt x="726706" y="3246285"/>
                  <a:pt x="0" y="2519579"/>
                  <a:pt x="0" y="1623143"/>
                </a:cubicBezTo>
                <a:cubicBezTo>
                  <a:pt x="0" y="726706"/>
                  <a:pt x="726706" y="0"/>
                  <a:pt x="1623144" y="0"/>
                </a:cubicBezTo>
                <a:close/>
              </a:path>
            </a:pathLst>
          </a:custGeom>
          <a:solidFill>
            <a:schemeClr val="bg1">
              <a:lumMod val="7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7D0BB405-5AE6-A3C8-A9D1-A376F4CA06EA}"/>
              </a:ext>
            </a:extLst>
          </p:cNvPr>
          <p:cNvSpPr>
            <a:spLocks noGrp="1"/>
          </p:cNvSpPr>
          <p:nvPr>
            <p:ph type="pic" sz="quarter" idx="12"/>
          </p:nvPr>
        </p:nvSpPr>
        <p:spPr>
          <a:xfrm>
            <a:off x="5669112" y="5257099"/>
            <a:ext cx="3246288" cy="3246285"/>
          </a:xfrm>
          <a:custGeom>
            <a:avLst/>
            <a:gdLst>
              <a:gd name="connsiteX0" fmla="*/ 1623144 w 3246288"/>
              <a:gd name="connsiteY0" fmla="*/ 0 h 3246285"/>
              <a:gd name="connsiteX1" fmla="*/ 3246288 w 3246288"/>
              <a:gd name="connsiteY1" fmla="*/ 1623143 h 3246285"/>
              <a:gd name="connsiteX2" fmla="*/ 1623144 w 3246288"/>
              <a:gd name="connsiteY2" fmla="*/ 3246285 h 3246285"/>
              <a:gd name="connsiteX3" fmla="*/ 0 w 3246288"/>
              <a:gd name="connsiteY3" fmla="*/ 1623143 h 3246285"/>
              <a:gd name="connsiteX4" fmla="*/ 1623144 w 3246288"/>
              <a:gd name="connsiteY4" fmla="*/ 0 h 324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288" h="3246285">
                <a:moveTo>
                  <a:pt x="1623144" y="0"/>
                </a:moveTo>
                <a:cubicBezTo>
                  <a:pt x="2519582" y="0"/>
                  <a:pt x="3246288" y="726706"/>
                  <a:pt x="3246288" y="1623143"/>
                </a:cubicBezTo>
                <a:cubicBezTo>
                  <a:pt x="3246288" y="2519579"/>
                  <a:pt x="2519582" y="3246285"/>
                  <a:pt x="1623144" y="3246285"/>
                </a:cubicBezTo>
                <a:cubicBezTo>
                  <a:pt x="726706" y="3246285"/>
                  <a:pt x="0" y="2519579"/>
                  <a:pt x="0" y="1623143"/>
                </a:cubicBezTo>
                <a:cubicBezTo>
                  <a:pt x="0" y="726706"/>
                  <a:pt x="726706" y="0"/>
                  <a:pt x="1623144" y="0"/>
                </a:cubicBezTo>
                <a:close/>
              </a:path>
            </a:pathLst>
          </a:custGeom>
          <a:solidFill>
            <a:schemeClr val="bg1">
              <a:lumMod val="75000"/>
            </a:schemeClr>
          </a:solidFill>
        </p:spPr>
        <p:txBody>
          <a:bodyPr wrap="square">
            <a:noAutofit/>
          </a:bodyPr>
          <a:lstStyle/>
          <a:p>
            <a:endParaRPr lang="en-US"/>
          </a:p>
        </p:txBody>
      </p:sp>
      <p:sp>
        <p:nvSpPr>
          <p:cNvPr id="17" name="Picture Placeholder 16">
            <a:extLst>
              <a:ext uri="{FF2B5EF4-FFF2-40B4-BE49-F238E27FC236}">
                <a16:creationId xmlns:a16="http://schemas.microsoft.com/office/drawing/2014/main" id="{94A87E09-03DE-A0C0-18AE-7B4498F516A1}"/>
              </a:ext>
            </a:extLst>
          </p:cNvPr>
          <p:cNvSpPr>
            <a:spLocks noGrp="1"/>
          </p:cNvSpPr>
          <p:nvPr>
            <p:ph type="pic" sz="quarter" idx="13"/>
          </p:nvPr>
        </p:nvSpPr>
        <p:spPr>
          <a:xfrm>
            <a:off x="5669112" y="1783616"/>
            <a:ext cx="3246288" cy="3246285"/>
          </a:xfrm>
          <a:custGeom>
            <a:avLst/>
            <a:gdLst>
              <a:gd name="connsiteX0" fmla="*/ 1623144 w 3246288"/>
              <a:gd name="connsiteY0" fmla="*/ 0 h 3246285"/>
              <a:gd name="connsiteX1" fmla="*/ 3246288 w 3246288"/>
              <a:gd name="connsiteY1" fmla="*/ 1623143 h 3246285"/>
              <a:gd name="connsiteX2" fmla="*/ 1623144 w 3246288"/>
              <a:gd name="connsiteY2" fmla="*/ 3246285 h 3246285"/>
              <a:gd name="connsiteX3" fmla="*/ 0 w 3246288"/>
              <a:gd name="connsiteY3" fmla="*/ 1623143 h 3246285"/>
              <a:gd name="connsiteX4" fmla="*/ 1623144 w 3246288"/>
              <a:gd name="connsiteY4" fmla="*/ 0 h 324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288" h="3246285">
                <a:moveTo>
                  <a:pt x="1623144" y="0"/>
                </a:moveTo>
                <a:cubicBezTo>
                  <a:pt x="2519582" y="0"/>
                  <a:pt x="3246288" y="726706"/>
                  <a:pt x="3246288" y="1623143"/>
                </a:cubicBezTo>
                <a:cubicBezTo>
                  <a:pt x="3246288" y="2519579"/>
                  <a:pt x="2519582" y="3246285"/>
                  <a:pt x="1623144" y="3246285"/>
                </a:cubicBezTo>
                <a:cubicBezTo>
                  <a:pt x="726706" y="3246285"/>
                  <a:pt x="0" y="2519579"/>
                  <a:pt x="0" y="1623143"/>
                </a:cubicBezTo>
                <a:cubicBezTo>
                  <a:pt x="0" y="726706"/>
                  <a:pt x="726706" y="0"/>
                  <a:pt x="1623144" y="0"/>
                </a:cubicBez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41695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9219223-0571-3325-9BC2-B85D1394F473}"/>
              </a:ext>
            </a:extLst>
          </p:cNvPr>
          <p:cNvSpPr>
            <a:spLocks noGrp="1"/>
          </p:cNvSpPr>
          <p:nvPr>
            <p:ph type="pic" sz="quarter" idx="12"/>
          </p:nvPr>
        </p:nvSpPr>
        <p:spPr>
          <a:xfrm>
            <a:off x="7531511" y="3017895"/>
            <a:ext cx="3224976" cy="3224974"/>
          </a:xfrm>
          <a:custGeom>
            <a:avLst/>
            <a:gdLst>
              <a:gd name="connsiteX0" fmla="*/ 1612488 w 3224976"/>
              <a:gd name="connsiteY0" fmla="*/ 0 h 3224974"/>
              <a:gd name="connsiteX1" fmla="*/ 3224976 w 3224976"/>
              <a:gd name="connsiteY1" fmla="*/ 1612487 h 3224974"/>
              <a:gd name="connsiteX2" fmla="*/ 1612488 w 3224976"/>
              <a:gd name="connsiteY2" fmla="*/ 3224974 h 3224974"/>
              <a:gd name="connsiteX3" fmla="*/ 0 w 3224976"/>
              <a:gd name="connsiteY3" fmla="*/ 1612487 h 3224974"/>
              <a:gd name="connsiteX4" fmla="*/ 1612488 w 3224976"/>
              <a:gd name="connsiteY4" fmla="*/ 0 h 322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976" h="3224974">
                <a:moveTo>
                  <a:pt x="1612488" y="0"/>
                </a:moveTo>
                <a:cubicBezTo>
                  <a:pt x="2503041" y="0"/>
                  <a:pt x="3224976" y="721935"/>
                  <a:pt x="3224976" y="1612487"/>
                </a:cubicBezTo>
                <a:cubicBezTo>
                  <a:pt x="3224976" y="2503039"/>
                  <a:pt x="2503041" y="3224974"/>
                  <a:pt x="1612488" y="3224974"/>
                </a:cubicBezTo>
                <a:cubicBezTo>
                  <a:pt x="721935" y="3224974"/>
                  <a:pt x="0" y="2503039"/>
                  <a:pt x="0" y="1612487"/>
                </a:cubicBezTo>
                <a:cubicBezTo>
                  <a:pt x="0" y="721935"/>
                  <a:pt x="721935" y="0"/>
                  <a:pt x="1612488" y="0"/>
                </a:cubicBezTo>
                <a:close/>
              </a:path>
            </a:pathLst>
          </a:custGeom>
          <a:solidFill>
            <a:schemeClr val="bg1">
              <a:lumMod val="7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7581B038-938E-2D4A-91F1-6F171D620C6D}"/>
              </a:ext>
            </a:extLst>
          </p:cNvPr>
          <p:cNvSpPr>
            <a:spLocks noGrp="1"/>
          </p:cNvSpPr>
          <p:nvPr>
            <p:ph type="pic" sz="quarter" idx="13"/>
          </p:nvPr>
        </p:nvSpPr>
        <p:spPr>
          <a:xfrm>
            <a:off x="12731303" y="3017894"/>
            <a:ext cx="3224976" cy="3224974"/>
          </a:xfrm>
          <a:custGeom>
            <a:avLst/>
            <a:gdLst>
              <a:gd name="connsiteX0" fmla="*/ 1612488 w 3224976"/>
              <a:gd name="connsiteY0" fmla="*/ 0 h 3224974"/>
              <a:gd name="connsiteX1" fmla="*/ 3224976 w 3224976"/>
              <a:gd name="connsiteY1" fmla="*/ 1612487 h 3224974"/>
              <a:gd name="connsiteX2" fmla="*/ 1612488 w 3224976"/>
              <a:gd name="connsiteY2" fmla="*/ 3224974 h 3224974"/>
              <a:gd name="connsiteX3" fmla="*/ 0 w 3224976"/>
              <a:gd name="connsiteY3" fmla="*/ 1612487 h 3224974"/>
              <a:gd name="connsiteX4" fmla="*/ 1612488 w 3224976"/>
              <a:gd name="connsiteY4" fmla="*/ 0 h 322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976" h="3224974">
                <a:moveTo>
                  <a:pt x="1612488" y="0"/>
                </a:moveTo>
                <a:cubicBezTo>
                  <a:pt x="2503041" y="0"/>
                  <a:pt x="3224976" y="721935"/>
                  <a:pt x="3224976" y="1612487"/>
                </a:cubicBezTo>
                <a:cubicBezTo>
                  <a:pt x="3224976" y="2503039"/>
                  <a:pt x="2503041" y="3224974"/>
                  <a:pt x="1612488" y="3224974"/>
                </a:cubicBezTo>
                <a:cubicBezTo>
                  <a:pt x="721935" y="3224974"/>
                  <a:pt x="0" y="2503039"/>
                  <a:pt x="0" y="1612487"/>
                </a:cubicBezTo>
                <a:cubicBezTo>
                  <a:pt x="0" y="721935"/>
                  <a:pt x="721935" y="0"/>
                  <a:pt x="1612488" y="0"/>
                </a:cubicBez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9B548BF9-DB79-8DDA-A60A-037C45157C81}"/>
              </a:ext>
            </a:extLst>
          </p:cNvPr>
          <p:cNvSpPr>
            <a:spLocks noGrp="1"/>
          </p:cNvSpPr>
          <p:nvPr>
            <p:ph type="pic" sz="quarter" idx="10"/>
          </p:nvPr>
        </p:nvSpPr>
        <p:spPr>
          <a:xfrm>
            <a:off x="2331720" y="3017894"/>
            <a:ext cx="3224976" cy="3224974"/>
          </a:xfrm>
          <a:custGeom>
            <a:avLst/>
            <a:gdLst>
              <a:gd name="connsiteX0" fmla="*/ 1612488 w 3224976"/>
              <a:gd name="connsiteY0" fmla="*/ 0 h 3224974"/>
              <a:gd name="connsiteX1" fmla="*/ 3224976 w 3224976"/>
              <a:gd name="connsiteY1" fmla="*/ 1612487 h 3224974"/>
              <a:gd name="connsiteX2" fmla="*/ 1612488 w 3224976"/>
              <a:gd name="connsiteY2" fmla="*/ 3224974 h 3224974"/>
              <a:gd name="connsiteX3" fmla="*/ 0 w 3224976"/>
              <a:gd name="connsiteY3" fmla="*/ 1612487 h 3224974"/>
              <a:gd name="connsiteX4" fmla="*/ 1612488 w 3224976"/>
              <a:gd name="connsiteY4" fmla="*/ 0 h 322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976" h="3224974">
                <a:moveTo>
                  <a:pt x="1612488" y="0"/>
                </a:moveTo>
                <a:cubicBezTo>
                  <a:pt x="2503041" y="0"/>
                  <a:pt x="3224976" y="721935"/>
                  <a:pt x="3224976" y="1612487"/>
                </a:cubicBezTo>
                <a:cubicBezTo>
                  <a:pt x="3224976" y="2503039"/>
                  <a:pt x="2503041" y="3224974"/>
                  <a:pt x="1612488" y="3224974"/>
                </a:cubicBezTo>
                <a:cubicBezTo>
                  <a:pt x="721935" y="3224974"/>
                  <a:pt x="0" y="2503039"/>
                  <a:pt x="0" y="1612487"/>
                </a:cubicBezTo>
                <a:cubicBezTo>
                  <a:pt x="0" y="721935"/>
                  <a:pt x="721935" y="0"/>
                  <a:pt x="1612488" y="0"/>
                </a:cubicBez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61203853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2413823-9A6B-1CF6-353F-09E75C91BEBD}"/>
              </a:ext>
            </a:extLst>
          </p:cNvPr>
          <p:cNvSpPr>
            <a:spLocks noGrp="1"/>
          </p:cNvSpPr>
          <p:nvPr>
            <p:ph type="pic" sz="quarter" idx="10"/>
          </p:nvPr>
        </p:nvSpPr>
        <p:spPr>
          <a:xfrm>
            <a:off x="2379507" y="1885424"/>
            <a:ext cx="5187691" cy="11227678"/>
          </a:xfrm>
          <a:custGeom>
            <a:avLst/>
            <a:gdLst>
              <a:gd name="connsiteX0" fmla="*/ 999592 w 5187691"/>
              <a:gd name="connsiteY0" fmla="*/ 0 h 11227678"/>
              <a:gd name="connsiteX1" fmla="*/ 1065880 w 5187691"/>
              <a:gd name="connsiteY1" fmla="*/ 3643 h 11227678"/>
              <a:gd name="connsiteX2" fmla="*/ 1110071 w 5187691"/>
              <a:gd name="connsiteY2" fmla="*/ 17162 h 11227678"/>
              <a:gd name="connsiteX3" fmla="*/ 1139612 w 5187691"/>
              <a:gd name="connsiteY3" fmla="*/ 75402 h 11227678"/>
              <a:gd name="connsiteX4" fmla="*/ 1144654 w 5187691"/>
              <a:gd name="connsiteY4" fmla="*/ 146639 h 11227678"/>
              <a:gd name="connsiteX5" fmla="*/ 1224391 w 5187691"/>
              <a:gd name="connsiteY5" fmla="*/ 323956 h 11227678"/>
              <a:gd name="connsiteX6" fmla="*/ 1413888 w 5187691"/>
              <a:gd name="connsiteY6" fmla="*/ 415996 h 11227678"/>
              <a:gd name="connsiteX7" fmla="*/ 1449191 w 5187691"/>
              <a:gd name="connsiteY7" fmla="*/ 417555 h 11227678"/>
              <a:gd name="connsiteX8" fmla="*/ 2527561 w 5187691"/>
              <a:gd name="connsiteY8" fmla="*/ 417555 h 11227678"/>
              <a:gd name="connsiteX9" fmla="*/ 2660132 w 5187691"/>
              <a:gd name="connsiteY9" fmla="*/ 417555 h 11227678"/>
              <a:gd name="connsiteX10" fmla="*/ 3738499 w 5187691"/>
              <a:gd name="connsiteY10" fmla="*/ 417555 h 11227678"/>
              <a:gd name="connsiteX11" fmla="*/ 3773805 w 5187691"/>
              <a:gd name="connsiteY11" fmla="*/ 415996 h 11227678"/>
              <a:gd name="connsiteX12" fmla="*/ 3963301 w 5187691"/>
              <a:gd name="connsiteY12" fmla="*/ 323956 h 11227678"/>
              <a:gd name="connsiteX13" fmla="*/ 4043037 w 5187691"/>
              <a:gd name="connsiteY13" fmla="*/ 146639 h 11227678"/>
              <a:gd name="connsiteX14" fmla="*/ 4048081 w 5187691"/>
              <a:gd name="connsiteY14" fmla="*/ 75402 h 11227678"/>
              <a:gd name="connsiteX15" fmla="*/ 4077622 w 5187691"/>
              <a:gd name="connsiteY15" fmla="*/ 17162 h 11227678"/>
              <a:gd name="connsiteX16" fmla="*/ 4121814 w 5187691"/>
              <a:gd name="connsiteY16" fmla="*/ 3643 h 11227678"/>
              <a:gd name="connsiteX17" fmla="*/ 4188101 w 5187691"/>
              <a:gd name="connsiteY17" fmla="*/ 0 h 11227678"/>
              <a:gd name="connsiteX18" fmla="*/ 4611281 w 5187691"/>
              <a:gd name="connsiteY18" fmla="*/ 5202 h 11227678"/>
              <a:gd name="connsiteX19" fmla="*/ 4838245 w 5187691"/>
              <a:gd name="connsiteY19" fmla="*/ 35361 h 11227678"/>
              <a:gd name="connsiteX20" fmla="*/ 5026298 w 5187691"/>
              <a:gd name="connsiteY20" fmla="*/ 154958 h 11227678"/>
              <a:gd name="connsiteX21" fmla="*/ 5146382 w 5187691"/>
              <a:gd name="connsiteY21" fmla="*/ 343717 h 11227678"/>
              <a:gd name="connsiteX22" fmla="*/ 5182408 w 5187691"/>
              <a:gd name="connsiteY22" fmla="*/ 550155 h 11227678"/>
              <a:gd name="connsiteX23" fmla="*/ 5187691 w 5187691"/>
              <a:gd name="connsiteY23" fmla="*/ 841349 h 11227678"/>
              <a:gd name="connsiteX24" fmla="*/ 5187691 w 5187691"/>
              <a:gd name="connsiteY24" fmla="*/ 10376971 h 11227678"/>
              <a:gd name="connsiteX25" fmla="*/ 5182408 w 5187691"/>
              <a:gd name="connsiteY25" fmla="*/ 10670246 h 11227678"/>
              <a:gd name="connsiteX26" fmla="*/ 5146382 w 5187691"/>
              <a:gd name="connsiteY26" fmla="*/ 10878244 h 11227678"/>
              <a:gd name="connsiteX27" fmla="*/ 5026298 w 5187691"/>
              <a:gd name="connsiteY27" fmla="*/ 11065961 h 11227678"/>
              <a:gd name="connsiteX28" fmla="*/ 4838245 w 5187691"/>
              <a:gd name="connsiteY28" fmla="*/ 11186078 h 11227678"/>
              <a:gd name="connsiteX29" fmla="*/ 4631936 w 5187691"/>
              <a:gd name="connsiteY29" fmla="*/ 11222477 h 11227678"/>
              <a:gd name="connsiteX30" fmla="*/ 4342291 w 5187691"/>
              <a:gd name="connsiteY30" fmla="*/ 11227678 h 11227678"/>
              <a:gd name="connsiteX31" fmla="*/ 845405 w 5187691"/>
              <a:gd name="connsiteY31" fmla="*/ 11227678 h 11227678"/>
              <a:gd name="connsiteX32" fmla="*/ 555754 w 5187691"/>
              <a:gd name="connsiteY32" fmla="*/ 11222477 h 11227678"/>
              <a:gd name="connsiteX33" fmla="*/ 349448 w 5187691"/>
              <a:gd name="connsiteY33" fmla="*/ 11186078 h 11227678"/>
              <a:gd name="connsiteX34" fmla="*/ 161399 w 5187691"/>
              <a:gd name="connsiteY34" fmla="*/ 11065961 h 11227678"/>
              <a:gd name="connsiteX35" fmla="*/ 42030 w 5187691"/>
              <a:gd name="connsiteY35" fmla="*/ 10878244 h 11227678"/>
              <a:gd name="connsiteX36" fmla="*/ 5285 w 5187691"/>
              <a:gd name="connsiteY36" fmla="*/ 10670246 h 11227678"/>
              <a:gd name="connsiteX37" fmla="*/ 0 w 5187691"/>
              <a:gd name="connsiteY37" fmla="*/ 10376971 h 11227678"/>
              <a:gd name="connsiteX38" fmla="*/ 0 w 5187691"/>
              <a:gd name="connsiteY38" fmla="*/ 841349 h 11227678"/>
              <a:gd name="connsiteX39" fmla="*/ 5285 w 5187691"/>
              <a:gd name="connsiteY39" fmla="*/ 550155 h 11227678"/>
              <a:gd name="connsiteX40" fmla="*/ 42030 w 5187691"/>
              <a:gd name="connsiteY40" fmla="*/ 343717 h 11227678"/>
              <a:gd name="connsiteX41" fmla="*/ 161399 w 5187691"/>
              <a:gd name="connsiteY41" fmla="*/ 154958 h 11227678"/>
              <a:gd name="connsiteX42" fmla="*/ 349448 w 5187691"/>
              <a:gd name="connsiteY42" fmla="*/ 35361 h 11227678"/>
              <a:gd name="connsiteX43" fmla="*/ 577134 w 5187691"/>
              <a:gd name="connsiteY43" fmla="*/ 5202 h 1122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87691" h="11227678">
                <a:moveTo>
                  <a:pt x="999592" y="0"/>
                </a:moveTo>
                <a:cubicBezTo>
                  <a:pt x="1021929" y="0"/>
                  <a:pt x="1044266" y="1043"/>
                  <a:pt x="1065880" y="3643"/>
                </a:cubicBezTo>
                <a:cubicBezTo>
                  <a:pt x="1081250" y="5722"/>
                  <a:pt x="1097102" y="7801"/>
                  <a:pt x="1110071" y="17162"/>
                </a:cubicBezTo>
                <a:cubicBezTo>
                  <a:pt x="1128324" y="30161"/>
                  <a:pt x="1136008" y="53041"/>
                  <a:pt x="1139612" y="75402"/>
                </a:cubicBezTo>
                <a:cubicBezTo>
                  <a:pt x="1143455" y="99321"/>
                  <a:pt x="1142493" y="121160"/>
                  <a:pt x="1144654" y="146639"/>
                </a:cubicBezTo>
                <a:cubicBezTo>
                  <a:pt x="1150901" y="214757"/>
                  <a:pt x="1179240" y="276118"/>
                  <a:pt x="1224391" y="323956"/>
                </a:cubicBezTo>
                <a:cubicBezTo>
                  <a:pt x="1272189" y="374398"/>
                  <a:pt x="1339195" y="409756"/>
                  <a:pt x="1413888" y="415996"/>
                </a:cubicBezTo>
                <a:cubicBezTo>
                  <a:pt x="1435021" y="417555"/>
                  <a:pt x="1447993" y="417555"/>
                  <a:pt x="1449191" y="417555"/>
                </a:cubicBezTo>
                <a:lnTo>
                  <a:pt x="2527561" y="417555"/>
                </a:lnTo>
                <a:lnTo>
                  <a:pt x="2660132" y="417555"/>
                </a:lnTo>
                <a:lnTo>
                  <a:pt x="3738499" y="417555"/>
                </a:lnTo>
                <a:cubicBezTo>
                  <a:pt x="3739702" y="417555"/>
                  <a:pt x="3752672" y="417555"/>
                  <a:pt x="3773805" y="415996"/>
                </a:cubicBezTo>
                <a:cubicBezTo>
                  <a:pt x="3848499" y="409756"/>
                  <a:pt x="3915507" y="374398"/>
                  <a:pt x="3963301" y="323956"/>
                </a:cubicBezTo>
                <a:cubicBezTo>
                  <a:pt x="4008453" y="276118"/>
                  <a:pt x="4036794" y="214757"/>
                  <a:pt x="4043037" y="146639"/>
                </a:cubicBezTo>
                <a:cubicBezTo>
                  <a:pt x="4045198" y="121160"/>
                  <a:pt x="4044237" y="99321"/>
                  <a:pt x="4048081" y="75402"/>
                </a:cubicBezTo>
                <a:cubicBezTo>
                  <a:pt x="4051685" y="53041"/>
                  <a:pt x="4059369" y="30161"/>
                  <a:pt x="4077622" y="17162"/>
                </a:cubicBezTo>
                <a:cubicBezTo>
                  <a:pt x="4090591" y="7801"/>
                  <a:pt x="4106442" y="5722"/>
                  <a:pt x="4121814" y="3643"/>
                </a:cubicBezTo>
                <a:cubicBezTo>
                  <a:pt x="4143431" y="1043"/>
                  <a:pt x="4165762" y="0"/>
                  <a:pt x="4188101" y="0"/>
                </a:cubicBezTo>
                <a:lnTo>
                  <a:pt x="4611281" y="5202"/>
                </a:lnTo>
                <a:cubicBezTo>
                  <a:pt x="4693421" y="-4159"/>
                  <a:pt x="4767153" y="7801"/>
                  <a:pt x="4838245" y="35361"/>
                </a:cubicBezTo>
                <a:cubicBezTo>
                  <a:pt x="4909094" y="63441"/>
                  <a:pt x="4973460" y="102440"/>
                  <a:pt x="5026298" y="154958"/>
                </a:cubicBezTo>
                <a:cubicBezTo>
                  <a:pt x="5078892" y="207480"/>
                  <a:pt x="5120443" y="271958"/>
                  <a:pt x="5146382" y="343717"/>
                </a:cubicBezTo>
                <a:cubicBezTo>
                  <a:pt x="5167037" y="409236"/>
                  <a:pt x="5177125" y="472157"/>
                  <a:pt x="5182408" y="550155"/>
                </a:cubicBezTo>
                <a:cubicBezTo>
                  <a:pt x="5187691" y="627635"/>
                  <a:pt x="5187691" y="719671"/>
                  <a:pt x="5187691" y="841349"/>
                </a:cubicBezTo>
                <a:lnTo>
                  <a:pt x="5187691" y="10376971"/>
                </a:lnTo>
                <a:cubicBezTo>
                  <a:pt x="5187691" y="10500210"/>
                  <a:pt x="5187691" y="10592250"/>
                  <a:pt x="5182408" y="10670246"/>
                </a:cubicBezTo>
                <a:cubicBezTo>
                  <a:pt x="5177125" y="10748244"/>
                  <a:pt x="5167037" y="10812727"/>
                  <a:pt x="5146382" y="10878244"/>
                </a:cubicBezTo>
                <a:cubicBezTo>
                  <a:pt x="5120204" y="10950003"/>
                  <a:pt x="5078654" y="11013443"/>
                  <a:pt x="5026298" y="11065961"/>
                </a:cubicBezTo>
                <a:cubicBezTo>
                  <a:pt x="4973701" y="11118479"/>
                  <a:pt x="4909816" y="11160076"/>
                  <a:pt x="4838245" y="11186078"/>
                </a:cubicBezTo>
                <a:cubicBezTo>
                  <a:pt x="4772916" y="11206878"/>
                  <a:pt x="4709270" y="11217279"/>
                  <a:pt x="4631936" y="11222477"/>
                </a:cubicBezTo>
                <a:cubicBezTo>
                  <a:pt x="4554601" y="11227678"/>
                  <a:pt x="4463337" y="11227678"/>
                  <a:pt x="4342291" y="11227678"/>
                </a:cubicBezTo>
                <a:lnTo>
                  <a:pt x="845405" y="11227678"/>
                </a:lnTo>
                <a:cubicBezTo>
                  <a:pt x="724358" y="11227678"/>
                  <a:pt x="633092" y="11227678"/>
                  <a:pt x="555754" y="11222477"/>
                </a:cubicBezTo>
                <a:cubicBezTo>
                  <a:pt x="478422" y="11217279"/>
                  <a:pt x="414777" y="11206878"/>
                  <a:pt x="349448" y="11186078"/>
                </a:cubicBezTo>
                <a:cubicBezTo>
                  <a:pt x="277880" y="11160076"/>
                  <a:pt x="213994" y="11118479"/>
                  <a:pt x="161399" y="11065961"/>
                </a:cubicBezTo>
                <a:cubicBezTo>
                  <a:pt x="109039" y="11013443"/>
                  <a:pt x="68208" y="10950003"/>
                  <a:pt x="42030" y="10878244"/>
                </a:cubicBezTo>
                <a:cubicBezTo>
                  <a:pt x="21376" y="10812727"/>
                  <a:pt x="10567" y="10748244"/>
                  <a:pt x="5285" y="10670246"/>
                </a:cubicBezTo>
                <a:cubicBezTo>
                  <a:pt x="0" y="10592250"/>
                  <a:pt x="0" y="10500210"/>
                  <a:pt x="0" y="10376971"/>
                </a:cubicBezTo>
                <a:lnTo>
                  <a:pt x="0" y="841349"/>
                </a:lnTo>
                <a:cubicBezTo>
                  <a:pt x="0" y="719671"/>
                  <a:pt x="0" y="627635"/>
                  <a:pt x="5285" y="550155"/>
                </a:cubicBezTo>
                <a:cubicBezTo>
                  <a:pt x="10567" y="472157"/>
                  <a:pt x="21376" y="409236"/>
                  <a:pt x="42030" y="343717"/>
                </a:cubicBezTo>
                <a:cubicBezTo>
                  <a:pt x="67968" y="271958"/>
                  <a:pt x="108799" y="207480"/>
                  <a:pt x="161399" y="154958"/>
                </a:cubicBezTo>
                <a:cubicBezTo>
                  <a:pt x="214234" y="102440"/>
                  <a:pt x="278599" y="63441"/>
                  <a:pt x="349448" y="35361"/>
                </a:cubicBezTo>
                <a:cubicBezTo>
                  <a:pt x="420539" y="7801"/>
                  <a:pt x="494994" y="-4159"/>
                  <a:pt x="577134" y="5202"/>
                </a:cubicBezTo>
                <a:close/>
              </a:path>
            </a:pathLst>
          </a:custGeom>
          <a:solidFill>
            <a:schemeClr val="bg1">
              <a:lumMod val="75000"/>
            </a:schemeClr>
          </a:solidFill>
        </p:spPr>
        <p:txBody>
          <a:bodyPr wrap="square">
            <a:noAutofit/>
          </a:bodyPr>
          <a:lstStyle/>
          <a:p>
            <a:endParaRPr lang="en-US"/>
          </a:p>
        </p:txBody>
      </p:sp>
      <p:sp>
        <p:nvSpPr>
          <p:cNvPr id="10" name="Freeform: Shape 9">
            <a:extLst>
              <a:ext uri="{FF2B5EF4-FFF2-40B4-BE49-F238E27FC236}">
                <a16:creationId xmlns:a16="http://schemas.microsoft.com/office/drawing/2014/main" id="{BA6971EE-CF60-D179-BA0D-A39CDFE44163}"/>
              </a:ext>
            </a:extLst>
          </p:cNvPr>
          <p:cNvSpPr/>
          <p:nvPr userDrawn="1"/>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94278454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64" r:id="rId2"/>
    <p:sldLayoutId id="2147483863"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5DC83E2-FFA2-48B5-8D1E-50A310F4BA2C}"/>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xfrm>
            <a:off x="0" y="-98854"/>
            <a:ext cx="18203019" cy="11306432"/>
          </a:xfrm>
        </p:spPr>
      </p:pic>
      <p:sp>
        <p:nvSpPr>
          <p:cNvPr id="12" name="Freeform: Shape 11">
            <a:extLst>
              <a:ext uri="{FF2B5EF4-FFF2-40B4-BE49-F238E27FC236}">
                <a16:creationId xmlns:a16="http://schemas.microsoft.com/office/drawing/2014/main" id="{C0062A3C-129F-40AF-9017-71B37C108B9B}"/>
              </a:ext>
            </a:extLst>
          </p:cNvPr>
          <p:cNvSpPr/>
          <p:nvPr/>
        </p:nvSpPr>
        <p:spPr>
          <a:xfrm>
            <a:off x="0" y="-98855"/>
            <a:ext cx="18886137" cy="11306431"/>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18287996 w 18288000"/>
              <a:gd name="connsiteY3" fmla="*/ 10287000 h 10287000"/>
              <a:gd name="connsiteX4" fmla="*/ 18287996 w 18288000"/>
              <a:gd name="connsiteY4" fmla="*/ 6787883 h 10287000"/>
              <a:gd name="connsiteX5" fmla="*/ 18277024 w 18288000"/>
              <a:gd name="connsiteY5" fmla="*/ 7005169 h 10287000"/>
              <a:gd name="connsiteX6" fmla="*/ 16162546 w 18288000"/>
              <a:gd name="connsiteY6" fmla="*/ 8913305 h 10287000"/>
              <a:gd name="connsiteX7" fmla="*/ 0 w 18288000"/>
              <a:gd name="connsiteY7" fmla="*/ 8913305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10287000">
                <a:moveTo>
                  <a:pt x="0" y="0"/>
                </a:moveTo>
                <a:lnTo>
                  <a:pt x="18288000" y="0"/>
                </a:lnTo>
                <a:lnTo>
                  <a:pt x="18288000" y="10287000"/>
                </a:lnTo>
                <a:lnTo>
                  <a:pt x="18287996" y="10287000"/>
                </a:lnTo>
                <a:lnTo>
                  <a:pt x="18287996" y="6787883"/>
                </a:lnTo>
                <a:lnTo>
                  <a:pt x="18277024" y="7005169"/>
                </a:lnTo>
                <a:cubicBezTo>
                  <a:pt x="18168180" y="8076941"/>
                  <a:pt x="17263036" y="8913305"/>
                  <a:pt x="16162546" y="8913305"/>
                </a:cubicBezTo>
                <a:lnTo>
                  <a:pt x="0" y="8913305"/>
                </a:lnTo>
                <a:close/>
              </a:path>
            </a:pathLst>
          </a:custGeom>
          <a:gradFill>
            <a:gsLst>
              <a:gs pos="20000">
                <a:schemeClr val="accent1"/>
              </a:gs>
              <a:gs pos="93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dirty="0">
              <a:solidFill>
                <a:prstClr val="white"/>
              </a:solidFill>
              <a:latin typeface="Microsoft YaHei Light" panose="020B0502040204020203" pitchFamily="34" charset="-122"/>
              <a:ea typeface="Microsoft YaHei Light" panose="020B0502040204020203" pitchFamily="34" charset="-122"/>
            </a:endParaRPr>
          </a:p>
        </p:txBody>
      </p:sp>
      <p:sp>
        <p:nvSpPr>
          <p:cNvPr id="73" name="TextBox 7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782E0FC4-6A9D-E300-40F5-A573DE4A60EA}"/>
              </a:ext>
            </a:extLst>
          </p:cNvPr>
          <p:cNvSpPr txBox="1"/>
          <p:nvPr/>
        </p:nvSpPr>
        <p:spPr>
          <a:xfrm flipH="1">
            <a:off x="1749618" y="2278441"/>
            <a:ext cx="10540342" cy="2554545"/>
          </a:xfrm>
          <a:prstGeom prst="rect">
            <a:avLst/>
          </a:prstGeom>
          <a:noFill/>
        </p:spPr>
        <p:txBody>
          <a:bodyPr wrap="square" rtlCol="0">
            <a:spAutoFit/>
          </a:bodyPr>
          <a:lstStyle/>
          <a:p>
            <a:pPr>
              <a:spcBef>
                <a:spcPts val="1200"/>
              </a:spcBef>
            </a:pPr>
            <a:r>
              <a:rPr lang="en-US" altLang="zh-CN" sz="8000" dirty="0">
                <a:solidFill>
                  <a:schemeClr val="bg1"/>
                </a:solidFill>
                <a:latin typeface="Poppins SemiBold" panose="00000700000000000000" pitchFamily="2" charset="0"/>
                <a:ea typeface="Permanent Marker" panose="02000000000000000000" pitchFamily="2" charset="0"/>
                <a:cs typeface="Poppins SemiBold" panose="00000700000000000000" pitchFamily="2" charset="0"/>
              </a:rPr>
              <a:t>Global Monetary System</a:t>
            </a:r>
            <a:endParaRPr lang="en-US" altLang="zh-CN" sz="34400" dirty="0">
              <a:solidFill>
                <a:schemeClr val="bg1"/>
              </a:solidFill>
              <a:latin typeface="Poppins SemiBold" panose="00000700000000000000" pitchFamily="2" charset="0"/>
              <a:ea typeface="Permanent Marker" panose="02000000000000000000" pitchFamily="2" charset="0"/>
              <a:cs typeface="Poppins SemiBold" panose="00000700000000000000" pitchFamily="2" charset="0"/>
            </a:endParaRPr>
          </a:p>
        </p:txBody>
      </p:sp>
      <p:sp>
        <p:nvSpPr>
          <p:cNvPr id="74" name="Rectangle 7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D3D702C-8253-6CF9-579D-832752A44F4B}"/>
              </a:ext>
            </a:extLst>
          </p:cNvPr>
          <p:cNvSpPr/>
          <p:nvPr/>
        </p:nvSpPr>
        <p:spPr>
          <a:xfrm>
            <a:off x="1749618" y="6401534"/>
            <a:ext cx="6365682" cy="707886"/>
          </a:xfrm>
          <a:prstGeom prst="rect">
            <a:avLst/>
          </a:prstGeom>
        </p:spPr>
        <p:txBody>
          <a:bodyPr wrap="square">
            <a:spAutoFit/>
          </a:bodyPr>
          <a:lstStyle/>
          <a:p>
            <a:r>
              <a:rPr lang="en-US" sz="4000" b="1" dirty="0">
                <a:solidFill>
                  <a:schemeClr val="bg1"/>
                </a:solidFill>
                <a:latin typeface="+mj-lt"/>
              </a:rPr>
              <a:t>Module 1</a:t>
            </a:r>
          </a:p>
        </p:txBody>
      </p:sp>
    </p:spTree>
    <p:extLst>
      <p:ext uri="{BB962C8B-B14F-4D97-AF65-F5344CB8AC3E}">
        <p14:creationId xmlns:p14="http://schemas.microsoft.com/office/powerpoint/2010/main" val="229938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73"/>
                                        </p:tgtEl>
                                        <p:attrNameLst>
                                          <p:attrName>style.visibility</p:attrName>
                                        </p:attrNameLst>
                                      </p:cBhvr>
                                      <p:to>
                                        <p:strVal val="visible"/>
                                      </p:to>
                                    </p:set>
                                    <p:anim to="" calcmode="lin" valueType="num">
                                      <p:cBhvr>
                                        <p:cTn id="7" dur="750" fill="hold">
                                          <p:stCondLst>
                                            <p:cond delay="0"/>
                                          </p:stCondLst>
                                        </p:cTn>
                                        <p:tgtEl>
                                          <p:spTgt spid="7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73"/>
                                        </p:tgtEl>
                                      </p:cBhvr>
                                    </p:animEffect>
                                  </p:childTnLst>
                                </p:cTn>
                              </p:par>
                            </p:childTnLst>
                          </p:cTn>
                        </p:par>
                        <p:par>
                          <p:cTn id="9" fill="hold">
                            <p:stCondLst>
                              <p:cond delay="1178"/>
                            </p:stCondLst>
                            <p:childTnLst>
                              <p:par>
                                <p:cTn id="10" presetID="10" presetClass="entr" presetSubtype="0"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par>
                          <p:cTn id="13" fill="hold">
                            <p:stCondLst>
                              <p:cond delay="1678"/>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3"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06AE0EB-7B9C-4A99-A6E1-FD7E4E3A0AB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0" y="0"/>
            <a:ext cx="18288000" cy="10287000"/>
          </a:xfrm>
        </p:spPr>
      </p:pic>
      <p:sp>
        <p:nvSpPr>
          <p:cNvPr id="7" name="Freeform: Shape 6">
            <a:extLst>
              <a:ext uri="{FF2B5EF4-FFF2-40B4-BE49-F238E27FC236}">
                <a16:creationId xmlns:a16="http://schemas.microsoft.com/office/drawing/2014/main" id="{AE768C17-1B6C-2908-0BE9-50C6065B5F81}"/>
              </a:ext>
            </a:extLst>
          </p:cNvPr>
          <p:cNvSpPr/>
          <p:nvPr/>
        </p:nvSpPr>
        <p:spPr>
          <a:xfrm flipH="1">
            <a:off x="10755674" y="0"/>
            <a:ext cx="7532326" cy="10287000"/>
          </a:xfrm>
          <a:custGeom>
            <a:avLst/>
            <a:gdLst>
              <a:gd name="connsiteX0" fmla="*/ 5595602 w 7532326"/>
              <a:gd name="connsiteY0" fmla="*/ 0 h 10287000"/>
              <a:gd name="connsiteX1" fmla="*/ 2815883 w 7532326"/>
              <a:gd name="connsiteY1" fmla="*/ 0 h 10287000"/>
              <a:gd name="connsiteX2" fmla="*/ 0 w 7532326"/>
              <a:gd name="connsiteY2" fmla="*/ 0 h 10287000"/>
              <a:gd name="connsiteX3" fmla="*/ 0 w 7532326"/>
              <a:gd name="connsiteY3" fmla="*/ 10287000 h 10287000"/>
              <a:gd name="connsiteX4" fmla="*/ 2815883 w 7532326"/>
              <a:gd name="connsiteY4" fmla="*/ 10287000 h 10287000"/>
              <a:gd name="connsiteX5" fmla="*/ 7532326 w 7532326"/>
              <a:gd name="connsiteY5" fmla="*/ 10287000 h 10287000"/>
              <a:gd name="connsiteX6" fmla="*/ 7532326 w 7532326"/>
              <a:gd name="connsiteY6" fmla="*/ 2125454 h 10287000"/>
              <a:gd name="connsiteX7" fmla="*/ 5624191 w 7532326"/>
              <a:gd name="connsiteY7" fmla="*/ 10976 h 10287000"/>
              <a:gd name="connsiteX8" fmla="*/ 5406905 w 7532326"/>
              <a:gd name="connsiteY8" fmla="*/ 4 h 10287000"/>
              <a:gd name="connsiteX9" fmla="*/ 5595664 w 7532326"/>
              <a:gd name="connsiteY9" fmla="*/ 4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2326" h="10287000">
                <a:moveTo>
                  <a:pt x="5595602" y="0"/>
                </a:moveTo>
                <a:lnTo>
                  <a:pt x="2815883" y="0"/>
                </a:lnTo>
                <a:lnTo>
                  <a:pt x="0" y="0"/>
                </a:lnTo>
                <a:lnTo>
                  <a:pt x="0" y="10287000"/>
                </a:lnTo>
                <a:lnTo>
                  <a:pt x="2815883" y="10287000"/>
                </a:lnTo>
                <a:lnTo>
                  <a:pt x="7532326" y="10287000"/>
                </a:lnTo>
                <a:lnTo>
                  <a:pt x="7532326" y="2125454"/>
                </a:lnTo>
                <a:cubicBezTo>
                  <a:pt x="7532326" y="1024964"/>
                  <a:pt x="6695962" y="119820"/>
                  <a:pt x="5624191" y="10976"/>
                </a:cubicBezTo>
                <a:lnTo>
                  <a:pt x="5406905" y="4"/>
                </a:lnTo>
                <a:lnTo>
                  <a:pt x="5595664" y="4"/>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5D20FB9-C64A-3089-F9C0-734FAA231E70}"/>
              </a:ext>
            </a:extLst>
          </p:cNvPr>
          <p:cNvSpPr txBox="1"/>
          <p:nvPr/>
        </p:nvSpPr>
        <p:spPr>
          <a:xfrm>
            <a:off x="11707132" y="1267105"/>
            <a:ext cx="5975385" cy="3139321"/>
          </a:xfrm>
          <a:prstGeom prst="rect">
            <a:avLst/>
          </a:prstGeom>
          <a:noFill/>
        </p:spPr>
        <p:txBody>
          <a:bodyPr wrap="square" rtlCol="0">
            <a:spAutoFit/>
          </a:bodyPr>
          <a:lstStyle/>
          <a:p>
            <a:r>
              <a:rPr lang="en-IN" sz="6600" b="1" dirty="0">
                <a:solidFill>
                  <a:schemeClr val="bg1"/>
                </a:solidFill>
              </a:rPr>
              <a:t>Benefits of International Finance</a:t>
            </a:r>
            <a:endParaRPr lang="en-ID" sz="6600" dirty="0">
              <a:solidFill>
                <a:schemeClr val="bg1"/>
              </a:solidFill>
              <a:latin typeface="Outfit Black" pitchFamily="2" charset="0"/>
              <a:cs typeface="Rubik Light" panose="00000400000000000000" pitchFamily="2" charset="-79"/>
            </a:endParaRPr>
          </a:p>
        </p:txBody>
      </p:sp>
      <p:sp>
        <p:nvSpPr>
          <p:cNvPr id="5" name="TextBox 4">
            <a:extLst>
              <a:ext uri="{FF2B5EF4-FFF2-40B4-BE49-F238E27FC236}">
                <a16:creationId xmlns:a16="http://schemas.microsoft.com/office/drawing/2014/main" id="{81253401-9BD8-C10B-72B2-9448205A2028}"/>
              </a:ext>
            </a:extLst>
          </p:cNvPr>
          <p:cNvSpPr txBox="1"/>
          <p:nvPr/>
        </p:nvSpPr>
        <p:spPr>
          <a:xfrm flipH="1">
            <a:off x="11707132" y="4406426"/>
            <a:ext cx="6148381" cy="6329297"/>
          </a:xfrm>
          <a:prstGeom prst="rect">
            <a:avLst/>
          </a:prstGeom>
          <a:noFill/>
        </p:spPr>
        <p:txBody>
          <a:bodyPr wrap="square" rtlCol="0">
            <a:spAutoFit/>
          </a:bodyPr>
          <a:lstStyle/>
          <a:p>
            <a:pPr>
              <a:lnSpc>
                <a:spcPct val="150000"/>
              </a:lnSpc>
              <a:spcBef>
                <a:spcPts val="1800"/>
              </a:spcBef>
              <a:buClr>
                <a:schemeClr val="accent1"/>
              </a:buClr>
              <a:defRPr/>
            </a:pPr>
            <a:r>
              <a:rPr lang="en-US" altLang="zh-CN" sz="1800" b="1" dirty="0">
                <a:solidFill>
                  <a:schemeClr val="bg1">
                    <a:alpha val="80000"/>
                  </a:schemeClr>
                </a:solidFill>
                <a:ea typeface="Lato Light" panose="020F0502020204030203" pitchFamily="34" charset="0"/>
                <a:cs typeface="Lato Light" panose="020F0502020204030203" pitchFamily="34" charset="0"/>
              </a:rPr>
              <a:t>Promotion of Domestic Investments</a:t>
            </a:r>
            <a:r>
              <a:rPr lang="en-US" altLang="zh-CN" sz="1800" dirty="0">
                <a:solidFill>
                  <a:schemeClr val="bg1">
                    <a:alpha val="80000"/>
                  </a:schemeClr>
                </a:solidFill>
                <a:ea typeface="Lato Light" panose="020F0502020204030203" pitchFamily="34" charset="0"/>
                <a:cs typeface="Lato Light" panose="020F0502020204030203" pitchFamily="34" charset="0"/>
              </a:rPr>
              <a:t>:</a:t>
            </a:r>
          </a:p>
          <a:p>
            <a:pPr>
              <a:lnSpc>
                <a:spcPct val="150000"/>
              </a:lnSpc>
              <a:spcBef>
                <a:spcPts val="1800"/>
              </a:spcBef>
              <a:buClr>
                <a:schemeClr val="accent1"/>
              </a:buClr>
              <a:defRPr/>
            </a:pPr>
            <a:r>
              <a:rPr lang="en-US" altLang="zh-CN" sz="1600" dirty="0">
                <a:solidFill>
                  <a:schemeClr val="bg1">
                    <a:alpha val="80000"/>
                  </a:schemeClr>
                </a:solidFill>
                <a:ea typeface="Lato Light" panose="020F0502020204030203" pitchFamily="34" charset="0"/>
                <a:cs typeface="Lato Light" panose="020F0502020204030203" pitchFamily="34" charset="0"/>
              </a:rPr>
              <a:t>International finance promotes domestic investments and fosters growth through access to the global capital market.</a:t>
            </a:r>
          </a:p>
          <a:p>
            <a:pPr>
              <a:lnSpc>
                <a:spcPct val="150000"/>
              </a:lnSpc>
              <a:spcBef>
                <a:spcPts val="1800"/>
              </a:spcBef>
              <a:buClr>
                <a:schemeClr val="accent1"/>
              </a:buClr>
              <a:defRPr/>
            </a:pPr>
            <a:r>
              <a:rPr lang="en-US" altLang="zh-CN" sz="1800" b="1" dirty="0">
                <a:solidFill>
                  <a:schemeClr val="bg1">
                    <a:alpha val="80000"/>
                  </a:schemeClr>
                </a:solidFill>
                <a:ea typeface="Lato Light" panose="020F0502020204030203" pitchFamily="34" charset="0"/>
                <a:cs typeface="Lato Light" panose="020F0502020204030203" pitchFamily="34" charset="0"/>
              </a:rPr>
              <a:t>Enhanced Banking System</a:t>
            </a:r>
            <a:r>
              <a:rPr lang="en-US" altLang="zh-CN" sz="1800" dirty="0">
                <a:solidFill>
                  <a:schemeClr val="bg1">
                    <a:alpha val="80000"/>
                  </a:schemeClr>
                </a:solidFill>
                <a:ea typeface="Lato Light" panose="020F0502020204030203" pitchFamily="34" charset="0"/>
                <a:cs typeface="Lato Light" panose="020F0502020204030203" pitchFamily="34" charset="0"/>
              </a:rPr>
              <a:t>:</a:t>
            </a:r>
          </a:p>
          <a:p>
            <a:pPr>
              <a:lnSpc>
                <a:spcPct val="150000"/>
              </a:lnSpc>
              <a:spcBef>
                <a:spcPts val="1800"/>
              </a:spcBef>
              <a:buClr>
                <a:schemeClr val="accent1"/>
              </a:buClr>
              <a:defRPr/>
            </a:pPr>
            <a:r>
              <a:rPr lang="en-US" altLang="zh-CN" sz="1600" dirty="0">
                <a:solidFill>
                  <a:schemeClr val="bg1">
                    <a:alpha val="80000"/>
                  </a:schemeClr>
                </a:solidFill>
                <a:ea typeface="Lato Light" panose="020F0502020204030203" pitchFamily="34" charset="0"/>
                <a:cs typeface="Lato Light" panose="020F0502020204030203" pitchFamily="34" charset="0"/>
              </a:rPr>
              <a:t>Facilitates healthy competition, leading to the development of a more robust and efficient banking system in the international context.</a:t>
            </a:r>
          </a:p>
          <a:p>
            <a:pPr>
              <a:lnSpc>
                <a:spcPct val="150000"/>
              </a:lnSpc>
              <a:spcBef>
                <a:spcPts val="1800"/>
              </a:spcBef>
              <a:buClr>
                <a:schemeClr val="accent1"/>
              </a:buClr>
              <a:defRPr/>
            </a:pPr>
            <a:r>
              <a:rPr lang="en-US" altLang="zh-CN" sz="1800" dirty="0">
                <a:solidFill>
                  <a:schemeClr val="bg1">
                    <a:alpha val="80000"/>
                  </a:schemeClr>
                </a:solidFill>
                <a:ea typeface="Lato Light" panose="020F0502020204030203" pitchFamily="34" charset="0"/>
                <a:cs typeface="Lato Light" panose="020F0502020204030203" pitchFamily="34" charset="0"/>
              </a:rPr>
              <a:t>I</a:t>
            </a:r>
            <a:r>
              <a:rPr lang="en-US" altLang="zh-CN" sz="1800" b="1" dirty="0">
                <a:solidFill>
                  <a:schemeClr val="bg1">
                    <a:alpha val="80000"/>
                  </a:schemeClr>
                </a:solidFill>
                <a:ea typeface="Lato Light" panose="020F0502020204030203" pitchFamily="34" charset="0"/>
                <a:cs typeface="Lato Light" panose="020F0502020204030203" pitchFamily="34" charset="0"/>
              </a:rPr>
              <a:t>ncreased Economic Equality:</a:t>
            </a:r>
          </a:p>
          <a:p>
            <a:pPr>
              <a:lnSpc>
                <a:spcPct val="150000"/>
              </a:lnSpc>
              <a:spcBef>
                <a:spcPts val="1800"/>
              </a:spcBef>
              <a:buClr>
                <a:schemeClr val="accent1"/>
              </a:buClr>
              <a:defRPr/>
            </a:pPr>
            <a:r>
              <a:rPr lang="en-US" altLang="zh-CN" sz="1600" dirty="0">
                <a:solidFill>
                  <a:schemeClr val="bg1">
                    <a:alpha val="80000"/>
                  </a:schemeClr>
                </a:solidFill>
                <a:ea typeface="Lato Light" panose="020F0502020204030203" pitchFamily="34" charset="0"/>
                <a:cs typeface="Lato Light" panose="020F0502020204030203" pitchFamily="34" charset="0"/>
              </a:rPr>
              <a:t>Integration of economies and the free flow of capital contribute to greater economic equality between countries.</a:t>
            </a:r>
          </a:p>
          <a:p>
            <a:pPr>
              <a:lnSpc>
                <a:spcPct val="150000"/>
              </a:lnSpc>
              <a:spcBef>
                <a:spcPts val="1800"/>
              </a:spcBef>
              <a:buClr>
                <a:schemeClr val="accent1"/>
              </a:buClr>
              <a:defRPr/>
            </a:pPr>
            <a:endParaRPr lang="en-US" altLang="zh-CN" sz="1600" dirty="0">
              <a:solidFill>
                <a:schemeClr val="bg1">
                  <a:alpha val="80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5959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4"/>
                                        </p:tgtEl>
                                        <p:attrNameLst>
                                          <p:attrName>style.visibility</p:attrName>
                                        </p:attrNameLst>
                                      </p:cBhvr>
                                      <p:to>
                                        <p:strVal val="visible"/>
                                      </p:to>
                                    </p:set>
                                    <p:anim to="" calcmode="lin" valueType="num">
                                      <p:cBhvr>
                                        <p:cTn id="12"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4"/>
                                        </p:tgtEl>
                                      </p:cBhvr>
                                    </p:animEffect>
                                  </p:childTnLst>
                                </p:cTn>
                              </p:par>
                            </p:childTnLst>
                          </p:cTn>
                        </p:par>
                        <p:par>
                          <p:cTn id="14" fill="hold">
                            <p:stCondLst>
                              <p:cond delay="2403"/>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39898-F1C0-9E86-F294-60EF467235AB}"/>
              </a:ext>
            </a:extLst>
          </p:cNvPr>
          <p:cNvSpPr txBox="1"/>
          <p:nvPr/>
        </p:nvSpPr>
        <p:spPr>
          <a:xfrm>
            <a:off x="3498964" y="1433934"/>
            <a:ext cx="11586634" cy="2123658"/>
          </a:xfrm>
          <a:prstGeom prst="rect">
            <a:avLst/>
          </a:prstGeom>
          <a:noFill/>
        </p:spPr>
        <p:txBody>
          <a:bodyPr wrap="square">
            <a:spAutoFit/>
          </a:bodyPr>
          <a:lstStyle/>
          <a:p>
            <a:pPr algn="ctr"/>
            <a:r>
              <a:rPr lang="en-US" altLang="zh-CN" sz="6600" dirty="0">
                <a:solidFill>
                  <a:schemeClr val="tx2">
                    <a:lumMod val="60000"/>
                    <a:lumOff val="40000"/>
                  </a:schemeClr>
                </a:solidFill>
                <a:latin typeface="Outfit Black" pitchFamily="2" charset="0"/>
              </a:rPr>
              <a:t>Benefits of International Finance</a:t>
            </a: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E2CC206-1094-377D-5B3A-E9B2CCB84AB8}"/>
              </a:ext>
            </a:extLst>
          </p:cNvPr>
          <p:cNvSpPr/>
          <p:nvPr/>
        </p:nvSpPr>
        <p:spPr>
          <a:xfrm>
            <a:off x="3323968" y="3823334"/>
            <a:ext cx="11586634" cy="2779735"/>
          </a:xfrm>
          <a:prstGeom prst="rect">
            <a:avLst/>
          </a:prstGeom>
        </p:spPr>
        <p:txBody>
          <a:bodyPr wrap="square">
            <a:spAutoFit/>
          </a:bodyPr>
          <a:lstStyle/>
          <a:p>
            <a:pPr algn="ctr">
              <a:lnSpc>
                <a:spcPct val="150000"/>
              </a:lnSpc>
              <a:spcBef>
                <a:spcPts val="1200"/>
              </a:spcBef>
            </a:pPr>
            <a:r>
              <a:rPr lang="en-US" altLang="zh-CN" sz="1400" b="1" dirty="0">
                <a:ea typeface="Lato Light" panose="020F0502020204030203" pitchFamily="34" charset="0"/>
                <a:cs typeface="Lato Light" panose="020F0502020204030203" pitchFamily="34" charset="0"/>
              </a:rPr>
              <a:t>Efficient Capital Allocation: </a:t>
            </a:r>
            <a:r>
              <a:rPr lang="en-US" altLang="zh-CN" sz="1400" dirty="0">
                <a:ea typeface="Lato Light" panose="020F0502020204030203" pitchFamily="34" charset="0"/>
                <a:cs typeface="Lato Light" panose="020F0502020204030203" pitchFamily="34" charset="0"/>
              </a:rPr>
              <a:t>Provides information crucial for the effective allocation of a country's capital, enabling strategic investment decisions in various sectors.</a:t>
            </a:r>
          </a:p>
          <a:p>
            <a:pPr algn="ctr">
              <a:lnSpc>
                <a:spcPct val="150000"/>
              </a:lnSpc>
              <a:spcBef>
                <a:spcPts val="1200"/>
              </a:spcBef>
            </a:pPr>
            <a:r>
              <a:rPr lang="en-US" altLang="zh-CN" sz="1400" b="1" dirty="0">
                <a:ea typeface="Lato Light" panose="020F0502020204030203" pitchFamily="34" charset="0"/>
                <a:cs typeface="Lato Light" panose="020F0502020204030203" pitchFamily="34" charset="0"/>
              </a:rPr>
              <a:t>Access to Global Capital Markets: </a:t>
            </a:r>
            <a:r>
              <a:rPr lang="en-US" altLang="zh-CN" sz="1400" dirty="0">
                <a:ea typeface="Lato Light" panose="020F0502020204030203" pitchFamily="34" charset="0"/>
                <a:cs typeface="Lato Light" panose="020F0502020204030203" pitchFamily="34" charset="0"/>
              </a:rPr>
              <a:t>Enables countries to access capital markets worldwide, allowing them to lend money during prosperous times and borrow when in need.</a:t>
            </a:r>
          </a:p>
          <a:p>
            <a:pPr algn="ctr">
              <a:lnSpc>
                <a:spcPct val="150000"/>
              </a:lnSpc>
              <a:spcBef>
                <a:spcPts val="1200"/>
              </a:spcBef>
            </a:pPr>
            <a:r>
              <a:rPr lang="en-US" altLang="zh-CN" sz="1400" b="1" dirty="0">
                <a:ea typeface="Lato Light" panose="020F0502020204030203" pitchFamily="34" charset="0"/>
                <a:cs typeface="Lato Light" panose="020F0502020204030203" pitchFamily="34" charset="0"/>
              </a:rPr>
              <a:t>Corrective Measures for Governance: </a:t>
            </a:r>
            <a:r>
              <a:rPr lang="en-US" altLang="zh-CN" sz="1400" dirty="0">
                <a:ea typeface="Lato Light" panose="020F0502020204030203" pitchFamily="34" charset="0"/>
                <a:cs typeface="Lato Light" panose="020F0502020204030203" pitchFamily="34" charset="0"/>
              </a:rPr>
              <a:t>With global cash flows, international finance serves as a mechanism to implement corrective measures in response to ineffective government policies.</a:t>
            </a:r>
          </a:p>
          <a:p>
            <a:pPr algn="ctr">
              <a:lnSpc>
                <a:spcPct val="150000"/>
              </a:lnSpc>
              <a:spcBef>
                <a:spcPts val="1200"/>
              </a:spcBef>
            </a:pPr>
            <a:endParaRPr lang="en-US" altLang="zh-CN" sz="1400" dirty="0">
              <a:ea typeface="Lato Light" panose="020F0502020204030203" pitchFamily="34" charset="0"/>
              <a:cs typeface="Lato Light" panose="020F0502020204030203" pitchFamily="34" charset="0"/>
            </a:endParaRPr>
          </a:p>
        </p:txBody>
      </p:sp>
      <p:cxnSp>
        <p:nvCxnSpPr>
          <p:cNvPr id="6" name="Straight Connector 5">
            <a:extLst>
              <a:ext uri="{FF2B5EF4-FFF2-40B4-BE49-F238E27FC236}">
                <a16:creationId xmlns:a16="http://schemas.microsoft.com/office/drawing/2014/main" id="{EEC6711D-0DC3-4F7E-A2F7-E28E3D92BC78}"/>
              </a:ext>
            </a:extLst>
          </p:cNvPr>
          <p:cNvCxnSpPr/>
          <p:nvPr/>
        </p:nvCxnSpPr>
        <p:spPr>
          <a:xfrm>
            <a:off x="667265" y="1161535"/>
            <a:ext cx="0" cy="6264876"/>
          </a:xfrm>
          <a:prstGeom prst="line">
            <a:avLst/>
          </a:prstGeom>
          <a:ln w="79375" cmpd="thinThick">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89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402"/>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e7d195523061f1c0cef09ac28eaae964ec9988a5cce77c8b8C1E4685C6E6B40CD7615480512384A61EE159C6FE0045D14B61E85D0A95589D558B81FFC809322ACC20DC2254D928200A3EA0841B8B1814EAF05B67DAEFC1C97B13CD3FCCC72EB318B746DE60D72DBC150202E6D7DD0D99AD3EF14B99A51AE095EFBD570FFBE3DB05D71DF7D2F91E68">
            <a:extLst>
              <a:ext uri="{FF2B5EF4-FFF2-40B4-BE49-F238E27FC236}">
                <a16:creationId xmlns:a16="http://schemas.microsoft.com/office/drawing/2014/main" id="{AB824C28-FAB7-96B5-0DDC-25DA28F535BF}"/>
              </a:ext>
            </a:extLst>
          </p:cNvPr>
          <p:cNvGraphicFramePr/>
          <p:nvPr>
            <p:extLst>
              <p:ext uri="{D42A27DB-BD31-4B8C-83A1-F6EECF244321}">
                <p14:modId xmlns:p14="http://schemas.microsoft.com/office/powerpoint/2010/main" val="2945393005"/>
              </p:ext>
            </p:extLst>
          </p:nvPr>
        </p:nvGraphicFramePr>
        <p:xfrm>
          <a:off x="1866899" y="2438400"/>
          <a:ext cx="7277101" cy="5943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E9CB888-1BE6-0B93-4F15-8280E6FD1507}"/>
              </a:ext>
            </a:extLst>
          </p:cNvPr>
          <p:cNvSpPr txBox="1"/>
          <p:nvPr/>
        </p:nvSpPr>
        <p:spPr>
          <a:xfrm>
            <a:off x="9465900" y="987475"/>
            <a:ext cx="7425786" cy="1754326"/>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5400" dirty="0">
                <a:latin typeface="Poppins SemiBold" panose="00000700000000000000" pitchFamily="2" charset="0"/>
                <a:cs typeface="Poppins SemiBold" panose="00000700000000000000" pitchFamily="2" charset="0"/>
              </a:rPr>
              <a:t>Gold Standard System (1870-1914):</a:t>
            </a:r>
            <a:endParaRPr lang="en-US" sz="5400" dirty="0">
              <a:latin typeface="Poppins SemiBold" panose="00000700000000000000" pitchFamily="2" charset="0"/>
              <a:cs typeface="Poppins SemiBold" panose="00000700000000000000" pitchFamily="2" charset="0"/>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B3E03B5-925C-00CA-E3BC-09C5A6F2D693}"/>
              </a:ext>
            </a:extLst>
          </p:cNvPr>
          <p:cNvSpPr/>
          <p:nvPr/>
        </p:nvSpPr>
        <p:spPr>
          <a:xfrm>
            <a:off x="9465900" y="3142034"/>
            <a:ext cx="6075615" cy="2964401"/>
          </a:xfrm>
          <a:prstGeom prst="rect">
            <a:avLst/>
          </a:prstGeom>
        </p:spPr>
        <p:txBody>
          <a:bodyPr wrap="square">
            <a:spAutoFit/>
          </a:bodyPr>
          <a:lstStyle/>
          <a:p>
            <a:pPr>
              <a:lnSpc>
                <a:spcPct val="150000"/>
              </a:lnSpc>
              <a:spcBef>
                <a:spcPts val="1200"/>
              </a:spcBef>
            </a:pPr>
            <a:r>
              <a:rPr lang="en-US" sz="1400" dirty="0"/>
              <a:t>The gold standard, initiated by the Bank of England, became the first universally implemented system for currency valuation. Adopted by major economies like the UK, Germany, France, the US, and Russia, it tied international currencies to specific amounts of gold. Gold's historical role as a durable, storable, portable, and divisible medium of exchange made it ideal. Gold jewelry could be converted into coins for use as legal tender. In this system, each currency had a specified gold conversion rate, maintaining a constant exchange rate between currencies.</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9284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fade">
                                      <p:cBhvr>
                                        <p:cTn id="7" dur="500"/>
                                        <p:tgtEl>
                                          <p:spTgt spid="2">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down)">
                                      <p:cBhvr>
                                        <p:cTn id="11" dur="500"/>
                                        <p:tgtEl>
                                          <p:spTgt spid="2">
                                            <p:graphicEl>
                                              <a:chart seriesIdx="0" categoryIdx="-4" bldStep="series"/>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down)">
                                      <p:cBhvr>
                                        <p:cTn id="15" dur="500"/>
                                        <p:tgtEl>
                                          <p:spTgt spid="2">
                                            <p:graphicEl>
                                              <a:chart seriesIdx="1" categoryIdx="-4" bldStep="series"/>
                                            </p:graphicEl>
                                          </p:spTgt>
                                        </p:tgtEl>
                                      </p:cBhvr>
                                    </p:animEffect>
                                  </p:childTnLst>
                                </p:cTn>
                              </p:par>
                            </p:childTnLst>
                          </p:cTn>
                        </p:par>
                        <p:par>
                          <p:cTn id="16" fill="hold">
                            <p:stCondLst>
                              <p:cond delay="1500"/>
                            </p:stCondLst>
                            <p:childTnLst>
                              <p:par>
                                <p:cTn id="17" presetID="0" presetClass="entr" presetSubtype="0" fill="hold" grpId="0" nodeType="afterEffect">
                                  <p:stCondLst>
                                    <p:cond delay="0"/>
                                  </p:stCondLst>
                                  <p:iterate type="lt">
                                    <p:tmPct val="3000"/>
                                  </p:iterate>
                                  <p:childTnLst>
                                    <p:set>
                                      <p:cBhvr>
                                        <p:cTn id="18" dur="750" fill="hold">
                                          <p:stCondLst>
                                            <p:cond delay="0"/>
                                          </p:stCondLst>
                                        </p:cTn>
                                        <p:tgtEl>
                                          <p:spTgt spid="3"/>
                                        </p:tgtEl>
                                        <p:attrNameLst>
                                          <p:attrName>style.visibility</p:attrName>
                                        </p:attrNameLst>
                                      </p:cBhvr>
                                      <p:to>
                                        <p:strVal val="visible"/>
                                      </p:to>
                                    </p:set>
                                    <p:anim to="" calcmode="lin" valueType="num">
                                      <p:cBhvr>
                                        <p:cTn id="19"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20" dur="750">
                                          <p:stCondLst>
                                            <p:cond delay="0"/>
                                          </p:stCondLst>
                                        </p:cTn>
                                        <p:tgtEl>
                                          <p:spTgt spid="3"/>
                                        </p:tgtEl>
                                      </p:cBhvr>
                                    </p:animEffect>
                                  </p:childTnLst>
                                </p:cTn>
                              </p:par>
                            </p:childTnLst>
                          </p:cTn>
                        </p:par>
                        <p:par>
                          <p:cTn id="21" fill="hold">
                            <p:stCondLst>
                              <p:cond delay="2903"/>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
        </p:bldSub>
      </p:bldGraphic>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C220334-D722-FC79-3FA7-D7BECB93EFC0}"/>
              </a:ext>
            </a:extLst>
          </p:cNvPr>
          <p:cNvSpPr/>
          <p:nvPr/>
        </p:nvSpPr>
        <p:spPr>
          <a:xfrm>
            <a:off x="1760631" y="4958478"/>
            <a:ext cx="6075615" cy="2641236"/>
          </a:xfrm>
          <a:prstGeom prst="rect">
            <a:avLst/>
          </a:prstGeom>
        </p:spPr>
        <p:txBody>
          <a:bodyPr wrap="square">
            <a:spAutoFit/>
          </a:bodyPr>
          <a:lstStyle/>
          <a:p>
            <a:pPr>
              <a:lnSpc>
                <a:spcPct val="150000"/>
              </a:lnSpc>
              <a:spcBef>
                <a:spcPts val="1200"/>
              </a:spcBef>
            </a:pPr>
            <a:r>
              <a:rPr lang="en-US" sz="1400" dirty="0"/>
              <a:t>An evolved version, the gold exchange standard, expressed one country's currency in terms of another country's currency, which was tied to the gold bullion standard. Only the gold bullion standard country needed to maintain gold reserves, while the other country held reserves of the linked currency. The currency in use was made of gold or convertible into gold at a fixed rate, with the central bank always ready to buy and sell gold at the specified price.</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graphicFrame>
        <p:nvGraphicFramePr>
          <p:cNvPr id="3" name="Chart 2">
            <a:extLst>
              <a:ext uri="{FF2B5EF4-FFF2-40B4-BE49-F238E27FC236}">
                <a16:creationId xmlns:a16="http://schemas.microsoft.com/office/drawing/2014/main" id="{2A1DEC83-9384-8ED5-F099-4B1BD945FC01}"/>
              </a:ext>
            </a:extLst>
          </p:cNvPr>
          <p:cNvGraphicFramePr/>
          <p:nvPr>
            <p:extLst>
              <p:ext uri="{D42A27DB-BD31-4B8C-83A1-F6EECF244321}">
                <p14:modId xmlns:p14="http://schemas.microsoft.com/office/powerpoint/2010/main" val="4095574746"/>
              </p:ext>
            </p:extLst>
          </p:nvPr>
        </p:nvGraphicFramePr>
        <p:xfrm>
          <a:off x="8617695" y="1504950"/>
          <a:ext cx="8271014" cy="727710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DC50325-12AB-7690-CB60-E900CE466BB7}"/>
              </a:ext>
            </a:extLst>
          </p:cNvPr>
          <p:cNvSpPr txBox="1"/>
          <p:nvPr/>
        </p:nvSpPr>
        <p:spPr>
          <a:xfrm>
            <a:off x="1760631" y="1795572"/>
            <a:ext cx="5486400" cy="258532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5400" dirty="0">
                <a:latin typeface="Poppins SemiBold" panose="00000700000000000000" pitchFamily="2" charset="0"/>
                <a:cs typeface="Poppins SemiBold" panose="00000700000000000000" pitchFamily="2" charset="0"/>
              </a:rPr>
              <a:t>Gold Exchange Standard (1925-1933):</a:t>
            </a:r>
            <a:endParaRPr lang="en-US" sz="5400"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4228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4"/>
                                        </p:tgtEl>
                                        <p:attrNameLst>
                                          <p:attrName>style.visibility</p:attrName>
                                        </p:attrNameLst>
                                      </p:cBhvr>
                                      <p:to>
                                        <p:strVal val="visible"/>
                                      </p:to>
                                    </p:set>
                                    <p:anim to="" calcmode="lin" valueType="num">
                                      <p:cBhvr>
                                        <p:cTn id="11"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4"/>
                                        </p:tgtEl>
                                      </p:cBhvr>
                                    </p:animEffect>
                                  </p:childTnLst>
                                </p:cTn>
                              </p:par>
                            </p:childTnLst>
                          </p:cTn>
                        </p:par>
                        <p:par>
                          <p:cTn id="13" fill="hold">
                            <p:stCondLst>
                              <p:cond delay="1448"/>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A2ECC4D-3011-9AAD-2303-1BEE6A2A4BF3}"/>
              </a:ext>
            </a:extLst>
          </p:cNvPr>
          <p:cNvSpPr/>
          <p:nvPr/>
        </p:nvSpPr>
        <p:spPr>
          <a:xfrm>
            <a:off x="10590076" y="4958478"/>
            <a:ext cx="6216653" cy="2266646"/>
          </a:xfrm>
          <a:prstGeom prst="rect">
            <a:avLst/>
          </a:prstGeom>
        </p:spPr>
        <p:txBody>
          <a:bodyPr wrap="square">
            <a:spAutoFit/>
          </a:bodyPr>
          <a:lstStyle/>
          <a:p>
            <a:pPr>
              <a:lnSpc>
                <a:spcPct val="150000"/>
              </a:lnSpc>
            </a:pPr>
            <a:r>
              <a:rPr lang="en-US" sz="1600" dirty="0"/>
              <a:t>After the breakdown of the gold standard system, world economies were in disarray following World War II. In July 1944, representatives from 44 major economies met at Bretton Woods, USA, to establish a new system. Two multilateral institutions were created during this conference:</a:t>
            </a:r>
          </a:p>
        </p:txBody>
      </p:sp>
      <p:sp>
        <p:nvSpPr>
          <p:cNvPr id="8" name="TextBox 7">
            <a:extLst>
              <a:ext uri="{FF2B5EF4-FFF2-40B4-BE49-F238E27FC236}">
                <a16:creationId xmlns:a16="http://schemas.microsoft.com/office/drawing/2014/main" id="{A1710E78-2549-20C4-B369-5DD8C1FB68C5}"/>
              </a:ext>
            </a:extLst>
          </p:cNvPr>
          <p:cNvSpPr txBox="1"/>
          <p:nvPr/>
        </p:nvSpPr>
        <p:spPr>
          <a:xfrm>
            <a:off x="7152851" y="1154876"/>
            <a:ext cx="4292716" cy="378565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latin typeface="Poppins SemiBold" panose="00000700000000000000" pitchFamily="2" charset="0"/>
                <a:cs typeface="Poppins SemiBold" panose="00000700000000000000" pitchFamily="2" charset="0"/>
              </a:rPr>
              <a:t>Bretton Woods System (BWS):</a:t>
            </a:r>
          </a:p>
        </p:txBody>
      </p:sp>
      <p:pic>
        <p:nvPicPr>
          <p:cNvPr id="3" name="Picture Placeholder 2">
            <a:extLst>
              <a:ext uri="{FF2B5EF4-FFF2-40B4-BE49-F238E27FC236}">
                <a16:creationId xmlns:a16="http://schemas.microsoft.com/office/drawing/2014/main" id="{9FFB0D99-4C6D-4275-A94B-5C118FE357E3}"/>
              </a:ext>
            </a:extLst>
          </p:cNvPr>
          <p:cNvPicPr>
            <a:picLocks noGrp="1" noChangeAspect="1"/>
          </p:cNvPicPr>
          <p:nvPr>
            <p:ph type="pic" sz="quarter" idx="12"/>
          </p:nvPr>
        </p:nvPicPr>
        <p:blipFill rotWithShape="1">
          <a:blip r:embed="rId2" cstate="print">
            <a:extLst>
              <a:ext uri="{28A0092B-C50C-407E-A947-70E740481C1C}">
                <a14:useLocalDpi xmlns:a14="http://schemas.microsoft.com/office/drawing/2010/main" val="0"/>
              </a:ext>
            </a:extLst>
          </a:blip>
          <a:srcRect/>
          <a:stretch/>
        </p:blipFill>
        <p:spPr>
          <a:xfrm>
            <a:off x="1" y="0"/>
            <a:ext cx="6450226" cy="10287000"/>
          </a:xfrm>
          <a:prstGeom prst="snip1Rect">
            <a:avLst/>
          </a:prstGeom>
        </p:spPr>
      </p:pic>
    </p:spTree>
    <p:extLst>
      <p:ext uri="{BB962C8B-B14F-4D97-AF65-F5344CB8AC3E}">
        <p14:creationId xmlns:p14="http://schemas.microsoft.com/office/powerpoint/2010/main" val="30925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8"/>
                                        </p:tgtEl>
                                        <p:attrNameLst>
                                          <p:attrName>style.visibility</p:attrName>
                                        </p:attrNameLst>
                                      </p:cBhvr>
                                      <p:to>
                                        <p:strVal val="visible"/>
                                      </p:to>
                                    </p:set>
                                    <p:anim to="" calcmode="lin" valueType="num">
                                      <p:cBhvr>
                                        <p:cTn id="7" dur="750" fill="hold">
                                          <p:stCondLst>
                                            <p:cond delay="0"/>
                                          </p:stCondLst>
                                        </p:cTn>
                                        <p:tgtEl>
                                          <p:spTgt spid="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
                                        </p:tgtEl>
                                      </p:cBhvr>
                                    </p:animEffect>
                                  </p:childTnLst>
                                </p:cTn>
                              </p:par>
                            </p:childTnLst>
                          </p:cTn>
                        </p:par>
                        <p:par>
                          <p:cTn id="9" fill="hold">
                            <p:stCondLst>
                              <p:cond delay="1268"/>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9AD8387-6476-7817-42B4-44A090B72431}"/>
              </a:ext>
            </a:extLst>
          </p:cNvPr>
          <p:cNvSpPr/>
          <p:nvPr/>
        </p:nvSpPr>
        <p:spPr>
          <a:xfrm>
            <a:off x="9482262" y="3074156"/>
            <a:ext cx="2298950" cy="2300194"/>
          </a:xfrm>
          <a:prstGeom prst="ellipse">
            <a:avLst/>
          </a:prstGeom>
          <a:solidFill>
            <a:schemeClr val="accent2"/>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 name="Oval 2">
            <a:extLst>
              <a:ext uri="{FF2B5EF4-FFF2-40B4-BE49-F238E27FC236}">
                <a16:creationId xmlns:a16="http://schemas.microsoft.com/office/drawing/2014/main" id="{1E3B2241-D369-AAFE-7D0A-1A2B38B85228}"/>
              </a:ext>
            </a:extLst>
          </p:cNvPr>
          <p:cNvSpPr/>
          <p:nvPr/>
        </p:nvSpPr>
        <p:spPr>
          <a:xfrm>
            <a:off x="9482262" y="5968121"/>
            <a:ext cx="2298950" cy="2300194"/>
          </a:xfrm>
          <a:prstGeom prst="ellipse">
            <a:avLst/>
          </a:prstGeom>
          <a:solidFill>
            <a:schemeClr val="accent4"/>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4" name="Freeform: Shape 3">
            <a:extLst>
              <a:ext uri="{FF2B5EF4-FFF2-40B4-BE49-F238E27FC236}">
                <a16:creationId xmlns:a16="http://schemas.microsoft.com/office/drawing/2014/main" id="{269ABB73-A4B4-A381-2F7C-0391B2E2A650}"/>
              </a:ext>
            </a:extLst>
          </p:cNvPr>
          <p:cNvSpPr/>
          <p:nvPr/>
        </p:nvSpPr>
        <p:spPr>
          <a:xfrm>
            <a:off x="10124602" y="3790922"/>
            <a:ext cx="1014270" cy="866662"/>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5" name="Graphic 2">
            <a:extLst>
              <a:ext uri="{FF2B5EF4-FFF2-40B4-BE49-F238E27FC236}">
                <a16:creationId xmlns:a16="http://schemas.microsoft.com/office/drawing/2014/main" id="{668D7CBD-28B8-6D91-ED39-ADDE34AFCC9D}"/>
              </a:ext>
            </a:extLst>
          </p:cNvPr>
          <p:cNvGrpSpPr/>
          <p:nvPr/>
        </p:nvGrpSpPr>
        <p:grpSpPr>
          <a:xfrm>
            <a:off x="10124777" y="6611288"/>
            <a:ext cx="1013920" cy="1013860"/>
            <a:chOff x="10511468" y="4696809"/>
            <a:chExt cx="987233" cy="987178"/>
          </a:xfrm>
          <a:solidFill>
            <a:schemeClr val="bg1"/>
          </a:solidFill>
        </p:grpSpPr>
        <p:sp>
          <p:nvSpPr>
            <p:cNvPr id="6" name="Freeform: Shape 5">
              <a:extLst>
                <a:ext uri="{FF2B5EF4-FFF2-40B4-BE49-F238E27FC236}">
                  <a16:creationId xmlns:a16="http://schemas.microsoft.com/office/drawing/2014/main" id="{B4AE74D8-680E-163D-57C3-7F331A62BBE2}"/>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7" name="Freeform: Shape 6">
              <a:extLst>
                <a:ext uri="{FF2B5EF4-FFF2-40B4-BE49-F238E27FC236}">
                  <a16:creationId xmlns:a16="http://schemas.microsoft.com/office/drawing/2014/main" id="{D3632609-65C8-1C70-907C-4C7935B5A9C2}"/>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8" name="Freeform: Shape 7">
              <a:extLst>
                <a:ext uri="{FF2B5EF4-FFF2-40B4-BE49-F238E27FC236}">
                  <a16:creationId xmlns:a16="http://schemas.microsoft.com/office/drawing/2014/main" id="{D89AAC43-D06F-B0AF-C71B-1EE075CA4C6A}"/>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sp>
        <p:nvSpPr>
          <p:cNvPr id="9" name="Oval 8">
            <a:extLst>
              <a:ext uri="{FF2B5EF4-FFF2-40B4-BE49-F238E27FC236}">
                <a16:creationId xmlns:a16="http://schemas.microsoft.com/office/drawing/2014/main" id="{D9204D10-148B-8298-B82D-1ADCC074093E}"/>
              </a:ext>
            </a:extLst>
          </p:cNvPr>
          <p:cNvSpPr/>
          <p:nvPr/>
        </p:nvSpPr>
        <p:spPr>
          <a:xfrm>
            <a:off x="6474662" y="3074156"/>
            <a:ext cx="2298948"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10" name="Oval 9">
            <a:extLst>
              <a:ext uri="{FF2B5EF4-FFF2-40B4-BE49-F238E27FC236}">
                <a16:creationId xmlns:a16="http://schemas.microsoft.com/office/drawing/2014/main" id="{6B5E9353-A406-9E10-0489-C5292F90ECBE}"/>
              </a:ext>
            </a:extLst>
          </p:cNvPr>
          <p:cNvSpPr/>
          <p:nvPr/>
        </p:nvSpPr>
        <p:spPr>
          <a:xfrm>
            <a:off x="6474662" y="5968121"/>
            <a:ext cx="2298948" cy="2300194"/>
          </a:xfrm>
          <a:prstGeom prst="ellipse">
            <a:avLst/>
          </a:prstGeom>
          <a:solidFill>
            <a:schemeClr val="accent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 name="Graphic 2">
            <a:extLst>
              <a:ext uri="{FF2B5EF4-FFF2-40B4-BE49-F238E27FC236}">
                <a16:creationId xmlns:a16="http://schemas.microsoft.com/office/drawing/2014/main" id="{6B8AD07A-1386-5CD8-DCFA-D27795E3889F}"/>
              </a:ext>
            </a:extLst>
          </p:cNvPr>
          <p:cNvGrpSpPr/>
          <p:nvPr/>
        </p:nvGrpSpPr>
        <p:grpSpPr>
          <a:xfrm>
            <a:off x="7117172" y="3717258"/>
            <a:ext cx="1013928" cy="1013990"/>
            <a:chOff x="8666134" y="1003301"/>
            <a:chExt cx="987242" cy="987310"/>
          </a:xfrm>
          <a:solidFill>
            <a:schemeClr val="bg1"/>
          </a:solidFill>
        </p:grpSpPr>
        <p:sp>
          <p:nvSpPr>
            <p:cNvPr id="12" name="Freeform: Shape 11">
              <a:extLst>
                <a:ext uri="{FF2B5EF4-FFF2-40B4-BE49-F238E27FC236}">
                  <a16:creationId xmlns:a16="http://schemas.microsoft.com/office/drawing/2014/main" id="{D062E4B9-5544-80F2-F93B-322698A42528}"/>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5DA78142-DBD4-F82F-CD2A-BCDEEC6747AE}"/>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6C988F15-AACF-A573-01EA-6EFF2A736C09}"/>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8DAE7584-A95C-3C39-AC66-110FB69D49F3}"/>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3335F5AF-F955-0EFC-1B2A-3D1994264B9D}"/>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17" name="Graphic 2">
            <a:extLst>
              <a:ext uri="{FF2B5EF4-FFF2-40B4-BE49-F238E27FC236}">
                <a16:creationId xmlns:a16="http://schemas.microsoft.com/office/drawing/2014/main" id="{D8683C42-0BB3-594E-7910-77D0DA51E34C}"/>
              </a:ext>
            </a:extLst>
          </p:cNvPr>
          <p:cNvGrpSpPr/>
          <p:nvPr/>
        </p:nvGrpSpPr>
        <p:grpSpPr>
          <a:xfrm>
            <a:off x="7117141" y="6633751"/>
            <a:ext cx="1013990" cy="968934"/>
            <a:chOff x="4954348" y="6541886"/>
            <a:chExt cx="987302" cy="943434"/>
          </a:xfrm>
          <a:solidFill>
            <a:schemeClr val="bg1"/>
          </a:solidFill>
        </p:grpSpPr>
        <p:sp>
          <p:nvSpPr>
            <p:cNvPr id="18" name="Freeform: Shape 17">
              <a:extLst>
                <a:ext uri="{FF2B5EF4-FFF2-40B4-BE49-F238E27FC236}">
                  <a16:creationId xmlns:a16="http://schemas.microsoft.com/office/drawing/2014/main" id="{CF44407C-13F3-F4D9-D55D-BF78AFAD1B28}"/>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2504161C-8A62-89C6-5089-C9A830FDC8FC}"/>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85C1A6F7-3CB8-F801-B1DF-EA8F151222F1}"/>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0CA7675C-C9AC-ADB3-0C54-F214516937AB}"/>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A6FA0F38-5F2F-EA27-2D45-8E631992A01F}"/>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3" name="Rectangle 22">
            <a:extLst>
              <a:ext uri="{FF2B5EF4-FFF2-40B4-BE49-F238E27FC236}">
                <a16:creationId xmlns:a16="http://schemas.microsoft.com/office/drawing/2014/main" id="{01915A4A-A34D-5B48-6AD5-9914555769BE}"/>
              </a:ext>
            </a:extLst>
          </p:cNvPr>
          <p:cNvSpPr/>
          <p:nvPr/>
        </p:nvSpPr>
        <p:spPr>
          <a:xfrm>
            <a:off x="1341702" y="3555032"/>
            <a:ext cx="4795808" cy="1630767"/>
          </a:xfrm>
          <a:prstGeom prst="rect">
            <a:avLst/>
          </a:prstGeom>
        </p:spPr>
        <p:txBody>
          <a:bodyPr wrap="square">
            <a:spAutoFit/>
          </a:bodyPr>
          <a:lstStyle/>
          <a:p>
            <a:pPr algn="r"/>
            <a:r>
              <a:rPr lang="en-IN" sz="2400" b="1" dirty="0"/>
              <a:t>USD as Universal Reserve Asset</a:t>
            </a:r>
          </a:p>
          <a:p>
            <a:pPr algn="r">
              <a:lnSpc>
                <a:spcPct val="150000"/>
              </a:lnSpc>
            </a:pPr>
            <a:r>
              <a:rPr lang="en-US" sz="1200" dirty="0"/>
              <a:t>The USD was designated as a universal reserve asset alongside gold, allowing countries to issue currency notes against a reserve basket containing both gold and USD.</a:t>
            </a:r>
          </a:p>
        </p:txBody>
      </p:sp>
      <p:sp>
        <p:nvSpPr>
          <p:cNvPr id="24" name="Rectangle 23">
            <a:extLst>
              <a:ext uri="{FF2B5EF4-FFF2-40B4-BE49-F238E27FC236}">
                <a16:creationId xmlns:a16="http://schemas.microsoft.com/office/drawing/2014/main" id="{C4AD4B65-590A-4467-97FE-4FCD3BE500A8}"/>
              </a:ext>
            </a:extLst>
          </p:cNvPr>
          <p:cNvSpPr/>
          <p:nvPr/>
        </p:nvSpPr>
        <p:spPr>
          <a:xfrm>
            <a:off x="1341702" y="6448997"/>
            <a:ext cx="4795808" cy="2000099"/>
          </a:xfrm>
          <a:prstGeom prst="rect">
            <a:avLst/>
          </a:prstGeom>
        </p:spPr>
        <p:txBody>
          <a:bodyPr wrap="square">
            <a:spAutoFit/>
          </a:bodyPr>
          <a:lstStyle/>
          <a:p>
            <a:pPr algn="r">
              <a:lnSpc>
                <a:spcPct val="150000"/>
              </a:lnSpc>
            </a:pPr>
            <a:r>
              <a:rPr lang="en-US" sz="2400" b="1" dirty="0"/>
              <a:t>Unconditional Guarantee by US Federal Reserve Bank</a:t>
            </a:r>
          </a:p>
          <a:p>
            <a:pPr algn="r">
              <a:lnSpc>
                <a:spcPct val="150000"/>
              </a:lnSpc>
            </a:pPr>
            <a:r>
              <a:rPr lang="en-US" sz="1200" dirty="0"/>
              <a:t>The US Federal Reserve Bank provided an unconditional guarantee to buy and sell an unlimited quantity of gold at fixed prices, known as the Gold Convertibility Clause</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5" name="Rectangle 24">
            <a:extLst>
              <a:ext uri="{FF2B5EF4-FFF2-40B4-BE49-F238E27FC236}">
                <a16:creationId xmlns:a16="http://schemas.microsoft.com/office/drawing/2014/main" id="{8DE1C178-A7C3-D126-CE0B-E20B60FE1712}"/>
              </a:ext>
            </a:extLst>
          </p:cNvPr>
          <p:cNvSpPr/>
          <p:nvPr/>
        </p:nvSpPr>
        <p:spPr>
          <a:xfrm>
            <a:off x="12154459" y="3555032"/>
            <a:ext cx="4795808" cy="1169103"/>
          </a:xfrm>
          <a:prstGeom prst="rect">
            <a:avLst/>
          </a:prstGeom>
        </p:spPr>
        <p:txBody>
          <a:bodyPr wrap="square">
            <a:spAutoFit/>
          </a:bodyPr>
          <a:lstStyle/>
          <a:p>
            <a:pPr>
              <a:lnSpc>
                <a:spcPct val="150000"/>
              </a:lnSpc>
            </a:pPr>
            <a:r>
              <a:rPr lang="en-IN" sz="2400" b="1" dirty="0"/>
              <a:t>Par Value Mechanism</a:t>
            </a:r>
          </a:p>
          <a:p>
            <a:pPr>
              <a:lnSpc>
                <a:spcPct val="150000"/>
              </a:lnSpc>
            </a:pPr>
            <a:r>
              <a:rPr lang="en-US" sz="1200" dirty="0"/>
              <a:t>Created a three-way relationship between gold, USD, and individual currencies, termed the Par Value Mechanism.</a:t>
            </a:r>
          </a:p>
        </p:txBody>
      </p:sp>
      <p:sp>
        <p:nvSpPr>
          <p:cNvPr id="26" name="Rectangle 25">
            <a:extLst>
              <a:ext uri="{FF2B5EF4-FFF2-40B4-BE49-F238E27FC236}">
                <a16:creationId xmlns:a16="http://schemas.microsoft.com/office/drawing/2014/main" id="{3B01BE6E-A903-8B2F-44A8-EAE4AE4637EC}"/>
              </a:ext>
            </a:extLst>
          </p:cNvPr>
          <p:cNvSpPr/>
          <p:nvPr/>
        </p:nvSpPr>
        <p:spPr>
          <a:xfrm>
            <a:off x="12154459" y="6448997"/>
            <a:ext cx="4795808" cy="1723100"/>
          </a:xfrm>
          <a:prstGeom prst="rect">
            <a:avLst/>
          </a:prstGeom>
        </p:spPr>
        <p:txBody>
          <a:bodyPr wrap="square">
            <a:spAutoFit/>
          </a:bodyPr>
          <a:lstStyle/>
          <a:p>
            <a:pPr>
              <a:lnSpc>
                <a:spcPct val="150000"/>
              </a:lnSpc>
            </a:pPr>
            <a:r>
              <a:rPr lang="en-IN" sz="2400" b="1" dirty="0"/>
              <a:t>Central Bank Participation</a:t>
            </a:r>
          </a:p>
          <a:p>
            <a:pPr>
              <a:lnSpc>
                <a:spcPct val="150000"/>
              </a:lnSpc>
            </a:pPr>
            <a:r>
              <a:rPr lang="en-US" sz="1200" dirty="0"/>
              <a:t>Exchange rates were expected to be controlled within a variation zone through intervention. Central banks actively participated in domestic foreign exchange markets to influence exchange rates.</a:t>
            </a:r>
          </a:p>
        </p:txBody>
      </p:sp>
      <p:sp>
        <p:nvSpPr>
          <p:cNvPr id="29" name="Google Shape;204;p13">
            <a:extLst>
              <a:ext uri="{FF2B5EF4-FFF2-40B4-BE49-F238E27FC236}">
                <a16:creationId xmlns:a16="http://schemas.microsoft.com/office/drawing/2014/main" id="{CAA9634C-8FFC-22FC-1EEB-2C5E5DCAAA39}"/>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IN" sz="6000" dirty="0">
                <a:latin typeface="Poppins SemiBold" panose="00000700000000000000" pitchFamily="2" charset="0"/>
                <a:cs typeface="Poppins SemiBold" panose="00000700000000000000" pitchFamily="2" charset="0"/>
              </a:rPr>
              <a:t>Bretton Woods System (BWS):</a:t>
            </a:r>
          </a:p>
        </p:txBody>
      </p:sp>
    </p:spTree>
    <p:extLst>
      <p:ext uri="{BB962C8B-B14F-4D97-AF65-F5344CB8AC3E}">
        <p14:creationId xmlns:p14="http://schemas.microsoft.com/office/powerpoint/2010/main" val="12708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9"/>
                                        </p:tgtEl>
                                        <p:attrNameLst>
                                          <p:attrName>style.visibility</p:attrName>
                                        </p:attrNameLst>
                                      </p:cBhvr>
                                      <p:to>
                                        <p:strVal val="visible"/>
                                      </p:to>
                                    </p:set>
                                    <p:anim to="" calcmode="lin" valueType="num">
                                      <p:cBhvr>
                                        <p:cTn id="7" dur="750" fill="hold">
                                          <p:stCondLst>
                                            <p:cond delay="0"/>
                                          </p:stCondLst>
                                        </p:cTn>
                                        <p:tgtEl>
                                          <p:spTgt spid="2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9"/>
                                        </p:tgtEl>
                                      </p:cBhvr>
                                    </p:animEffect>
                                  </p:childTnLst>
                                </p:cTn>
                              </p:par>
                            </p:childTnLst>
                          </p:cTn>
                        </p:par>
                        <p:par>
                          <p:cTn id="9" fill="hold">
                            <p:stCondLst>
                              <p:cond delay="1268"/>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700" fill="hold"/>
                                        <p:tgtEl>
                                          <p:spTgt spid="9"/>
                                        </p:tgtEl>
                                        <p:attrNameLst>
                                          <p:attrName>ppt_w</p:attrName>
                                        </p:attrNameLst>
                                      </p:cBhvr>
                                      <p:tavLst>
                                        <p:tav tm="0">
                                          <p:val>
                                            <p:fltVal val="0"/>
                                          </p:val>
                                        </p:tav>
                                        <p:tav tm="100000">
                                          <p:val>
                                            <p:strVal val="#ppt_w"/>
                                          </p:val>
                                        </p:tav>
                                      </p:tavLst>
                                    </p:anim>
                                    <p:anim calcmode="lin" valueType="num">
                                      <p:cBhvr>
                                        <p:cTn id="13" dur="700" fill="hold"/>
                                        <p:tgtEl>
                                          <p:spTgt spid="9"/>
                                        </p:tgtEl>
                                        <p:attrNameLst>
                                          <p:attrName>ppt_h</p:attrName>
                                        </p:attrNameLst>
                                      </p:cBhvr>
                                      <p:tavLst>
                                        <p:tav tm="0">
                                          <p:val>
                                            <p:fltVal val="0"/>
                                          </p:val>
                                        </p:tav>
                                        <p:tav tm="100000">
                                          <p:val>
                                            <p:strVal val="#ppt_h"/>
                                          </p:val>
                                        </p:tav>
                                      </p:tavLst>
                                    </p:anim>
                                    <p:animEffect transition="in" filter="fade">
                                      <p:cBhvr>
                                        <p:cTn id="14" dur="7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700" fill="hold"/>
                                        <p:tgtEl>
                                          <p:spTgt spid="11"/>
                                        </p:tgtEl>
                                        <p:attrNameLst>
                                          <p:attrName>ppt_w</p:attrName>
                                        </p:attrNameLst>
                                      </p:cBhvr>
                                      <p:tavLst>
                                        <p:tav tm="0">
                                          <p:val>
                                            <p:fltVal val="0"/>
                                          </p:val>
                                        </p:tav>
                                        <p:tav tm="100000">
                                          <p:val>
                                            <p:strVal val="#ppt_w"/>
                                          </p:val>
                                        </p:tav>
                                      </p:tavLst>
                                    </p:anim>
                                    <p:anim calcmode="lin" valueType="num">
                                      <p:cBhvr>
                                        <p:cTn id="18" dur="700" fill="hold"/>
                                        <p:tgtEl>
                                          <p:spTgt spid="11"/>
                                        </p:tgtEl>
                                        <p:attrNameLst>
                                          <p:attrName>ppt_h</p:attrName>
                                        </p:attrNameLst>
                                      </p:cBhvr>
                                      <p:tavLst>
                                        <p:tav tm="0">
                                          <p:val>
                                            <p:fltVal val="0"/>
                                          </p:val>
                                        </p:tav>
                                        <p:tav tm="100000">
                                          <p:val>
                                            <p:strVal val="#ppt_h"/>
                                          </p:val>
                                        </p:tav>
                                      </p:tavLst>
                                    </p:anim>
                                    <p:animEffect transition="in" filter="fade">
                                      <p:cBhvr>
                                        <p:cTn id="19" dur="700"/>
                                        <p:tgtEl>
                                          <p:spTgt spid="11"/>
                                        </p:tgtEl>
                                      </p:cBhvr>
                                    </p:animEffect>
                                  </p:childTnLst>
                                </p:cTn>
                              </p:par>
                              <p:par>
                                <p:cTn id="20" presetID="2" presetClass="entr" presetSubtype="8" decel="10000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00" fill="hold"/>
                                        <p:tgtEl>
                                          <p:spTgt spid="23"/>
                                        </p:tgtEl>
                                        <p:attrNameLst>
                                          <p:attrName>ppt_x</p:attrName>
                                        </p:attrNameLst>
                                      </p:cBhvr>
                                      <p:tavLst>
                                        <p:tav tm="0">
                                          <p:val>
                                            <p:strVal val="0-#ppt_w/2"/>
                                          </p:val>
                                        </p:tav>
                                        <p:tav tm="100000">
                                          <p:val>
                                            <p:strVal val="#ppt_x"/>
                                          </p:val>
                                        </p:tav>
                                      </p:tavLst>
                                    </p:anim>
                                    <p:anim calcmode="lin" valueType="num">
                                      <p:cBhvr additive="base">
                                        <p:cTn id="23" dur="7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1968"/>
                            </p:stCondLst>
                            <p:childTnLst>
                              <p:par>
                                <p:cTn id="25" presetID="53"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700" fill="hold"/>
                                        <p:tgtEl>
                                          <p:spTgt spid="2"/>
                                        </p:tgtEl>
                                        <p:attrNameLst>
                                          <p:attrName>ppt_w</p:attrName>
                                        </p:attrNameLst>
                                      </p:cBhvr>
                                      <p:tavLst>
                                        <p:tav tm="0">
                                          <p:val>
                                            <p:fltVal val="0"/>
                                          </p:val>
                                        </p:tav>
                                        <p:tav tm="100000">
                                          <p:val>
                                            <p:strVal val="#ppt_w"/>
                                          </p:val>
                                        </p:tav>
                                      </p:tavLst>
                                    </p:anim>
                                    <p:anim calcmode="lin" valueType="num">
                                      <p:cBhvr>
                                        <p:cTn id="28" dur="700" fill="hold"/>
                                        <p:tgtEl>
                                          <p:spTgt spid="2"/>
                                        </p:tgtEl>
                                        <p:attrNameLst>
                                          <p:attrName>ppt_h</p:attrName>
                                        </p:attrNameLst>
                                      </p:cBhvr>
                                      <p:tavLst>
                                        <p:tav tm="0">
                                          <p:val>
                                            <p:fltVal val="0"/>
                                          </p:val>
                                        </p:tav>
                                        <p:tav tm="100000">
                                          <p:val>
                                            <p:strVal val="#ppt_h"/>
                                          </p:val>
                                        </p:tav>
                                      </p:tavLst>
                                    </p:anim>
                                    <p:animEffect transition="in" filter="fade">
                                      <p:cBhvr>
                                        <p:cTn id="29" dur="700"/>
                                        <p:tgtEl>
                                          <p:spTgt spid="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700" fill="hold"/>
                                        <p:tgtEl>
                                          <p:spTgt spid="4"/>
                                        </p:tgtEl>
                                        <p:attrNameLst>
                                          <p:attrName>ppt_w</p:attrName>
                                        </p:attrNameLst>
                                      </p:cBhvr>
                                      <p:tavLst>
                                        <p:tav tm="0">
                                          <p:val>
                                            <p:fltVal val="0"/>
                                          </p:val>
                                        </p:tav>
                                        <p:tav tm="100000">
                                          <p:val>
                                            <p:strVal val="#ppt_w"/>
                                          </p:val>
                                        </p:tav>
                                      </p:tavLst>
                                    </p:anim>
                                    <p:anim calcmode="lin" valueType="num">
                                      <p:cBhvr>
                                        <p:cTn id="33" dur="700" fill="hold"/>
                                        <p:tgtEl>
                                          <p:spTgt spid="4"/>
                                        </p:tgtEl>
                                        <p:attrNameLst>
                                          <p:attrName>ppt_h</p:attrName>
                                        </p:attrNameLst>
                                      </p:cBhvr>
                                      <p:tavLst>
                                        <p:tav tm="0">
                                          <p:val>
                                            <p:fltVal val="0"/>
                                          </p:val>
                                        </p:tav>
                                        <p:tav tm="100000">
                                          <p:val>
                                            <p:strVal val="#ppt_h"/>
                                          </p:val>
                                        </p:tav>
                                      </p:tavLst>
                                    </p:anim>
                                    <p:animEffect transition="in" filter="fade">
                                      <p:cBhvr>
                                        <p:cTn id="34" dur="700"/>
                                        <p:tgtEl>
                                          <p:spTgt spid="4"/>
                                        </p:tgtEl>
                                      </p:cBhvr>
                                    </p:animEffect>
                                  </p:childTnLst>
                                </p:cTn>
                              </p:par>
                              <p:par>
                                <p:cTn id="35" presetID="2" presetClass="entr" presetSubtype="2" decel="10000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700" fill="hold"/>
                                        <p:tgtEl>
                                          <p:spTgt spid="25"/>
                                        </p:tgtEl>
                                        <p:attrNameLst>
                                          <p:attrName>ppt_x</p:attrName>
                                        </p:attrNameLst>
                                      </p:cBhvr>
                                      <p:tavLst>
                                        <p:tav tm="0">
                                          <p:val>
                                            <p:strVal val="1+#ppt_w/2"/>
                                          </p:val>
                                        </p:tav>
                                        <p:tav tm="100000">
                                          <p:val>
                                            <p:strVal val="#ppt_x"/>
                                          </p:val>
                                        </p:tav>
                                      </p:tavLst>
                                    </p:anim>
                                    <p:anim calcmode="lin" valueType="num">
                                      <p:cBhvr additive="base">
                                        <p:cTn id="38" dur="7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2668"/>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00" fill="hold"/>
                                        <p:tgtEl>
                                          <p:spTgt spid="10"/>
                                        </p:tgtEl>
                                        <p:attrNameLst>
                                          <p:attrName>ppt_w</p:attrName>
                                        </p:attrNameLst>
                                      </p:cBhvr>
                                      <p:tavLst>
                                        <p:tav tm="0">
                                          <p:val>
                                            <p:fltVal val="0"/>
                                          </p:val>
                                        </p:tav>
                                        <p:tav tm="100000">
                                          <p:val>
                                            <p:strVal val="#ppt_w"/>
                                          </p:val>
                                        </p:tav>
                                      </p:tavLst>
                                    </p:anim>
                                    <p:anim calcmode="lin" valueType="num">
                                      <p:cBhvr>
                                        <p:cTn id="43" dur="700" fill="hold"/>
                                        <p:tgtEl>
                                          <p:spTgt spid="10"/>
                                        </p:tgtEl>
                                        <p:attrNameLst>
                                          <p:attrName>ppt_h</p:attrName>
                                        </p:attrNameLst>
                                      </p:cBhvr>
                                      <p:tavLst>
                                        <p:tav tm="0">
                                          <p:val>
                                            <p:fltVal val="0"/>
                                          </p:val>
                                        </p:tav>
                                        <p:tav tm="100000">
                                          <p:val>
                                            <p:strVal val="#ppt_h"/>
                                          </p:val>
                                        </p:tav>
                                      </p:tavLst>
                                    </p:anim>
                                    <p:animEffect transition="in" filter="fade">
                                      <p:cBhvr>
                                        <p:cTn id="44" dur="7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700" fill="hold"/>
                                        <p:tgtEl>
                                          <p:spTgt spid="17"/>
                                        </p:tgtEl>
                                        <p:attrNameLst>
                                          <p:attrName>ppt_w</p:attrName>
                                        </p:attrNameLst>
                                      </p:cBhvr>
                                      <p:tavLst>
                                        <p:tav tm="0">
                                          <p:val>
                                            <p:fltVal val="0"/>
                                          </p:val>
                                        </p:tav>
                                        <p:tav tm="100000">
                                          <p:val>
                                            <p:strVal val="#ppt_w"/>
                                          </p:val>
                                        </p:tav>
                                      </p:tavLst>
                                    </p:anim>
                                    <p:anim calcmode="lin" valueType="num">
                                      <p:cBhvr>
                                        <p:cTn id="48" dur="700" fill="hold"/>
                                        <p:tgtEl>
                                          <p:spTgt spid="17"/>
                                        </p:tgtEl>
                                        <p:attrNameLst>
                                          <p:attrName>ppt_h</p:attrName>
                                        </p:attrNameLst>
                                      </p:cBhvr>
                                      <p:tavLst>
                                        <p:tav tm="0">
                                          <p:val>
                                            <p:fltVal val="0"/>
                                          </p:val>
                                        </p:tav>
                                        <p:tav tm="100000">
                                          <p:val>
                                            <p:strVal val="#ppt_h"/>
                                          </p:val>
                                        </p:tav>
                                      </p:tavLst>
                                    </p:anim>
                                    <p:animEffect transition="in" filter="fade">
                                      <p:cBhvr>
                                        <p:cTn id="49" dur="700"/>
                                        <p:tgtEl>
                                          <p:spTgt spid="17"/>
                                        </p:tgtEl>
                                      </p:cBhvr>
                                    </p:animEffect>
                                  </p:childTnLst>
                                </p:cTn>
                              </p:par>
                              <p:par>
                                <p:cTn id="50" presetID="2" presetClass="entr" presetSubtype="8" decel="10000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700" fill="hold"/>
                                        <p:tgtEl>
                                          <p:spTgt spid="24"/>
                                        </p:tgtEl>
                                        <p:attrNameLst>
                                          <p:attrName>ppt_x</p:attrName>
                                        </p:attrNameLst>
                                      </p:cBhvr>
                                      <p:tavLst>
                                        <p:tav tm="0">
                                          <p:val>
                                            <p:strVal val="0-#ppt_w/2"/>
                                          </p:val>
                                        </p:tav>
                                        <p:tav tm="100000">
                                          <p:val>
                                            <p:strVal val="#ppt_x"/>
                                          </p:val>
                                        </p:tav>
                                      </p:tavLst>
                                    </p:anim>
                                    <p:anim calcmode="lin" valueType="num">
                                      <p:cBhvr additive="base">
                                        <p:cTn id="53" dur="7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3367"/>
                            </p:stCondLst>
                            <p:childTnLst>
                              <p:par>
                                <p:cTn id="55" presetID="53" presetClass="entr" presetSubtype="16"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700" fill="hold"/>
                                        <p:tgtEl>
                                          <p:spTgt spid="3"/>
                                        </p:tgtEl>
                                        <p:attrNameLst>
                                          <p:attrName>ppt_w</p:attrName>
                                        </p:attrNameLst>
                                      </p:cBhvr>
                                      <p:tavLst>
                                        <p:tav tm="0">
                                          <p:val>
                                            <p:fltVal val="0"/>
                                          </p:val>
                                        </p:tav>
                                        <p:tav tm="100000">
                                          <p:val>
                                            <p:strVal val="#ppt_w"/>
                                          </p:val>
                                        </p:tav>
                                      </p:tavLst>
                                    </p:anim>
                                    <p:anim calcmode="lin" valueType="num">
                                      <p:cBhvr>
                                        <p:cTn id="58" dur="700" fill="hold"/>
                                        <p:tgtEl>
                                          <p:spTgt spid="3"/>
                                        </p:tgtEl>
                                        <p:attrNameLst>
                                          <p:attrName>ppt_h</p:attrName>
                                        </p:attrNameLst>
                                      </p:cBhvr>
                                      <p:tavLst>
                                        <p:tav tm="0">
                                          <p:val>
                                            <p:fltVal val="0"/>
                                          </p:val>
                                        </p:tav>
                                        <p:tav tm="100000">
                                          <p:val>
                                            <p:strVal val="#ppt_h"/>
                                          </p:val>
                                        </p:tav>
                                      </p:tavLst>
                                    </p:anim>
                                    <p:animEffect transition="in" filter="fade">
                                      <p:cBhvr>
                                        <p:cTn id="59" dur="700"/>
                                        <p:tgtEl>
                                          <p:spTgt spid="3"/>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700" fill="hold"/>
                                        <p:tgtEl>
                                          <p:spTgt spid="5"/>
                                        </p:tgtEl>
                                        <p:attrNameLst>
                                          <p:attrName>ppt_w</p:attrName>
                                        </p:attrNameLst>
                                      </p:cBhvr>
                                      <p:tavLst>
                                        <p:tav tm="0">
                                          <p:val>
                                            <p:fltVal val="0"/>
                                          </p:val>
                                        </p:tav>
                                        <p:tav tm="100000">
                                          <p:val>
                                            <p:strVal val="#ppt_w"/>
                                          </p:val>
                                        </p:tav>
                                      </p:tavLst>
                                    </p:anim>
                                    <p:anim calcmode="lin" valueType="num">
                                      <p:cBhvr>
                                        <p:cTn id="63" dur="700" fill="hold"/>
                                        <p:tgtEl>
                                          <p:spTgt spid="5"/>
                                        </p:tgtEl>
                                        <p:attrNameLst>
                                          <p:attrName>ppt_h</p:attrName>
                                        </p:attrNameLst>
                                      </p:cBhvr>
                                      <p:tavLst>
                                        <p:tav tm="0">
                                          <p:val>
                                            <p:fltVal val="0"/>
                                          </p:val>
                                        </p:tav>
                                        <p:tav tm="100000">
                                          <p:val>
                                            <p:strVal val="#ppt_h"/>
                                          </p:val>
                                        </p:tav>
                                      </p:tavLst>
                                    </p:anim>
                                    <p:animEffect transition="in" filter="fade">
                                      <p:cBhvr>
                                        <p:cTn id="64" dur="700"/>
                                        <p:tgtEl>
                                          <p:spTgt spid="5"/>
                                        </p:tgtEl>
                                      </p:cBhvr>
                                    </p:animEffect>
                                  </p:childTnLst>
                                </p:cTn>
                              </p:par>
                              <p:par>
                                <p:cTn id="65" presetID="2" presetClass="entr" presetSubtype="2" decel="10000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700" fill="hold"/>
                                        <p:tgtEl>
                                          <p:spTgt spid="26"/>
                                        </p:tgtEl>
                                        <p:attrNameLst>
                                          <p:attrName>ppt_x</p:attrName>
                                        </p:attrNameLst>
                                      </p:cBhvr>
                                      <p:tavLst>
                                        <p:tav tm="0">
                                          <p:val>
                                            <p:strVal val="1+#ppt_w/2"/>
                                          </p:val>
                                        </p:tav>
                                        <p:tav tm="100000">
                                          <p:val>
                                            <p:strVal val="#ppt_x"/>
                                          </p:val>
                                        </p:tav>
                                      </p:tavLst>
                                    </p:anim>
                                    <p:anim calcmode="lin" valueType="num">
                                      <p:cBhvr additive="base">
                                        <p:cTn id="68" dur="7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0" grpId="0" animBg="1"/>
      <p:bldP spid="23" grpId="0"/>
      <p:bldP spid="24" grpId="0"/>
      <p:bldP spid="25" grpId="0"/>
      <p:bldP spid="26"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803BD9-0BC6-684D-5E95-3940C5829987}"/>
              </a:ext>
            </a:extLst>
          </p:cNvPr>
          <p:cNvGrpSpPr/>
          <p:nvPr/>
        </p:nvGrpSpPr>
        <p:grpSpPr>
          <a:xfrm>
            <a:off x="2513210" y="3206900"/>
            <a:ext cx="2862000" cy="2862000"/>
            <a:chOff x="1722120" y="3139440"/>
            <a:chExt cx="1908000" cy="1908000"/>
          </a:xfrm>
        </p:grpSpPr>
        <p:sp>
          <p:nvSpPr>
            <p:cNvPr id="3" name="Oval 2">
              <a:extLst>
                <a:ext uri="{FF2B5EF4-FFF2-40B4-BE49-F238E27FC236}">
                  <a16:creationId xmlns:a16="http://schemas.microsoft.com/office/drawing/2014/main" id="{3D91B20C-E98F-430D-2EAC-9696CCC609F9}"/>
                </a:ext>
              </a:extLst>
            </p:cNvPr>
            <p:cNvSpPr/>
            <p:nvPr/>
          </p:nvSpPr>
          <p:spPr>
            <a:xfrm>
              <a:off x="1722120" y="3139440"/>
              <a:ext cx="1908000" cy="1908000"/>
            </a:xfrm>
            <a:prstGeom prst="ellipse">
              <a:avLst/>
            </a:prstGeom>
            <a:noFill/>
            <a:ln w="254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4" name="Arc 3">
              <a:extLst>
                <a:ext uri="{FF2B5EF4-FFF2-40B4-BE49-F238E27FC236}">
                  <a16:creationId xmlns:a16="http://schemas.microsoft.com/office/drawing/2014/main" id="{D8D7B448-ACDF-BB14-A56D-76C16B7582A9}"/>
                </a:ext>
              </a:extLst>
            </p:cNvPr>
            <p:cNvSpPr/>
            <p:nvPr/>
          </p:nvSpPr>
          <p:spPr>
            <a:xfrm>
              <a:off x="1722120" y="3139440"/>
              <a:ext cx="1908000" cy="1908000"/>
            </a:xfrm>
            <a:prstGeom prst="arc">
              <a:avLst>
                <a:gd name="adj1" fmla="val 16200000"/>
                <a:gd name="adj2" fmla="val 5505139"/>
              </a:avLst>
            </a:prstGeom>
            <a:ln w="2540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p>
          </p:txBody>
        </p:sp>
      </p:grpSp>
      <p:sp>
        <p:nvSpPr>
          <p:cNvPr id="11" name="Rectangle 10">
            <a:extLst>
              <a:ext uri="{FF2B5EF4-FFF2-40B4-BE49-F238E27FC236}">
                <a16:creationId xmlns:a16="http://schemas.microsoft.com/office/drawing/2014/main" id="{F91A6FCD-C628-A300-6D60-23764F3E36EC}"/>
              </a:ext>
            </a:extLst>
          </p:cNvPr>
          <p:cNvSpPr/>
          <p:nvPr/>
        </p:nvSpPr>
        <p:spPr>
          <a:xfrm>
            <a:off x="2956292" y="4176235"/>
            <a:ext cx="1975836" cy="923330"/>
          </a:xfrm>
          <a:prstGeom prst="rect">
            <a:avLst/>
          </a:prstGeom>
        </p:spPr>
        <p:txBody>
          <a:bodyPr wrap="square">
            <a:spAutoFit/>
          </a:bodyPr>
          <a:lstStyle/>
          <a:p>
            <a:pPr algn="ctr"/>
            <a:r>
              <a:rPr lang="en-US" altLang="zh-CN" sz="5400" dirty="0">
                <a:solidFill>
                  <a:schemeClr val="accent1"/>
                </a:solidFill>
                <a:latin typeface="Outfit Black" pitchFamily="2" charset="0"/>
              </a:rPr>
              <a:t>50%</a:t>
            </a:r>
            <a:endParaRPr lang="zh-CN" altLang="en-US" sz="5400" dirty="0">
              <a:solidFill>
                <a:schemeClr val="accent1"/>
              </a:solidFill>
              <a:latin typeface="Outfit Black" pitchFamily="2" charset="0"/>
            </a:endParaRPr>
          </a:p>
        </p:txBody>
      </p:sp>
      <p:grpSp>
        <p:nvGrpSpPr>
          <p:cNvPr id="5" name="Group 4">
            <a:extLst>
              <a:ext uri="{FF2B5EF4-FFF2-40B4-BE49-F238E27FC236}">
                <a16:creationId xmlns:a16="http://schemas.microsoft.com/office/drawing/2014/main" id="{C85AB90B-C1A7-EBA9-BCD7-7B020BE962BF}"/>
              </a:ext>
            </a:extLst>
          </p:cNvPr>
          <p:cNvGrpSpPr/>
          <p:nvPr/>
        </p:nvGrpSpPr>
        <p:grpSpPr>
          <a:xfrm>
            <a:off x="7712999" y="3206900"/>
            <a:ext cx="2862000" cy="2862000"/>
            <a:chOff x="1722120" y="3139440"/>
            <a:chExt cx="1908000" cy="1908000"/>
          </a:xfrm>
        </p:grpSpPr>
        <p:sp>
          <p:nvSpPr>
            <p:cNvPr id="6" name="Oval 5">
              <a:extLst>
                <a:ext uri="{FF2B5EF4-FFF2-40B4-BE49-F238E27FC236}">
                  <a16:creationId xmlns:a16="http://schemas.microsoft.com/office/drawing/2014/main" id="{56634305-0780-A781-C32C-8FAD37E1591D}"/>
                </a:ext>
              </a:extLst>
            </p:cNvPr>
            <p:cNvSpPr/>
            <p:nvPr/>
          </p:nvSpPr>
          <p:spPr>
            <a:xfrm>
              <a:off x="1722120" y="3139440"/>
              <a:ext cx="1908000" cy="1908000"/>
            </a:xfrm>
            <a:prstGeom prst="ellipse">
              <a:avLst/>
            </a:prstGeom>
            <a:noFill/>
            <a:ln w="254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7" name="Arc 6">
              <a:extLst>
                <a:ext uri="{FF2B5EF4-FFF2-40B4-BE49-F238E27FC236}">
                  <a16:creationId xmlns:a16="http://schemas.microsoft.com/office/drawing/2014/main" id="{A5AD94C8-0884-87C2-ADFD-A901B1CB80D2}"/>
                </a:ext>
              </a:extLst>
            </p:cNvPr>
            <p:cNvSpPr/>
            <p:nvPr/>
          </p:nvSpPr>
          <p:spPr>
            <a:xfrm>
              <a:off x="1722120" y="3139440"/>
              <a:ext cx="1908000" cy="1908000"/>
            </a:xfrm>
            <a:prstGeom prst="arc">
              <a:avLst>
                <a:gd name="adj1" fmla="val 16200000"/>
                <a:gd name="adj2" fmla="val 3051159"/>
              </a:avLst>
            </a:prstGeom>
            <a:ln w="2540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p>
          </p:txBody>
        </p:sp>
      </p:grpSp>
      <p:sp>
        <p:nvSpPr>
          <p:cNvPr id="12" name="Rectangle 11">
            <a:extLst>
              <a:ext uri="{FF2B5EF4-FFF2-40B4-BE49-F238E27FC236}">
                <a16:creationId xmlns:a16="http://schemas.microsoft.com/office/drawing/2014/main" id="{0190C5D5-41F7-87C7-68F0-473953C4B957}"/>
              </a:ext>
            </a:extLst>
          </p:cNvPr>
          <p:cNvSpPr/>
          <p:nvPr/>
        </p:nvSpPr>
        <p:spPr>
          <a:xfrm>
            <a:off x="8258754" y="4176235"/>
            <a:ext cx="1770490" cy="923330"/>
          </a:xfrm>
          <a:prstGeom prst="rect">
            <a:avLst/>
          </a:prstGeom>
        </p:spPr>
        <p:txBody>
          <a:bodyPr wrap="square">
            <a:spAutoFit/>
          </a:bodyPr>
          <a:lstStyle/>
          <a:p>
            <a:pPr algn="ctr"/>
            <a:r>
              <a:rPr lang="en-US" altLang="zh-CN" sz="5400" dirty="0">
                <a:solidFill>
                  <a:schemeClr val="accent2"/>
                </a:solidFill>
                <a:latin typeface="Outfit Black" pitchFamily="2" charset="0"/>
              </a:rPr>
              <a:t>41%</a:t>
            </a:r>
            <a:endParaRPr lang="zh-CN" altLang="en-US" sz="5400" dirty="0">
              <a:solidFill>
                <a:schemeClr val="accent2"/>
              </a:solidFill>
              <a:latin typeface="Outfit Black" pitchFamily="2" charset="0"/>
            </a:endParaRPr>
          </a:p>
        </p:txBody>
      </p:sp>
      <p:grpSp>
        <p:nvGrpSpPr>
          <p:cNvPr id="8" name="Group 7">
            <a:extLst>
              <a:ext uri="{FF2B5EF4-FFF2-40B4-BE49-F238E27FC236}">
                <a16:creationId xmlns:a16="http://schemas.microsoft.com/office/drawing/2014/main" id="{24B1A6E9-CB8E-C80F-8F9C-D4A7E92BAE4E}"/>
              </a:ext>
            </a:extLst>
          </p:cNvPr>
          <p:cNvGrpSpPr/>
          <p:nvPr/>
        </p:nvGrpSpPr>
        <p:grpSpPr>
          <a:xfrm>
            <a:off x="12912788" y="3206900"/>
            <a:ext cx="2862000" cy="2862000"/>
            <a:chOff x="1722120" y="3139440"/>
            <a:chExt cx="1908000" cy="1908000"/>
          </a:xfrm>
        </p:grpSpPr>
        <p:sp>
          <p:nvSpPr>
            <p:cNvPr id="9" name="Oval 8">
              <a:extLst>
                <a:ext uri="{FF2B5EF4-FFF2-40B4-BE49-F238E27FC236}">
                  <a16:creationId xmlns:a16="http://schemas.microsoft.com/office/drawing/2014/main" id="{F6495D71-232A-8A0F-23AC-A8E63EF3EB74}"/>
                </a:ext>
              </a:extLst>
            </p:cNvPr>
            <p:cNvSpPr/>
            <p:nvPr/>
          </p:nvSpPr>
          <p:spPr>
            <a:xfrm>
              <a:off x="1722120" y="3139440"/>
              <a:ext cx="1908000" cy="1908000"/>
            </a:xfrm>
            <a:prstGeom prst="ellipse">
              <a:avLst/>
            </a:prstGeom>
            <a:noFill/>
            <a:ln w="254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10" name="Arc 9">
              <a:extLst>
                <a:ext uri="{FF2B5EF4-FFF2-40B4-BE49-F238E27FC236}">
                  <a16:creationId xmlns:a16="http://schemas.microsoft.com/office/drawing/2014/main" id="{396639AC-6063-5423-66D7-F0DCBC1218AF}"/>
                </a:ext>
              </a:extLst>
            </p:cNvPr>
            <p:cNvSpPr/>
            <p:nvPr/>
          </p:nvSpPr>
          <p:spPr>
            <a:xfrm>
              <a:off x="1722120" y="3139440"/>
              <a:ext cx="1908000" cy="1908000"/>
            </a:xfrm>
            <a:prstGeom prst="arc">
              <a:avLst>
                <a:gd name="adj1" fmla="val 16200000"/>
                <a:gd name="adj2" fmla="val 12158599"/>
              </a:avLst>
            </a:prstGeom>
            <a:ln w="2540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p>
          </p:txBody>
        </p:sp>
      </p:grpSp>
      <p:sp>
        <p:nvSpPr>
          <p:cNvPr id="13" name="Rectangle 12">
            <a:extLst>
              <a:ext uri="{FF2B5EF4-FFF2-40B4-BE49-F238E27FC236}">
                <a16:creationId xmlns:a16="http://schemas.microsoft.com/office/drawing/2014/main" id="{14E79E2A-8619-BCD7-AD00-C43D5417C8E9}"/>
              </a:ext>
            </a:extLst>
          </p:cNvPr>
          <p:cNvSpPr/>
          <p:nvPr/>
        </p:nvSpPr>
        <p:spPr>
          <a:xfrm>
            <a:off x="13354844" y="4176235"/>
            <a:ext cx="1977888" cy="923330"/>
          </a:xfrm>
          <a:prstGeom prst="rect">
            <a:avLst/>
          </a:prstGeom>
        </p:spPr>
        <p:txBody>
          <a:bodyPr wrap="square">
            <a:spAutoFit/>
          </a:bodyPr>
          <a:lstStyle/>
          <a:p>
            <a:pPr algn="ctr"/>
            <a:r>
              <a:rPr lang="en-US" altLang="zh-CN" sz="5400" dirty="0">
                <a:solidFill>
                  <a:schemeClr val="accent3"/>
                </a:solidFill>
                <a:latin typeface="Outfit Black" pitchFamily="2" charset="0"/>
              </a:rPr>
              <a:t>80%</a:t>
            </a:r>
            <a:endParaRPr lang="zh-CN" altLang="en-US" sz="5400" dirty="0">
              <a:solidFill>
                <a:schemeClr val="accent3"/>
              </a:solidFill>
              <a:latin typeface="Outfit Black" pitchFamily="2" charset="0"/>
            </a:endParaRPr>
          </a:p>
        </p:txBody>
      </p:sp>
      <p:sp>
        <p:nvSpPr>
          <p:cNvPr id="14" name="Google Shape;204;p13">
            <a:extLst>
              <a:ext uri="{FF2B5EF4-FFF2-40B4-BE49-F238E27FC236}">
                <a16:creationId xmlns:a16="http://schemas.microsoft.com/office/drawing/2014/main" id="{5BBB8873-F3C4-A6B1-C4E1-01FAA63E5C9D}"/>
              </a:ext>
            </a:extLst>
          </p:cNvPr>
          <p:cNvSpPr txBox="1">
            <a:spLocks/>
          </p:cNvSpPr>
          <p:nvPr/>
        </p:nvSpPr>
        <p:spPr>
          <a:xfrm>
            <a:off x="2980266" y="1281408"/>
            <a:ext cx="12327468" cy="1103025"/>
          </a:xfrm>
          <a:prstGeom prst="rect">
            <a:avLst/>
          </a:prstGeom>
        </p:spPr>
        <p:txBody>
          <a:bodyPr spcFirstLastPara="1" wrap="square" lIns="0" tIns="0" rIns="0" bIns="0" anchor="ctr" anchorCtr="0">
            <a:noAutofit/>
          </a:bodyPr>
          <a:lstStyle>
            <a:defPPr>
              <a:defRPr lang="zh-CN"/>
            </a:defPPr>
            <a:lvl1pPr>
              <a:lnSpc>
                <a:spcPct val="90000"/>
              </a:lnSpc>
              <a:spcBef>
                <a:spcPts val="0"/>
              </a:spcBef>
              <a:buNone/>
              <a:defRPr sz="6000">
                <a:latin typeface="Bodoni Moda 28pt ExtraBold" pitchFamily="2" charset="0"/>
                <a:ea typeface="+mj-ea"/>
                <a:cs typeface="+mj-cs"/>
              </a:defRPr>
            </a:lvl1pPr>
          </a:lstStyle>
          <a:p>
            <a:pPr algn="ctr"/>
            <a:r>
              <a:rPr lang="en-US" altLang="zh-CN" b="1" dirty="0">
                <a:latin typeface="+mj-lt"/>
              </a:rPr>
              <a:t>European Monetary System (EMS):</a:t>
            </a:r>
            <a:endParaRPr lang="en-US" b="1" dirty="0">
              <a:latin typeface="+mj-lt"/>
            </a:endParaRPr>
          </a:p>
        </p:txBody>
      </p:sp>
      <p:grpSp>
        <p:nvGrpSpPr>
          <p:cNvPr id="15" name="Group 14">
            <a:extLst>
              <a:ext uri="{FF2B5EF4-FFF2-40B4-BE49-F238E27FC236}">
                <a16:creationId xmlns:a16="http://schemas.microsoft.com/office/drawing/2014/main" id="{7A51A687-F437-0412-1AD7-354137496E21}"/>
              </a:ext>
            </a:extLst>
          </p:cNvPr>
          <p:cNvGrpSpPr/>
          <p:nvPr/>
        </p:nvGrpSpPr>
        <p:grpSpPr>
          <a:xfrm>
            <a:off x="1688690" y="6572061"/>
            <a:ext cx="4511042" cy="1457691"/>
            <a:chOff x="1783179" y="6781800"/>
            <a:chExt cx="4099461" cy="1457691"/>
          </a:xfrm>
        </p:grpSpPr>
        <p:sp>
          <p:nvSpPr>
            <p:cNvPr id="16" name="TextBox 15">
              <a:extLst>
                <a:ext uri="{FF2B5EF4-FFF2-40B4-BE49-F238E27FC236}">
                  <a16:creationId xmlns:a16="http://schemas.microsoft.com/office/drawing/2014/main" id="{C7F47880-48E3-FE66-CA75-2094B778CD56}"/>
                </a:ext>
              </a:extLst>
            </p:cNvPr>
            <p:cNvSpPr txBox="1"/>
            <p:nvPr/>
          </p:nvSpPr>
          <p:spPr>
            <a:xfrm>
              <a:off x="1971773" y="6781800"/>
              <a:ext cx="3722272" cy="707886"/>
            </a:xfrm>
            <a:prstGeom prst="rect">
              <a:avLst/>
            </a:prstGeom>
            <a:noFill/>
          </p:spPr>
          <p:txBody>
            <a:bodyPr wrap="square">
              <a:spAutoFit/>
            </a:bodyPr>
            <a:lstStyle/>
            <a:p>
              <a:pPr algn="ctr">
                <a:spcBef>
                  <a:spcPts val="2400"/>
                </a:spcBef>
                <a:buSzPct val="50000"/>
              </a:pPr>
              <a:r>
                <a:rPr lang="en-IN" sz="2000" b="1" dirty="0"/>
                <a:t>Exchange Rate Mechanism (ERM)</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6F49501-C3F1-E515-AAB5-F5C012698902}"/>
                </a:ext>
              </a:extLst>
            </p:cNvPr>
            <p:cNvSpPr/>
            <p:nvPr/>
          </p:nvSpPr>
          <p:spPr>
            <a:xfrm>
              <a:off x="1783179" y="7450172"/>
              <a:ext cx="4099461" cy="789319"/>
            </a:xfrm>
            <a:prstGeom prst="rect">
              <a:avLst/>
            </a:prstGeom>
          </p:spPr>
          <p:txBody>
            <a:bodyPr wrap="square">
              <a:spAutoFit/>
            </a:bodyPr>
            <a:lstStyle/>
            <a:p>
              <a:pPr algn="ctr">
                <a:lnSpc>
                  <a:spcPct val="150000"/>
                </a:lnSpc>
                <a:spcBef>
                  <a:spcPts val="1200"/>
                </a:spcBef>
              </a:pPr>
              <a:r>
                <a:rPr lang="en-US" altLang="zh-CN" sz="1600" dirty="0">
                  <a:ea typeface="Lato Light" panose="020F0502020204030203" pitchFamily="34" charset="0"/>
                  <a:cs typeface="Lato Light" panose="020F0502020204030203" pitchFamily="34" charset="0"/>
                </a:rPr>
                <a:t>Managed exchange rates between European countries.</a:t>
              </a:r>
              <a:endParaRPr lang="es-ES" altLang="zh-CN" sz="1600" dirty="0">
                <a:ea typeface="Lato Light" panose="020F0502020204030203" pitchFamily="34" charset="0"/>
                <a:cs typeface="Lato Light" panose="020F0502020204030203" pitchFamily="34" charset="0"/>
              </a:endParaRPr>
            </a:p>
          </p:txBody>
        </p:sp>
      </p:grpSp>
      <p:grpSp>
        <p:nvGrpSpPr>
          <p:cNvPr id="18" name="Group 17">
            <a:extLst>
              <a:ext uri="{FF2B5EF4-FFF2-40B4-BE49-F238E27FC236}">
                <a16:creationId xmlns:a16="http://schemas.microsoft.com/office/drawing/2014/main" id="{E225FC6A-6153-F027-D712-081D11FD353E}"/>
              </a:ext>
            </a:extLst>
          </p:cNvPr>
          <p:cNvGrpSpPr/>
          <p:nvPr/>
        </p:nvGrpSpPr>
        <p:grpSpPr>
          <a:xfrm>
            <a:off x="6888479" y="6572061"/>
            <a:ext cx="4511042" cy="1457691"/>
            <a:chOff x="1783179" y="6781800"/>
            <a:chExt cx="4099461" cy="1457691"/>
          </a:xfrm>
        </p:grpSpPr>
        <p:sp>
          <p:nvSpPr>
            <p:cNvPr id="19" name="TextBox 18">
              <a:extLst>
                <a:ext uri="{FF2B5EF4-FFF2-40B4-BE49-F238E27FC236}">
                  <a16:creationId xmlns:a16="http://schemas.microsoft.com/office/drawing/2014/main" id="{35E9B2AE-808F-76A6-08AF-2D075B564AA7}"/>
                </a:ext>
              </a:extLst>
            </p:cNvPr>
            <p:cNvSpPr txBox="1"/>
            <p:nvPr/>
          </p:nvSpPr>
          <p:spPr>
            <a:xfrm>
              <a:off x="1971773" y="6781800"/>
              <a:ext cx="3722272" cy="707886"/>
            </a:xfrm>
            <a:prstGeom prst="rect">
              <a:avLst/>
            </a:prstGeom>
            <a:noFill/>
          </p:spPr>
          <p:txBody>
            <a:bodyPr wrap="square">
              <a:spAutoFit/>
            </a:bodyPr>
            <a:lstStyle/>
            <a:p>
              <a:pPr algn="ctr">
                <a:spcBef>
                  <a:spcPts val="2400"/>
                </a:spcBef>
                <a:buSzPct val="50000"/>
              </a:pPr>
              <a:r>
                <a:rPr lang="en-IN" sz="2000" b="1" dirty="0"/>
                <a:t>European Currency Unit (ECU)</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0" name="Rectangle 1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62C6DE8-7452-3BE4-F92C-A5013F14785F}"/>
                </a:ext>
              </a:extLst>
            </p:cNvPr>
            <p:cNvSpPr/>
            <p:nvPr/>
          </p:nvSpPr>
          <p:spPr>
            <a:xfrm>
              <a:off x="1783179" y="7450172"/>
              <a:ext cx="4099461" cy="789319"/>
            </a:xfrm>
            <a:prstGeom prst="rect">
              <a:avLst/>
            </a:prstGeom>
          </p:spPr>
          <p:txBody>
            <a:bodyPr wrap="square">
              <a:spAutoFit/>
            </a:bodyPr>
            <a:lstStyle/>
            <a:p>
              <a:pPr algn="ctr">
                <a:lnSpc>
                  <a:spcPct val="150000"/>
                </a:lnSpc>
                <a:spcBef>
                  <a:spcPts val="1200"/>
                </a:spcBef>
              </a:pPr>
              <a:r>
                <a:rPr lang="en-US" sz="1600" dirty="0"/>
                <a:t>A composite unit of currency used for accounting purposes.</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21" name="Group 20">
            <a:extLst>
              <a:ext uri="{FF2B5EF4-FFF2-40B4-BE49-F238E27FC236}">
                <a16:creationId xmlns:a16="http://schemas.microsoft.com/office/drawing/2014/main" id="{05198848-FBC2-50B6-9461-514106F28C60}"/>
              </a:ext>
            </a:extLst>
          </p:cNvPr>
          <p:cNvGrpSpPr/>
          <p:nvPr/>
        </p:nvGrpSpPr>
        <p:grpSpPr>
          <a:xfrm>
            <a:off x="12088268" y="6572061"/>
            <a:ext cx="4511042" cy="1457691"/>
            <a:chOff x="1783179" y="6781800"/>
            <a:chExt cx="4099461" cy="1457691"/>
          </a:xfrm>
        </p:grpSpPr>
        <p:sp>
          <p:nvSpPr>
            <p:cNvPr id="22" name="TextBox 21">
              <a:extLst>
                <a:ext uri="{FF2B5EF4-FFF2-40B4-BE49-F238E27FC236}">
                  <a16:creationId xmlns:a16="http://schemas.microsoft.com/office/drawing/2014/main" id="{2C97E911-2564-2DC6-DD56-0B2AF8BF6270}"/>
                </a:ext>
              </a:extLst>
            </p:cNvPr>
            <p:cNvSpPr txBox="1"/>
            <p:nvPr/>
          </p:nvSpPr>
          <p:spPr>
            <a:xfrm>
              <a:off x="1971773" y="6781800"/>
              <a:ext cx="3722272" cy="707886"/>
            </a:xfrm>
            <a:prstGeom prst="rect">
              <a:avLst/>
            </a:prstGeom>
            <a:noFill/>
          </p:spPr>
          <p:txBody>
            <a:bodyPr wrap="square">
              <a:spAutoFit/>
            </a:bodyPr>
            <a:lstStyle/>
            <a:p>
              <a:pPr algn="ctr">
                <a:spcBef>
                  <a:spcPts val="2400"/>
                </a:spcBef>
                <a:buSzPct val="50000"/>
              </a:pPr>
              <a:r>
                <a:rPr lang="en-US" sz="2000" b="1" dirty="0"/>
                <a:t>European Monetary Cooperation Fund (EMCF)</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3" name="Rectangle 2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A948EA2-72AC-60D0-9C4E-82666BA7BD5D}"/>
                </a:ext>
              </a:extLst>
            </p:cNvPr>
            <p:cNvSpPr/>
            <p:nvPr/>
          </p:nvSpPr>
          <p:spPr>
            <a:xfrm>
              <a:off x="1783179" y="7450172"/>
              <a:ext cx="4099461" cy="789319"/>
            </a:xfrm>
            <a:prstGeom prst="rect">
              <a:avLst/>
            </a:prstGeom>
          </p:spPr>
          <p:txBody>
            <a:bodyPr wrap="square">
              <a:spAutoFit/>
            </a:bodyPr>
            <a:lstStyle/>
            <a:p>
              <a:pPr algn="ctr">
                <a:lnSpc>
                  <a:spcPct val="150000"/>
                </a:lnSpc>
                <a:spcBef>
                  <a:spcPts val="1200"/>
                </a:spcBef>
              </a:pPr>
              <a:r>
                <a:rPr lang="en-US" sz="1600" dirty="0"/>
                <a:t>Supported monetary stability and provided financial assistance.</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78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4"/>
                                        </p:tgtEl>
                                        <p:attrNameLst>
                                          <p:attrName>style.visibility</p:attrName>
                                        </p:attrNameLst>
                                      </p:cBhvr>
                                      <p:to>
                                        <p:strVal val="visible"/>
                                      </p:to>
                                    </p:set>
                                    <p:anim to="" calcmode="lin" valueType="num">
                                      <p:cBhvr>
                                        <p:cTn id="7" dur="750" fill="hold">
                                          <p:stCondLst>
                                            <p:cond delay="0"/>
                                          </p:stCondLst>
                                        </p:cTn>
                                        <p:tgtEl>
                                          <p:spTgt spid="1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4"/>
                                        </p:tgtEl>
                                      </p:cBhvr>
                                    </p:animEffect>
                                  </p:childTnLst>
                                </p:cTn>
                              </p:par>
                            </p:childTnLst>
                          </p:cTn>
                        </p:par>
                        <p:par>
                          <p:cTn id="9" fill="hold">
                            <p:stCondLst>
                              <p:cond delay="1358"/>
                            </p:stCondLst>
                            <p:childTnLst>
                              <p:par>
                                <p:cTn id="10" presetID="0" presetClass="entr" presetSubtype="0" fill="hold" nodeType="afterEffect">
                                  <p:stCondLst>
                                    <p:cond delay="0"/>
                                  </p:stCondLst>
                                  <p:childTnLst>
                                    <p:set>
                                      <p:cBhvr>
                                        <p:cTn id="11" dur="1000" fill="hold">
                                          <p:stCondLst>
                                            <p:cond delay="0"/>
                                          </p:stCondLst>
                                        </p:cTn>
                                        <p:tgtEl>
                                          <p:spTgt spid="2"/>
                                        </p:tgtEl>
                                        <p:attrNameLst>
                                          <p:attrName>style.visibility</p:attrName>
                                        </p:attrNameLst>
                                      </p:cBhvr>
                                      <p:to>
                                        <p:strVal val="visible"/>
                                      </p:to>
                                    </p:set>
                                    <p:anim to="" calcmode="lin" valueType="num">
                                      <p:cBhvr>
                                        <p:cTn id="12"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14" presetID="0" presetClass="entr" presetSubtype="0" fill="hold" grpId="0" nodeType="withEffect">
                                  <p:stCondLst>
                                    <p:cond delay="0"/>
                                  </p:stCondLst>
                                  <p:childTnLst>
                                    <p:set>
                                      <p:cBhvr>
                                        <p:cTn id="15" dur="1000" fill="hold">
                                          <p:stCondLst>
                                            <p:cond delay="0"/>
                                          </p:stCondLst>
                                        </p:cTn>
                                        <p:tgtEl>
                                          <p:spTgt spid="11"/>
                                        </p:tgtEl>
                                        <p:attrNameLst>
                                          <p:attrName>style.visibility</p:attrName>
                                        </p:attrNameLst>
                                      </p:cBhvr>
                                      <p:to>
                                        <p:strVal val="visible"/>
                                      </p:to>
                                    </p:set>
                                    <p:anim to="" calcmode="lin" valueType="num">
                                      <p:cBhvr>
                                        <p:cTn id="16" dur="1000" fill="hold">
                                          <p:stCondLst>
                                            <p:cond delay="0"/>
                                          </p:stCondLst>
                                        </p:cTn>
                                        <p:tgtEl>
                                          <p:spTgt spid="11"/>
                                        </p:tgtEl>
                                        <p:attrNameLst>
                                          <p:attrName>ppt_h</p:attrName>
                                        </p:attrNameLst>
                                      </p:cBhvr>
                                      <p:tavLst>
                                        <p:tav tm="0" fmla="#ppt_h-#ppt_h*((1.5-1.5*$)^3-(1.5-1.5*$)^2)">
                                          <p:val>
                                            <p:strVal val="0"/>
                                          </p:val>
                                        </p:tav>
                                        <p:tav tm="100000">
                                          <p:val>
                                            <p:strVal val="1"/>
                                          </p:val>
                                        </p:tav>
                                      </p:tavLst>
                                    </p:anim>
                                    <p:anim to="" calcmode="lin" valueType="num">
                                      <p:cBhvr>
                                        <p:cTn id="17" dur="1000" fill="hold">
                                          <p:stCondLst>
                                            <p:cond delay="0"/>
                                          </p:stCondLst>
                                        </p:cTn>
                                        <p:tgtEl>
                                          <p:spTgt spid="11"/>
                                        </p:tgtEl>
                                        <p:attrNameLst>
                                          <p:attrName>ppt_w</p:attrName>
                                        </p:attrNameLst>
                                      </p:cBhvr>
                                      <p:tavLst>
                                        <p:tav tm="0" fmla="#ppt_w-#ppt_w*((1.5-1.5*$)^3-(1.5-1.5*$)^2)">
                                          <p:val>
                                            <p:strVal val="0"/>
                                          </p:val>
                                        </p:tav>
                                        <p:tav tm="100000">
                                          <p:val>
                                            <p:strVal val="1"/>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2358"/>
                            </p:stCondLst>
                            <p:childTnLst>
                              <p:par>
                                <p:cTn id="23" presetID="0" presetClass="entr" presetSubtype="0" fill="hold" nodeType="afterEffect">
                                  <p:stCondLst>
                                    <p:cond delay="0"/>
                                  </p:stCondLst>
                                  <p:childTnLst>
                                    <p:set>
                                      <p:cBhvr>
                                        <p:cTn id="24" dur="1000" fill="hold">
                                          <p:stCondLst>
                                            <p:cond delay="0"/>
                                          </p:stCondLst>
                                        </p:cTn>
                                        <p:tgtEl>
                                          <p:spTgt spid="5"/>
                                        </p:tgtEl>
                                        <p:attrNameLst>
                                          <p:attrName>style.visibility</p:attrName>
                                        </p:attrNameLst>
                                      </p:cBhvr>
                                      <p:to>
                                        <p:strVal val="visible"/>
                                      </p:to>
                                    </p:set>
                                    <p:anim to="" calcmode="lin" valueType="num">
                                      <p:cBhvr>
                                        <p:cTn id="25"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26"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27" presetID="0" presetClass="entr" presetSubtype="0" fill="hold" grpId="0" nodeType="withEffect">
                                  <p:stCondLst>
                                    <p:cond delay="0"/>
                                  </p:stCondLst>
                                  <p:childTnLst>
                                    <p:set>
                                      <p:cBhvr>
                                        <p:cTn id="28" dur="1000" fill="hold">
                                          <p:stCondLst>
                                            <p:cond delay="0"/>
                                          </p:stCondLst>
                                        </p:cTn>
                                        <p:tgtEl>
                                          <p:spTgt spid="12"/>
                                        </p:tgtEl>
                                        <p:attrNameLst>
                                          <p:attrName>style.visibility</p:attrName>
                                        </p:attrNameLst>
                                      </p:cBhvr>
                                      <p:to>
                                        <p:strVal val="visible"/>
                                      </p:to>
                                    </p:set>
                                    <p:anim to="" calcmode="lin" valueType="num">
                                      <p:cBhvr>
                                        <p:cTn id="29" dur="1000" fill="hold">
                                          <p:stCondLst>
                                            <p:cond delay="0"/>
                                          </p:stCondLst>
                                        </p:cTn>
                                        <p:tgtEl>
                                          <p:spTgt spid="12"/>
                                        </p:tgtEl>
                                        <p:attrNameLst>
                                          <p:attrName>ppt_h</p:attrName>
                                        </p:attrNameLst>
                                      </p:cBhvr>
                                      <p:tavLst>
                                        <p:tav tm="0" fmla="#ppt_h-#ppt_h*((1.5-1.5*$)^3-(1.5-1.5*$)^2)">
                                          <p:val>
                                            <p:strVal val="0"/>
                                          </p:val>
                                        </p:tav>
                                        <p:tav tm="100000">
                                          <p:val>
                                            <p:strVal val="1"/>
                                          </p:val>
                                        </p:tav>
                                      </p:tavLst>
                                    </p:anim>
                                    <p:anim to="" calcmode="lin" valueType="num">
                                      <p:cBhvr>
                                        <p:cTn id="30" dur="1000" fill="hold">
                                          <p:stCondLst>
                                            <p:cond delay="0"/>
                                          </p:stCondLst>
                                        </p:cTn>
                                        <p:tgtEl>
                                          <p:spTgt spid="12"/>
                                        </p:tgtEl>
                                        <p:attrNameLst>
                                          <p:attrName>ppt_w</p:attrName>
                                        </p:attrNameLst>
                                      </p:cBhvr>
                                      <p:tavLst>
                                        <p:tav tm="0" fmla="#ppt_w-#ppt_w*((1.5-1.5*$)^3-(1.5-1.5*$)^2)">
                                          <p:val>
                                            <p:strVal val="0"/>
                                          </p:val>
                                        </p:tav>
                                        <p:tav tm="100000">
                                          <p:val>
                                            <p:strVal val="1"/>
                                          </p:val>
                                        </p:tav>
                                      </p:tavLst>
                                    </p:anim>
                                  </p:childTnLst>
                                </p:cTn>
                              </p:par>
                              <p:par>
                                <p:cTn id="31" presetID="2" presetClass="entr" presetSubtype="4" decel="10000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1000" fill="hold"/>
                                        <p:tgtEl>
                                          <p:spTgt spid="18"/>
                                        </p:tgtEl>
                                        <p:attrNameLst>
                                          <p:attrName>ppt_x</p:attrName>
                                        </p:attrNameLst>
                                      </p:cBhvr>
                                      <p:tavLst>
                                        <p:tav tm="0">
                                          <p:val>
                                            <p:strVal val="#ppt_x"/>
                                          </p:val>
                                        </p:tav>
                                        <p:tav tm="100000">
                                          <p:val>
                                            <p:strVal val="#ppt_x"/>
                                          </p:val>
                                        </p:tav>
                                      </p:tavLst>
                                    </p:anim>
                                    <p:anim calcmode="lin" valueType="num">
                                      <p:cBhvr additive="base">
                                        <p:cTn id="34" dur="1000" fill="hold"/>
                                        <p:tgtEl>
                                          <p:spTgt spid="18"/>
                                        </p:tgtEl>
                                        <p:attrNameLst>
                                          <p:attrName>ppt_y</p:attrName>
                                        </p:attrNameLst>
                                      </p:cBhvr>
                                      <p:tavLst>
                                        <p:tav tm="0">
                                          <p:val>
                                            <p:strVal val="1+#ppt_h/2"/>
                                          </p:val>
                                        </p:tav>
                                        <p:tav tm="100000">
                                          <p:val>
                                            <p:strVal val="#ppt_y"/>
                                          </p:val>
                                        </p:tav>
                                      </p:tavLst>
                                    </p:anim>
                                  </p:childTnLst>
                                </p:cTn>
                              </p:par>
                            </p:childTnLst>
                          </p:cTn>
                        </p:par>
                        <p:par>
                          <p:cTn id="35" fill="hold">
                            <p:stCondLst>
                              <p:cond delay="3358"/>
                            </p:stCondLst>
                            <p:childTnLst>
                              <p:par>
                                <p:cTn id="36" presetID="0" presetClass="entr" presetSubtype="0" fill="hold" nodeType="afterEffect">
                                  <p:stCondLst>
                                    <p:cond delay="0"/>
                                  </p:stCondLst>
                                  <p:childTnLst>
                                    <p:set>
                                      <p:cBhvr>
                                        <p:cTn id="37" dur="1000" fill="hold">
                                          <p:stCondLst>
                                            <p:cond delay="0"/>
                                          </p:stCondLst>
                                        </p:cTn>
                                        <p:tgtEl>
                                          <p:spTgt spid="8"/>
                                        </p:tgtEl>
                                        <p:attrNameLst>
                                          <p:attrName>style.visibility</p:attrName>
                                        </p:attrNameLst>
                                      </p:cBhvr>
                                      <p:to>
                                        <p:strVal val="visible"/>
                                      </p:to>
                                    </p:set>
                                    <p:anim to="" calcmode="lin" valueType="num">
                                      <p:cBhvr>
                                        <p:cTn id="38" dur="1000" fill="hold">
                                          <p:stCondLst>
                                            <p:cond delay="0"/>
                                          </p:stCondLst>
                                        </p:cTn>
                                        <p:tgtEl>
                                          <p:spTgt spid="8"/>
                                        </p:tgtEl>
                                        <p:attrNameLst>
                                          <p:attrName>ppt_h</p:attrName>
                                        </p:attrNameLst>
                                      </p:cBhvr>
                                      <p:tavLst>
                                        <p:tav tm="0" fmla="#ppt_h-#ppt_h*((1.5-1.5*$)^3-(1.5-1.5*$)^2)">
                                          <p:val>
                                            <p:strVal val="0"/>
                                          </p:val>
                                        </p:tav>
                                        <p:tav tm="100000">
                                          <p:val>
                                            <p:strVal val="1"/>
                                          </p:val>
                                        </p:tav>
                                      </p:tavLst>
                                    </p:anim>
                                    <p:anim to="" calcmode="lin" valueType="num">
                                      <p:cBhvr>
                                        <p:cTn id="39" dur="1000" fill="hold">
                                          <p:stCondLst>
                                            <p:cond delay="0"/>
                                          </p:stCondLst>
                                        </p:cTn>
                                        <p:tgtEl>
                                          <p:spTgt spid="8"/>
                                        </p:tgtEl>
                                        <p:attrNameLst>
                                          <p:attrName>ppt_w</p:attrName>
                                        </p:attrNameLst>
                                      </p:cBhvr>
                                      <p:tavLst>
                                        <p:tav tm="0" fmla="#ppt_w-#ppt_w*((1.5-1.5*$)^3-(1.5-1.5*$)^2)">
                                          <p:val>
                                            <p:strVal val="0"/>
                                          </p:val>
                                        </p:tav>
                                        <p:tav tm="100000">
                                          <p:val>
                                            <p:strVal val="1"/>
                                          </p:val>
                                        </p:tav>
                                      </p:tavLst>
                                    </p:anim>
                                  </p:childTnLst>
                                </p:cTn>
                              </p:par>
                              <p:par>
                                <p:cTn id="40" presetID="0" presetClass="entr" presetSubtype="0" fill="hold" grpId="0" nodeType="withEffect">
                                  <p:stCondLst>
                                    <p:cond delay="0"/>
                                  </p:stCondLst>
                                  <p:childTnLst>
                                    <p:set>
                                      <p:cBhvr>
                                        <p:cTn id="41" dur="1000" fill="hold">
                                          <p:stCondLst>
                                            <p:cond delay="0"/>
                                          </p:stCondLst>
                                        </p:cTn>
                                        <p:tgtEl>
                                          <p:spTgt spid="13"/>
                                        </p:tgtEl>
                                        <p:attrNameLst>
                                          <p:attrName>style.visibility</p:attrName>
                                        </p:attrNameLst>
                                      </p:cBhvr>
                                      <p:to>
                                        <p:strVal val="visible"/>
                                      </p:to>
                                    </p:set>
                                    <p:anim to="" calcmode="lin" valueType="num">
                                      <p:cBhvr>
                                        <p:cTn id="42" dur="10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43" dur="10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par>
                                <p:cTn id="44" presetID="2" presetClass="entr" presetSubtype="4" decel="10000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0" fill="hold"/>
                                        <p:tgtEl>
                                          <p:spTgt spid="21"/>
                                        </p:tgtEl>
                                        <p:attrNameLst>
                                          <p:attrName>ppt_x</p:attrName>
                                        </p:attrNameLst>
                                      </p:cBhvr>
                                      <p:tavLst>
                                        <p:tav tm="0">
                                          <p:val>
                                            <p:strVal val="#ppt_x"/>
                                          </p:val>
                                        </p:tav>
                                        <p:tav tm="100000">
                                          <p:val>
                                            <p:strVal val="#ppt_x"/>
                                          </p:val>
                                        </p:tav>
                                      </p:tavLst>
                                    </p:anim>
                                    <p:anim calcmode="lin" valueType="num">
                                      <p:cBhvr additive="base">
                                        <p:cTn id="47"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832F8C33-2775-441F-A0D9-5B7B842D35C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0" y="0"/>
            <a:ext cx="18288000" cy="10287000"/>
          </a:xfrm>
        </p:spPr>
      </p:pic>
      <p:sp>
        <p:nvSpPr>
          <p:cNvPr id="9" name="Rectangle 8">
            <a:extLst>
              <a:ext uri="{FF2B5EF4-FFF2-40B4-BE49-F238E27FC236}">
                <a16:creationId xmlns:a16="http://schemas.microsoft.com/office/drawing/2014/main" id="{CBC93233-17C1-A8EB-D85D-4115F34AB5E7}"/>
              </a:ext>
            </a:extLst>
          </p:cNvPr>
          <p:cNvSpPr/>
          <p:nvPr/>
        </p:nvSpPr>
        <p:spPr>
          <a:xfrm>
            <a:off x="0" y="0"/>
            <a:ext cx="18287996" cy="1028565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3774F7-BC5E-C9E2-A31A-7E357CA46813}"/>
              </a:ext>
            </a:extLst>
          </p:cNvPr>
          <p:cNvSpPr txBox="1"/>
          <p:nvPr/>
        </p:nvSpPr>
        <p:spPr>
          <a:xfrm>
            <a:off x="3126259" y="5259136"/>
            <a:ext cx="11572576" cy="3046988"/>
          </a:xfrm>
          <a:prstGeom prst="rect">
            <a:avLst/>
          </a:prstGeom>
          <a:noFill/>
        </p:spPr>
        <p:txBody>
          <a:bodyPr wrap="square" rtlCol="0">
            <a:spAutoFit/>
          </a:bodyPr>
          <a:lstStyle/>
          <a:p>
            <a:pPr algn="ctr"/>
            <a:r>
              <a:rPr lang="en-US" sz="3200" dirty="0">
                <a:solidFill>
                  <a:schemeClr val="bg1"/>
                </a:solidFill>
                <a:latin typeface="+mj-lt"/>
              </a:rPr>
              <a:t>The fixed exchange rate system involves a monetary authority setting the value of the domestic currency in relation to a foreign currency or a basket of currencies. Also known as a hard peg or rigid peg, it may involve a crawling peg system where the value is adjusted regularly based on preset criteria.</a:t>
            </a:r>
          </a:p>
        </p:txBody>
      </p:sp>
      <p:sp>
        <p:nvSpPr>
          <p:cNvPr id="4" name="TextBox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4E544535-2862-F764-2F6D-7D4FCCBCEB29}"/>
              </a:ext>
            </a:extLst>
          </p:cNvPr>
          <p:cNvSpPr txBox="1"/>
          <p:nvPr/>
        </p:nvSpPr>
        <p:spPr>
          <a:xfrm>
            <a:off x="2414952" y="2337861"/>
            <a:ext cx="13458092" cy="3046988"/>
          </a:xfrm>
          <a:prstGeom prst="rect">
            <a:avLst/>
          </a:prstGeom>
          <a:noFill/>
        </p:spPr>
        <p:txBody>
          <a:bodyPr wrap="square" rtlCol="0">
            <a:spAutoFit/>
          </a:bodyPr>
          <a:lstStyle>
            <a:defPPr>
              <a:defRPr lang="zh-CN"/>
            </a:defPPr>
            <a:lvl1pPr>
              <a:spcBef>
                <a:spcPts val="1200"/>
              </a:spcBef>
              <a:defRPr sz="60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tabLst>
                <a:tab pos="9777413" algn="l"/>
              </a:tabLst>
            </a:pPr>
            <a:r>
              <a:rPr lang="en-IN" sz="9600" b="1" dirty="0">
                <a:solidFill>
                  <a:schemeClr val="bg1"/>
                </a:solidFill>
                <a:latin typeface="+mj-lt"/>
              </a:rPr>
              <a:t>Fixed Exchange Rates</a:t>
            </a:r>
            <a:endParaRPr lang="en-US" altLang="zh-CN" sz="16600" spc="600" dirty="0">
              <a:solidFill>
                <a:schemeClr val="bg1"/>
              </a:solidFill>
              <a:latin typeface="+mj-lt"/>
            </a:endParaRPr>
          </a:p>
        </p:txBody>
      </p:sp>
      <p:sp>
        <p:nvSpPr>
          <p:cNvPr id="5" name="Freeform: Shape 4">
            <a:extLst>
              <a:ext uri="{FF2B5EF4-FFF2-40B4-BE49-F238E27FC236}">
                <a16:creationId xmlns:a16="http://schemas.microsoft.com/office/drawing/2014/main" id="{374258FE-4445-E5E2-B5B8-4F2C3DAA9964}"/>
              </a:ext>
            </a:extLst>
          </p:cNvPr>
          <p:cNvSpPr/>
          <p:nvPr/>
        </p:nvSpPr>
        <p:spPr>
          <a:xfrm>
            <a:off x="4" y="6799476"/>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56704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4"/>
                                        </p:tgtEl>
                                        <p:attrNameLst>
                                          <p:attrName>style.visibility</p:attrName>
                                        </p:attrNameLst>
                                      </p:cBhvr>
                                      <p:to>
                                        <p:strVal val="visible"/>
                                      </p:to>
                                    </p:set>
                                    <p:anim to="" calcmode="lin" valueType="num">
                                      <p:cBhvr>
                                        <p:cTn id="11"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4"/>
                                        </p:tgtEl>
                                      </p:cBhvr>
                                    </p:animEffect>
                                  </p:childTnLst>
                                </p:cTn>
                              </p:par>
                              <p:par>
                                <p:cTn id="13" presetID="0" presetClass="entr" presetSubtype="0" fill="hold" grpId="0" nodeType="withEffect">
                                  <p:stCondLst>
                                    <p:cond delay="0"/>
                                  </p:stCondLst>
                                  <p:iterate type="lt">
                                    <p:tmPct val="3000"/>
                                  </p:iterate>
                                  <p:childTnLst>
                                    <p:set>
                                      <p:cBhvr>
                                        <p:cTn id="14" dur="750" fill="hold">
                                          <p:stCondLst>
                                            <p:cond delay="0"/>
                                          </p:stCondLst>
                                        </p:cTn>
                                        <p:tgtEl>
                                          <p:spTgt spid="2"/>
                                        </p:tgtEl>
                                        <p:attrNameLst>
                                          <p:attrName>style.visibility</p:attrName>
                                        </p:attrNameLst>
                                      </p:cBhvr>
                                      <p:to>
                                        <p:strVal val="visible"/>
                                      </p:to>
                                    </p:set>
                                    <p:anim to="" calcmode="lin" valueType="num">
                                      <p:cBhvr>
                                        <p:cTn id="15"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6" dur="75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5">
            <a:extLst>
              <a:ext uri="{FF2B5EF4-FFF2-40B4-BE49-F238E27FC236}">
                <a16:creationId xmlns:a16="http://schemas.microsoft.com/office/drawing/2014/main" id="{4999E8EF-DA06-7212-70A4-3B11EF98FCA6}"/>
              </a:ext>
            </a:extLst>
          </p:cNvPr>
          <p:cNvSpPr>
            <a:spLocks noChangeShapeType="1"/>
          </p:cNvSpPr>
          <p:nvPr/>
        </p:nvSpPr>
        <p:spPr bwMode="auto">
          <a:xfrm flipV="1">
            <a:off x="3149682" y="425958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Line 29">
            <a:extLst>
              <a:ext uri="{FF2B5EF4-FFF2-40B4-BE49-F238E27FC236}">
                <a16:creationId xmlns:a16="http://schemas.microsoft.com/office/drawing/2014/main" id="{0F53239A-4C6B-16DB-6757-8D34BDFF94AA}"/>
              </a:ext>
            </a:extLst>
          </p:cNvPr>
          <p:cNvSpPr>
            <a:spLocks noChangeShapeType="1"/>
          </p:cNvSpPr>
          <p:nvPr/>
        </p:nvSpPr>
        <p:spPr bwMode="auto">
          <a:xfrm flipV="1">
            <a:off x="9145348" y="425958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43">
            <a:extLst>
              <a:ext uri="{FF2B5EF4-FFF2-40B4-BE49-F238E27FC236}">
                <a16:creationId xmlns:a16="http://schemas.microsoft.com/office/drawing/2014/main" id="{C5780BF3-909B-1E4E-82FA-AED836E923BF}"/>
              </a:ext>
            </a:extLst>
          </p:cNvPr>
          <p:cNvSpPr>
            <a:spLocks noChangeShapeType="1"/>
          </p:cNvSpPr>
          <p:nvPr/>
        </p:nvSpPr>
        <p:spPr bwMode="auto">
          <a:xfrm flipV="1">
            <a:off x="15135420" y="425958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2">
            <a:extLst>
              <a:ext uri="{FF2B5EF4-FFF2-40B4-BE49-F238E27FC236}">
                <a16:creationId xmlns:a16="http://schemas.microsoft.com/office/drawing/2014/main" id="{30B5012B-60C8-6B8A-7A4C-E89103EB0F37}"/>
              </a:ext>
            </a:extLst>
          </p:cNvPr>
          <p:cNvSpPr>
            <a:spLocks noChangeShapeType="1"/>
          </p:cNvSpPr>
          <p:nvPr/>
        </p:nvSpPr>
        <p:spPr bwMode="auto">
          <a:xfrm>
            <a:off x="6149379" y="6077477"/>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36">
            <a:extLst>
              <a:ext uri="{FF2B5EF4-FFF2-40B4-BE49-F238E27FC236}">
                <a16:creationId xmlns:a16="http://schemas.microsoft.com/office/drawing/2014/main" id="{DA187005-E210-17AF-D66C-CF2B046A638C}"/>
              </a:ext>
            </a:extLst>
          </p:cNvPr>
          <p:cNvSpPr>
            <a:spLocks noChangeShapeType="1"/>
          </p:cNvSpPr>
          <p:nvPr/>
        </p:nvSpPr>
        <p:spPr bwMode="auto">
          <a:xfrm>
            <a:off x="12141316" y="6077476"/>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0">
            <a:extLst>
              <a:ext uri="{FF2B5EF4-FFF2-40B4-BE49-F238E27FC236}">
                <a16:creationId xmlns:a16="http://schemas.microsoft.com/office/drawing/2014/main" id="{12D2FB34-EDC1-3A19-F118-6B4B22A7D518}"/>
              </a:ext>
            </a:extLst>
          </p:cNvPr>
          <p:cNvSpPr>
            <a:spLocks noChangeArrowheads="1"/>
          </p:cNvSpPr>
          <p:nvPr/>
        </p:nvSpPr>
        <p:spPr bwMode="auto">
          <a:xfrm>
            <a:off x="2274717" y="637585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1"/>
                </a:solidFill>
                <a:effectLst/>
                <a:latin typeface="Outfit Black" pitchFamily="2" charset="0"/>
              </a:rPr>
              <a:t>1</a:t>
            </a:r>
            <a:endParaRPr kumimoji="0" lang="en-US" altLang="en-US" sz="2400" i="0" u="none" strike="noStrike" cap="none" normalizeH="0" baseline="0" dirty="0">
              <a:ln>
                <a:noFill/>
              </a:ln>
              <a:solidFill>
                <a:schemeClr val="accent1"/>
              </a:solidFill>
              <a:effectLst/>
              <a:latin typeface="Outfit Black" pitchFamily="2" charset="0"/>
            </a:endParaRPr>
          </a:p>
        </p:txBody>
      </p:sp>
      <p:sp>
        <p:nvSpPr>
          <p:cNvPr id="8" name="Rectangle 17">
            <a:extLst>
              <a:ext uri="{FF2B5EF4-FFF2-40B4-BE49-F238E27FC236}">
                <a16:creationId xmlns:a16="http://schemas.microsoft.com/office/drawing/2014/main" id="{67EFA9E1-4289-06E3-DDAE-E55BBA421261}"/>
              </a:ext>
            </a:extLst>
          </p:cNvPr>
          <p:cNvSpPr>
            <a:spLocks noChangeArrowheads="1"/>
          </p:cNvSpPr>
          <p:nvPr/>
        </p:nvSpPr>
        <p:spPr bwMode="auto">
          <a:xfrm>
            <a:off x="5211027" y="436939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2"/>
                </a:solidFill>
                <a:effectLst/>
                <a:latin typeface="Outfit Black" pitchFamily="2" charset="0"/>
              </a:rPr>
              <a:t>2</a:t>
            </a:r>
            <a:endParaRPr kumimoji="0" lang="en-US" altLang="en-US" sz="2400" i="0" u="none" strike="noStrike" cap="none" normalizeH="0" baseline="0" dirty="0">
              <a:ln>
                <a:noFill/>
              </a:ln>
              <a:solidFill>
                <a:schemeClr val="accent2"/>
              </a:solidFill>
              <a:effectLst/>
              <a:latin typeface="Outfit Black" pitchFamily="2" charset="0"/>
            </a:endParaRPr>
          </a:p>
        </p:txBody>
      </p:sp>
      <p:sp>
        <p:nvSpPr>
          <p:cNvPr id="9" name="Rectangle 24">
            <a:extLst>
              <a:ext uri="{FF2B5EF4-FFF2-40B4-BE49-F238E27FC236}">
                <a16:creationId xmlns:a16="http://schemas.microsoft.com/office/drawing/2014/main" id="{444276C7-3A5C-454C-92C3-54115714D156}"/>
              </a:ext>
            </a:extLst>
          </p:cNvPr>
          <p:cNvSpPr>
            <a:spLocks noChangeArrowheads="1"/>
          </p:cNvSpPr>
          <p:nvPr/>
        </p:nvSpPr>
        <p:spPr bwMode="auto">
          <a:xfrm>
            <a:off x="8240554" y="637585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3"/>
                </a:solidFill>
                <a:effectLst/>
                <a:latin typeface="Outfit Black" pitchFamily="2" charset="0"/>
              </a:rPr>
              <a:t>3</a:t>
            </a:r>
            <a:endParaRPr kumimoji="0" lang="en-US" altLang="en-US" sz="2400" i="0" u="none" strike="noStrike" cap="none" normalizeH="0" baseline="0" dirty="0">
              <a:ln>
                <a:noFill/>
              </a:ln>
              <a:solidFill>
                <a:schemeClr val="accent3"/>
              </a:solidFill>
              <a:effectLst/>
              <a:latin typeface="Outfit Black" pitchFamily="2" charset="0"/>
            </a:endParaRPr>
          </a:p>
        </p:txBody>
      </p:sp>
      <p:sp>
        <p:nvSpPr>
          <p:cNvPr id="10" name="Rectangle 31">
            <a:extLst>
              <a:ext uri="{FF2B5EF4-FFF2-40B4-BE49-F238E27FC236}">
                <a16:creationId xmlns:a16="http://schemas.microsoft.com/office/drawing/2014/main" id="{BD3D8ECD-02E0-64DD-AFDE-A2EA3191609B}"/>
              </a:ext>
            </a:extLst>
          </p:cNvPr>
          <p:cNvSpPr>
            <a:spLocks noChangeArrowheads="1"/>
          </p:cNvSpPr>
          <p:nvPr/>
        </p:nvSpPr>
        <p:spPr bwMode="auto">
          <a:xfrm>
            <a:off x="11277085" y="436939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4"/>
                </a:solidFill>
                <a:effectLst/>
                <a:latin typeface="Outfit Black" pitchFamily="2" charset="0"/>
              </a:rPr>
              <a:t>4</a:t>
            </a:r>
            <a:endParaRPr kumimoji="0" lang="en-US" altLang="en-US" sz="2400" i="0" u="none" strike="noStrike" cap="none" normalizeH="0" baseline="0" dirty="0">
              <a:ln>
                <a:noFill/>
              </a:ln>
              <a:solidFill>
                <a:schemeClr val="accent4"/>
              </a:solidFill>
              <a:effectLst/>
              <a:latin typeface="Outfit Black" pitchFamily="2" charset="0"/>
            </a:endParaRPr>
          </a:p>
        </p:txBody>
      </p:sp>
      <p:sp>
        <p:nvSpPr>
          <p:cNvPr id="11" name="Rectangle 38">
            <a:extLst>
              <a:ext uri="{FF2B5EF4-FFF2-40B4-BE49-F238E27FC236}">
                <a16:creationId xmlns:a16="http://schemas.microsoft.com/office/drawing/2014/main" id="{2B506429-736D-46A0-B064-8D6033034272}"/>
              </a:ext>
            </a:extLst>
          </p:cNvPr>
          <p:cNvSpPr>
            <a:spLocks noChangeArrowheads="1"/>
          </p:cNvSpPr>
          <p:nvPr/>
        </p:nvSpPr>
        <p:spPr bwMode="auto">
          <a:xfrm>
            <a:off x="14266049" y="637585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5"/>
                </a:solidFill>
                <a:effectLst/>
                <a:latin typeface="Outfit Black" pitchFamily="2" charset="0"/>
              </a:rPr>
              <a:t>5</a:t>
            </a:r>
            <a:endParaRPr kumimoji="0" lang="en-US" altLang="en-US" sz="2400" i="0" u="none" strike="noStrike" cap="none" normalizeH="0" baseline="0" dirty="0">
              <a:ln>
                <a:noFill/>
              </a:ln>
              <a:solidFill>
                <a:schemeClr val="accent5"/>
              </a:solidFill>
              <a:effectLst/>
              <a:latin typeface="Outfit Black" pitchFamily="2" charset="0"/>
            </a:endParaRPr>
          </a:p>
        </p:txBody>
      </p:sp>
      <p:sp>
        <p:nvSpPr>
          <p:cNvPr id="12" name="Freeform 5">
            <a:extLst>
              <a:ext uri="{FF2B5EF4-FFF2-40B4-BE49-F238E27FC236}">
                <a16:creationId xmlns:a16="http://schemas.microsoft.com/office/drawing/2014/main" id="{BB24ED58-1470-1276-88C9-342B9E11C67C}"/>
              </a:ext>
            </a:extLst>
          </p:cNvPr>
          <p:cNvSpPr>
            <a:spLocks/>
          </p:cNvSpPr>
          <p:nvPr/>
        </p:nvSpPr>
        <p:spPr bwMode="auto">
          <a:xfrm>
            <a:off x="1676169" y="5177001"/>
            <a:ext cx="2997833" cy="909790"/>
          </a:xfrm>
          <a:custGeom>
            <a:avLst/>
            <a:gdLst>
              <a:gd name="T0" fmla="*/ 804 w 804"/>
              <a:gd name="T1" fmla="*/ 244 h 244"/>
              <a:gd name="T2" fmla="*/ 0 w 804"/>
              <a:gd name="T3" fmla="*/ 244 h 244"/>
              <a:gd name="T4" fmla="*/ 63 w 804"/>
              <a:gd name="T5" fmla="*/ 125 h 244"/>
              <a:gd name="T6" fmla="*/ 0 w 804"/>
              <a:gd name="T7" fmla="*/ 0 h 244"/>
              <a:gd name="T8" fmla="*/ 804 w 804"/>
              <a:gd name="T9" fmla="*/ 0 h 244"/>
              <a:gd name="T10" fmla="*/ 804 w 804"/>
              <a:gd name="T11" fmla="*/ 244 h 244"/>
            </a:gdLst>
            <a:ahLst/>
            <a:cxnLst>
              <a:cxn ang="0">
                <a:pos x="T0" y="T1"/>
              </a:cxn>
              <a:cxn ang="0">
                <a:pos x="T2" y="T3"/>
              </a:cxn>
              <a:cxn ang="0">
                <a:pos x="T4" y="T5"/>
              </a:cxn>
              <a:cxn ang="0">
                <a:pos x="T6" y="T7"/>
              </a:cxn>
              <a:cxn ang="0">
                <a:pos x="T8" y="T9"/>
              </a:cxn>
              <a:cxn ang="0">
                <a:pos x="T10" y="T11"/>
              </a:cxn>
            </a:cxnLst>
            <a:rect l="0" t="0" r="r" b="b"/>
            <a:pathLst>
              <a:path w="804" h="244">
                <a:moveTo>
                  <a:pt x="804" y="244"/>
                </a:moveTo>
                <a:lnTo>
                  <a:pt x="0" y="244"/>
                </a:lnTo>
                <a:lnTo>
                  <a:pt x="63" y="125"/>
                </a:lnTo>
                <a:lnTo>
                  <a:pt x="0" y="0"/>
                </a:lnTo>
                <a:lnTo>
                  <a:pt x="804" y="0"/>
                </a:lnTo>
                <a:lnTo>
                  <a:pt x="804" y="24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a:extLst>
              <a:ext uri="{FF2B5EF4-FFF2-40B4-BE49-F238E27FC236}">
                <a16:creationId xmlns:a16="http://schemas.microsoft.com/office/drawing/2014/main" id="{6F81F22A-957A-83C1-0154-8F45FBAA2F0A}"/>
              </a:ext>
            </a:extLst>
          </p:cNvPr>
          <p:cNvSpPr>
            <a:spLocks noChangeArrowheads="1"/>
          </p:cNvSpPr>
          <p:nvPr/>
        </p:nvSpPr>
        <p:spPr bwMode="auto">
          <a:xfrm>
            <a:off x="4666545" y="5177001"/>
            <a:ext cx="2997833" cy="9097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
            <a:extLst>
              <a:ext uri="{FF2B5EF4-FFF2-40B4-BE49-F238E27FC236}">
                <a16:creationId xmlns:a16="http://schemas.microsoft.com/office/drawing/2014/main" id="{4ADC5886-2182-4F4F-FBA1-CDAE5B26D421}"/>
              </a:ext>
            </a:extLst>
          </p:cNvPr>
          <p:cNvSpPr>
            <a:spLocks noChangeArrowheads="1"/>
          </p:cNvSpPr>
          <p:nvPr/>
        </p:nvSpPr>
        <p:spPr bwMode="auto">
          <a:xfrm>
            <a:off x="7656920" y="5177001"/>
            <a:ext cx="2990376" cy="9097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220F910E-607B-9E48-AD78-D90447E6276C}"/>
              </a:ext>
            </a:extLst>
          </p:cNvPr>
          <p:cNvSpPr>
            <a:spLocks noChangeArrowheads="1"/>
          </p:cNvSpPr>
          <p:nvPr/>
        </p:nvSpPr>
        <p:spPr bwMode="auto">
          <a:xfrm>
            <a:off x="10647296" y="5177001"/>
            <a:ext cx="2990376" cy="909790"/>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CD01A7E7-DA41-3E95-63F4-1E44E5AE3D58}"/>
              </a:ext>
            </a:extLst>
          </p:cNvPr>
          <p:cNvSpPr>
            <a:spLocks/>
          </p:cNvSpPr>
          <p:nvPr/>
        </p:nvSpPr>
        <p:spPr bwMode="auto">
          <a:xfrm>
            <a:off x="13637671" y="5177001"/>
            <a:ext cx="3266296" cy="909790"/>
          </a:xfrm>
          <a:custGeom>
            <a:avLst/>
            <a:gdLst>
              <a:gd name="T0" fmla="*/ 803 w 876"/>
              <a:gd name="T1" fmla="*/ 244 h 244"/>
              <a:gd name="T2" fmla="*/ 0 w 876"/>
              <a:gd name="T3" fmla="*/ 244 h 244"/>
              <a:gd name="T4" fmla="*/ 0 w 876"/>
              <a:gd name="T5" fmla="*/ 0 h 244"/>
              <a:gd name="T6" fmla="*/ 803 w 876"/>
              <a:gd name="T7" fmla="*/ 0 h 244"/>
              <a:gd name="T8" fmla="*/ 876 w 876"/>
              <a:gd name="T9" fmla="*/ 130 h 244"/>
              <a:gd name="T10" fmla="*/ 803 w 876"/>
              <a:gd name="T11" fmla="*/ 244 h 244"/>
            </a:gdLst>
            <a:ahLst/>
            <a:cxnLst>
              <a:cxn ang="0">
                <a:pos x="T0" y="T1"/>
              </a:cxn>
              <a:cxn ang="0">
                <a:pos x="T2" y="T3"/>
              </a:cxn>
              <a:cxn ang="0">
                <a:pos x="T4" y="T5"/>
              </a:cxn>
              <a:cxn ang="0">
                <a:pos x="T6" y="T7"/>
              </a:cxn>
              <a:cxn ang="0">
                <a:pos x="T8" y="T9"/>
              </a:cxn>
              <a:cxn ang="0">
                <a:pos x="T10" y="T11"/>
              </a:cxn>
            </a:cxnLst>
            <a:rect l="0" t="0" r="r" b="b"/>
            <a:pathLst>
              <a:path w="876" h="244">
                <a:moveTo>
                  <a:pt x="803" y="244"/>
                </a:moveTo>
                <a:lnTo>
                  <a:pt x="0" y="244"/>
                </a:lnTo>
                <a:lnTo>
                  <a:pt x="0" y="0"/>
                </a:lnTo>
                <a:lnTo>
                  <a:pt x="803" y="0"/>
                </a:lnTo>
                <a:lnTo>
                  <a:pt x="876" y="130"/>
                </a:lnTo>
                <a:lnTo>
                  <a:pt x="803" y="2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604C9E99-2653-143F-A916-8EC1A2665FD7}"/>
              </a:ext>
            </a:extLst>
          </p:cNvPr>
          <p:cNvGrpSpPr/>
          <p:nvPr/>
        </p:nvGrpSpPr>
        <p:grpSpPr>
          <a:xfrm>
            <a:off x="2461747" y="4927182"/>
            <a:ext cx="1375871" cy="1383328"/>
            <a:chOff x="2496472" y="5262462"/>
            <a:chExt cx="1375871" cy="1383328"/>
          </a:xfrm>
        </p:grpSpPr>
        <p:sp>
          <p:nvSpPr>
            <p:cNvPr id="18" name="Oval 11">
              <a:extLst>
                <a:ext uri="{FF2B5EF4-FFF2-40B4-BE49-F238E27FC236}">
                  <a16:creationId xmlns:a16="http://schemas.microsoft.com/office/drawing/2014/main" id="{CA150D05-54F9-3681-1277-CE2C7CADF284}"/>
                </a:ext>
              </a:extLst>
            </p:cNvPr>
            <p:cNvSpPr>
              <a:spLocks noChangeArrowheads="1"/>
            </p:cNvSpPr>
            <p:nvPr/>
          </p:nvSpPr>
          <p:spPr bwMode="auto">
            <a:xfrm>
              <a:off x="2548673" y="5314663"/>
              <a:ext cx="1271469" cy="127519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BF3C7BC6-27AB-7B80-D138-5116D2E9AABF}"/>
                </a:ext>
              </a:extLst>
            </p:cNvPr>
            <p:cNvSpPr>
              <a:spLocks noEditPoints="1"/>
            </p:cNvSpPr>
            <p:nvPr/>
          </p:nvSpPr>
          <p:spPr bwMode="auto">
            <a:xfrm>
              <a:off x="249647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4" y="12"/>
                    <a:pt x="144" y="42"/>
                    <a:pt x="144" y="78"/>
                  </a:cubicBezTo>
                  <a:cubicBezTo>
                    <a:pt x="144" y="115"/>
                    <a:pt x="114" y="144"/>
                    <a:pt x="78" y="144"/>
                  </a:cubicBezTo>
                  <a:cubicBezTo>
                    <a:pt x="41" y="144"/>
                    <a:pt x="12" y="115"/>
                    <a:pt x="12" y="78"/>
                  </a:cubicBezTo>
                  <a:cubicBezTo>
                    <a:pt x="12" y="42"/>
                    <a:pt x="41"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3">
              <a:extLst>
                <a:ext uri="{FF2B5EF4-FFF2-40B4-BE49-F238E27FC236}">
                  <a16:creationId xmlns:a16="http://schemas.microsoft.com/office/drawing/2014/main" id="{A983758E-3622-FE34-0D88-36AE593D51C8}"/>
                </a:ext>
              </a:extLst>
            </p:cNvPr>
            <p:cNvSpPr>
              <a:spLocks noChangeArrowheads="1"/>
            </p:cNvSpPr>
            <p:nvPr/>
          </p:nvSpPr>
          <p:spPr bwMode="auto">
            <a:xfrm>
              <a:off x="2744304" y="5521010"/>
              <a:ext cx="869022" cy="87369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A671F9F5-27AA-DC86-4BE9-5DCE8617F732}"/>
              </a:ext>
            </a:extLst>
          </p:cNvPr>
          <p:cNvGrpSpPr/>
          <p:nvPr/>
        </p:nvGrpSpPr>
        <p:grpSpPr>
          <a:xfrm>
            <a:off x="5461444" y="4927182"/>
            <a:ext cx="1375871" cy="1383328"/>
            <a:chOff x="5423460" y="5262462"/>
            <a:chExt cx="1375871" cy="1383328"/>
          </a:xfrm>
        </p:grpSpPr>
        <p:sp>
          <p:nvSpPr>
            <p:cNvPr id="22" name="Oval 18">
              <a:extLst>
                <a:ext uri="{FF2B5EF4-FFF2-40B4-BE49-F238E27FC236}">
                  <a16:creationId xmlns:a16="http://schemas.microsoft.com/office/drawing/2014/main" id="{3AA4C89A-CB9A-DBFC-0F09-618BFDFB6D51}"/>
                </a:ext>
              </a:extLst>
            </p:cNvPr>
            <p:cNvSpPr>
              <a:spLocks noChangeArrowheads="1"/>
            </p:cNvSpPr>
            <p:nvPr/>
          </p:nvSpPr>
          <p:spPr bwMode="auto">
            <a:xfrm>
              <a:off x="5475661" y="5314663"/>
              <a:ext cx="1271469" cy="1275198"/>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1CD4D0E8-0954-9450-A64B-D81056E2E7FA}"/>
                </a:ext>
              </a:extLst>
            </p:cNvPr>
            <p:cNvSpPr>
              <a:spLocks noEditPoints="1"/>
            </p:cNvSpPr>
            <p:nvPr/>
          </p:nvSpPr>
          <p:spPr bwMode="auto">
            <a:xfrm>
              <a:off x="5423460"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35B5879A-1C34-B0B9-BEA8-E03E56E7D6D1}"/>
                </a:ext>
              </a:extLst>
            </p:cNvPr>
            <p:cNvSpPr>
              <a:spLocks noChangeArrowheads="1"/>
            </p:cNvSpPr>
            <p:nvPr/>
          </p:nvSpPr>
          <p:spPr bwMode="auto">
            <a:xfrm>
              <a:off x="5682006"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20E1A5F4-163F-4CAB-BBE7-5542B68E8021}"/>
              </a:ext>
            </a:extLst>
          </p:cNvPr>
          <p:cNvGrpSpPr/>
          <p:nvPr/>
        </p:nvGrpSpPr>
        <p:grpSpPr>
          <a:xfrm>
            <a:off x="8461141" y="4927182"/>
            <a:ext cx="1368414" cy="1383328"/>
            <a:chOff x="8458580" y="5262462"/>
            <a:chExt cx="1368414" cy="1383328"/>
          </a:xfrm>
        </p:grpSpPr>
        <p:sp>
          <p:nvSpPr>
            <p:cNvPr id="26" name="Oval 25">
              <a:extLst>
                <a:ext uri="{FF2B5EF4-FFF2-40B4-BE49-F238E27FC236}">
                  <a16:creationId xmlns:a16="http://schemas.microsoft.com/office/drawing/2014/main" id="{1C57C8EE-19BF-F01F-D608-B9EEAFA250DF}"/>
                </a:ext>
              </a:extLst>
            </p:cNvPr>
            <p:cNvSpPr>
              <a:spLocks noChangeArrowheads="1"/>
            </p:cNvSpPr>
            <p:nvPr/>
          </p:nvSpPr>
          <p:spPr bwMode="auto">
            <a:xfrm>
              <a:off x="8514509" y="5314663"/>
              <a:ext cx="1260283" cy="1275198"/>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7F4A71BF-C1A3-DEDE-D6C4-BFA68CCE6722}"/>
                </a:ext>
              </a:extLst>
            </p:cNvPr>
            <p:cNvSpPr>
              <a:spLocks noEditPoints="1"/>
            </p:cNvSpPr>
            <p:nvPr/>
          </p:nvSpPr>
          <p:spPr bwMode="auto">
            <a:xfrm>
              <a:off x="8458580" y="5262462"/>
              <a:ext cx="1368414"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C27AA4AC-7D0B-351C-8637-35A790FDB1B5}"/>
                </a:ext>
              </a:extLst>
            </p:cNvPr>
            <p:cNvSpPr>
              <a:spLocks noChangeArrowheads="1"/>
            </p:cNvSpPr>
            <p:nvPr/>
          </p:nvSpPr>
          <p:spPr bwMode="auto">
            <a:xfrm>
              <a:off x="8705940"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44975CC6-379C-B3FB-8B68-9405FC1A30C5}"/>
              </a:ext>
            </a:extLst>
          </p:cNvPr>
          <p:cNvGrpSpPr/>
          <p:nvPr/>
        </p:nvGrpSpPr>
        <p:grpSpPr>
          <a:xfrm>
            <a:off x="11453381" y="4927182"/>
            <a:ext cx="1375871" cy="1383328"/>
            <a:chOff x="11486242" y="5262462"/>
            <a:chExt cx="1375871" cy="1383328"/>
          </a:xfrm>
        </p:grpSpPr>
        <p:sp>
          <p:nvSpPr>
            <p:cNvPr id="30" name="Oval 32">
              <a:extLst>
                <a:ext uri="{FF2B5EF4-FFF2-40B4-BE49-F238E27FC236}">
                  <a16:creationId xmlns:a16="http://schemas.microsoft.com/office/drawing/2014/main" id="{9696714D-4572-F2EA-DBA2-EA0104BF6340}"/>
                </a:ext>
              </a:extLst>
            </p:cNvPr>
            <p:cNvSpPr>
              <a:spLocks noChangeArrowheads="1"/>
            </p:cNvSpPr>
            <p:nvPr/>
          </p:nvSpPr>
          <p:spPr bwMode="auto">
            <a:xfrm>
              <a:off x="11538443" y="5314663"/>
              <a:ext cx="1271469" cy="1275198"/>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31" name="Freeform 33">
              <a:extLst>
                <a:ext uri="{FF2B5EF4-FFF2-40B4-BE49-F238E27FC236}">
                  <a16:creationId xmlns:a16="http://schemas.microsoft.com/office/drawing/2014/main" id="{FF05D61E-56EC-2754-DBB6-A10F9C5097A0}"/>
                </a:ext>
              </a:extLst>
            </p:cNvPr>
            <p:cNvSpPr>
              <a:spLocks noEditPoints="1"/>
            </p:cNvSpPr>
            <p:nvPr/>
          </p:nvSpPr>
          <p:spPr bwMode="auto">
            <a:xfrm>
              <a:off x="1148624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4">
              <a:extLst>
                <a:ext uri="{FF2B5EF4-FFF2-40B4-BE49-F238E27FC236}">
                  <a16:creationId xmlns:a16="http://schemas.microsoft.com/office/drawing/2014/main" id="{6C108B59-3140-D4AA-542B-7D77861DE09A}"/>
                </a:ext>
              </a:extLst>
            </p:cNvPr>
            <p:cNvSpPr>
              <a:spLocks noChangeArrowheads="1"/>
            </p:cNvSpPr>
            <p:nvPr/>
          </p:nvSpPr>
          <p:spPr bwMode="auto">
            <a:xfrm>
              <a:off x="11741059"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3F1292D4-BC57-4C0D-9041-F3B4137F325C}"/>
              </a:ext>
            </a:extLst>
          </p:cNvPr>
          <p:cNvGrpSpPr/>
          <p:nvPr/>
        </p:nvGrpSpPr>
        <p:grpSpPr>
          <a:xfrm>
            <a:off x="14453078" y="4927182"/>
            <a:ext cx="1364685" cy="1383328"/>
            <a:chOff x="14487803" y="5262462"/>
            <a:chExt cx="1364685" cy="1383328"/>
          </a:xfrm>
        </p:grpSpPr>
        <p:sp>
          <p:nvSpPr>
            <p:cNvPr id="34" name="Oval 39">
              <a:extLst>
                <a:ext uri="{FF2B5EF4-FFF2-40B4-BE49-F238E27FC236}">
                  <a16:creationId xmlns:a16="http://schemas.microsoft.com/office/drawing/2014/main" id="{5203C177-C679-BD3C-F11A-08E53B41CE3F}"/>
                </a:ext>
              </a:extLst>
            </p:cNvPr>
            <p:cNvSpPr>
              <a:spLocks noChangeArrowheads="1"/>
            </p:cNvSpPr>
            <p:nvPr/>
          </p:nvSpPr>
          <p:spPr bwMode="auto">
            <a:xfrm>
              <a:off x="14540004" y="5314663"/>
              <a:ext cx="1260283" cy="1275198"/>
            </a:xfrm>
            <a:prstGeom prst="ellipse">
              <a:avLst/>
            </a:pr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B959B6E1-E16B-7562-525E-94D371564306}"/>
                </a:ext>
              </a:extLst>
            </p:cNvPr>
            <p:cNvSpPr>
              <a:spLocks noEditPoints="1"/>
            </p:cNvSpPr>
            <p:nvPr/>
          </p:nvSpPr>
          <p:spPr bwMode="auto">
            <a:xfrm>
              <a:off x="14487803" y="5262462"/>
              <a:ext cx="1364685"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41">
              <a:extLst>
                <a:ext uri="{FF2B5EF4-FFF2-40B4-BE49-F238E27FC236}">
                  <a16:creationId xmlns:a16="http://schemas.microsoft.com/office/drawing/2014/main" id="{AE0FFD9C-9CB8-022E-735A-AEC6D3D6E5D1}"/>
                </a:ext>
              </a:extLst>
            </p:cNvPr>
            <p:cNvSpPr>
              <a:spLocks noChangeArrowheads="1"/>
            </p:cNvSpPr>
            <p:nvPr/>
          </p:nvSpPr>
          <p:spPr bwMode="auto">
            <a:xfrm>
              <a:off x="14735163"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Rectangle 8">
            <a:extLst>
              <a:ext uri="{FF2B5EF4-FFF2-40B4-BE49-F238E27FC236}">
                <a16:creationId xmlns:a16="http://schemas.microsoft.com/office/drawing/2014/main" id="{A9E1C77A-6974-2B4B-DC3B-CE97D852E7C7}"/>
              </a:ext>
            </a:extLst>
          </p:cNvPr>
          <p:cNvSpPr/>
          <p:nvPr/>
        </p:nvSpPr>
        <p:spPr>
          <a:xfrm>
            <a:off x="7232689" y="2847616"/>
            <a:ext cx="3822622" cy="954107"/>
          </a:xfrm>
          <a:prstGeom prst="rect">
            <a:avLst/>
          </a:prstGeom>
        </p:spPr>
        <p:txBody>
          <a:bodyPr wrap="square">
            <a:spAutoFit/>
          </a:bodyPr>
          <a:lstStyle/>
          <a:p>
            <a:pPr algn="ctr">
              <a:spcBef>
                <a:spcPts val="1200"/>
              </a:spcBef>
            </a:pPr>
            <a:r>
              <a:rPr lang="en-IN" sz="2000" b="1" dirty="0"/>
              <a:t>Control of Inflation</a:t>
            </a:r>
          </a:p>
          <a:p>
            <a:pPr algn="ctr"/>
            <a:r>
              <a:rPr lang="en-US" sz="1200" dirty="0"/>
              <a:t>Helps control inflation by providing a stable environment for economic activities, promoting investor confidence.</a:t>
            </a:r>
          </a:p>
        </p:txBody>
      </p:sp>
      <p:sp>
        <p:nvSpPr>
          <p:cNvPr id="38" name="Rectangle 8">
            <a:extLst>
              <a:ext uri="{FF2B5EF4-FFF2-40B4-BE49-F238E27FC236}">
                <a16:creationId xmlns:a16="http://schemas.microsoft.com/office/drawing/2014/main" id="{76877318-8A0F-B777-AF52-9192202469FB}"/>
              </a:ext>
            </a:extLst>
          </p:cNvPr>
          <p:cNvSpPr/>
          <p:nvPr/>
        </p:nvSpPr>
        <p:spPr>
          <a:xfrm>
            <a:off x="4236720" y="7241245"/>
            <a:ext cx="3822622" cy="1261884"/>
          </a:xfrm>
          <a:prstGeom prst="rect">
            <a:avLst/>
          </a:prstGeom>
        </p:spPr>
        <p:txBody>
          <a:bodyPr wrap="square">
            <a:spAutoFit/>
          </a:bodyPr>
          <a:lstStyle/>
          <a:p>
            <a:pPr algn="ctr">
              <a:spcBef>
                <a:spcPts val="1200"/>
              </a:spcBef>
            </a:pPr>
            <a:r>
              <a:rPr lang="en-IN" sz="2000" b="1" dirty="0"/>
              <a:t>International Economic Integration</a:t>
            </a:r>
          </a:p>
          <a:p>
            <a:pPr algn="ctr"/>
            <a:r>
              <a:rPr lang="en-US" sz="1200" dirty="0"/>
              <a:t>Facilitates international economic integration by fostering confidence and reducing uncertainties in cross-border transactions.</a:t>
            </a:r>
          </a:p>
        </p:txBody>
      </p:sp>
      <p:sp>
        <p:nvSpPr>
          <p:cNvPr id="39" name="Rectangle 8">
            <a:extLst>
              <a:ext uri="{FF2B5EF4-FFF2-40B4-BE49-F238E27FC236}">
                <a16:creationId xmlns:a16="http://schemas.microsoft.com/office/drawing/2014/main" id="{427CA7AB-A3FB-B820-28BB-BAE8EC975357}"/>
              </a:ext>
            </a:extLst>
          </p:cNvPr>
          <p:cNvSpPr/>
          <p:nvPr/>
        </p:nvSpPr>
        <p:spPr>
          <a:xfrm>
            <a:off x="10228658" y="7241245"/>
            <a:ext cx="3822622" cy="1261884"/>
          </a:xfrm>
          <a:prstGeom prst="rect">
            <a:avLst/>
          </a:prstGeom>
        </p:spPr>
        <p:txBody>
          <a:bodyPr wrap="square">
            <a:spAutoFit/>
          </a:bodyPr>
          <a:lstStyle/>
          <a:p>
            <a:pPr algn="ctr">
              <a:spcBef>
                <a:spcPts val="1200"/>
              </a:spcBef>
            </a:pPr>
            <a:r>
              <a:rPr lang="en-IN" sz="2000" b="1" dirty="0"/>
              <a:t>Encourages Long-Term Capital Flows</a:t>
            </a:r>
          </a:p>
          <a:p>
            <a:pPr algn="ctr"/>
            <a:r>
              <a:rPr lang="en-US" sz="1200" dirty="0"/>
              <a:t>Encourages long-term capital flows by creating a secure and predictable investment environment.</a:t>
            </a:r>
          </a:p>
        </p:txBody>
      </p:sp>
      <p:sp>
        <p:nvSpPr>
          <p:cNvPr id="40" name="Rectangle 8">
            <a:extLst>
              <a:ext uri="{FF2B5EF4-FFF2-40B4-BE49-F238E27FC236}">
                <a16:creationId xmlns:a16="http://schemas.microsoft.com/office/drawing/2014/main" id="{F3126903-1D94-D09B-9696-941818253F70}"/>
              </a:ext>
            </a:extLst>
          </p:cNvPr>
          <p:cNvSpPr/>
          <p:nvPr/>
        </p:nvSpPr>
        <p:spPr>
          <a:xfrm>
            <a:off x="1240752" y="2847616"/>
            <a:ext cx="3822622" cy="1261884"/>
          </a:xfrm>
          <a:prstGeom prst="rect">
            <a:avLst/>
          </a:prstGeom>
        </p:spPr>
        <p:txBody>
          <a:bodyPr wrap="square">
            <a:spAutoFit/>
          </a:bodyPr>
          <a:lstStyle/>
          <a:p>
            <a:pPr algn="ctr">
              <a:spcBef>
                <a:spcPts val="1200"/>
              </a:spcBef>
            </a:pPr>
            <a:r>
              <a:rPr lang="en-IN" sz="2000" b="1" dirty="0"/>
              <a:t>Strengthens Domestic Currency</a:t>
            </a:r>
          </a:p>
          <a:p>
            <a:pPr algn="ctr"/>
            <a:r>
              <a:rPr lang="en-US" sz="1200" dirty="0"/>
              <a:t>Contributes to the strength of the domestic currency by providing stability and predictability in the exchange rate.</a:t>
            </a:r>
          </a:p>
        </p:txBody>
      </p:sp>
      <p:sp>
        <p:nvSpPr>
          <p:cNvPr id="41" name="Rectangle 8">
            <a:extLst>
              <a:ext uri="{FF2B5EF4-FFF2-40B4-BE49-F238E27FC236}">
                <a16:creationId xmlns:a16="http://schemas.microsoft.com/office/drawing/2014/main" id="{3B498189-6D6B-75F4-6BB5-D45178FB41E3}"/>
              </a:ext>
            </a:extLst>
          </p:cNvPr>
          <p:cNvSpPr/>
          <p:nvPr/>
        </p:nvSpPr>
        <p:spPr>
          <a:xfrm>
            <a:off x="13224626" y="2847616"/>
            <a:ext cx="3822622" cy="1261884"/>
          </a:xfrm>
          <a:prstGeom prst="rect">
            <a:avLst/>
          </a:prstGeom>
        </p:spPr>
        <p:txBody>
          <a:bodyPr wrap="square">
            <a:spAutoFit/>
          </a:bodyPr>
          <a:lstStyle/>
          <a:p>
            <a:pPr algn="ctr"/>
            <a:r>
              <a:rPr lang="en-IN" sz="2000" b="1" dirty="0"/>
              <a:t>Encourages International Trade</a:t>
            </a:r>
          </a:p>
          <a:p>
            <a:pPr algn="ctr"/>
            <a:r>
              <a:rPr lang="en-US" sz="1200" dirty="0"/>
              <a:t>Supports international trade by reducing currency-related uncertainties for businesses engaged in cross-border transactions.</a:t>
            </a:r>
          </a:p>
        </p:txBody>
      </p:sp>
      <p:grpSp>
        <p:nvGrpSpPr>
          <p:cNvPr id="42" name="Graphic 2">
            <a:extLst>
              <a:ext uri="{FF2B5EF4-FFF2-40B4-BE49-F238E27FC236}">
                <a16:creationId xmlns:a16="http://schemas.microsoft.com/office/drawing/2014/main" id="{70819E40-DF7B-3972-11F5-ED110D6BF6F6}"/>
              </a:ext>
            </a:extLst>
          </p:cNvPr>
          <p:cNvGrpSpPr/>
          <p:nvPr/>
        </p:nvGrpSpPr>
        <p:grpSpPr>
          <a:xfrm>
            <a:off x="2908003" y="5381046"/>
            <a:ext cx="483358" cy="475600"/>
            <a:chOff x="13185684" y="3434558"/>
            <a:chExt cx="1234415" cy="1214603"/>
          </a:xfrm>
          <a:solidFill>
            <a:schemeClr val="accent1"/>
          </a:solidFill>
        </p:grpSpPr>
        <p:sp>
          <p:nvSpPr>
            <p:cNvPr id="43" name="Freeform: Shape 42">
              <a:extLst>
                <a:ext uri="{FF2B5EF4-FFF2-40B4-BE49-F238E27FC236}">
                  <a16:creationId xmlns:a16="http://schemas.microsoft.com/office/drawing/2014/main" id="{96BDCFA0-C173-AB62-220C-C44B0FF41C50}"/>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44" name="Freeform: Shape 43">
              <a:extLst>
                <a:ext uri="{FF2B5EF4-FFF2-40B4-BE49-F238E27FC236}">
                  <a16:creationId xmlns:a16="http://schemas.microsoft.com/office/drawing/2014/main" id="{1C59A7F1-503C-3380-2BA2-4FF51B06AA30}"/>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45" name="Freeform: Shape 44">
            <a:extLst>
              <a:ext uri="{FF2B5EF4-FFF2-40B4-BE49-F238E27FC236}">
                <a16:creationId xmlns:a16="http://schemas.microsoft.com/office/drawing/2014/main" id="{BBB517FD-40CB-4071-683B-6E7890766504}"/>
              </a:ext>
            </a:extLst>
          </p:cNvPr>
          <p:cNvSpPr/>
          <p:nvPr/>
        </p:nvSpPr>
        <p:spPr>
          <a:xfrm>
            <a:off x="5902942" y="5372406"/>
            <a:ext cx="492874" cy="492880"/>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accent2"/>
          </a:solidFill>
          <a:ln w="8365" cap="flat">
            <a:noFill/>
            <a:prstDash val="solid"/>
            <a:miter/>
          </a:ln>
        </p:spPr>
        <p:txBody>
          <a:bodyPr rtlCol="0" anchor="ctr"/>
          <a:lstStyle/>
          <a:p>
            <a:endParaRPr lang="en-US" sz="1200"/>
          </a:p>
        </p:txBody>
      </p:sp>
      <p:grpSp>
        <p:nvGrpSpPr>
          <p:cNvPr id="46" name="Graphic 4">
            <a:extLst>
              <a:ext uri="{FF2B5EF4-FFF2-40B4-BE49-F238E27FC236}">
                <a16:creationId xmlns:a16="http://schemas.microsoft.com/office/drawing/2014/main" id="{0A84D102-8004-137A-D4A0-43C289428BB0}"/>
              </a:ext>
            </a:extLst>
          </p:cNvPr>
          <p:cNvGrpSpPr/>
          <p:nvPr/>
        </p:nvGrpSpPr>
        <p:grpSpPr>
          <a:xfrm>
            <a:off x="8898873" y="5372359"/>
            <a:ext cx="492950" cy="492974"/>
            <a:chOff x="10884230" y="3442838"/>
            <a:chExt cx="1234377" cy="1234439"/>
          </a:xfrm>
          <a:solidFill>
            <a:schemeClr val="accent3"/>
          </a:solidFill>
        </p:grpSpPr>
        <p:sp>
          <p:nvSpPr>
            <p:cNvPr id="47" name="Freeform: Shape 46">
              <a:extLst>
                <a:ext uri="{FF2B5EF4-FFF2-40B4-BE49-F238E27FC236}">
                  <a16:creationId xmlns:a16="http://schemas.microsoft.com/office/drawing/2014/main" id="{C3DC5A3E-E11D-4414-B0FB-C5B77990A048}"/>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A4BC0185-AEF5-FD4A-6A8B-1D09521B7EA6}"/>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49" name="Freeform: Shape 48">
              <a:extLst>
                <a:ext uri="{FF2B5EF4-FFF2-40B4-BE49-F238E27FC236}">
                  <a16:creationId xmlns:a16="http://schemas.microsoft.com/office/drawing/2014/main" id="{C677CD04-83D1-5D7B-81E5-0869759D488C}"/>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50" name="Freeform: Shape 49">
              <a:extLst>
                <a:ext uri="{FF2B5EF4-FFF2-40B4-BE49-F238E27FC236}">
                  <a16:creationId xmlns:a16="http://schemas.microsoft.com/office/drawing/2014/main" id="{768E2367-4DAA-9774-F4EF-DA1D126CEC05}"/>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51" name="Freeform: Shape 50">
              <a:extLst>
                <a:ext uri="{FF2B5EF4-FFF2-40B4-BE49-F238E27FC236}">
                  <a16:creationId xmlns:a16="http://schemas.microsoft.com/office/drawing/2014/main" id="{15AC21BF-2A64-5EBC-244F-98BB6875D57E}"/>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52" name="Freeform: Shape 51">
              <a:extLst>
                <a:ext uri="{FF2B5EF4-FFF2-40B4-BE49-F238E27FC236}">
                  <a16:creationId xmlns:a16="http://schemas.microsoft.com/office/drawing/2014/main" id="{755D5F9E-ACEE-E8D1-8D13-2ED9311F2AD4}"/>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53" name="Graphic 4">
            <a:extLst>
              <a:ext uri="{FF2B5EF4-FFF2-40B4-BE49-F238E27FC236}">
                <a16:creationId xmlns:a16="http://schemas.microsoft.com/office/drawing/2014/main" id="{6E9FED9E-A99C-8FEE-CB84-03E4B436771C}"/>
              </a:ext>
            </a:extLst>
          </p:cNvPr>
          <p:cNvGrpSpPr/>
          <p:nvPr/>
        </p:nvGrpSpPr>
        <p:grpSpPr>
          <a:xfrm>
            <a:off x="11894822" y="5372388"/>
            <a:ext cx="492988" cy="492916"/>
            <a:chOff x="13194714" y="5688212"/>
            <a:chExt cx="1234475" cy="1234293"/>
          </a:xfrm>
          <a:solidFill>
            <a:schemeClr val="accent4"/>
          </a:solidFill>
        </p:grpSpPr>
        <p:sp>
          <p:nvSpPr>
            <p:cNvPr id="54" name="Freeform: Shape 53">
              <a:extLst>
                <a:ext uri="{FF2B5EF4-FFF2-40B4-BE49-F238E27FC236}">
                  <a16:creationId xmlns:a16="http://schemas.microsoft.com/office/drawing/2014/main" id="{C2820249-93D4-A3E9-64C8-4B520B57C878}"/>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55" name="Freeform: Shape 54">
              <a:extLst>
                <a:ext uri="{FF2B5EF4-FFF2-40B4-BE49-F238E27FC236}">
                  <a16:creationId xmlns:a16="http://schemas.microsoft.com/office/drawing/2014/main" id="{41C5A6D7-38B2-95B5-5CD1-110670C88ECE}"/>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56" name="Graphic 4">
            <a:extLst>
              <a:ext uri="{FF2B5EF4-FFF2-40B4-BE49-F238E27FC236}">
                <a16:creationId xmlns:a16="http://schemas.microsoft.com/office/drawing/2014/main" id="{6FF93EF0-8407-06D5-8BE1-59C30EAF3D8F}"/>
              </a:ext>
            </a:extLst>
          </p:cNvPr>
          <p:cNvGrpSpPr/>
          <p:nvPr/>
        </p:nvGrpSpPr>
        <p:grpSpPr>
          <a:xfrm>
            <a:off x="14888966" y="5372393"/>
            <a:ext cx="492908" cy="492906"/>
            <a:chOff x="10884251" y="7930615"/>
            <a:chExt cx="1234272" cy="1234272"/>
          </a:xfrm>
          <a:solidFill>
            <a:schemeClr val="accent5"/>
          </a:solidFill>
        </p:grpSpPr>
        <p:sp>
          <p:nvSpPr>
            <p:cNvPr id="57" name="Freeform: Shape 56">
              <a:extLst>
                <a:ext uri="{FF2B5EF4-FFF2-40B4-BE49-F238E27FC236}">
                  <a16:creationId xmlns:a16="http://schemas.microsoft.com/office/drawing/2014/main" id="{1465C92C-D89F-80B6-50E6-38040C9C7CB2}"/>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58" name="Freeform: Shape 57">
              <a:extLst>
                <a:ext uri="{FF2B5EF4-FFF2-40B4-BE49-F238E27FC236}">
                  <a16:creationId xmlns:a16="http://schemas.microsoft.com/office/drawing/2014/main" id="{C24190CC-51E8-1B9D-D4F9-880AB392E34D}"/>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59" name="Freeform: Shape 58">
              <a:extLst>
                <a:ext uri="{FF2B5EF4-FFF2-40B4-BE49-F238E27FC236}">
                  <a16:creationId xmlns:a16="http://schemas.microsoft.com/office/drawing/2014/main" id="{671FD7B9-6EA8-325C-42FE-7BF30E372261}"/>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60" name="Freeform: Shape 59">
              <a:extLst>
                <a:ext uri="{FF2B5EF4-FFF2-40B4-BE49-F238E27FC236}">
                  <a16:creationId xmlns:a16="http://schemas.microsoft.com/office/drawing/2014/main" id="{22655CED-A5B5-B80F-8EA3-177817654081}"/>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61" name="Freeform: Shape 60">
              <a:extLst>
                <a:ext uri="{FF2B5EF4-FFF2-40B4-BE49-F238E27FC236}">
                  <a16:creationId xmlns:a16="http://schemas.microsoft.com/office/drawing/2014/main" id="{8C32307A-D5ED-8C57-E072-8DA93D887A93}"/>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62" name="Freeform: Shape 61">
              <a:extLst>
                <a:ext uri="{FF2B5EF4-FFF2-40B4-BE49-F238E27FC236}">
                  <a16:creationId xmlns:a16="http://schemas.microsoft.com/office/drawing/2014/main" id="{FF435359-4BF6-8AEC-53B3-4C971E6CF616}"/>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64" name="Google Shape;204;p13">
            <a:extLst>
              <a:ext uri="{FF2B5EF4-FFF2-40B4-BE49-F238E27FC236}">
                <a16:creationId xmlns:a16="http://schemas.microsoft.com/office/drawing/2014/main" id="{D4DB43F1-CA21-5854-6F3D-6505BD34C427}"/>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6000" b="1" dirty="0"/>
              <a:t>Advantages of Fixed Exchange Rate System:</a:t>
            </a:r>
            <a:endParaRPr lang="en-US" sz="6000" dirty="0"/>
          </a:p>
        </p:txBody>
      </p:sp>
    </p:spTree>
    <p:extLst>
      <p:ext uri="{BB962C8B-B14F-4D97-AF65-F5344CB8AC3E}">
        <p14:creationId xmlns:p14="http://schemas.microsoft.com/office/powerpoint/2010/main" val="174509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4"/>
                                        </p:tgtEl>
                                        <p:attrNameLst>
                                          <p:attrName>style.visibility</p:attrName>
                                        </p:attrNameLst>
                                      </p:cBhvr>
                                      <p:to>
                                        <p:strVal val="visible"/>
                                      </p:to>
                                    </p:set>
                                    <p:anim to="" calcmode="lin" valueType="num">
                                      <p:cBhvr>
                                        <p:cTn id="7" dur="750" fill="hold">
                                          <p:stCondLst>
                                            <p:cond delay="0"/>
                                          </p:stCondLst>
                                        </p:cTn>
                                        <p:tgtEl>
                                          <p:spTgt spid="6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4"/>
                                        </p:tgtEl>
                                      </p:cBhvr>
                                    </p:animEffect>
                                  </p:childTnLst>
                                </p:cTn>
                              </p:par>
                            </p:childTnLst>
                          </p:cTn>
                        </p:par>
                        <p:par>
                          <p:cTn id="9" fill="hold">
                            <p:stCondLst>
                              <p:cond delay="1538"/>
                            </p:stCondLst>
                            <p:childTnLst>
                              <p:par>
                                <p:cTn id="10" presetID="2" presetClass="entr" presetSubtype="8" decel="10000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000" fill="hold"/>
                                        <p:tgtEl>
                                          <p:spTgt spid="16"/>
                                        </p:tgtEl>
                                        <p:attrNameLst>
                                          <p:attrName>ppt_x</p:attrName>
                                        </p:attrNameLst>
                                      </p:cBhvr>
                                      <p:tavLst>
                                        <p:tav tm="0">
                                          <p:val>
                                            <p:strVal val="0-#ppt_w/2"/>
                                          </p:val>
                                        </p:tav>
                                        <p:tav tm="100000">
                                          <p:val>
                                            <p:strVal val="#ppt_x"/>
                                          </p:val>
                                        </p:tav>
                                      </p:tavLst>
                                    </p:anim>
                                    <p:anim calcmode="lin" valueType="num">
                                      <p:cBhvr additive="base">
                                        <p:cTn id="13" dur="1000" fill="hold"/>
                                        <p:tgtEl>
                                          <p:spTgt spid="1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fill="hold"/>
                                        <p:tgtEl>
                                          <p:spTgt spid="15"/>
                                        </p:tgtEl>
                                        <p:attrNameLst>
                                          <p:attrName>ppt_x</p:attrName>
                                        </p:attrNameLst>
                                      </p:cBhvr>
                                      <p:tavLst>
                                        <p:tav tm="0">
                                          <p:val>
                                            <p:strVal val="0-#ppt_w/2"/>
                                          </p:val>
                                        </p:tav>
                                        <p:tav tm="100000">
                                          <p:val>
                                            <p:strVal val="#ppt_x"/>
                                          </p:val>
                                        </p:tav>
                                      </p:tavLst>
                                    </p:anim>
                                    <p:anim calcmode="lin" valueType="num">
                                      <p:cBhvr additive="base">
                                        <p:cTn id="17" dur="10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0-#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3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1000" fill="hold"/>
                                        <p:tgtEl>
                                          <p:spTgt spid="13"/>
                                        </p:tgtEl>
                                        <p:attrNameLst>
                                          <p:attrName>ppt_x</p:attrName>
                                        </p:attrNameLst>
                                      </p:cBhvr>
                                      <p:tavLst>
                                        <p:tav tm="0">
                                          <p:val>
                                            <p:strVal val="0-#ppt_w/2"/>
                                          </p:val>
                                        </p:tav>
                                        <p:tav tm="100000">
                                          <p:val>
                                            <p:strVal val="#ppt_x"/>
                                          </p:val>
                                        </p:tav>
                                      </p:tavLst>
                                    </p:anim>
                                    <p:anim calcmode="lin" valueType="num">
                                      <p:cBhvr additive="base">
                                        <p:cTn id="25" dur="10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000" fill="hold"/>
                                        <p:tgtEl>
                                          <p:spTgt spid="12"/>
                                        </p:tgtEl>
                                        <p:attrNameLst>
                                          <p:attrName>ppt_x</p:attrName>
                                        </p:attrNameLst>
                                      </p:cBhvr>
                                      <p:tavLst>
                                        <p:tav tm="0">
                                          <p:val>
                                            <p:strVal val="0-#ppt_w/2"/>
                                          </p:val>
                                        </p:tav>
                                        <p:tav tm="100000">
                                          <p:val>
                                            <p:strVal val="#ppt_x"/>
                                          </p:val>
                                        </p:tav>
                                      </p:tavLst>
                                    </p:anim>
                                    <p:anim calcmode="lin" valueType="num">
                                      <p:cBhvr additive="base">
                                        <p:cTn id="29" dur="10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938"/>
                            </p:stCondLst>
                            <p:childTnLst>
                              <p:par>
                                <p:cTn id="31" presetID="53" presetClass="entr" presetSubtype="16"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3438"/>
                            </p:stCondLst>
                            <p:childTnLst>
                              <p:par>
                                <p:cTn id="51" presetID="53" presetClass="entr" presetSubtype="16"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par>
                          <p:cTn id="70" fill="hold">
                            <p:stCondLst>
                              <p:cond delay="3938"/>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par>
                                <p:cTn id="76" presetID="53" presetClass="entr" presetSubtype="16"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500" fill="hold"/>
                                        <p:tgtEl>
                                          <p:spTgt spid="46"/>
                                        </p:tgtEl>
                                        <p:attrNameLst>
                                          <p:attrName>ppt_w</p:attrName>
                                        </p:attrNameLst>
                                      </p:cBhvr>
                                      <p:tavLst>
                                        <p:tav tm="0">
                                          <p:val>
                                            <p:fltVal val="0"/>
                                          </p:val>
                                        </p:tav>
                                        <p:tav tm="100000">
                                          <p:val>
                                            <p:strVal val="#ppt_w"/>
                                          </p:val>
                                        </p:tav>
                                      </p:tavLst>
                                    </p:anim>
                                    <p:anim calcmode="lin" valueType="num">
                                      <p:cBhvr>
                                        <p:cTn id="79" dur="500" fill="hold"/>
                                        <p:tgtEl>
                                          <p:spTgt spid="46"/>
                                        </p:tgtEl>
                                        <p:attrNameLst>
                                          <p:attrName>ppt_h</p:attrName>
                                        </p:attrNameLst>
                                      </p:cBhvr>
                                      <p:tavLst>
                                        <p:tav tm="0">
                                          <p:val>
                                            <p:fltVal val="0"/>
                                          </p:val>
                                        </p:tav>
                                        <p:tav tm="100000">
                                          <p:val>
                                            <p:strVal val="#ppt_h"/>
                                          </p:val>
                                        </p:tav>
                                      </p:tavLst>
                                    </p:anim>
                                    <p:animEffect transition="in" filter="fade">
                                      <p:cBhvr>
                                        <p:cTn id="80" dur="500"/>
                                        <p:tgtEl>
                                          <p:spTgt spid="4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par>
                          <p:cTn id="90" fill="hold">
                            <p:stCondLst>
                              <p:cond delay="4438"/>
                            </p:stCondLst>
                            <p:childTnLst>
                              <p:par>
                                <p:cTn id="91" presetID="53" presetClass="entr" presetSubtype="16"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p:cTn id="93" dur="500" fill="hold"/>
                                        <p:tgtEl>
                                          <p:spTgt spid="29"/>
                                        </p:tgtEl>
                                        <p:attrNameLst>
                                          <p:attrName>ppt_w</p:attrName>
                                        </p:attrNameLst>
                                      </p:cBhvr>
                                      <p:tavLst>
                                        <p:tav tm="0">
                                          <p:val>
                                            <p:fltVal val="0"/>
                                          </p:val>
                                        </p:tav>
                                        <p:tav tm="100000">
                                          <p:val>
                                            <p:strVal val="#ppt_w"/>
                                          </p:val>
                                        </p:tav>
                                      </p:tavLst>
                                    </p:anim>
                                    <p:anim calcmode="lin" valueType="num">
                                      <p:cBhvr>
                                        <p:cTn id="94" dur="500" fill="hold"/>
                                        <p:tgtEl>
                                          <p:spTgt spid="29"/>
                                        </p:tgtEl>
                                        <p:attrNameLst>
                                          <p:attrName>ppt_h</p:attrName>
                                        </p:attrNameLst>
                                      </p:cBhvr>
                                      <p:tavLst>
                                        <p:tav tm="0">
                                          <p:val>
                                            <p:fltVal val="0"/>
                                          </p:val>
                                        </p:tav>
                                        <p:tav tm="100000">
                                          <p:val>
                                            <p:strVal val="#ppt_h"/>
                                          </p:val>
                                        </p:tav>
                                      </p:tavLst>
                                    </p:anim>
                                    <p:animEffect transition="in" filter="fade">
                                      <p:cBhvr>
                                        <p:cTn id="95" dur="500"/>
                                        <p:tgtEl>
                                          <p:spTgt spid="29"/>
                                        </p:tgtEl>
                                      </p:cBhvr>
                                    </p:animEffect>
                                  </p:childTnLst>
                                </p:cTn>
                              </p:par>
                              <p:par>
                                <p:cTn id="96" presetID="53" presetClass="entr" presetSubtype="16" fill="hold"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fade">
                                      <p:cBhvr>
                                        <p:cTn id="109" dur="500"/>
                                        <p:tgtEl>
                                          <p:spTgt spid="6"/>
                                        </p:tgtEl>
                                      </p:cBhvr>
                                    </p:animEffect>
                                  </p:childTnLst>
                                </p:cTn>
                              </p:par>
                            </p:childTnLst>
                          </p:cTn>
                        </p:par>
                        <p:par>
                          <p:cTn id="110" fill="hold">
                            <p:stCondLst>
                              <p:cond delay="4938"/>
                            </p:stCondLst>
                            <p:childTnLst>
                              <p:par>
                                <p:cTn id="111" presetID="53" presetClass="entr" presetSubtype="16" fill="hold" nodeType="after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animEffect transition="in" filter="fade">
                                      <p:cBhvr>
                                        <p:cTn id="115" dur="500"/>
                                        <p:tgtEl>
                                          <p:spTgt spid="3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p:cTn id="118" dur="500" fill="hold"/>
                                        <p:tgtEl>
                                          <p:spTgt spid="56"/>
                                        </p:tgtEl>
                                        <p:attrNameLst>
                                          <p:attrName>ppt_w</p:attrName>
                                        </p:attrNameLst>
                                      </p:cBhvr>
                                      <p:tavLst>
                                        <p:tav tm="0">
                                          <p:val>
                                            <p:fltVal val="0"/>
                                          </p:val>
                                        </p:tav>
                                        <p:tav tm="100000">
                                          <p:val>
                                            <p:strVal val="#ppt_w"/>
                                          </p:val>
                                        </p:tav>
                                      </p:tavLst>
                                    </p:anim>
                                    <p:anim calcmode="lin" valueType="num">
                                      <p:cBhvr>
                                        <p:cTn id="119" dur="500" fill="hold"/>
                                        <p:tgtEl>
                                          <p:spTgt spid="56"/>
                                        </p:tgtEl>
                                        <p:attrNameLst>
                                          <p:attrName>ppt_h</p:attrName>
                                        </p:attrNameLst>
                                      </p:cBhvr>
                                      <p:tavLst>
                                        <p:tav tm="0">
                                          <p:val>
                                            <p:fltVal val="0"/>
                                          </p:val>
                                        </p:tav>
                                        <p:tav tm="100000">
                                          <p:val>
                                            <p:strVal val="#ppt_h"/>
                                          </p:val>
                                        </p:tav>
                                      </p:tavLst>
                                    </p:anim>
                                    <p:animEffect transition="in" filter="fade">
                                      <p:cBhvr>
                                        <p:cTn id="120" dur="500"/>
                                        <p:tgtEl>
                                          <p:spTgt spid="5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fade">
                                      <p:cBhvr>
                                        <p:cTn id="1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P spid="12" grpId="0" animBg="1"/>
      <p:bldP spid="13" grpId="0" animBg="1"/>
      <p:bldP spid="14" grpId="0" animBg="1"/>
      <p:bldP spid="15" grpId="0" animBg="1"/>
      <p:bldP spid="16" grpId="0" animBg="1"/>
      <p:bldP spid="37" grpId="0"/>
      <p:bldP spid="38" grpId="0"/>
      <p:bldP spid="39" grpId="0"/>
      <p:bldP spid="40" grpId="0"/>
      <p:bldP spid="41" grpId="0"/>
      <p:bldP spid="45" grpId="0"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6A1BB-5DEE-BEE5-6AE3-78F87CBF2780}"/>
              </a:ext>
            </a:extLst>
          </p:cNvPr>
          <p:cNvSpPr txBox="1"/>
          <p:nvPr/>
        </p:nvSpPr>
        <p:spPr>
          <a:xfrm>
            <a:off x="4433664" y="2452677"/>
            <a:ext cx="7900790" cy="1323439"/>
          </a:xfrm>
          <a:prstGeom prst="rect">
            <a:avLst/>
          </a:prstGeom>
          <a:noFill/>
        </p:spPr>
        <p:txBody>
          <a:bodyPr wrap="square" rtlCol="0">
            <a:spAutoFit/>
          </a:bodyPr>
          <a:lstStyle/>
          <a:p>
            <a:pPr algn="ctr"/>
            <a:r>
              <a:rPr lang="en-US" sz="2000" dirty="0">
                <a:solidFill>
                  <a:schemeClr val="tx1">
                    <a:lumMod val="85000"/>
                    <a:lumOff val="15000"/>
                  </a:schemeClr>
                </a:solidFill>
              </a:rPr>
              <a:t>The flexible exchange rate system is characterized by the determination of a country's exchange rate through market forces of supply and demand. It is also known as a floating or free float system.</a:t>
            </a:r>
          </a:p>
        </p:txBody>
      </p:sp>
      <p:sp>
        <p:nvSpPr>
          <p:cNvPr id="4" name="TextBox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D813466-9590-DE0F-C645-F1B3E69726E1}"/>
              </a:ext>
            </a:extLst>
          </p:cNvPr>
          <p:cNvSpPr txBox="1"/>
          <p:nvPr/>
        </p:nvSpPr>
        <p:spPr>
          <a:xfrm>
            <a:off x="2718486" y="887584"/>
            <a:ext cx="11924269" cy="1260000"/>
          </a:xfrm>
          <a:prstGeom prst="rect">
            <a:avLst/>
          </a:prstGeom>
          <a:noFill/>
        </p:spPr>
        <p:txBody>
          <a:bodyPr wrap="square" rtlCol="0">
            <a:spAutoFit/>
          </a:bodyPr>
          <a:lstStyle>
            <a:defPPr>
              <a:defRPr lang="zh-CN"/>
            </a:defPPr>
            <a:lvl1pPr>
              <a:spcBef>
                <a:spcPts val="1200"/>
              </a:spcBef>
              <a:defRPr sz="60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tabLst>
                <a:tab pos="9777413" algn="l"/>
              </a:tabLst>
            </a:pPr>
            <a:r>
              <a:rPr lang="en-US" altLang="zh-CN" sz="8000" dirty="0">
                <a:solidFill>
                  <a:schemeClr val="accent1"/>
                </a:solidFill>
                <a:latin typeface="Outfit Black" pitchFamily="2" charset="0"/>
              </a:rPr>
              <a:t>Flexible Exchange Rates</a:t>
            </a:r>
          </a:p>
        </p:txBody>
      </p:sp>
    </p:spTree>
    <p:extLst>
      <p:ext uri="{BB962C8B-B14F-4D97-AF65-F5344CB8AC3E}">
        <p14:creationId xmlns:p14="http://schemas.microsoft.com/office/powerpoint/2010/main" val="386297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FD170C0E-1AFE-01D2-F333-66716CB6E5EC}"/>
              </a:ext>
            </a:extLst>
          </p:cNvPr>
          <p:cNvSpPr txBox="1">
            <a:spLocks/>
          </p:cNvSpPr>
          <p:nvPr/>
        </p:nvSpPr>
        <p:spPr>
          <a:xfrm>
            <a:off x="1859278" y="1670808"/>
            <a:ext cx="15353683"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dirty="0">
                <a:solidFill>
                  <a:schemeClr val="tx1">
                    <a:lumMod val="85000"/>
                    <a:lumOff val="15000"/>
                  </a:schemeClr>
                </a:solidFill>
                <a:latin typeface="Poppins SemiBold" panose="00000700000000000000" pitchFamily="2" charset="0"/>
                <a:cs typeface="Poppins SemiBold" panose="00000700000000000000" pitchFamily="2" charset="0"/>
              </a:rPr>
              <a:t>Advantages of International Finance</a:t>
            </a:r>
          </a:p>
        </p:txBody>
      </p:sp>
      <p:sp>
        <p:nvSpPr>
          <p:cNvPr id="3" name="Google Shape;205;p13">
            <a:extLst>
              <a:ext uri="{FF2B5EF4-FFF2-40B4-BE49-F238E27FC236}">
                <a16:creationId xmlns:a16="http://schemas.microsoft.com/office/drawing/2014/main" id="{3AD7E225-9809-B664-F290-2988D5F04704}"/>
              </a:ext>
            </a:extLst>
          </p:cNvPr>
          <p:cNvSpPr txBox="1">
            <a:spLocks/>
          </p:cNvSpPr>
          <p:nvPr/>
        </p:nvSpPr>
        <p:spPr>
          <a:xfrm>
            <a:off x="9110463" y="4016417"/>
            <a:ext cx="5801294" cy="2735100"/>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50000"/>
              </a:lnSpc>
              <a:spcBef>
                <a:spcPts val="0"/>
              </a:spcBef>
              <a:buFont typeface="Courier New" panose="02070309020205020404" pitchFamily="49" charset="0"/>
              <a:buChar char="o"/>
            </a:pPr>
            <a:r>
              <a:rPr lang="en-US" sz="1800" b="1" dirty="0">
                <a:latin typeface="+mj-lt"/>
              </a:rPr>
              <a:t>Imperfect Market Conditions</a:t>
            </a:r>
            <a:r>
              <a:rPr lang="en-US" sz="1800" dirty="0">
                <a:latin typeface="+mj-lt"/>
              </a:rPr>
              <a:t>: Differences in laws, customs, tax systems, and cultural practices among countries create distinctions between international and domestic business and finance, leading to an imperfect market.</a:t>
            </a:r>
          </a:p>
          <a:p>
            <a:pPr>
              <a:lnSpc>
                <a:spcPct val="150000"/>
              </a:lnSpc>
              <a:spcBef>
                <a:spcPts val="0"/>
              </a:spcBef>
              <a:buFont typeface="Courier New" panose="02070309020205020404" pitchFamily="49" charset="0"/>
              <a:buChar char="o"/>
            </a:pPr>
            <a:r>
              <a:rPr lang="en-US" sz="1800" b="1" dirty="0">
                <a:latin typeface="+mj-lt"/>
              </a:rPr>
              <a:t>Political Risks</a:t>
            </a:r>
            <a:r>
              <a:rPr lang="en-US" sz="1800" dirty="0">
                <a:latin typeface="+mj-lt"/>
              </a:rPr>
              <a:t>: The international financial system is susceptible to government policies and political issues. Unfavorable decisions can pose a risk to international finance, while favorable ones can enhance stability.</a:t>
            </a:r>
          </a:p>
        </p:txBody>
      </p:sp>
      <p:sp>
        <p:nvSpPr>
          <p:cNvPr id="4" name="Google Shape;206;p13">
            <a:extLst>
              <a:ext uri="{FF2B5EF4-FFF2-40B4-BE49-F238E27FC236}">
                <a16:creationId xmlns:a16="http://schemas.microsoft.com/office/drawing/2014/main" id="{08F90AFA-2705-D2C5-62DD-248C850F8008}"/>
              </a:ext>
            </a:extLst>
          </p:cNvPr>
          <p:cNvSpPr txBox="1">
            <a:spLocks/>
          </p:cNvSpPr>
          <p:nvPr/>
        </p:nvSpPr>
        <p:spPr>
          <a:xfrm>
            <a:off x="1859278" y="4016417"/>
            <a:ext cx="6110829" cy="4101972"/>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50000"/>
              </a:lnSpc>
              <a:spcBef>
                <a:spcPts val="0"/>
              </a:spcBef>
              <a:buClr>
                <a:schemeClr val="accent1"/>
              </a:buClr>
              <a:buSzPct val="70000"/>
              <a:buFont typeface="Courier New" panose="02070309020205020404" pitchFamily="49" charset="0"/>
              <a:buChar char="o"/>
            </a:pPr>
            <a:r>
              <a:rPr lang="en-US" sz="2000" b="1" dirty="0">
                <a:latin typeface="+mj-lt"/>
              </a:rPr>
              <a:t>Global Business Opportunities</a:t>
            </a:r>
            <a:r>
              <a:rPr lang="en-US" sz="2000" dirty="0">
                <a:latin typeface="+mj-lt"/>
              </a:rPr>
              <a:t>: Globalization provides businesses with expanded opportunities, enabling them to raise funds at a lower cost of capital.</a:t>
            </a:r>
          </a:p>
          <a:p>
            <a:pPr>
              <a:lnSpc>
                <a:spcPct val="150000"/>
              </a:lnSpc>
              <a:spcBef>
                <a:spcPts val="0"/>
              </a:spcBef>
              <a:buClr>
                <a:schemeClr val="accent1"/>
              </a:buClr>
              <a:buSzPct val="70000"/>
              <a:buFont typeface="Courier New" panose="02070309020205020404" pitchFamily="49" charset="0"/>
              <a:buChar char="o"/>
            </a:pPr>
            <a:r>
              <a:rPr lang="en-US" sz="2000" b="1" dirty="0">
                <a:latin typeface="+mj-lt"/>
              </a:rPr>
              <a:t>Foreign Exchange Risk</a:t>
            </a:r>
            <a:r>
              <a:rPr lang="en-US" sz="2000" dirty="0">
                <a:latin typeface="+mj-lt"/>
              </a:rPr>
              <a:t>: This financial risk arises when transactions are denominated in a currency different from the company's base currency.</a:t>
            </a:r>
          </a:p>
        </p:txBody>
      </p: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
            <a:extLst>
              <a:ext uri="{FF2B5EF4-FFF2-40B4-BE49-F238E27FC236}">
                <a16:creationId xmlns:a16="http://schemas.microsoft.com/office/drawing/2014/main" id="{F29F5572-B121-4938-2DB3-8B5FC85C61B9}"/>
              </a:ext>
            </a:extLst>
          </p:cNvPr>
          <p:cNvSpPr/>
          <p:nvPr/>
        </p:nvSpPr>
        <p:spPr>
          <a:xfrm>
            <a:off x="7959425" y="4527967"/>
            <a:ext cx="2369147" cy="236914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endParaRPr>
          </a:p>
        </p:txBody>
      </p:sp>
      <p:grpSp>
        <p:nvGrpSpPr>
          <p:cNvPr id="3" name="Group 2">
            <a:extLst>
              <a:ext uri="{FF2B5EF4-FFF2-40B4-BE49-F238E27FC236}">
                <a16:creationId xmlns:a16="http://schemas.microsoft.com/office/drawing/2014/main" id="{8637A165-0CC3-40AC-155D-1CE3B4001D96}"/>
              </a:ext>
            </a:extLst>
          </p:cNvPr>
          <p:cNvGrpSpPr/>
          <p:nvPr/>
        </p:nvGrpSpPr>
        <p:grpSpPr>
          <a:xfrm>
            <a:off x="6537962" y="3106501"/>
            <a:ext cx="5212078" cy="5212077"/>
            <a:chOff x="6537962" y="3078205"/>
            <a:chExt cx="5212078" cy="5212077"/>
          </a:xfrm>
        </p:grpSpPr>
        <p:sp>
          <p:nvSpPr>
            <p:cNvPr id="4" name="Arc 4">
              <a:extLst>
                <a:ext uri="{FF2B5EF4-FFF2-40B4-BE49-F238E27FC236}">
                  <a16:creationId xmlns:a16="http://schemas.microsoft.com/office/drawing/2014/main" id="{3E9C90B6-FC2A-0677-9200-E0EEE9936B3E}"/>
                </a:ext>
              </a:extLst>
            </p:cNvPr>
            <p:cNvSpPr/>
            <p:nvPr/>
          </p:nvSpPr>
          <p:spPr>
            <a:xfrm rot="18900000">
              <a:off x="6571469" y="3111715"/>
              <a:ext cx="5145059" cy="5145058"/>
            </a:xfrm>
            <a:prstGeom prst="blockArc">
              <a:avLst>
                <a:gd name="adj1" fmla="val 10800000"/>
                <a:gd name="adj2" fmla="val 16200000"/>
                <a:gd name="adj3" fmla="val 464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Arc 5">
              <a:extLst>
                <a:ext uri="{FF2B5EF4-FFF2-40B4-BE49-F238E27FC236}">
                  <a16:creationId xmlns:a16="http://schemas.microsoft.com/office/drawing/2014/main" id="{84F061CE-3EE0-503D-DFE8-227616365C8E}"/>
                </a:ext>
              </a:extLst>
            </p:cNvPr>
            <p:cNvSpPr/>
            <p:nvPr/>
          </p:nvSpPr>
          <p:spPr>
            <a:xfrm rot="18900000">
              <a:off x="6571469" y="3111715"/>
              <a:ext cx="5145059" cy="5145058"/>
            </a:xfrm>
            <a:prstGeom prst="blockArc">
              <a:avLst>
                <a:gd name="adj1" fmla="val 5400000"/>
                <a:gd name="adj2" fmla="val 10800000"/>
                <a:gd name="adj3" fmla="val 464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Arc 6">
              <a:extLst>
                <a:ext uri="{FF2B5EF4-FFF2-40B4-BE49-F238E27FC236}">
                  <a16:creationId xmlns:a16="http://schemas.microsoft.com/office/drawing/2014/main" id="{CAD59EB9-8243-E636-30A3-D5D890351422}"/>
                </a:ext>
              </a:extLst>
            </p:cNvPr>
            <p:cNvSpPr/>
            <p:nvPr/>
          </p:nvSpPr>
          <p:spPr>
            <a:xfrm rot="18900000">
              <a:off x="6571469" y="3111715"/>
              <a:ext cx="5145059" cy="5145058"/>
            </a:xfrm>
            <a:prstGeom prst="blockArc">
              <a:avLst>
                <a:gd name="adj1" fmla="val 0"/>
                <a:gd name="adj2" fmla="val 5400000"/>
                <a:gd name="adj3" fmla="val 464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Arc 7">
              <a:extLst>
                <a:ext uri="{FF2B5EF4-FFF2-40B4-BE49-F238E27FC236}">
                  <a16:creationId xmlns:a16="http://schemas.microsoft.com/office/drawing/2014/main" id="{302C5AE1-8B2C-F28B-274B-CEDB016FCA83}"/>
                </a:ext>
              </a:extLst>
            </p:cNvPr>
            <p:cNvSpPr/>
            <p:nvPr/>
          </p:nvSpPr>
          <p:spPr>
            <a:xfrm rot="18900000">
              <a:off x="6571469" y="3111715"/>
              <a:ext cx="5145059" cy="5145058"/>
            </a:xfrm>
            <a:prstGeom prst="blockArc">
              <a:avLst>
                <a:gd name="adj1" fmla="val 16200000"/>
                <a:gd name="adj2" fmla="val 0"/>
                <a:gd name="adj3" fmla="val 464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Freeform: Shape 11">
              <a:extLst>
                <a:ext uri="{FF2B5EF4-FFF2-40B4-BE49-F238E27FC236}">
                  <a16:creationId xmlns:a16="http://schemas.microsoft.com/office/drawing/2014/main" id="{5EE8D64A-E1CF-CCC0-B8DF-344D2ECA9E11}"/>
                </a:ext>
              </a:extLst>
            </p:cNvPr>
            <p:cNvSpPr/>
            <p:nvPr/>
          </p:nvSpPr>
          <p:spPr>
            <a:xfrm rot="18900000">
              <a:off x="6537962" y="3078205"/>
              <a:ext cx="1658405" cy="165840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sp>
          <p:nvSpPr>
            <p:cNvPr id="9" name="Freeform: Shape 13">
              <a:extLst>
                <a:ext uri="{FF2B5EF4-FFF2-40B4-BE49-F238E27FC236}">
                  <a16:creationId xmlns:a16="http://schemas.microsoft.com/office/drawing/2014/main" id="{B1C8D7EF-2B41-E150-D4BD-9DA55392AA5E}"/>
                </a:ext>
              </a:extLst>
            </p:cNvPr>
            <p:cNvSpPr/>
            <p:nvPr/>
          </p:nvSpPr>
          <p:spPr>
            <a:xfrm rot="18900000">
              <a:off x="10091635" y="3078205"/>
              <a:ext cx="1658405" cy="165840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sp>
          <p:nvSpPr>
            <p:cNvPr id="10" name="Freeform: Shape 14">
              <a:extLst>
                <a:ext uri="{FF2B5EF4-FFF2-40B4-BE49-F238E27FC236}">
                  <a16:creationId xmlns:a16="http://schemas.microsoft.com/office/drawing/2014/main" id="{4783681A-8DBA-8C66-57D1-22527DE70B0A}"/>
                </a:ext>
              </a:extLst>
            </p:cNvPr>
            <p:cNvSpPr/>
            <p:nvPr/>
          </p:nvSpPr>
          <p:spPr>
            <a:xfrm rot="18900000">
              <a:off x="10091635" y="6631878"/>
              <a:ext cx="1658405" cy="165840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sp>
          <p:nvSpPr>
            <p:cNvPr id="11" name="Freeform: Shape 15">
              <a:extLst>
                <a:ext uri="{FF2B5EF4-FFF2-40B4-BE49-F238E27FC236}">
                  <a16:creationId xmlns:a16="http://schemas.microsoft.com/office/drawing/2014/main" id="{EAC8E2CC-7226-1EA6-5855-C28D9E351977}"/>
                </a:ext>
              </a:extLst>
            </p:cNvPr>
            <p:cNvSpPr/>
            <p:nvPr/>
          </p:nvSpPr>
          <p:spPr>
            <a:xfrm rot="18900000">
              <a:off x="6537962" y="6631878"/>
              <a:ext cx="1658405" cy="165840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prstClr val="white"/>
                </a:solidFill>
              </a:endParaRPr>
            </a:p>
          </p:txBody>
        </p:sp>
      </p:grpSp>
      <p:sp>
        <p:nvSpPr>
          <p:cNvPr id="12" name="Rectangle 11">
            <a:extLst>
              <a:ext uri="{FF2B5EF4-FFF2-40B4-BE49-F238E27FC236}">
                <a16:creationId xmlns:a16="http://schemas.microsoft.com/office/drawing/2014/main" id="{904E3B17-0CB4-B354-385D-BBBF95773E77}"/>
              </a:ext>
            </a:extLst>
          </p:cNvPr>
          <p:cNvSpPr/>
          <p:nvPr/>
        </p:nvSpPr>
        <p:spPr>
          <a:xfrm>
            <a:off x="1341702" y="3266482"/>
            <a:ext cx="4795808" cy="1353769"/>
          </a:xfrm>
          <a:prstGeom prst="rect">
            <a:avLst/>
          </a:prstGeom>
        </p:spPr>
        <p:txBody>
          <a:bodyPr wrap="square">
            <a:spAutoFit/>
          </a:bodyPr>
          <a:lstStyle/>
          <a:p>
            <a:pPr algn="r"/>
            <a:r>
              <a:rPr lang="en-IN" sz="2400" b="1" dirty="0"/>
              <a:t>Boosts International Liquidity</a:t>
            </a:r>
          </a:p>
          <a:p>
            <a:pPr algn="r">
              <a:lnSpc>
                <a:spcPct val="150000"/>
              </a:lnSpc>
            </a:pPr>
            <a:r>
              <a:rPr lang="en-US" sz="1200" dirty="0"/>
              <a:t>Eliminates the need for official foreign exchange reserves, enhancing international liquidity.</a:t>
            </a:r>
          </a:p>
        </p:txBody>
      </p:sp>
      <p:sp>
        <p:nvSpPr>
          <p:cNvPr id="13" name="Rectangle 12">
            <a:extLst>
              <a:ext uri="{FF2B5EF4-FFF2-40B4-BE49-F238E27FC236}">
                <a16:creationId xmlns:a16="http://schemas.microsoft.com/office/drawing/2014/main" id="{B8A0E9FA-D4DD-44BD-F944-F2FEBAC98F93}"/>
              </a:ext>
            </a:extLst>
          </p:cNvPr>
          <p:cNvSpPr/>
          <p:nvPr/>
        </p:nvSpPr>
        <p:spPr>
          <a:xfrm>
            <a:off x="1341702" y="6820155"/>
            <a:ext cx="4795808" cy="1446102"/>
          </a:xfrm>
          <a:prstGeom prst="rect">
            <a:avLst/>
          </a:prstGeom>
        </p:spPr>
        <p:txBody>
          <a:bodyPr wrap="square">
            <a:spAutoFit/>
          </a:bodyPr>
          <a:lstStyle/>
          <a:p>
            <a:pPr algn="r">
              <a:lnSpc>
                <a:spcPct val="150000"/>
              </a:lnSpc>
            </a:pPr>
            <a:r>
              <a:rPr lang="en-IN" sz="2400" b="1" dirty="0"/>
              <a:t>Flexible Monetary Policy</a:t>
            </a:r>
          </a:p>
          <a:p>
            <a:pPr algn="r">
              <a:lnSpc>
                <a:spcPct val="150000"/>
              </a:lnSpc>
            </a:pPr>
            <a:r>
              <a:rPr lang="en-US" sz="1200" dirty="0"/>
              <a:t>Allows governments and monetary authorities flexibility in determining interest rates, as they are not bound to maintaining specific exchange rate bands.</a:t>
            </a:r>
          </a:p>
        </p:txBody>
      </p:sp>
      <p:sp>
        <p:nvSpPr>
          <p:cNvPr id="14" name="Rectangle 13">
            <a:extLst>
              <a:ext uri="{FF2B5EF4-FFF2-40B4-BE49-F238E27FC236}">
                <a16:creationId xmlns:a16="http://schemas.microsoft.com/office/drawing/2014/main" id="{3812106D-755C-8E84-EF75-D8B591C2B7F1}"/>
              </a:ext>
            </a:extLst>
          </p:cNvPr>
          <p:cNvSpPr/>
          <p:nvPr/>
        </p:nvSpPr>
        <p:spPr>
          <a:xfrm>
            <a:off x="12154459" y="3266482"/>
            <a:ext cx="4795808" cy="1630767"/>
          </a:xfrm>
          <a:prstGeom prst="rect">
            <a:avLst/>
          </a:prstGeom>
        </p:spPr>
        <p:txBody>
          <a:bodyPr wrap="square">
            <a:spAutoFit/>
          </a:bodyPr>
          <a:lstStyle/>
          <a:p>
            <a:r>
              <a:rPr lang="en-US" sz="2400" b="1" dirty="0"/>
              <a:t>Market Forces of Demand and Supply</a:t>
            </a:r>
          </a:p>
          <a:p>
            <a:pPr>
              <a:lnSpc>
                <a:spcPct val="150000"/>
              </a:lnSpc>
            </a:pPr>
            <a:r>
              <a:rPr lang="en-US" sz="1200" dirty="0"/>
              <a:t>Exchange rates are determined by the market forces of demand and supply, reflecting real-time economic conditions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42799513-DC63-29EF-9D9B-49483E45215A}"/>
              </a:ext>
            </a:extLst>
          </p:cNvPr>
          <p:cNvSpPr/>
          <p:nvPr/>
        </p:nvSpPr>
        <p:spPr>
          <a:xfrm>
            <a:off x="12154459" y="6820155"/>
            <a:ext cx="4795808" cy="1630767"/>
          </a:xfrm>
          <a:prstGeom prst="rect">
            <a:avLst/>
          </a:prstGeom>
        </p:spPr>
        <p:txBody>
          <a:bodyPr wrap="square">
            <a:spAutoFit/>
          </a:bodyPr>
          <a:lstStyle/>
          <a:p>
            <a:r>
              <a:rPr lang="en-US" sz="2400" b="1" dirty="0"/>
              <a:t>Optimum Utilization of Monetary Resources</a:t>
            </a:r>
          </a:p>
          <a:p>
            <a:pPr>
              <a:lnSpc>
                <a:spcPct val="150000"/>
              </a:lnSpc>
            </a:pPr>
            <a:r>
              <a:rPr lang="en-US" sz="1200" dirty="0"/>
              <a:t>Enables quicker adjustments in exchange rates based on changes in economic factors, optimizing the utilization of monetary resources.</a:t>
            </a:r>
          </a:p>
        </p:txBody>
      </p:sp>
      <p:grpSp>
        <p:nvGrpSpPr>
          <p:cNvPr id="16" name="Graphic 2">
            <a:extLst>
              <a:ext uri="{FF2B5EF4-FFF2-40B4-BE49-F238E27FC236}">
                <a16:creationId xmlns:a16="http://schemas.microsoft.com/office/drawing/2014/main" id="{408ABC64-D48C-97C9-E589-FD8A8F641B99}"/>
              </a:ext>
            </a:extLst>
          </p:cNvPr>
          <p:cNvGrpSpPr/>
          <p:nvPr/>
        </p:nvGrpSpPr>
        <p:grpSpPr>
          <a:xfrm>
            <a:off x="7017289" y="3591444"/>
            <a:ext cx="699750" cy="688518"/>
            <a:chOff x="13185684" y="3434558"/>
            <a:chExt cx="1234415" cy="1214603"/>
          </a:xfrm>
          <a:solidFill>
            <a:schemeClr val="bg1"/>
          </a:solidFill>
        </p:grpSpPr>
        <p:sp>
          <p:nvSpPr>
            <p:cNvPr id="17" name="Freeform: Shape 16">
              <a:extLst>
                <a:ext uri="{FF2B5EF4-FFF2-40B4-BE49-F238E27FC236}">
                  <a16:creationId xmlns:a16="http://schemas.microsoft.com/office/drawing/2014/main" id="{E3744205-6015-B2BC-2A39-295FF2E82A92}"/>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9D6B797B-92D8-64CB-D0E0-2F12F1712F44}"/>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19" name="Freeform: Shape 18">
            <a:extLst>
              <a:ext uri="{FF2B5EF4-FFF2-40B4-BE49-F238E27FC236}">
                <a16:creationId xmlns:a16="http://schemas.microsoft.com/office/drawing/2014/main" id="{81392CE4-21CF-C26C-21EB-320304C81C08}"/>
              </a:ext>
            </a:extLst>
          </p:cNvPr>
          <p:cNvSpPr/>
          <p:nvPr/>
        </p:nvSpPr>
        <p:spPr>
          <a:xfrm>
            <a:off x="10564074" y="3578935"/>
            <a:ext cx="713526" cy="713536"/>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20" name="Graphic 4">
            <a:extLst>
              <a:ext uri="{FF2B5EF4-FFF2-40B4-BE49-F238E27FC236}">
                <a16:creationId xmlns:a16="http://schemas.microsoft.com/office/drawing/2014/main" id="{916EF716-1037-5874-8E51-5E784BD353A5}"/>
              </a:ext>
            </a:extLst>
          </p:cNvPr>
          <p:cNvGrpSpPr/>
          <p:nvPr/>
        </p:nvGrpSpPr>
        <p:grpSpPr>
          <a:xfrm>
            <a:off x="10564018" y="7132540"/>
            <a:ext cx="713638" cy="713672"/>
            <a:chOff x="10884230" y="3442838"/>
            <a:chExt cx="1234377" cy="1234439"/>
          </a:xfrm>
          <a:solidFill>
            <a:schemeClr val="bg1"/>
          </a:solidFill>
        </p:grpSpPr>
        <p:sp>
          <p:nvSpPr>
            <p:cNvPr id="21" name="Freeform: Shape 20">
              <a:extLst>
                <a:ext uri="{FF2B5EF4-FFF2-40B4-BE49-F238E27FC236}">
                  <a16:creationId xmlns:a16="http://schemas.microsoft.com/office/drawing/2014/main" id="{9313B136-153F-8033-D375-CCB77860512A}"/>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DC1E4534-6130-2142-F04D-4E47091FC1E5}"/>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536950C0-D8FF-6CCA-864A-4DDA36F62904}"/>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1B99D4D8-D554-8568-FF61-93F5DE1EBE40}"/>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9F605B2E-F1CE-4E0F-55EF-6E1B67977B53}"/>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DD579631-17F9-B2D5-159B-0BD232355023}"/>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27" name="Graphic 4">
            <a:extLst>
              <a:ext uri="{FF2B5EF4-FFF2-40B4-BE49-F238E27FC236}">
                <a16:creationId xmlns:a16="http://schemas.microsoft.com/office/drawing/2014/main" id="{ED02C363-6FB8-29E6-4648-6E05EFAE3705}"/>
              </a:ext>
            </a:extLst>
          </p:cNvPr>
          <p:cNvGrpSpPr/>
          <p:nvPr/>
        </p:nvGrpSpPr>
        <p:grpSpPr>
          <a:xfrm>
            <a:off x="7010319" y="7132583"/>
            <a:ext cx="713690" cy="713586"/>
            <a:chOff x="13194714" y="5688212"/>
            <a:chExt cx="1234475" cy="1234293"/>
          </a:xfrm>
          <a:solidFill>
            <a:schemeClr val="bg1"/>
          </a:solidFill>
        </p:grpSpPr>
        <p:sp>
          <p:nvSpPr>
            <p:cNvPr id="28" name="Freeform: Shape 27">
              <a:extLst>
                <a:ext uri="{FF2B5EF4-FFF2-40B4-BE49-F238E27FC236}">
                  <a16:creationId xmlns:a16="http://schemas.microsoft.com/office/drawing/2014/main" id="{0E8FC1CD-038B-3756-131E-C27517244805}"/>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4B8499B8-8AC1-6E85-A971-D040897B85C2}"/>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30" name="Graphic 4">
            <a:extLst>
              <a:ext uri="{FF2B5EF4-FFF2-40B4-BE49-F238E27FC236}">
                <a16:creationId xmlns:a16="http://schemas.microsoft.com/office/drawing/2014/main" id="{CAAE9EAD-0A80-1E7E-24ED-32CAE0DBBE1A}"/>
              </a:ext>
            </a:extLst>
          </p:cNvPr>
          <p:cNvGrpSpPr/>
          <p:nvPr/>
        </p:nvGrpSpPr>
        <p:grpSpPr>
          <a:xfrm>
            <a:off x="8711180" y="5279723"/>
            <a:ext cx="865636" cy="865634"/>
            <a:chOff x="10884251" y="7930615"/>
            <a:chExt cx="1234272" cy="1234272"/>
          </a:xfrm>
          <a:solidFill>
            <a:schemeClr val="tx1">
              <a:lumMod val="85000"/>
              <a:lumOff val="15000"/>
            </a:schemeClr>
          </a:solidFill>
        </p:grpSpPr>
        <p:sp>
          <p:nvSpPr>
            <p:cNvPr id="31" name="Freeform: Shape 30">
              <a:extLst>
                <a:ext uri="{FF2B5EF4-FFF2-40B4-BE49-F238E27FC236}">
                  <a16:creationId xmlns:a16="http://schemas.microsoft.com/office/drawing/2014/main" id="{DAD0B109-4034-DD3D-5C47-E19B52CA7B81}"/>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F0CCD6BA-BC6F-AF39-80D4-6D6054122525}"/>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899C90F2-FA40-0D90-2CF8-2CD4C1BC76DD}"/>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851BA635-499F-66D5-2C81-04F8EC51D07F}"/>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6DCE1E77-BE55-7777-1D85-D18BE5EF9EF7}"/>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02E91A5F-20FA-9EA3-BBA7-8798B1F2B18E}"/>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37" name="Google Shape;204;p13">
            <a:extLst>
              <a:ext uri="{FF2B5EF4-FFF2-40B4-BE49-F238E27FC236}">
                <a16:creationId xmlns:a16="http://schemas.microsoft.com/office/drawing/2014/main" id="{952078CF-AC05-DC9D-AC9D-1B220393B983}"/>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6000" b="1" dirty="0"/>
              <a:t>Advantages of Flexible Exchange Rate System:</a:t>
            </a:r>
            <a:endParaRPr lang="en-US" sz="6000" dirty="0"/>
          </a:p>
        </p:txBody>
      </p:sp>
    </p:spTree>
    <p:extLst>
      <p:ext uri="{BB962C8B-B14F-4D97-AF65-F5344CB8AC3E}">
        <p14:creationId xmlns:p14="http://schemas.microsoft.com/office/powerpoint/2010/main" val="173757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7"/>
                                        </p:tgtEl>
                                        <p:attrNameLst>
                                          <p:attrName>style.visibility</p:attrName>
                                        </p:attrNameLst>
                                      </p:cBhvr>
                                      <p:to>
                                        <p:strVal val="visible"/>
                                      </p:to>
                                    </p:set>
                                    <p:anim to="" calcmode="lin" valueType="num">
                                      <p:cBhvr>
                                        <p:cTn id="7" dur="750" fill="hold">
                                          <p:stCondLst>
                                            <p:cond delay="0"/>
                                          </p:stCondLst>
                                        </p:cTn>
                                        <p:tgtEl>
                                          <p:spTgt spid="37"/>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7"/>
                                        </p:tgtEl>
                                      </p:cBhvr>
                                    </p:animEffect>
                                  </p:childTnLst>
                                </p:cTn>
                              </p:par>
                            </p:childTnLst>
                          </p:cTn>
                        </p:par>
                        <p:par>
                          <p:cTn id="9" fill="hold">
                            <p:stCondLst>
                              <p:cond delay="1605"/>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Effect transition="in" filter="fade">
                                      <p:cBhvr>
                                        <p:cTn id="20" dur="1000"/>
                                        <p:tgtEl>
                                          <p:spTgt spid="2"/>
                                        </p:tgtEl>
                                      </p:cBhvr>
                                    </p:animEffect>
                                  </p:childTnLst>
                                </p:cTn>
                              </p:par>
                              <p:par>
                                <p:cTn id="21" presetID="53" presetClass="entr" presetSubtype="16"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1000" fill="hold"/>
                                        <p:tgtEl>
                                          <p:spTgt spid="30"/>
                                        </p:tgtEl>
                                        <p:attrNameLst>
                                          <p:attrName>ppt_w</p:attrName>
                                        </p:attrNameLst>
                                      </p:cBhvr>
                                      <p:tavLst>
                                        <p:tav tm="0">
                                          <p:val>
                                            <p:fltVal val="0"/>
                                          </p:val>
                                        </p:tav>
                                        <p:tav tm="100000">
                                          <p:val>
                                            <p:strVal val="#ppt_w"/>
                                          </p:val>
                                        </p:tav>
                                      </p:tavLst>
                                    </p:anim>
                                    <p:anim calcmode="lin" valueType="num">
                                      <p:cBhvr>
                                        <p:cTn id="24" dur="1000" fill="hold"/>
                                        <p:tgtEl>
                                          <p:spTgt spid="30"/>
                                        </p:tgtEl>
                                        <p:attrNameLst>
                                          <p:attrName>ppt_h</p:attrName>
                                        </p:attrNameLst>
                                      </p:cBhvr>
                                      <p:tavLst>
                                        <p:tav tm="0">
                                          <p:val>
                                            <p:fltVal val="0"/>
                                          </p:val>
                                        </p:tav>
                                        <p:tav tm="100000">
                                          <p:val>
                                            <p:strVal val="#ppt_h"/>
                                          </p:val>
                                        </p:tav>
                                      </p:tavLst>
                                    </p:anim>
                                    <p:animEffect transition="in" filter="fade">
                                      <p:cBhvr>
                                        <p:cTn id="25" dur="1000"/>
                                        <p:tgtEl>
                                          <p:spTgt spid="30"/>
                                        </p:tgtEl>
                                      </p:cBhvr>
                                    </p:animEffect>
                                  </p:childTnLst>
                                </p:cTn>
                              </p:par>
                            </p:childTnLst>
                          </p:cTn>
                        </p:par>
                        <p:par>
                          <p:cTn id="26" fill="hold">
                            <p:stCondLst>
                              <p:cond delay="2605"/>
                            </p:stCondLst>
                            <p:childTnLst>
                              <p:par>
                                <p:cTn id="27" presetID="53" presetClass="entr" presetSubtype="16"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700" fill="hold"/>
                                        <p:tgtEl>
                                          <p:spTgt spid="16"/>
                                        </p:tgtEl>
                                        <p:attrNameLst>
                                          <p:attrName>ppt_w</p:attrName>
                                        </p:attrNameLst>
                                      </p:cBhvr>
                                      <p:tavLst>
                                        <p:tav tm="0">
                                          <p:val>
                                            <p:fltVal val="0"/>
                                          </p:val>
                                        </p:tav>
                                        <p:tav tm="100000">
                                          <p:val>
                                            <p:strVal val="#ppt_w"/>
                                          </p:val>
                                        </p:tav>
                                      </p:tavLst>
                                    </p:anim>
                                    <p:anim calcmode="lin" valueType="num">
                                      <p:cBhvr>
                                        <p:cTn id="30" dur="700" fill="hold"/>
                                        <p:tgtEl>
                                          <p:spTgt spid="16"/>
                                        </p:tgtEl>
                                        <p:attrNameLst>
                                          <p:attrName>ppt_h</p:attrName>
                                        </p:attrNameLst>
                                      </p:cBhvr>
                                      <p:tavLst>
                                        <p:tav tm="0">
                                          <p:val>
                                            <p:fltVal val="0"/>
                                          </p:val>
                                        </p:tav>
                                        <p:tav tm="100000">
                                          <p:val>
                                            <p:strVal val="#ppt_h"/>
                                          </p:val>
                                        </p:tav>
                                      </p:tavLst>
                                    </p:anim>
                                    <p:animEffect transition="in" filter="fade">
                                      <p:cBhvr>
                                        <p:cTn id="31" dur="700"/>
                                        <p:tgtEl>
                                          <p:spTgt spid="1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700" fill="hold"/>
                                        <p:tgtEl>
                                          <p:spTgt spid="12"/>
                                        </p:tgtEl>
                                        <p:attrNameLst>
                                          <p:attrName>ppt_x</p:attrName>
                                        </p:attrNameLst>
                                      </p:cBhvr>
                                      <p:tavLst>
                                        <p:tav tm="0">
                                          <p:val>
                                            <p:strVal val="0-#ppt_w/2"/>
                                          </p:val>
                                        </p:tav>
                                        <p:tav tm="100000">
                                          <p:val>
                                            <p:strVal val="#ppt_x"/>
                                          </p:val>
                                        </p:tav>
                                      </p:tavLst>
                                    </p:anim>
                                    <p:anim calcmode="lin" valueType="num">
                                      <p:cBhvr additive="base">
                                        <p:cTn id="35" dur="700" fill="hold"/>
                                        <p:tgtEl>
                                          <p:spTgt spid="12"/>
                                        </p:tgtEl>
                                        <p:attrNameLst>
                                          <p:attrName>ppt_y</p:attrName>
                                        </p:attrNameLst>
                                      </p:cBhvr>
                                      <p:tavLst>
                                        <p:tav tm="0">
                                          <p:val>
                                            <p:strVal val="#ppt_y"/>
                                          </p:val>
                                        </p:tav>
                                        <p:tav tm="100000">
                                          <p:val>
                                            <p:strVal val="#ppt_y"/>
                                          </p:val>
                                        </p:tav>
                                      </p:tavLst>
                                    </p:anim>
                                  </p:childTnLst>
                                </p:cTn>
                              </p:par>
                            </p:childTnLst>
                          </p:cTn>
                        </p:par>
                        <p:par>
                          <p:cTn id="36" fill="hold">
                            <p:stCondLst>
                              <p:cond delay="3305"/>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700" fill="hold"/>
                                        <p:tgtEl>
                                          <p:spTgt spid="19"/>
                                        </p:tgtEl>
                                        <p:attrNameLst>
                                          <p:attrName>ppt_w</p:attrName>
                                        </p:attrNameLst>
                                      </p:cBhvr>
                                      <p:tavLst>
                                        <p:tav tm="0">
                                          <p:val>
                                            <p:fltVal val="0"/>
                                          </p:val>
                                        </p:tav>
                                        <p:tav tm="100000">
                                          <p:val>
                                            <p:strVal val="#ppt_w"/>
                                          </p:val>
                                        </p:tav>
                                      </p:tavLst>
                                    </p:anim>
                                    <p:anim calcmode="lin" valueType="num">
                                      <p:cBhvr>
                                        <p:cTn id="40" dur="700" fill="hold"/>
                                        <p:tgtEl>
                                          <p:spTgt spid="19"/>
                                        </p:tgtEl>
                                        <p:attrNameLst>
                                          <p:attrName>ppt_h</p:attrName>
                                        </p:attrNameLst>
                                      </p:cBhvr>
                                      <p:tavLst>
                                        <p:tav tm="0">
                                          <p:val>
                                            <p:fltVal val="0"/>
                                          </p:val>
                                        </p:tav>
                                        <p:tav tm="100000">
                                          <p:val>
                                            <p:strVal val="#ppt_h"/>
                                          </p:val>
                                        </p:tav>
                                      </p:tavLst>
                                    </p:anim>
                                    <p:animEffect transition="in" filter="fade">
                                      <p:cBhvr>
                                        <p:cTn id="41" dur="700"/>
                                        <p:tgtEl>
                                          <p:spTgt spid="19"/>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700" fill="hold"/>
                                        <p:tgtEl>
                                          <p:spTgt spid="14"/>
                                        </p:tgtEl>
                                        <p:attrNameLst>
                                          <p:attrName>ppt_x</p:attrName>
                                        </p:attrNameLst>
                                      </p:cBhvr>
                                      <p:tavLst>
                                        <p:tav tm="0">
                                          <p:val>
                                            <p:strVal val="1+#ppt_w/2"/>
                                          </p:val>
                                        </p:tav>
                                        <p:tav tm="100000">
                                          <p:val>
                                            <p:strVal val="#ppt_x"/>
                                          </p:val>
                                        </p:tav>
                                      </p:tavLst>
                                    </p:anim>
                                    <p:anim calcmode="lin" valueType="num">
                                      <p:cBhvr additive="base">
                                        <p:cTn id="45" dur="7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4005"/>
                            </p:stCondLst>
                            <p:childTnLst>
                              <p:par>
                                <p:cTn id="47" presetID="53" presetClass="entr" presetSubtype="16"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700" fill="hold"/>
                                        <p:tgtEl>
                                          <p:spTgt spid="20"/>
                                        </p:tgtEl>
                                        <p:attrNameLst>
                                          <p:attrName>ppt_w</p:attrName>
                                        </p:attrNameLst>
                                      </p:cBhvr>
                                      <p:tavLst>
                                        <p:tav tm="0">
                                          <p:val>
                                            <p:fltVal val="0"/>
                                          </p:val>
                                        </p:tav>
                                        <p:tav tm="100000">
                                          <p:val>
                                            <p:strVal val="#ppt_w"/>
                                          </p:val>
                                        </p:tav>
                                      </p:tavLst>
                                    </p:anim>
                                    <p:anim calcmode="lin" valueType="num">
                                      <p:cBhvr>
                                        <p:cTn id="50" dur="700" fill="hold"/>
                                        <p:tgtEl>
                                          <p:spTgt spid="20"/>
                                        </p:tgtEl>
                                        <p:attrNameLst>
                                          <p:attrName>ppt_h</p:attrName>
                                        </p:attrNameLst>
                                      </p:cBhvr>
                                      <p:tavLst>
                                        <p:tav tm="0">
                                          <p:val>
                                            <p:fltVal val="0"/>
                                          </p:val>
                                        </p:tav>
                                        <p:tav tm="100000">
                                          <p:val>
                                            <p:strVal val="#ppt_h"/>
                                          </p:val>
                                        </p:tav>
                                      </p:tavLst>
                                    </p:anim>
                                    <p:animEffect transition="in" filter="fade">
                                      <p:cBhvr>
                                        <p:cTn id="51" dur="700"/>
                                        <p:tgtEl>
                                          <p:spTgt spid="20"/>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700" fill="hold"/>
                                        <p:tgtEl>
                                          <p:spTgt spid="15"/>
                                        </p:tgtEl>
                                        <p:attrNameLst>
                                          <p:attrName>ppt_x</p:attrName>
                                        </p:attrNameLst>
                                      </p:cBhvr>
                                      <p:tavLst>
                                        <p:tav tm="0">
                                          <p:val>
                                            <p:strVal val="1+#ppt_w/2"/>
                                          </p:val>
                                        </p:tav>
                                        <p:tav tm="100000">
                                          <p:val>
                                            <p:strVal val="#ppt_x"/>
                                          </p:val>
                                        </p:tav>
                                      </p:tavLst>
                                    </p:anim>
                                    <p:anim calcmode="lin" valueType="num">
                                      <p:cBhvr additive="base">
                                        <p:cTn id="55" dur="700" fill="hold"/>
                                        <p:tgtEl>
                                          <p:spTgt spid="15"/>
                                        </p:tgtEl>
                                        <p:attrNameLst>
                                          <p:attrName>ppt_y</p:attrName>
                                        </p:attrNameLst>
                                      </p:cBhvr>
                                      <p:tavLst>
                                        <p:tav tm="0">
                                          <p:val>
                                            <p:strVal val="#ppt_y"/>
                                          </p:val>
                                        </p:tav>
                                        <p:tav tm="100000">
                                          <p:val>
                                            <p:strVal val="#ppt_y"/>
                                          </p:val>
                                        </p:tav>
                                      </p:tavLst>
                                    </p:anim>
                                  </p:childTnLst>
                                </p:cTn>
                              </p:par>
                            </p:childTnLst>
                          </p:cTn>
                        </p:par>
                        <p:par>
                          <p:cTn id="56" fill="hold">
                            <p:stCondLst>
                              <p:cond delay="4705"/>
                            </p:stCondLst>
                            <p:childTnLst>
                              <p:par>
                                <p:cTn id="57" presetID="53" presetClass="entr" presetSubtype="16"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700" fill="hold"/>
                                        <p:tgtEl>
                                          <p:spTgt spid="27"/>
                                        </p:tgtEl>
                                        <p:attrNameLst>
                                          <p:attrName>ppt_w</p:attrName>
                                        </p:attrNameLst>
                                      </p:cBhvr>
                                      <p:tavLst>
                                        <p:tav tm="0">
                                          <p:val>
                                            <p:fltVal val="0"/>
                                          </p:val>
                                        </p:tav>
                                        <p:tav tm="100000">
                                          <p:val>
                                            <p:strVal val="#ppt_w"/>
                                          </p:val>
                                        </p:tav>
                                      </p:tavLst>
                                    </p:anim>
                                    <p:anim calcmode="lin" valueType="num">
                                      <p:cBhvr>
                                        <p:cTn id="60" dur="700" fill="hold"/>
                                        <p:tgtEl>
                                          <p:spTgt spid="27"/>
                                        </p:tgtEl>
                                        <p:attrNameLst>
                                          <p:attrName>ppt_h</p:attrName>
                                        </p:attrNameLst>
                                      </p:cBhvr>
                                      <p:tavLst>
                                        <p:tav tm="0">
                                          <p:val>
                                            <p:fltVal val="0"/>
                                          </p:val>
                                        </p:tav>
                                        <p:tav tm="100000">
                                          <p:val>
                                            <p:strVal val="#ppt_h"/>
                                          </p:val>
                                        </p:tav>
                                      </p:tavLst>
                                    </p:anim>
                                    <p:animEffect transition="in" filter="fade">
                                      <p:cBhvr>
                                        <p:cTn id="61" dur="700"/>
                                        <p:tgtEl>
                                          <p:spTgt spid="27"/>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00" fill="hold"/>
                                        <p:tgtEl>
                                          <p:spTgt spid="13"/>
                                        </p:tgtEl>
                                        <p:attrNameLst>
                                          <p:attrName>ppt_x</p:attrName>
                                        </p:attrNameLst>
                                      </p:cBhvr>
                                      <p:tavLst>
                                        <p:tav tm="0">
                                          <p:val>
                                            <p:strVal val="0-#ppt_w/2"/>
                                          </p:val>
                                        </p:tav>
                                        <p:tav tm="100000">
                                          <p:val>
                                            <p:strVal val="#ppt_x"/>
                                          </p:val>
                                        </p:tav>
                                      </p:tavLst>
                                    </p:anim>
                                    <p:anim calcmode="lin" valueType="num">
                                      <p:cBhvr additive="base">
                                        <p:cTn id="65" dur="7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4" grpId="0"/>
      <p:bldP spid="15" grpId="0"/>
      <p:bldP spid="19"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7B0CA-5A3D-F949-19FC-FD704E1527EA}"/>
              </a:ext>
            </a:extLst>
          </p:cNvPr>
          <p:cNvGrpSpPr/>
          <p:nvPr/>
        </p:nvGrpSpPr>
        <p:grpSpPr>
          <a:xfrm>
            <a:off x="15729005" y="270385"/>
            <a:ext cx="2275973" cy="2275973"/>
            <a:chOff x="12837524" y="4005515"/>
            <a:chExt cx="2275973" cy="2275973"/>
          </a:xfrm>
        </p:grpSpPr>
        <p:sp>
          <p:nvSpPr>
            <p:cNvPr id="10" name="Oval 9">
              <a:extLst>
                <a:ext uri="{FF2B5EF4-FFF2-40B4-BE49-F238E27FC236}">
                  <a16:creationId xmlns:a16="http://schemas.microsoft.com/office/drawing/2014/main" id="{41E18DA7-A67A-781F-9CA5-5D61C44B9524}"/>
                </a:ext>
              </a:extLst>
            </p:cNvPr>
            <p:cNvSpPr/>
            <p:nvPr/>
          </p:nvSpPr>
          <p:spPr>
            <a:xfrm>
              <a:off x="12837524" y="4005515"/>
              <a:ext cx="2275973" cy="2275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
              <a:extLst>
                <a:ext uri="{FF2B5EF4-FFF2-40B4-BE49-F238E27FC236}">
                  <a16:creationId xmlns:a16="http://schemas.microsoft.com/office/drawing/2014/main" id="{FC76657C-21E9-7459-3714-F521C91BD552}"/>
                </a:ext>
              </a:extLst>
            </p:cNvPr>
            <p:cNvSpPr/>
            <p:nvPr/>
          </p:nvSpPr>
          <p:spPr>
            <a:xfrm>
              <a:off x="13000183" y="4282245"/>
              <a:ext cx="1950654" cy="1722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a:solidFill>
                    <a:schemeClr val="bg1"/>
                  </a:solidFill>
                  <a:latin typeface="Outfit Black" pitchFamily="2" charset="0"/>
                  <a:ea typeface="+mj-ea"/>
                </a:rPr>
                <a:t>03</a:t>
              </a:r>
              <a:endParaRPr lang="en-GB" sz="8000" dirty="0">
                <a:solidFill>
                  <a:schemeClr val="bg1"/>
                </a:solidFill>
                <a:latin typeface="Outfit Black" pitchFamily="2" charset="0"/>
                <a:ea typeface="+mj-ea"/>
              </a:endParaRPr>
            </a:p>
          </p:txBody>
        </p:sp>
      </p:grpSp>
      <p:sp>
        <p:nvSpPr>
          <p:cNvPr id="13" name="TextBox 79">
            <a:extLst>
              <a:ext uri="{FF2B5EF4-FFF2-40B4-BE49-F238E27FC236}">
                <a16:creationId xmlns:a16="http://schemas.microsoft.com/office/drawing/2014/main" id="{6349B42A-A7D8-D6BA-4DF2-FBF9E56C2603}"/>
              </a:ext>
            </a:extLst>
          </p:cNvPr>
          <p:cNvSpPr txBox="1"/>
          <p:nvPr/>
        </p:nvSpPr>
        <p:spPr>
          <a:xfrm>
            <a:off x="1915297" y="607366"/>
            <a:ext cx="13035539" cy="1938992"/>
          </a:xfrm>
          <a:prstGeom prst="rect">
            <a:avLst/>
          </a:prstGeom>
          <a:noFill/>
        </p:spPr>
        <p:txBody>
          <a:bodyPr wrap="square" rtlCol="0">
            <a:spAutoFit/>
          </a:bodyPr>
          <a:lstStyle>
            <a:defPPr>
              <a:defRPr lang="zh-CN"/>
            </a:defPPr>
            <a:lvl1pPr>
              <a:spcBef>
                <a:spcPts val="600"/>
              </a:spcBef>
              <a:defRPr sz="7200">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gn="ctr"/>
            <a:r>
              <a:rPr lang="en-US" sz="6000" b="1" dirty="0">
                <a:latin typeface="+mj-lt"/>
              </a:rPr>
              <a:t>Distinction Between Fixed and Flexible Exchange Rates:</a:t>
            </a:r>
          </a:p>
        </p:txBody>
      </p:sp>
      <p:graphicFrame>
        <p:nvGraphicFramePr>
          <p:cNvPr id="3" name="Table 2">
            <a:extLst>
              <a:ext uri="{FF2B5EF4-FFF2-40B4-BE49-F238E27FC236}">
                <a16:creationId xmlns:a16="http://schemas.microsoft.com/office/drawing/2014/main" id="{2CAFAD47-6343-4AF3-9A90-B50D73876DB5}"/>
              </a:ext>
            </a:extLst>
          </p:cNvPr>
          <p:cNvGraphicFramePr>
            <a:graphicFrameLocks noGrp="1"/>
          </p:cNvGraphicFramePr>
          <p:nvPr>
            <p:extLst>
              <p:ext uri="{D42A27DB-BD31-4B8C-83A1-F6EECF244321}">
                <p14:modId xmlns:p14="http://schemas.microsoft.com/office/powerpoint/2010/main" val="317516318"/>
              </p:ext>
            </p:extLst>
          </p:nvPr>
        </p:nvGraphicFramePr>
        <p:xfrm>
          <a:off x="1257300" y="2823088"/>
          <a:ext cx="15773400" cy="5577840"/>
        </p:xfrm>
        <a:graphic>
          <a:graphicData uri="http://schemas.openxmlformats.org/drawingml/2006/table">
            <a:tbl>
              <a:tblPr/>
              <a:tblGrid>
                <a:gridCol w="7886700">
                  <a:extLst>
                    <a:ext uri="{9D8B030D-6E8A-4147-A177-3AD203B41FA5}">
                      <a16:colId xmlns:a16="http://schemas.microsoft.com/office/drawing/2014/main" val="287556364"/>
                    </a:ext>
                  </a:extLst>
                </a:gridCol>
                <a:gridCol w="7886700">
                  <a:extLst>
                    <a:ext uri="{9D8B030D-6E8A-4147-A177-3AD203B41FA5}">
                      <a16:colId xmlns:a16="http://schemas.microsoft.com/office/drawing/2014/main" val="3052976841"/>
                    </a:ext>
                  </a:extLst>
                </a:gridCol>
              </a:tblGrid>
              <a:tr h="0">
                <a:tc>
                  <a:txBody>
                    <a:bodyPr/>
                    <a:lstStyle/>
                    <a:p>
                      <a:r>
                        <a:rPr lang="en-IN" b="1" dirty="0">
                          <a:solidFill>
                            <a:schemeClr val="bg1"/>
                          </a:solidFill>
                        </a:rPr>
                        <a:t>Fixed Exchange Rate</a:t>
                      </a:r>
                    </a:p>
                  </a:txBody>
                  <a:tcPr anchor="ctr">
                    <a:lnL>
                      <a:noFill/>
                    </a:lnL>
                    <a:lnR>
                      <a:noFill/>
                    </a:lnR>
                    <a:lnT>
                      <a:noFill/>
                    </a:lnT>
                    <a:lnB>
                      <a:noFill/>
                    </a:lnB>
                    <a:solidFill>
                      <a:schemeClr val="accent2"/>
                    </a:solidFill>
                  </a:tcPr>
                </a:tc>
                <a:tc>
                  <a:txBody>
                    <a:bodyPr/>
                    <a:lstStyle/>
                    <a:p>
                      <a:r>
                        <a:rPr lang="en-IN" b="1" dirty="0">
                          <a:solidFill>
                            <a:schemeClr val="bg1"/>
                          </a:solidFill>
                        </a:rPr>
                        <a:t>Flexible Exchange Rate</a:t>
                      </a:r>
                    </a:p>
                  </a:txBody>
                  <a:tcPr anchor="ctr">
                    <a:lnL>
                      <a:noFill/>
                    </a:lnL>
                    <a:lnR>
                      <a:noFill/>
                    </a:lnR>
                    <a:lnT>
                      <a:noFill/>
                    </a:lnT>
                    <a:lnB>
                      <a:noFill/>
                    </a:lnB>
                    <a:solidFill>
                      <a:schemeClr val="accent2"/>
                    </a:solidFill>
                  </a:tcPr>
                </a:tc>
                <a:extLst>
                  <a:ext uri="{0D108BD9-81ED-4DB2-BD59-A6C34878D82A}">
                    <a16:rowId xmlns:a16="http://schemas.microsoft.com/office/drawing/2014/main" val="3801534036"/>
                  </a:ext>
                </a:extLst>
              </a:tr>
              <a:tr h="0">
                <a:tc>
                  <a:txBody>
                    <a:bodyPr/>
                    <a:lstStyle/>
                    <a:p>
                      <a:r>
                        <a:rPr lang="en-US"/>
                        <a:t>Value set by central bank</a:t>
                      </a:r>
                    </a:p>
                  </a:txBody>
                  <a:tcPr anchor="ctr">
                    <a:lnL>
                      <a:noFill/>
                    </a:lnL>
                    <a:lnR>
                      <a:noFill/>
                    </a:lnR>
                    <a:lnT>
                      <a:noFill/>
                    </a:lnT>
                    <a:lnB>
                      <a:noFill/>
                    </a:lnB>
                  </a:tcPr>
                </a:tc>
                <a:tc>
                  <a:txBody>
                    <a:bodyPr/>
                    <a:lstStyle/>
                    <a:p>
                      <a:r>
                        <a:rPr lang="en-US" dirty="0"/>
                        <a:t>Value determined by market demand and supply</a:t>
                      </a:r>
                    </a:p>
                  </a:txBody>
                  <a:tcPr anchor="ctr">
                    <a:lnL>
                      <a:noFill/>
                    </a:lnL>
                    <a:lnR>
                      <a:noFill/>
                    </a:lnR>
                    <a:lnT>
                      <a:noFill/>
                    </a:lnT>
                    <a:lnB>
                      <a:noFill/>
                    </a:lnB>
                  </a:tcPr>
                </a:tc>
                <a:extLst>
                  <a:ext uri="{0D108BD9-81ED-4DB2-BD59-A6C34878D82A}">
                    <a16:rowId xmlns:a16="http://schemas.microsoft.com/office/drawing/2014/main" val="4243842933"/>
                  </a:ext>
                </a:extLst>
              </a:tr>
              <a:tr h="0">
                <a:tc>
                  <a:txBody>
                    <a:bodyPr/>
                    <a:lstStyle/>
                    <a:p>
                      <a:r>
                        <a:rPr lang="en-IN"/>
                        <a:t>Fixed exchange rates</a:t>
                      </a:r>
                    </a:p>
                  </a:txBody>
                  <a:tcPr anchor="ctr">
                    <a:lnL>
                      <a:noFill/>
                    </a:lnL>
                    <a:lnR>
                      <a:noFill/>
                    </a:lnR>
                    <a:lnT>
                      <a:noFill/>
                    </a:lnT>
                    <a:lnB>
                      <a:noFill/>
                    </a:lnB>
                  </a:tcPr>
                </a:tc>
                <a:tc>
                  <a:txBody>
                    <a:bodyPr/>
                    <a:lstStyle/>
                    <a:p>
                      <a:r>
                        <a:rPr lang="en-IN"/>
                        <a:t>Flexible exchange rates</a:t>
                      </a:r>
                    </a:p>
                  </a:txBody>
                  <a:tcPr anchor="ctr">
                    <a:lnL>
                      <a:noFill/>
                    </a:lnL>
                    <a:lnR>
                      <a:noFill/>
                    </a:lnR>
                    <a:lnT>
                      <a:noFill/>
                    </a:lnT>
                    <a:lnB>
                      <a:noFill/>
                    </a:lnB>
                  </a:tcPr>
                </a:tc>
                <a:extLst>
                  <a:ext uri="{0D108BD9-81ED-4DB2-BD59-A6C34878D82A}">
                    <a16:rowId xmlns:a16="http://schemas.microsoft.com/office/drawing/2014/main" val="3833627642"/>
                  </a:ext>
                </a:extLst>
              </a:tr>
              <a:tr h="0">
                <a:tc>
                  <a:txBody>
                    <a:bodyPr/>
                    <a:lstStyle/>
                    <a:p>
                      <a:r>
                        <a:rPr lang="en-IN"/>
                        <a:t>Changes by official action (devaluation or revaluation)</a:t>
                      </a:r>
                    </a:p>
                  </a:txBody>
                  <a:tcPr anchor="ctr">
                    <a:lnL>
                      <a:noFill/>
                    </a:lnL>
                    <a:lnR>
                      <a:noFill/>
                    </a:lnR>
                    <a:lnT>
                      <a:noFill/>
                    </a:lnT>
                    <a:lnB>
                      <a:noFill/>
                    </a:lnB>
                  </a:tcPr>
                </a:tc>
                <a:tc>
                  <a:txBody>
                    <a:bodyPr/>
                    <a:lstStyle/>
                    <a:p>
                      <a:r>
                        <a:rPr lang="en-US"/>
                        <a:t>Changes by market action (depreciation)</a:t>
                      </a:r>
                    </a:p>
                  </a:txBody>
                  <a:tcPr anchor="ctr">
                    <a:lnL>
                      <a:noFill/>
                    </a:lnL>
                    <a:lnR>
                      <a:noFill/>
                    </a:lnR>
                    <a:lnT>
                      <a:noFill/>
                    </a:lnT>
                    <a:lnB>
                      <a:noFill/>
                    </a:lnB>
                  </a:tcPr>
                </a:tc>
                <a:extLst>
                  <a:ext uri="{0D108BD9-81ED-4DB2-BD59-A6C34878D82A}">
                    <a16:rowId xmlns:a16="http://schemas.microsoft.com/office/drawing/2014/main" val="3024793557"/>
                  </a:ext>
                </a:extLst>
              </a:tr>
              <a:tr h="0">
                <a:tc>
                  <a:txBody>
                    <a:bodyPr/>
                    <a:lstStyle/>
                    <a:p>
                      <a:r>
                        <a:rPr lang="en-US"/>
                        <a:t>Stability reduces use of derivatives and risk management</a:t>
                      </a:r>
                    </a:p>
                  </a:txBody>
                  <a:tcPr anchor="ctr">
                    <a:lnL>
                      <a:noFill/>
                    </a:lnL>
                    <a:lnR>
                      <a:noFill/>
                    </a:lnR>
                    <a:lnT>
                      <a:noFill/>
                    </a:lnT>
                    <a:lnB>
                      <a:noFill/>
                    </a:lnB>
                  </a:tcPr>
                </a:tc>
                <a:tc>
                  <a:txBody>
                    <a:bodyPr/>
                    <a:lstStyle/>
                    <a:p>
                      <a:r>
                        <a:rPr lang="en-US"/>
                        <a:t>Variability requires use of derivatives and risk management</a:t>
                      </a:r>
                    </a:p>
                  </a:txBody>
                  <a:tcPr anchor="ctr">
                    <a:lnL>
                      <a:noFill/>
                    </a:lnL>
                    <a:lnR>
                      <a:noFill/>
                    </a:lnR>
                    <a:lnT>
                      <a:noFill/>
                    </a:lnT>
                    <a:lnB>
                      <a:noFill/>
                    </a:lnB>
                  </a:tcPr>
                </a:tc>
                <a:extLst>
                  <a:ext uri="{0D108BD9-81ED-4DB2-BD59-A6C34878D82A}">
                    <a16:rowId xmlns:a16="http://schemas.microsoft.com/office/drawing/2014/main" val="3585659953"/>
                  </a:ext>
                </a:extLst>
              </a:tr>
              <a:tr h="0">
                <a:tc>
                  <a:txBody>
                    <a:bodyPr/>
                    <a:lstStyle/>
                    <a:p>
                      <a:r>
                        <a:rPr lang="en-US"/>
                        <a:t>Central bank intervention for parity rates</a:t>
                      </a:r>
                    </a:p>
                  </a:txBody>
                  <a:tcPr anchor="ctr">
                    <a:lnL>
                      <a:noFill/>
                    </a:lnL>
                    <a:lnR>
                      <a:noFill/>
                    </a:lnR>
                    <a:lnT>
                      <a:noFill/>
                    </a:lnT>
                    <a:lnB>
                      <a:noFill/>
                    </a:lnB>
                  </a:tcPr>
                </a:tc>
                <a:tc>
                  <a:txBody>
                    <a:bodyPr/>
                    <a:lstStyle/>
                    <a:p>
                      <a:r>
                        <a:rPr lang="en-US"/>
                        <a:t>No mandatory central bank participation in the market</a:t>
                      </a:r>
                    </a:p>
                  </a:txBody>
                  <a:tcPr anchor="ctr">
                    <a:lnL>
                      <a:noFill/>
                    </a:lnL>
                    <a:lnR>
                      <a:noFill/>
                    </a:lnR>
                    <a:lnT>
                      <a:noFill/>
                    </a:lnT>
                    <a:lnB>
                      <a:noFill/>
                    </a:lnB>
                  </a:tcPr>
                </a:tc>
                <a:extLst>
                  <a:ext uri="{0D108BD9-81ED-4DB2-BD59-A6C34878D82A}">
                    <a16:rowId xmlns:a16="http://schemas.microsoft.com/office/drawing/2014/main" val="3603605540"/>
                  </a:ext>
                </a:extLst>
              </a:tr>
              <a:tr h="0">
                <a:tc>
                  <a:txBody>
                    <a:bodyPr/>
                    <a:lstStyle/>
                    <a:p>
                      <a:r>
                        <a:rPr lang="en-US"/>
                        <a:t>Gold value is fixed, considered a financial commodity</a:t>
                      </a:r>
                    </a:p>
                  </a:txBody>
                  <a:tcPr anchor="ctr">
                    <a:lnL>
                      <a:noFill/>
                    </a:lnL>
                    <a:lnR>
                      <a:noFill/>
                    </a:lnR>
                    <a:lnT>
                      <a:noFill/>
                    </a:lnT>
                    <a:lnB>
                      <a:noFill/>
                    </a:lnB>
                  </a:tcPr>
                </a:tc>
                <a:tc>
                  <a:txBody>
                    <a:bodyPr/>
                    <a:lstStyle/>
                    <a:p>
                      <a:r>
                        <a:rPr lang="en-US" dirty="0"/>
                        <a:t>Gold value is variable, considered an investment commodity</a:t>
                      </a:r>
                    </a:p>
                  </a:txBody>
                  <a:tcPr anchor="ctr">
                    <a:lnL>
                      <a:noFill/>
                    </a:lnL>
                    <a:lnR>
                      <a:noFill/>
                    </a:lnR>
                    <a:lnT>
                      <a:noFill/>
                    </a:lnT>
                    <a:lnB>
                      <a:noFill/>
                    </a:lnB>
                  </a:tcPr>
                </a:tc>
                <a:extLst>
                  <a:ext uri="{0D108BD9-81ED-4DB2-BD59-A6C34878D82A}">
                    <a16:rowId xmlns:a16="http://schemas.microsoft.com/office/drawing/2014/main" val="1933392319"/>
                  </a:ext>
                </a:extLst>
              </a:tr>
            </a:tbl>
          </a:graphicData>
        </a:graphic>
      </p:graphicFrame>
    </p:spTree>
    <p:extLst>
      <p:ext uri="{BB962C8B-B14F-4D97-AF65-F5344CB8AC3E}">
        <p14:creationId xmlns:p14="http://schemas.microsoft.com/office/powerpoint/2010/main" val="6397677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13"/>
                                        </p:tgtEl>
                                        <p:attrNameLst>
                                          <p:attrName>style.visibility</p:attrName>
                                        </p:attrNameLst>
                                      </p:cBhvr>
                                      <p:to>
                                        <p:strVal val="visible"/>
                                      </p:to>
                                    </p:set>
                                    <p:anim to="" calcmode="lin" valueType="num">
                                      <p:cBhvr>
                                        <p:cTn id="11" dur="750" fill="hold">
                                          <p:stCondLst>
                                            <p:cond delay="0"/>
                                          </p:stCondLst>
                                        </p:cTn>
                                        <p:tgtEl>
                                          <p:spTgt spid="13"/>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204;p13">
            <a:extLst>
              <a:ext uri="{FF2B5EF4-FFF2-40B4-BE49-F238E27FC236}">
                <a16:creationId xmlns:a16="http://schemas.microsoft.com/office/drawing/2014/main" id="{0A9053B0-A3D2-B801-FFC2-5BFBA3430136}"/>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6000" b="1" dirty="0"/>
              <a:t>Exchange Rate Policy and Monetary Policy:</a:t>
            </a:r>
            <a:endParaRPr lang="en-US" sz="6000" dirty="0"/>
          </a:p>
        </p:txBody>
      </p:sp>
      <p:sp>
        <p:nvSpPr>
          <p:cNvPr id="42" name="TextBox 41">
            <a:extLst>
              <a:ext uri="{FF2B5EF4-FFF2-40B4-BE49-F238E27FC236}">
                <a16:creationId xmlns:a16="http://schemas.microsoft.com/office/drawing/2014/main" id="{2CA135D3-9DCA-4D06-95DB-7D4A54BA4183}"/>
              </a:ext>
            </a:extLst>
          </p:cNvPr>
          <p:cNvSpPr txBox="1"/>
          <p:nvPr/>
        </p:nvSpPr>
        <p:spPr>
          <a:xfrm>
            <a:off x="1692876" y="3139552"/>
            <a:ext cx="7216346" cy="3907865"/>
          </a:xfrm>
          <a:prstGeom prst="rect">
            <a:avLst/>
          </a:prstGeom>
          <a:noFill/>
        </p:spPr>
        <p:txBody>
          <a:bodyPr wrap="square">
            <a:spAutoFit/>
          </a:bodyPr>
          <a:lstStyle/>
          <a:p>
            <a:pPr>
              <a:lnSpc>
                <a:spcPct val="150000"/>
              </a:lnSpc>
            </a:pPr>
            <a:r>
              <a:rPr lang="en-US" sz="2400" b="1" dirty="0"/>
              <a:t>Exchange Rate Policy:</a:t>
            </a:r>
            <a:endParaRPr lang="en-US" sz="2400" dirty="0"/>
          </a:p>
          <a:p>
            <a:pPr>
              <a:lnSpc>
                <a:spcPct val="150000"/>
              </a:lnSpc>
            </a:pPr>
            <a:r>
              <a:rPr lang="en-US" sz="2400" dirty="0"/>
              <a:t>Exchange rate policy refers to how a country manages its currency concerning foreign currencies and the foreign exchange market. It involves determining the rate at which the domestic currency can be converted into a foreign currency.</a:t>
            </a:r>
          </a:p>
        </p:txBody>
      </p:sp>
      <p:sp>
        <p:nvSpPr>
          <p:cNvPr id="43" name="TextBox 42">
            <a:extLst>
              <a:ext uri="{FF2B5EF4-FFF2-40B4-BE49-F238E27FC236}">
                <a16:creationId xmlns:a16="http://schemas.microsoft.com/office/drawing/2014/main" id="{8AB64EDA-8FA9-4535-BF5E-6906E83F4936}"/>
              </a:ext>
            </a:extLst>
          </p:cNvPr>
          <p:cNvSpPr txBox="1"/>
          <p:nvPr/>
        </p:nvSpPr>
        <p:spPr>
          <a:xfrm>
            <a:off x="9592963" y="3139552"/>
            <a:ext cx="7216346" cy="3907865"/>
          </a:xfrm>
          <a:prstGeom prst="rect">
            <a:avLst/>
          </a:prstGeom>
          <a:noFill/>
        </p:spPr>
        <p:txBody>
          <a:bodyPr wrap="square">
            <a:spAutoFit/>
          </a:bodyPr>
          <a:lstStyle/>
          <a:p>
            <a:pPr>
              <a:lnSpc>
                <a:spcPct val="150000"/>
              </a:lnSpc>
            </a:pPr>
            <a:r>
              <a:rPr lang="en-US" sz="2400" b="1" dirty="0"/>
              <a:t>Monetary Policy:</a:t>
            </a:r>
            <a:endParaRPr lang="en-US" sz="2400" dirty="0"/>
          </a:p>
          <a:p>
            <a:pPr>
              <a:lnSpc>
                <a:spcPct val="150000"/>
              </a:lnSpc>
            </a:pPr>
            <a:r>
              <a:rPr lang="en-US" sz="2400" dirty="0"/>
              <a:t>Monetary policy is a set of tools used by a central bank to control the money supply, aiming to promote economic growth and maintain price stability. Strategies include adjusting interest rates and changing bank reserve requirements.</a:t>
            </a:r>
          </a:p>
        </p:txBody>
      </p:sp>
    </p:spTree>
    <p:extLst>
      <p:ext uri="{BB962C8B-B14F-4D97-AF65-F5344CB8AC3E}">
        <p14:creationId xmlns:p14="http://schemas.microsoft.com/office/powerpoint/2010/main" val="320248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1"/>
                                        </p:tgtEl>
                                        <p:attrNameLst>
                                          <p:attrName>style.visibility</p:attrName>
                                        </p:attrNameLst>
                                      </p:cBhvr>
                                      <p:to>
                                        <p:strVal val="visible"/>
                                      </p:to>
                                    </p:set>
                                    <p:anim to="" calcmode="lin" valueType="num">
                                      <p:cBhvr>
                                        <p:cTn id="7" dur="750" fill="hold">
                                          <p:stCondLst>
                                            <p:cond delay="0"/>
                                          </p:stCondLst>
                                        </p:cTn>
                                        <p:tgtEl>
                                          <p:spTgt spid="4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04;p13">
            <a:extLst>
              <a:ext uri="{FF2B5EF4-FFF2-40B4-BE49-F238E27FC236}">
                <a16:creationId xmlns:a16="http://schemas.microsoft.com/office/drawing/2014/main" id="{6BD58342-C4FE-8641-8B4C-7945208AD354}"/>
              </a:ext>
            </a:extLst>
          </p:cNvPr>
          <p:cNvSpPr txBox="1">
            <a:spLocks/>
          </p:cNvSpPr>
          <p:nvPr/>
        </p:nvSpPr>
        <p:spPr>
          <a:xfrm>
            <a:off x="4028342" y="1259242"/>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IN" sz="6000" b="1" dirty="0"/>
              <a:t>Measuring Exchange Rates:</a:t>
            </a:r>
            <a:endParaRPr lang="en-IN" sz="6000" dirty="0"/>
          </a:p>
        </p:txBody>
      </p:sp>
      <p:grpSp>
        <p:nvGrpSpPr>
          <p:cNvPr id="11" name="Group 10">
            <a:extLst>
              <a:ext uri="{FF2B5EF4-FFF2-40B4-BE49-F238E27FC236}">
                <a16:creationId xmlns:a16="http://schemas.microsoft.com/office/drawing/2014/main" id="{AE1FD4A7-DA05-BD04-F154-4A3E18F757BF}"/>
              </a:ext>
            </a:extLst>
          </p:cNvPr>
          <p:cNvGrpSpPr/>
          <p:nvPr/>
        </p:nvGrpSpPr>
        <p:grpSpPr>
          <a:xfrm>
            <a:off x="1688690" y="6572061"/>
            <a:ext cx="4511042" cy="1693781"/>
            <a:chOff x="1783179" y="6781800"/>
            <a:chExt cx="4099461" cy="1693781"/>
          </a:xfrm>
        </p:grpSpPr>
        <p:sp>
          <p:nvSpPr>
            <p:cNvPr id="25" name="TextBox 24">
              <a:extLst>
                <a:ext uri="{FF2B5EF4-FFF2-40B4-BE49-F238E27FC236}">
                  <a16:creationId xmlns:a16="http://schemas.microsoft.com/office/drawing/2014/main" id="{E49C1593-F48D-071E-3EF8-D2A9757022A8}"/>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Bilateral Exchange Rate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6" name="Rectangle 2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86A86CA-674D-5D9A-1656-C7F8975C60E7}"/>
                </a:ext>
              </a:extLst>
            </p:cNvPr>
            <p:cNvSpPr/>
            <p:nvPr/>
          </p:nvSpPr>
          <p:spPr>
            <a:xfrm>
              <a:off x="1783179" y="7450172"/>
              <a:ext cx="4099461" cy="1025409"/>
            </a:xfrm>
            <a:prstGeom prst="rect">
              <a:avLst/>
            </a:prstGeom>
          </p:spPr>
          <p:txBody>
            <a:bodyPr wrap="square">
              <a:spAutoFit/>
            </a:bodyPr>
            <a:lstStyle/>
            <a:p>
              <a:pPr algn="ctr">
                <a:lnSpc>
                  <a:spcPct val="150000"/>
                </a:lnSpc>
              </a:pPr>
              <a:r>
                <a:rPr lang="en-US" sz="1400" dirty="0"/>
                <a:t>Measures the value of one currency relative to another, often quoted against the US dollar, a widely traded currency globally.</a:t>
              </a:r>
            </a:p>
          </p:txBody>
        </p:sp>
      </p:grpSp>
      <p:grpSp>
        <p:nvGrpSpPr>
          <p:cNvPr id="27" name="Group 26">
            <a:extLst>
              <a:ext uri="{FF2B5EF4-FFF2-40B4-BE49-F238E27FC236}">
                <a16:creationId xmlns:a16="http://schemas.microsoft.com/office/drawing/2014/main" id="{54D35FF5-8EEB-942A-D0F5-0D79815B386C}"/>
              </a:ext>
            </a:extLst>
          </p:cNvPr>
          <p:cNvGrpSpPr/>
          <p:nvPr/>
        </p:nvGrpSpPr>
        <p:grpSpPr>
          <a:xfrm>
            <a:off x="6888479" y="6572061"/>
            <a:ext cx="4511042" cy="1693781"/>
            <a:chOff x="1783179" y="6781800"/>
            <a:chExt cx="4099461" cy="1693781"/>
          </a:xfrm>
        </p:grpSpPr>
        <p:sp>
          <p:nvSpPr>
            <p:cNvPr id="28" name="TextBox 27">
              <a:extLst>
                <a:ext uri="{FF2B5EF4-FFF2-40B4-BE49-F238E27FC236}">
                  <a16:creationId xmlns:a16="http://schemas.microsoft.com/office/drawing/2014/main" id="{10FA0C3E-1B12-C7B6-C3B9-D56F19716800}"/>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Cross Rates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9" name="Rectangle 2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F4852D6-8598-25C4-BB45-3633A26B0E5B}"/>
                </a:ext>
              </a:extLst>
            </p:cNvPr>
            <p:cNvSpPr/>
            <p:nvPr/>
          </p:nvSpPr>
          <p:spPr>
            <a:xfrm>
              <a:off x="1783179" y="7450172"/>
              <a:ext cx="4099461" cy="1025409"/>
            </a:xfrm>
            <a:prstGeom prst="rect">
              <a:avLst/>
            </a:prstGeom>
          </p:spPr>
          <p:txBody>
            <a:bodyPr wrap="square">
              <a:spAutoFit/>
            </a:bodyPr>
            <a:lstStyle/>
            <a:p>
              <a:pPr algn="ctr">
                <a:lnSpc>
                  <a:spcPct val="150000"/>
                </a:lnSpc>
              </a:pPr>
              <a:r>
                <a:rPr lang="en-US" sz="1400" dirty="0"/>
                <a:t>Calculated using a third currency, providing the exchange rate between two currencies indirectly.</a:t>
              </a:r>
            </a:p>
          </p:txBody>
        </p:sp>
      </p:grpSp>
      <p:grpSp>
        <p:nvGrpSpPr>
          <p:cNvPr id="30" name="Group 29">
            <a:extLst>
              <a:ext uri="{FF2B5EF4-FFF2-40B4-BE49-F238E27FC236}">
                <a16:creationId xmlns:a16="http://schemas.microsoft.com/office/drawing/2014/main" id="{2DBDEEA3-A2BF-3E18-4DD0-AB47339F30EF}"/>
              </a:ext>
            </a:extLst>
          </p:cNvPr>
          <p:cNvGrpSpPr/>
          <p:nvPr/>
        </p:nvGrpSpPr>
        <p:grpSpPr>
          <a:xfrm>
            <a:off x="12088268" y="6572061"/>
            <a:ext cx="4511042" cy="2016946"/>
            <a:chOff x="1783179" y="6781800"/>
            <a:chExt cx="4099461" cy="2016946"/>
          </a:xfrm>
        </p:grpSpPr>
        <p:sp>
          <p:nvSpPr>
            <p:cNvPr id="31" name="TextBox 30">
              <a:extLst>
                <a:ext uri="{FF2B5EF4-FFF2-40B4-BE49-F238E27FC236}">
                  <a16:creationId xmlns:a16="http://schemas.microsoft.com/office/drawing/2014/main" id="{A8AF35B2-F517-1D97-4097-03F6EAD217E2}"/>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Trade-Weighted Index (TWI)</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32" name="Rectangle 3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BB91785-592C-FB27-6076-AA3494C1B218}"/>
                </a:ext>
              </a:extLst>
            </p:cNvPr>
            <p:cNvSpPr/>
            <p:nvPr/>
          </p:nvSpPr>
          <p:spPr>
            <a:xfrm>
              <a:off x="1783179" y="7450172"/>
              <a:ext cx="4099461" cy="1348574"/>
            </a:xfrm>
            <a:prstGeom prst="rect">
              <a:avLst/>
            </a:prstGeom>
          </p:spPr>
          <p:txBody>
            <a:bodyPr wrap="square">
              <a:spAutoFit/>
            </a:bodyPr>
            <a:lstStyle/>
            <a:p>
              <a:pPr algn="ctr">
                <a:lnSpc>
                  <a:spcPct val="150000"/>
                </a:lnSpc>
              </a:pPr>
              <a:r>
                <a:rPr lang="en-US" sz="1400" dirty="0"/>
                <a:t>A broader measure capturing trends by considering a basket of currencies weighted based on trade shares with each trading partner.</a:t>
              </a:r>
            </a:p>
          </p:txBody>
        </p:sp>
      </p:grpSp>
      <p:pic>
        <p:nvPicPr>
          <p:cNvPr id="5" name="Picture Placeholder 4">
            <a:extLst>
              <a:ext uri="{FF2B5EF4-FFF2-40B4-BE49-F238E27FC236}">
                <a16:creationId xmlns:a16="http://schemas.microsoft.com/office/drawing/2014/main" id="{13A78466-C324-4939-B8CF-24206F1269E9}"/>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Picture Placeholder 6">
            <a:extLst>
              <a:ext uri="{FF2B5EF4-FFF2-40B4-BE49-F238E27FC236}">
                <a16:creationId xmlns:a16="http://schemas.microsoft.com/office/drawing/2014/main" id="{65C749F6-0483-4ADC-8E77-BA1C007DD0EB}"/>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pic>
        <p:nvPicPr>
          <p:cNvPr id="3" name="Picture Placeholder 2">
            <a:extLst>
              <a:ext uri="{FF2B5EF4-FFF2-40B4-BE49-F238E27FC236}">
                <a16:creationId xmlns:a16="http://schemas.microsoft.com/office/drawing/2014/main" id="{25517FDD-6A13-445A-89CD-DE22E217A91B}"/>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a:xfrm>
            <a:off x="2332038" y="3017838"/>
            <a:ext cx="3224212" cy="3225800"/>
          </a:xfrm>
        </p:spPr>
      </p:pic>
    </p:spTree>
    <p:extLst>
      <p:ext uri="{BB962C8B-B14F-4D97-AF65-F5344CB8AC3E}">
        <p14:creationId xmlns:p14="http://schemas.microsoft.com/office/powerpoint/2010/main" val="129739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1"/>
                                        </p:tgtEl>
                                        <p:attrNameLst>
                                          <p:attrName>style.visibility</p:attrName>
                                        </p:attrNameLst>
                                      </p:cBhvr>
                                      <p:to>
                                        <p:strVal val="visible"/>
                                      </p:to>
                                    </p:set>
                                    <p:anim to="" calcmode="lin" valueType="num">
                                      <p:cBhvr>
                                        <p:cTn id="7" dur="750" fill="hold">
                                          <p:stCondLst>
                                            <p:cond delay="0"/>
                                          </p:stCondLst>
                                        </p:cTn>
                                        <p:tgtEl>
                                          <p:spTgt spid="2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1"/>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ppt_x"/>
                                          </p:val>
                                        </p:tav>
                                        <p:tav tm="100000">
                                          <p:val>
                                            <p:strVal val="#ppt_x"/>
                                          </p:val>
                                        </p:tav>
                                      </p:tavLst>
                                    </p:anim>
                                    <p:anim calcmode="lin" valueType="num">
                                      <p:cBhvr additive="base">
                                        <p:cTn id="16" dur="10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ppt_x"/>
                                          </p:val>
                                        </p:tav>
                                        <p:tav tm="100000">
                                          <p:val>
                                            <p:strVal val="#ppt_x"/>
                                          </p:val>
                                        </p:tav>
                                      </p:tavLst>
                                    </p:anim>
                                    <p:anim calcmode="lin" valueType="num">
                                      <p:cBhvr additive="base">
                                        <p:cTn id="20"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B114F3-0C8C-1561-5FDF-FF73952F91A8}"/>
              </a:ext>
            </a:extLst>
          </p:cNvPr>
          <p:cNvGrpSpPr/>
          <p:nvPr/>
        </p:nvGrpSpPr>
        <p:grpSpPr>
          <a:xfrm>
            <a:off x="12861691" y="3100870"/>
            <a:ext cx="2964195" cy="2964195"/>
            <a:chOff x="12861691" y="3253270"/>
            <a:chExt cx="2964195" cy="2964195"/>
          </a:xfrm>
        </p:grpSpPr>
        <p:sp>
          <p:nvSpPr>
            <p:cNvPr id="3" name="Oval 98">
              <a:extLst>
                <a:ext uri="{FF2B5EF4-FFF2-40B4-BE49-F238E27FC236}">
                  <a16:creationId xmlns:a16="http://schemas.microsoft.com/office/drawing/2014/main" id="{CC8B2471-AFF6-43B2-6698-DBBF7D33711A}"/>
                </a:ext>
              </a:extLst>
            </p:cNvPr>
            <p:cNvSpPr/>
            <p:nvPr>
              <p:custDataLst>
                <p:tags r:id="rId7"/>
              </p:custDataLst>
            </p:nvPr>
          </p:nvSpPr>
          <p:spPr>
            <a:xfrm>
              <a:off x="12861691" y="3253270"/>
              <a:ext cx="2964195" cy="2964195"/>
            </a:xfrm>
            <a:prstGeom prst="ellipse">
              <a:avLst/>
            </a:prstGeom>
            <a:solidFill>
              <a:schemeClr val="accent3"/>
            </a:solidFill>
            <a:ln>
              <a:noFill/>
            </a:ln>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rtlCol="0" anchor="ctr">
              <a:noAutofit/>
            </a:bodyPr>
            <a:lstStyle/>
            <a:p>
              <a:pPr algn="ctr"/>
              <a:endParaRPr lang="zh-CN" altLang="en-US" sz="2400">
                <a:solidFill>
                  <a:schemeClr val="bg1"/>
                </a:solidFill>
                <a:latin typeface="Microsoft YaHei Light" panose="020B0502040204020203" pitchFamily="34" charset="-122"/>
                <a:ea typeface="Microsoft YaHei UI" panose="020B0503020204020204" pitchFamily="34" charset="-122"/>
                <a:sym typeface="思源黑体 CN Normal" panose="020B0400000000000000" pitchFamily="34" charset="-122"/>
              </a:endParaRPr>
            </a:p>
          </p:txBody>
        </p:sp>
        <p:sp>
          <p:nvSpPr>
            <p:cNvPr id="4" name="Oval 100">
              <a:extLst>
                <a:ext uri="{FF2B5EF4-FFF2-40B4-BE49-F238E27FC236}">
                  <a16:creationId xmlns:a16="http://schemas.microsoft.com/office/drawing/2014/main" id="{E2C44F37-CF68-D6FB-12B5-52CF0A5CA3D3}"/>
                </a:ext>
              </a:extLst>
            </p:cNvPr>
            <p:cNvSpPr/>
            <p:nvPr>
              <p:custDataLst>
                <p:tags r:id="rId8"/>
              </p:custDataLst>
            </p:nvPr>
          </p:nvSpPr>
          <p:spPr>
            <a:xfrm>
              <a:off x="13388997" y="3780575"/>
              <a:ext cx="1909581" cy="1909581"/>
            </a:xfrm>
            <a:prstGeom prst="ellipse">
              <a:avLst/>
            </a:prstGeom>
            <a:solidFill>
              <a:schemeClr val="bg1"/>
            </a:solidFill>
            <a:ln>
              <a:noFill/>
            </a:ln>
            <a:effectLst>
              <a:outerShdw blurRad="381000" dist="63500" dir="8100000" sx="103000" sy="103000" algn="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dirty="0">
                <a:latin typeface="Microsoft YaHei Light" panose="020B0502040204020203" pitchFamily="34" charset="-122"/>
                <a:ea typeface="Microsoft YaHei Light" panose="020B0502040204020203" pitchFamily="34" charset="-122"/>
                <a:sym typeface="思源黑体 CN Normal" panose="020B0400000000000000" pitchFamily="34" charset="-122"/>
              </a:endParaRPr>
            </a:p>
          </p:txBody>
        </p:sp>
      </p:grpSp>
      <p:grpSp>
        <p:nvGrpSpPr>
          <p:cNvPr id="5" name="Group 4">
            <a:extLst>
              <a:ext uri="{FF2B5EF4-FFF2-40B4-BE49-F238E27FC236}">
                <a16:creationId xmlns:a16="http://schemas.microsoft.com/office/drawing/2014/main" id="{670A1659-C92F-C237-EB61-AB6D44A340DC}"/>
              </a:ext>
            </a:extLst>
          </p:cNvPr>
          <p:cNvGrpSpPr/>
          <p:nvPr/>
        </p:nvGrpSpPr>
        <p:grpSpPr>
          <a:xfrm>
            <a:off x="7661903" y="3100870"/>
            <a:ext cx="2964195" cy="2964195"/>
            <a:chOff x="7661903" y="3253270"/>
            <a:chExt cx="2964195" cy="2964195"/>
          </a:xfrm>
        </p:grpSpPr>
        <p:sp>
          <p:nvSpPr>
            <p:cNvPr id="6" name="Oval 95">
              <a:extLst>
                <a:ext uri="{FF2B5EF4-FFF2-40B4-BE49-F238E27FC236}">
                  <a16:creationId xmlns:a16="http://schemas.microsoft.com/office/drawing/2014/main" id="{600BFC9F-2B87-D156-F690-C8AAE74601F1}"/>
                </a:ext>
              </a:extLst>
            </p:cNvPr>
            <p:cNvSpPr/>
            <p:nvPr>
              <p:custDataLst>
                <p:tags r:id="rId5"/>
              </p:custDataLst>
            </p:nvPr>
          </p:nvSpPr>
          <p:spPr>
            <a:xfrm>
              <a:off x="7661903" y="3253270"/>
              <a:ext cx="2964195" cy="2964195"/>
            </a:xfrm>
            <a:prstGeom prst="ellipse">
              <a:avLst/>
            </a:prstGeom>
            <a:solidFill>
              <a:schemeClr val="accent2"/>
            </a:solidFill>
            <a:ln>
              <a:noFill/>
            </a:ln>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rtlCol="0" anchor="ctr">
              <a:noAutofit/>
            </a:bodyPr>
            <a:lstStyle/>
            <a:p>
              <a:pPr algn="ctr"/>
              <a:endParaRPr lang="zh-CN" altLang="en-US" sz="2400">
                <a:solidFill>
                  <a:schemeClr val="bg1"/>
                </a:solidFill>
                <a:latin typeface="Microsoft YaHei Light" panose="020B0502040204020203" pitchFamily="34" charset="-122"/>
                <a:ea typeface="Microsoft YaHei UI" panose="020B0503020204020204" pitchFamily="34" charset="-122"/>
                <a:sym typeface="思源黑体 CN Normal" panose="020B0400000000000000" pitchFamily="34" charset="-122"/>
              </a:endParaRPr>
            </a:p>
          </p:txBody>
        </p:sp>
        <p:sp>
          <p:nvSpPr>
            <p:cNvPr id="7" name="Oval 97">
              <a:extLst>
                <a:ext uri="{FF2B5EF4-FFF2-40B4-BE49-F238E27FC236}">
                  <a16:creationId xmlns:a16="http://schemas.microsoft.com/office/drawing/2014/main" id="{342C6C55-7F02-450F-D645-46A2FCA72F35}"/>
                </a:ext>
              </a:extLst>
            </p:cNvPr>
            <p:cNvSpPr/>
            <p:nvPr>
              <p:custDataLst>
                <p:tags r:id="rId6"/>
              </p:custDataLst>
            </p:nvPr>
          </p:nvSpPr>
          <p:spPr>
            <a:xfrm>
              <a:off x="8189209" y="3780575"/>
              <a:ext cx="1909581" cy="1909581"/>
            </a:xfrm>
            <a:prstGeom prst="ellipse">
              <a:avLst/>
            </a:prstGeom>
            <a:solidFill>
              <a:schemeClr val="bg1"/>
            </a:solidFill>
            <a:ln>
              <a:noFill/>
            </a:ln>
            <a:effectLst>
              <a:outerShdw blurRad="381000" dist="63500" dir="8100000" sx="103000" sy="103000" algn="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dirty="0">
                <a:latin typeface="Microsoft YaHei Light" panose="020B0502040204020203" pitchFamily="34" charset="-122"/>
                <a:ea typeface="Microsoft YaHei Light" panose="020B0502040204020203" pitchFamily="34" charset="-122"/>
                <a:sym typeface="思源黑体 CN Normal" panose="020B0400000000000000" pitchFamily="34" charset="-122"/>
              </a:endParaRPr>
            </a:p>
          </p:txBody>
        </p:sp>
      </p:grpSp>
      <p:grpSp>
        <p:nvGrpSpPr>
          <p:cNvPr id="8" name="Group 7">
            <a:extLst>
              <a:ext uri="{FF2B5EF4-FFF2-40B4-BE49-F238E27FC236}">
                <a16:creationId xmlns:a16="http://schemas.microsoft.com/office/drawing/2014/main" id="{3D5AB50F-A50E-78B2-397C-7BFFA5F62461}"/>
              </a:ext>
            </a:extLst>
          </p:cNvPr>
          <p:cNvGrpSpPr/>
          <p:nvPr/>
        </p:nvGrpSpPr>
        <p:grpSpPr>
          <a:xfrm>
            <a:off x="2462113" y="3100870"/>
            <a:ext cx="2964195" cy="2964195"/>
            <a:chOff x="2462113" y="3253270"/>
            <a:chExt cx="2964195" cy="2964195"/>
          </a:xfrm>
        </p:grpSpPr>
        <p:sp>
          <p:nvSpPr>
            <p:cNvPr id="9" name="Oval 92">
              <a:extLst>
                <a:ext uri="{FF2B5EF4-FFF2-40B4-BE49-F238E27FC236}">
                  <a16:creationId xmlns:a16="http://schemas.microsoft.com/office/drawing/2014/main" id="{FBCE6945-A710-039F-6A46-8E71FBBE15D6}"/>
                </a:ext>
              </a:extLst>
            </p:cNvPr>
            <p:cNvSpPr/>
            <p:nvPr>
              <p:custDataLst>
                <p:tags r:id="rId3"/>
              </p:custDataLst>
            </p:nvPr>
          </p:nvSpPr>
          <p:spPr>
            <a:xfrm>
              <a:off x="2462113" y="3253270"/>
              <a:ext cx="2964195" cy="2964195"/>
            </a:xfrm>
            <a:prstGeom prst="ellipse">
              <a:avLst/>
            </a:prstGeom>
            <a:solidFill>
              <a:srgbClr val="0060EB"/>
            </a:solidFill>
            <a:ln>
              <a:noFill/>
            </a:ln>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rtlCol="0" anchor="ctr">
              <a:noAutofit/>
            </a:bodyPr>
            <a:lstStyle/>
            <a:p>
              <a:pPr algn="ctr"/>
              <a:endParaRPr lang="zh-CN" altLang="en-US" sz="2400">
                <a:solidFill>
                  <a:schemeClr val="bg1"/>
                </a:solidFill>
                <a:latin typeface="Microsoft YaHei Light" panose="020B0502040204020203" pitchFamily="34" charset="-122"/>
                <a:ea typeface="Microsoft YaHei UI" panose="020B0503020204020204" pitchFamily="34" charset="-122"/>
                <a:sym typeface="思源黑体 CN Normal" panose="020B0400000000000000" pitchFamily="34" charset="-122"/>
              </a:endParaRPr>
            </a:p>
          </p:txBody>
        </p:sp>
        <p:sp>
          <p:nvSpPr>
            <p:cNvPr id="10" name="Oval 94">
              <a:extLst>
                <a:ext uri="{FF2B5EF4-FFF2-40B4-BE49-F238E27FC236}">
                  <a16:creationId xmlns:a16="http://schemas.microsoft.com/office/drawing/2014/main" id="{B27B85BF-6541-04EB-B176-4FE5CAF81668}"/>
                </a:ext>
              </a:extLst>
            </p:cNvPr>
            <p:cNvSpPr/>
            <p:nvPr>
              <p:custDataLst>
                <p:tags r:id="rId4"/>
              </p:custDataLst>
            </p:nvPr>
          </p:nvSpPr>
          <p:spPr>
            <a:xfrm>
              <a:off x="2989418" y="3780575"/>
              <a:ext cx="1909581" cy="1909581"/>
            </a:xfrm>
            <a:prstGeom prst="ellipse">
              <a:avLst/>
            </a:prstGeom>
            <a:solidFill>
              <a:schemeClr val="bg1"/>
            </a:solidFill>
            <a:ln>
              <a:noFill/>
            </a:ln>
            <a:effectLst>
              <a:outerShdw blurRad="381000" dist="63500" dir="8100000" sx="103000" sy="103000" algn="tr"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Normal" panose="020B0400000000000000" pitchFamily="34" charset="-122"/>
              </a:endParaRPr>
            </a:p>
          </p:txBody>
        </p:sp>
      </p:grpSp>
      <p:sp>
        <p:nvSpPr>
          <p:cNvPr id="11" name="Freeform 1">
            <a:extLst>
              <a:ext uri="{FF2B5EF4-FFF2-40B4-BE49-F238E27FC236}">
                <a16:creationId xmlns:a16="http://schemas.microsoft.com/office/drawing/2014/main" id="{B9E62615-529B-DD45-CF5C-14DF5BA51961}"/>
              </a:ext>
            </a:extLst>
          </p:cNvPr>
          <p:cNvSpPr/>
          <p:nvPr>
            <p:custDataLst>
              <p:tags r:id="rId1"/>
            </p:custDataLst>
          </p:nvPr>
        </p:nvSpPr>
        <p:spPr>
          <a:xfrm rot="5400000">
            <a:off x="5944307" y="4204954"/>
            <a:ext cx="1199598" cy="784697"/>
          </a:xfrm>
          <a:custGeom>
            <a:avLst/>
            <a:gdLst>
              <a:gd name="connsiteX0" fmla="*/ 2721928 w 7153251"/>
              <a:gd name="connsiteY0" fmla="*/ 1956147 h 6858850"/>
              <a:gd name="connsiteX1" fmla="*/ 1705140 w 7153251"/>
              <a:gd name="connsiteY1" fmla="*/ 1956147 h 6858850"/>
              <a:gd name="connsiteX2" fmla="*/ 3577051 w 7153251"/>
              <a:gd name="connsiteY2" fmla="*/ 0 h 6858850"/>
              <a:gd name="connsiteX3" fmla="*/ 5448111 w 7153251"/>
              <a:gd name="connsiteY3" fmla="*/ 1956147 h 6858850"/>
              <a:gd name="connsiteX4" fmla="*/ 4431323 w 7153251"/>
              <a:gd name="connsiteY4" fmla="*/ 1956147 h 6858850"/>
              <a:gd name="connsiteX5" fmla="*/ 4240729 w 7153251"/>
              <a:gd name="connsiteY5" fmla="*/ 2152697 h 6858850"/>
              <a:gd name="connsiteX6" fmla="*/ 7153252 w 7153251"/>
              <a:gd name="connsiteY6" fmla="*/ 6858851 h 6858850"/>
              <a:gd name="connsiteX7" fmla="*/ 0 w 7153251"/>
              <a:gd name="connsiteY7" fmla="*/ 6858851 h 6858850"/>
              <a:gd name="connsiteX8" fmla="*/ 2912523 w 7153251"/>
              <a:gd name="connsiteY8" fmla="*/ 2152697 h 6858850"/>
              <a:gd name="connsiteX9" fmla="*/ 2721928 w 7153251"/>
              <a:gd name="connsiteY9" fmla="*/ 1956147 h 68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3251" h="6858850">
                <a:moveTo>
                  <a:pt x="2721928" y="1956147"/>
                </a:moveTo>
                <a:lnTo>
                  <a:pt x="1705140" y="1956147"/>
                </a:lnTo>
                <a:lnTo>
                  <a:pt x="3577051" y="0"/>
                </a:lnTo>
                <a:lnTo>
                  <a:pt x="5448111" y="1956147"/>
                </a:lnTo>
                <a:lnTo>
                  <a:pt x="4431323" y="1956147"/>
                </a:lnTo>
                <a:cubicBezTo>
                  <a:pt x="4324114" y="1956147"/>
                  <a:pt x="4237325" y="2045488"/>
                  <a:pt x="4240729" y="2152697"/>
                </a:cubicBezTo>
                <a:cubicBezTo>
                  <a:pt x="4268808" y="3066530"/>
                  <a:pt x="4543638" y="6858851"/>
                  <a:pt x="7153252" y="6858851"/>
                </a:cubicBezTo>
                <a:lnTo>
                  <a:pt x="0" y="6858851"/>
                </a:lnTo>
                <a:cubicBezTo>
                  <a:pt x="2609614" y="6858851"/>
                  <a:pt x="2884444" y="3067381"/>
                  <a:pt x="2912523" y="2152697"/>
                </a:cubicBezTo>
                <a:cubicBezTo>
                  <a:pt x="2915927" y="2045488"/>
                  <a:pt x="2829989" y="1956147"/>
                  <a:pt x="2721928" y="1956147"/>
                </a:cubicBezTo>
                <a:close/>
              </a:path>
            </a:pathLst>
          </a:custGeom>
          <a:gradFill>
            <a:gsLst>
              <a:gs pos="0">
                <a:schemeClr val="bg1">
                  <a:lumMod val="75000"/>
                </a:schemeClr>
              </a:gs>
              <a:gs pos="99000">
                <a:schemeClr val="bg1">
                  <a:lumMod val="75000"/>
                  <a:alpha val="0"/>
                </a:schemeClr>
              </a:gs>
            </a:gsLst>
            <a:lin ang="5400000" scaled="1"/>
          </a:gradFill>
          <a:ln w="15875" cap="flat">
            <a:noFill/>
            <a:prstDash val="solid"/>
            <a:miter/>
          </a:ln>
        </p:spPr>
        <p:txBody>
          <a:bodyPr rtlCol="0" anchor="ctr">
            <a:noAutofit/>
          </a:bodyPr>
          <a:lstStyle/>
          <a:p>
            <a:pPr algn="ctr" defTabSz="370328" hangingPunct="0">
              <a:defRPr/>
            </a:pPr>
            <a:endParaRPr lang="zh-CN" altLang="en-US" sz="900" b="1" kern="0">
              <a:solidFill>
                <a:srgbClr val="FFFFFF"/>
              </a:solidFill>
              <a:latin typeface="Microsoft YaHei Light" panose="020B0502040204020203" pitchFamily="34" charset="-122"/>
              <a:ea typeface="Microsoft YaHei UI" panose="020B0503020204020204" pitchFamily="34" charset="-122"/>
              <a:sym typeface="思源黑体 CN Normal" panose="020B0400000000000000" pitchFamily="34" charset="-122"/>
            </a:endParaRPr>
          </a:p>
        </p:txBody>
      </p:sp>
      <p:sp>
        <p:nvSpPr>
          <p:cNvPr id="12" name="Freeform 1">
            <a:extLst>
              <a:ext uri="{FF2B5EF4-FFF2-40B4-BE49-F238E27FC236}">
                <a16:creationId xmlns:a16="http://schemas.microsoft.com/office/drawing/2014/main" id="{44546FB2-AD93-8B95-B2BE-A10AAD810F5E}"/>
              </a:ext>
            </a:extLst>
          </p:cNvPr>
          <p:cNvSpPr/>
          <p:nvPr>
            <p:custDataLst>
              <p:tags r:id="rId2"/>
            </p:custDataLst>
          </p:nvPr>
        </p:nvSpPr>
        <p:spPr>
          <a:xfrm rot="5400000">
            <a:off x="11144096" y="4204956"/>
            <a:ext cx="1199598" cy="784697"/>
          </a:xfrm>
          <a:custGeom>
            <a:avLst/>
            <a:gdLst>
              <a:gd name="connsiteX0" fmla="*/ 2721928 w 7153251"/>
              <a:gd name="connsiteY0" fmla="*/ 1956147 h 6858850"/>
              <a:gd name="connsiteX1" fmla="*/ 1705140 w 7153251"/>
              <a:gd name="connsiteY1" fmla="*/ 1956147 h 6858850"/>
              <a:gd name="connsiteX2" fmla="*/ 3577051 w 7153251"/>
              <a:gd name="connsiteY2" fmla="*/ 0 h 6858850"/>
              <a:gd name="connsiteX3" fmla="*/ 5448111 w 7153251"/>
              <a:gd name="connsiteY3" fmla="*/ 1956147 h 6858850"/>
              <a:gd name="connsiteX4" fmla="*/ 4431323 w 7153251"/>
              <a:gd name="connsiteY4" fmla="*/ 1956147 h 6858850"/>
              <a:gd name="connsiteX5" fmla="*/ 4240729 w 7153251"/>
              <a:gd name="connsiteY5" fmla="*/ 2152697 h 6858850"/>
              <a:gd name="connsiteX6" fmla="*/ 7153252 w 7153251"/>
              <a:gd name="connsiteY6" fmla="*/ 6858851 h 6858850"/>
              <a:gd name="connsiteX7" fmla="*/ 0 w 7153251"/>
              <a:gd name="connsiteY7" fmla="*/ 6858851 h 6858850"/>
              <a:gd name="connsiteX8" fmla="*/ 2912523 w 7153251"/>
              <a:gd name="connsiteY8" fmla="*/ 2152697 h 6858850"/>
              <a:gd name="connsiteX9" fmla="*/ 2721928 w 7153251"/>
              <a:gd name="connsiteY9" fmla="*/ 1956147 h 68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3251" h="6858850">
                <a:moveTo>
                  <a:pt x="2721928" y="1956147"/>
                </a:moveTo>
                <a:lnTo>
                  <a:pt x="1705140" y="1956147"/>
                </a:lnTo>
                <a:lnTo>
                  <a:pt x="3577051" y="0"/>
                </a:lnTo>
                <a:lnTo>
                  <a:pt x="5448111" y="1956147"/>
                </a:lnTo>
                <a:lnTo>
                  <a:pt x="4431323" y="1956147"/>
                </a:lnTo>
                <a:cubicBezTo>
                  <a:pt x="4324114" y="1956147"/>
                  <a:pt x="4237325" y="2045488"/>
                  <a:pt x="4240729" y="2152697"/>
                </a:cubicBezTo>
                <a:cubicBezTo>
                  <a:pt x="4268808" y="3066530"/>
                  <a:pt x="4543638" y="6858851"/>
                  <a:pt x="7153252" y="6858851"/>
                </a:cubicBezTo>
                <a:lnTo>
                  <a:pt x="0" y="6858851"/>
                </a:lnTo>
                <a:cubicBezTo>
                  <a:pt x="2609614" y="6858851"/>
                  <a:pt x="2884444" y="3067381"/>
                  <a:pt x="2912523" y="2152697"/>
                </a:cubicBezTo>
                <a:cubicBezTo>
                  <a:pt x="2915927" y="2045488"/>
                  <a:pt x="2829989" y="1956147"/>
                  <a:pt x="2721928" y="1956147"/>
                </a:cubicBezTo>
                <a:close/>
              </a:path>
            </a:pathLst>
          </a:custGeom>
          <a:gradFill>
            <a:gsLst>
              <a:gs pos="0">
                <a:schemeClr val="bg1">
                  <a:lumMod val="75000"/>
                </a:schemeClr>
              </a:gs>
              <a:gs pos="99000">
                <a:schemeClr val="bg1">
                  <a:lumMod val="75000"/>
                  <a:alpha val="0"/>
                </a:schemeClr>
              </a:gs>
            </a:gsLst>
            <a:lin ang="5400000" scaled="1"/>
          </a:gradFill>
          <a:ln w="15875" cap="flat">
            <a:noFill/>
            <a:prstDash val="solid"/>
            <a:miter/>
          </a:ln>
        </p:spPr>
        <p:txBody>
          <a:bodyPr rtlCol="0" anchor="ctr">
            <a:noAutofit/>
          </a:bodyPr>
          <a:lstStyle/>
          <a:p>
            <a:pPr algn="ctr" defTabSz="370328" hangingPunct="0">
              <a:defRPr/>
            </a:pPr>
            <a:endParaRPr lang="zh-CN" altLang="en-US" sz="900" b="1" kern="0">
              <a:solidFill>
                <a:srgbClr val="FFFFFF"/>
              </a:solidFill>
              <a:latin typeface="Microsoft YaHei Light" panose="020B0502040204020203" pitchFamily="34" charset="-122"/>
              <a:ea typeface="Microsoft YaHei UI" panose="020B0503020204020204" pitchFamily="34" charset="-122"/>
              <a:sym typeface="思源黑体 CN Normal" panose="020B0400000000000000" pitchFamily="34" charset="-122"/>
            </a:endParaRPr>
          </a:p>
        </p:txBody>
      </p:sp>
      <p:grpSp>
        <p:nvGrpSpPr>
          <p:cNvPr id="13" name="Group 12">
            <a:extLst>
              <a:ext uri="{FF2B5EF4-FFF2-40B4-BE49-F238E27FC236}">
                <a16:creationId xmlns:a16="http://schemas.microsoft.com/office/drawing/2014/main" id="{C595A7F8-D5DD-BC06-51B6-4577634FC259}"/>
              </a:ext>
            </a:extLst>
          </p:cNvPr>
          <p:cNvGrpSpPr/>
          <p:nvPr/>
        </p:nvGrpSpPr>
        <p:grpSpPr>
          <a:xfrm>
            <a:off x="1894480" y="6477000"/>
            <a:ext cx="4099461" cy="2016946"/>
            <a:chOff x="1783179" y="6781800"/>
            <a:chExt cx="4099461" cy="2016946"/>
          </a:xfrm>
        </p:grpSpPr>
        <p:sp>
          <p:nvSpPr>
            <p:cNvPr id="14" name="TextBox 13">
              <a:extLst>
                <a:ext uri="{FF2B5EF4-FFF2-40B4-BE49-F238E27FC236}">
                  <a16:creationId xmlns:a16="http://schemas.microsoft.com/office/drawing/2014/main" id="{6778D001-1777-1030-44A9-5C695DC7B6EF}"/>
                </a:ext>
              </a:extLst>
            </p:cNvPr>
            <p:cNvSpPr txBox="1"/>
            <p:nvPr/>
          </p:nvSpPr>
          <p:spPr>
            <a:xfrm>
              <a:off x="1971773" y="6781800"/>
              <a:ext cx="3722272" cy="707886"/>
            </a:xfrm>
            <a:prstGeom prst="rect">
              <a:avLst/>
            </a:prstGeom>
            <a:noFill/>
          </p:spPr>
          <p:txBody>
            <a:bodyPr wrap="square">
              <a:spAutoFit/>
            </a:bodyPr>
            <a:lstStyle/>
            <a:p>
              <a:pPr algn="ctr">
                <a:spcBef>
                  <a:spcPts val="2400"/>
                </a:spcBef>
                <a:buSzPct val="50000"/>
              </a:pPr>
              <a:r>
                <a:rPr lang="en-IN" sz="2000" b="1" dirty="0"/>
                <a:t>Open Market Operations (OMO)</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5" name="Rectangle 1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BADCD6E-7D8D-C0DF-FF2C-A112957116E8}"/>
                </a:ext>
              </a:extLst>
            </p:cNvPr>
            <p:cNvSpPr/>
            <p:nvPr/>
          </p:nvSpPr>
          <p:spPr>
            <a:xfrm>
              <a:off x="1783179" y="7450172"/>
              <a:ext cx="4099461" cy="1348574"/>
            </a:xfrm>
            <a:prstGeom prst="rect">
              <a:avLst/>
            </a:prstGeom>
          </p:spPr>
          <p:txBody>
            <a:bodyPr wrap="square">
              <a:spAutoFit/>
            </a:bodyPr>
            <a:lstStyle/>
            <a:p>
              <a:pPr algn="ctr">
                <a:lnSpc>
                  <a:spcPct val="150000"/>
                </a:lnSpc>
              </a:pPr>
              <a:r>
                <a:rPr lang="en-US" sz="1400" dirty="0"/>
                <a:t>Involves buying or selling bonds to adjust reserve balances, influencing short-term interest rates and affecting overall economic activity.</a:t>
              </a:r>
            </a:p>
          </p:txBody>
        </p:sp>
      </p:grpSp>
      <p:grpSp>
        <p:nvGrpSpPr>
          <p:cNvPr id="16" name="Group 15">
            <a:extLst>
              <a:ext uri="{FF2B5EF4-FFF2-40B4-BE49-F238E27FC236}">
                <a16:creationId xmlns:a16="http://schemas.microsoft.com/office/drawing/2014/main" id="{C982151A-BA23-8517-71C4-D6780AADE8B4}"/>
              </a:ext>
            </a:extLst>
          </p:cNvPr>
          <p:cNvGrpSpPr/>
          <p:nvPr/>
        </p:nvGrpSpPr>
        <p:grpSpPr>
          <a:xfrm>
            <a:off x="7094269" y="6477000"/>
            <a:ext cx="4099461" cy="1693781"/>
            <a:chOff x="1783179" y="6781800"/>
            <a:chExt cx="4099461" cy="1693781"/>
          </a:xfrm>
        </p:grpSpPr>
        <p:sp>
          <p:nvSpPr>
            <p:cNvPr id="17" name="TextBox 16">
              <a:extLst>
                <a:ext uri="{FF2B5EF4-FFF2-40B4-BE49-F238E27FC236}">
                  <a16:creationId xmlns:a16="http://schemas.microsoft.com/office/drawing/2014/main" id="{8D2E4E46-067D-6860-F089-D2486E9A5807}"/>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Interest Rates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8" name="Rectangle 1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06293D8-67A6-2C73-03E8-0D720A17B17D}"/>
                </a:ext>
              </a:extLst>
            </p:cNvPr>
            <p:cNvSpPr/>
            <p:nvPr/>
          </p:nvSpPr>
          <p:spPr>
            <a:xfrm>
              <a:off x="1783179" y="7450172"/>
              <a:ext cx="4099461" cy="1025409"/>
            </a:xfrm>
            <a:prstGeom prst="rect">
              <a:avLst/>
            </a:prstGeom>
          </p:spPr>
          <p:txBody>
            <a:bodyPr wrap="square">
              <a:spAutoFit/>
            </a:bodyPr>
            <a:lstStyle/>
            <a:p>
              <a:pPr algn="ctr">
                <a:lnSpc>
                  <a:spcPct val="150000"/>
                </a:lnSpc>
              </a:pPr>
              <a:r>
                <a:rPr lang="en-US" sz="1400" dirty="0"/>
                <a:t>Central banks change interest rates or required collateral to influence bank lending and economic activity.</a:t>
              </a:r>
            </a:p>
          </p:txBody>
        </p:sp>
      </p:grpSp>
      <p:grpSp>
        <p:nvGrpSpPr>
          <p:cNvPr id="19" name="Group 18">
            <a:extLst>
              <a:ext uri="{FF2B5EF4-FFF2-40B4-BE49-F238E27FC236}">
                <a16:creationId xmlns:a16="http://schemas.microsoft.com/office/drawing/2014/main" id="{228947E5-EE27-F090-EF55-57DA164A053B}"/>
              </a:ext>
            </a:extLst>
          </p:cNvPr>
          <p:cNvGrpSpPr/>
          <p:nvPr/>
        </p:nvGrpSpPr>
        <p:grpSpPr>
          <a:xfrm>
            <a:off x="12294058" y="6477000"/>
            <a:ext cx="4099461" cy="1693781"/>
            <a:chOff x="1783179" y="6781800"/>
            <a:chExt cx="4099461" cy="1693781"/>
          </a:xfrm>
        </p:grpSpPr>
        <p:sp>
          <p:nvSpPr>
            <p:cNvPr id="20" name="TextBox 19">
              <a:extLst>
                <a:ext uri="{FF2B5EF4-FFF2-40B4-BE49-F238E27FC236}">
                  <a16:creationId xmlns:a16="http://schemas.microsoft.com/office/drawing/2014/main" id="{795969AE-DB03-2877-0116-136DE6A612DD}"/>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Reserve Requirements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1" name="Rectangle 2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F7D74F4-2951-8E53-83C5-5D5090F2458D}"/>
                </a:ext>
              </a:extLst>
            </p:cNvPr>
            <p:cNvSpPr/>
            <p:nvPr/>
          </p:nvSpPr>
          <p:spPr>
            <a:xfrm>
              <a:off x="1783179" y="7450172"/>
              <a:ext cx="4099461" cy="1025409"/>
            </a:xfrm>
            <a:prstGeom prst="rect">
              <a:avLst/>
            </a:prstGeom>
          </p:spPr>
          <p:txBody>
            <a:bodyPr wrap="square">
              <a:spAutoFit/>
            </a:bodyPr>
            <a:lstStyle/>
            <a:p>
              <a:pPr algn="ctr">
                <a:lnSpc>
                  <a:spcPct val="150000"/>
                </a:lnSpc>
              </a:pPr>
              <a:r>
                <a:rPr lang="en-US" sz="1400" dirty="0"/>
                <a:t>Manipulating the funds banks must retain as a proportion of customer deposits to control lending and economic growth.</a:t>
              </a:r>
            </a:p>
          </p:txBody>
        </p:sp>
      </p:grpSp>
      <p:grpSp>
        <p:nvGrpSpPr>
          <p:cNvPr id="22" name="Graphic 2">
            <a:extLst>
              <a:ext uri="{FF2B5EF4-FFF2-40B4-BE49-F238E27FC236}">
                <a16:creationId xmlns:a16="http://schemas.microsoft.com/office/drawing/2014/main" id="{0D516C1D-9B50-38F1-6912-2E2FBC58CE70}"/>
              </a:ext>
            </a:extLst>
          </p:cNvPr>
          <p:cNvGrpSpPr/>
          <p:nvPr/>
        </p:nvGrpSpPr>
        <p:grpSpPr>
          <a:xfrm>
            <a:off x="3561658" y="4206555"/>
            <a:ext cx="765104" cy="752824"/>
            <a:chOff x="13185684" y="3434558"/>
            <a:chExt cx="1234415" cy="1214603"/>
          </a:xfrm>
          <a:solidFill>
            <a:schemeClr val="accent1"/>
          </a:solidFill>
        </p:grpSpPr>
        <p:sp>
          <p:nvSpPr>
            <p:cNvPr id="23" name="Freeform: Shape 22">
              <a:extLst>
                <a:ext uri="{FF2B5EF4-FFF2-40B4-BE49-F238E27FC236}">
                  <a16:creationId xmlns:a16="http://schemas.microsoft.com/office/drawing/2014/main" id="{6363B347-3AFD-E809-B6C0-E63864E53F57}"/>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8125BFA9-6521-24E5-77C1-48DF39794CDB}"/>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25" name="Freeform: Shape 24">
            <a:extLst>
              <a:ext uri="{FF2B5EF4-FFF2-40B4-BE49-F238E27FC236}">
                <a16:creationId xmlns:a16="http://schemas.microsoft.com/office/drawing/2014/main" id="{24301CE0-2CF8-B440-5501-69E3478E2DC3}"/>
              </a:ext>
            </a:extLst>
          </p:cNvPr>
          <p:cNvSpPr/>
          <p:nvPr/>
        </p:nvSpPr>
        <p:spPr>
          <a:xfrm>
            <a:off x="13953704" y="4192878"/>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accent3"/>
          </a:solidFill>
          <a:ln w="8365" cap="flat">
            <a:noFill/>
            <a:prstDash val="solid"/>
            <a:miter/>
          </a:ln>
        </p:spPr>
        <p:txBody>
          <a:bodyPr rtlCol="0" anchor="ctr"/>
          <a:lstStyle/>
          <a:p>
            <a:endParaRPr lang="en-US" sz="1200"/>
          </a:p>
        </p:txBody>
      </p:sp>
      <p:grpSp>
        <p:nvGrpSpPr>
          <p:cNvPr id="26" name="Graphic 4">
            <a:extLst>
              <a:ext uri="{FF2B5EF4-FFF2-40B4-BE49-F238E27FC236}">
                <a16:creationId xmlns:a16="http://schemas.microsoft.com/office/drawing/2014/main" id="{A48B01D7-BF43-EF49-4E25-682421FD2101}"/>
              </a:ext>
            </a:extLst>
          </p:cNvPr>
          <p:cNvGrpSpPr/>
          <p:nvPr/>
        </p:nvGrpSpPr>
        <p:grpSpPr>
          <a:xfrm>
            <a:off x="8753856" y="4192804"/>
            <a:ext cx="780288" cy="780326"/>
            <a:chOff x="10884230" y="3442838"/>
            <a:chExt cx="1234377" cy="1234439"/>
          </a:xfrm>
          <a:solidFill>
            <a:schemeClr val="accent2"/>
          </a:solidFill>
        </p:grpSpPr>
        <p:sp>
          <p:nvSpPr>
            <p:cNvPr id="27" name="Freeform: Shape 26">
              <a:extLst>
                <a:ext uri="{FF2B5EF4-FFF2-40B4-BE49-F238E27FC236}">
                  <a16:creationId xmlns:a16="http://schemas.microsoft.com/office/drawing/2014/main" id="{354F4FDD-902C-1C25-F6C1-A7B0977D04B2}"/>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108B4402-581C-60B3-70AA-1A446BD731AC}"/>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ACF15D7F-F582-2E8D-95B3-D3CD2FF5C148}"/>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4DCF226F-3C39-DE52-47FD-92FF6611EE19}"/>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42581B4F-E571-3DE3-E6E5-54DC6AAF6EE9}"/>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EE51670B-598D-1F3C-6C11-AF61AB90C6ED}"/>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33" name="Google Shape;204;p13">
            <a:extLst>
              <a:ext uri="{FF2B5EF4-FFF2-40B4-BE49-F238E27FC236}">
                <a16:creationId xmlns:a16="http://schemas.microsoft.com/office/drawing/2014/main" id="{607A82BB-5A10-04BC-6ED2-883F8DCC45D4}"/>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IN" sz="6000" b="1" dirty="0"/>
              <a:t>Tools of Monetary Policy:</a:t>
            </a:r>
            <a:endParaRPr lang="en-IN" sz="6000" dirty="0"/>
          </a:p>
        </p:txBody>
      </p:sp>
    </p:spTree>
    <p:extLst>
      <p:ext uri="{BB962C8B-B14F-4D97-AF65-F5344CB8AC3E}">
        <p14:creationId xmlns:p14="http://schemas.microsoft.com/office/powerpoint/2010/main" val="383321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3"/>
                                            </p:tgtEl>
                                            <p:attrNameLst>
                                              <p:attrName>style.visibility</p:attrName>
                                            </p:attrNameLst>
                                          </p:cBhvr>
                                          <p:to>
                                            <p:strVal val="visible"/>
                                          </p:to>
                                        </p:set>
                                        <p:anim to="" calcmode="lin" valueType="num">
                                          <p:cBhvr>
                                            <p:cTn id="7" dur="750" fill="hold">
                                              <p:stCondLst>
                                                <p:cond delay="0"/>
                                              </p:stCondLst>
                                            </p:cTn>
                                            <p:tgtEl>
                                              <p:spTgt spid="3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3"/>
                                            </p:tgtEl>
                                          </p:cBhvr>
                                        </p:animEffect>
                                      </p:childTnLst>
                                    </p:cTn>
                                  </p:par>
                                </p:childTnLst>
                              </p:cTn>
                            </p:par>
                            <p:par>
                              <p:cTn id="9" fill="hold">
                                <p:stCondLst>
                                  <p:cond delay="1223"/>
                                </p:stCondLst>
                                <p:childTnLst>
                                  <p:par>
                                    <p:cTn id="10" presetID="2" presetClass="entr" presetSubtype="4" fill="hold" nodeType="afterEffect" p14:presetBounceEnd="59000">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14:bounceEnd="59000">
                                          <p:cBhvr additive="base">
                                            <p:cTn id="12" dur="1250" fill="hold"/>
                                            <p:tgtEl>
                                              <p:spTgt spid="8"/>
                                            </p:tgtEl>
                                            <p:attrNameLst>
                                              <p:attrName>ppt_x</p:attrName>
                                            </p:attrNameLst>
                                          </p:cBhvr>
                                          <p:tavLst>
                                            <p:tav tm="0">
                                              <p:val>
                                                <p:strVal val="#ppt_x"/>
                                              </p:val>
                                            </p:tav>
                                            <p:tav tm="100000">
                                              <p:val>
                                                <p:strVal val="#ppt_x"/>
                                              </p:val>
                                            </p:tav>
                                          </p:tavLst>
                                        </p:anim>
                                        <p:anim calcmode="lin" valueType="num" p14:bounceEnd="59000">
                                          <p:cBhvr additive="base">
                                            <p:cTn id="13" dur="125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14:presetBounceEnd="59000">
                                      <p:stCondLst>
                                        <p:cond delay="100"/>
                                      </p:stCondLst>
                                      <p:childTnLst>
                                        <p:set>
                                          <p:cBhvr>
                                            <p:cTn id="15" dur="1" fill="hold">
                                              <p:stCondLst>
                                                <p:cond delay="0"/>
                                              </p:stCondLst>
                                            </p:cTn>
                                            <p:tgtEl>
                                              <p:spTgt spid="5"/>
                                            </p:tgtEl>
                                            <p:attrNameLst>
                                              <p:attrName>style.visibility</p:attrName>
                                            </p:attrNameLst>
                                          </p:cBhvr>
                                          <p:to>
                                            <p:strVal val="visible"/>
                                          </p:to>
                                        </p:set>
                                        <p:anim calcmode="lin" valueType="num" p14:bounceEnd="59000">
                                          <p:cBhvr additive="base">
                                            <p:cTn id="16" dur="1250" fill="hold"/>
                                            <p:tgtEl>
                                              <p:spTgt spid="5"/>
                                            </p:tgtEl>
                                            <p:attrNameLst>
                                              <p:attrName>ppt_x</p:attrName>
                                            </p:attrNameLst>
                                          </p:cBhvr>
                                          <p:tavLst>
                                            <p:tav tm="0">
                                              <p:val>
                                                <p:strVal val="#ppt_x"/>
                                              </p:val>
                                            </p:tav>
                                            <p:tav tm="100000">
                                              <p:val>
                                                <p:strVal val="#ppt_x"/>
                                              </p:val>
                                            </p:tav>
                                          </p:tavLst>
                                        </p:anim>
                                        <p:anim calcmode="lin" valueType="num" p14:bounceEnd="59000">
                                          <p:cBhvr additive="base">
                                            <p:cTn id="17" dur="125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14:presetBounceEnd="59000">
                                      <p:stCondLst>
                                        <p:cond delay="200"/>
                                      </p:stCondLst>
                                      <p:childTnLst>
                                        <p:set>
                                          <p:cBhvr>
                                            <p:cTn id="19" dur="1" fill="hold">
                                              <p:stCondLst>
                                                <p:cond delay="0"/>
                                              </p:stCondLst>
                                            </p:cTn>
                                            <p:tgtEl>
                                              <p:spTgt spid="2"/>
                                            </p:tgtEl>
                                            <p:attrNameLst>
                                              <p:attrName>style.visibility</p:attrName>
                                            </p:attrNameLst>
                                          </p:cBhvr>
                                          <p:to>
                                            <p:strVal val="visible"/>
                                          </p:to>
                                        </p:set>
                                        <p:anim calcmode="lin" valueType="num" p14:bounceEnd="59000">
                                          <p:cBhvr additive="base">
                                            <p:cTn id="20" dur="1250" fill="hold"/>
                                            <p:tgtEl>
                                              <p:spTgt spid="2"/>
                                            </p:tgtEl>
                                            <p:attrNameLst>
                                              <p:attrName>ppt_x</p:attrName>
                                            </p:attrNameLst>
                                          </p:cBhvr>
                                          <p:tavLst>
                                            <p:tav tm="0">
                                              <p:val>
                                                <p:strVal val="#ppt_x"/>
                                              </p:val>
                                            </p:tav>
                                            <p:tav tm="100000">
                                              <p:val>
                                                <p:strVal val="#ppt_x"/>
                                              </p:val>
                                            </p:tav>
                                          </p:tavLst>
                                        </p:anim>
                                        <p:anim calcmode="lin" valueType="num" p14:bounceEnd="59000">
                                          <p:cBhvr additive="base">
                                            <p:cTn id="21" dur="125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673"/>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173"/>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00" fill="hold"/>
                                            <p:tgtEl>
                                              <p:spTgt spid="22"/>
                                            </p:tgtEl>
                                            <p:attrNameLst>
                                              <p:attrName>ppt_w</p:attrName>
                                            </p:attrNameLst>
                                          </p:cBhvr>
                                          <p:tavLst>
                                            <p:tav tm="0">
                                              <p:val>
                                                <p:fltVal val="0"/>
                                              </p:val>
                                            </p:tav>
                                            <p:tav tm="100000">
                                              <p:val>
                                                <p:strVal val="#ppt_w"/>
                                              </p:val>
                                            </p:tav>
                                          </p:tavLst>
                                        </p:anim>
                                        <p:anim calcmode="lin" valueType="num">
                                          <p:cBhvr>
                                            <p:cTn id="33" dur="700" fill="hold"/>
                                            <p:tgtEl>
                                              <p:spTgt spid="22"/>
                                            </p:tgtEl>
                                            <p:attrNameLst>
                                              <p:attrName>ppt_h</p:attrName>
                                            </p:attrNameLst>
                                          </p:cBhvr>
                                          <p:tavLst>
                                            <p:tav tm="0">
                                              <p:val>
                                                <p:fltVal val="0"/>
                                              </p:val>
                                            </p:tav>
                                            <p:tav tm="100000">
                                              <p:val>
                                                <p:strVal val="#ppt_h"/>
                                              </p:val>
                                            </p:tav>
                                          </p:tavLst>
                                        </p:anim>
                                        <p:animEffect transition="in" filter="fade">
                                          <p:cBhvr>
                                            <p:cTn id="34" dur="700"/>
                                            <p:tgtEl>
                                              <p:spTgt spid="22"/>
                                            </p:tgtEl>
                                          </p:cBhvr>
                                        </p:animEffect>
                                      </p:childTnLst>
                                    </p:cTn>
                                  </p:par>
                                  <p:par>
                                    <p:cTn id="35" presetID="2" presetClass="entr" presetSubtype="4" decel="10000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ppt_x"/>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872"/>
                                </p:stCondLst>
                                <p:childTnLst>
                                  <p:par>
                                    <p:cTn id="40" presetID="53" presetClass="entr" presetSubtype="16"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700" fill="hold"/>
                                            <p:tgtEl>
                                              <p:spTgt spid="26"/>
                                            </p:tgtEl>
                                            <p:attrNameLst>
                                              <p:attrName>ppt_w</p:attrName>
                                            </p:attrNameLst>
                                          </p:cBhvr>
                                          <p:tavLst>
                                            <p:tav tm="0">
                                              <p:val>
                                                <p:fltVal val="0"/>
                                              </p:val>
                                            </p:tav>
                                            <p:tav tm="100000">
                                              <p:val>
                                                <p:strVal val="#ppt_w"/>
                                              </p:val>
                                            </p:tav>
                                          </p:tavLst>
                                        </p:anim>
                                        <p:anim calcmode="lin" valueType="num">
                                          <p:cBhvr>
                                            <p:cTn id="43" dur="700" fill="hold"/>
                                            <p:tgtEl>
                                              <p:spTgt spid="26"/>
                                            </p:tgtEl>
                                            <p:attrNameLst>
                                              <p:attrName>ppt_h</p:attrName>
                                            </p:attrNameLst>
                                          </p:cBhvr>
                                          <p:tavLst>
                                            <p:tav tm="0">
                                              <p:val>
                                                <p:fltVal val="0"/>
                                              </p:val>
                                            </p:tav>
                                            <p:tav tm="100000">
                                              <p:val>
                                                <p:strVal val="#ppt_h"/>
                                              </p:val>
                                            </p:tav>
                                          </p:tavLst>
                                        </p:anim>
                                        <p:animEffect transition="in" filter="fade">
                                          <p:cBhvr>
                                            <p:cTn id="44" dur="700"/>
                                            <p:tgtEl>
                                              <p:spTgt spid="26"/>
                                            </p:tgtEl>
                                          </p:cBhvr>
                                        </p:animEffect>
                                      </p:childTnLst>
                                    </p:cTn>
                                  </p:par>
                                  <p:par>
                                    <p:cTn id="45" presetID="2" presetClass="entr" presetSubtype="4" decel="10000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700" fill="hold"/>
                                            <p:tgtEl>
                                              <p:spTgt spid="16"/>
                                            </p:tgtEl>
                                            <p:attrNameLst>
                                              <p:attrName>ppt_x</p:attrName>
                                            </p:attrNameLst>
                                          </p:cBhvr>
                                          <p:tavLst>
                                            <p:tav tm="0">
                                              <p:val>
                                                <p:strVal val="#ppt_x"/>
                                              </p:val>
                                            </p:tav>
                                            <p:tav tm="100000">
                                              <p:val>
                                                <p:strVal val="#ppt_x"/>
                                              </p:val>
                                            </p:tav>
                                          </p:tavLst>
                                        </p:anim>
                                        <p:anim calcmode="lin" valueType="num">
                                          <p:cBhvr additive="base">
                                            <p:cTn id="48" dur="7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4573"/>
                                </p:stCondLst>
                                <p:childTnLst>
                                  <p:par>
                                    <p:cTn id="50" presetID="53" presetClass="entr" presetSubtype="16"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700" fill="hold"/>
                                            <p:tgtEl>
                                              <p:spTgt spid="25"/>
                                            </p:tgtEl>
                                            <p:attrNameLst>
                                              <p:attrName>ppt_w</p:attrName>
                                            </p:attrNameLst>
                                          </p:cBhvr>
                                          <p:tavLst>
                                            <p:tav tm="0">
                                              <p:val>
                                                <p:fltVal val="0"/>
                                              </p:val>
                                            </p:tav>
                                            <p:tav tm="100000">
                                              <p:val>
                                                <p:strVal val="#ppt_w"/>
                                              </p:val>
                                            </p:tav>
                                          </p:tavLst>
                                        </p:anim>
                                        <p:anim calcmode="lin" valueType="num">
                                          <p:cBhvr>
                                            <p:cTn id="53" dur="700" fill="hold"/>
                                            <p:tgtEl>
                                              <p:spTgt spid="25"/>
                                            </p:tgtEl>
                                            <p:attrNameLst>
                                              <p:attrName>ppt_h</p:attrName>
                                            </p:attrNameLst>
                                          </p:cBhvr>
                                          <p:tavLst>
                                            <p:tav tm="0">
                                              <p:val>
                                                <p:fltVal val="0"/>
                                              </p:val>
                                            </p:tav>
                                            <p:tav tm="100000">
                                              <p:val>
                                                <p:strVal val="#ppt_h"/>
                                              </p:val>
                                            </p:tav>
                                          </p:tavLst>
                                        </p:anim>
                                        <p:animEffect transition="in" filter="fade">
                                          <p:cBhvr>
                                            <p:cTn id="54" dur="700"/>
                                            <p:tgtEl>
                                              <p:spTgt spid="25"/>
                                            </p:tgtEl>
                                          </p:cBhvr>
                                        </p:animEffect>
                                      </p:childTnLst>
                                    </p:cTn>
                                  </p:par>
                                  <p:par>
                                    <p:cTn id="55" presetID="2" presetClass="entr" presetSubtype="4" decel="10000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700" fill="hold"/>
                                            <p:tgtEl>
                                              <p:spTgt spid="19"/>
                                            </p:tgtEl>
                                            <p:attrNameLst>
                                              <p:attrName>ppt_x</p:attrName>
                                            </p:attrNameLst>
                                          </p:cBhvr>
                                          <p:tavLst>
                                            <p:tav tm="0">
                                              <p:val>
                                                <p:strVal val="#ppt_x"/>
                                              </p:val>
                                            </p:tav>
                                            <p:tav tm="100000">
                                              <p:val>
                                                <p:strVal val="#ppt_x"/>
                                              </p:val>
                                            </p:tav>
                                          </p:tavLst>
                                        </p:anim>
                                        <p:anim calcmode="lin" valueType="num">
                                          <p:cBhvr additive="base">
                                            <p:cTn id="58" dur="7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5" grpId="0" animBg="1"/>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3"/>
                                            </p:tgtEl>
                                            <p:attrNameLst>
                                              <p:attrName>style.visibility</p:attrName>
                                            </p:attrNameLst>
                                          </p:cBhvr>
                                          <p:to>
                                            <p:strVal val="visible"/>
                                          </p:to>
                                        </p:set>
                                        <p:anim to="" calcmode="lin" valueType="num">
                                          <p:cBhvr>
                                            <p:cTn id="7" dur="750" fill="hold">
                                              <p:stCondLst>
                                                <p:cond delay="0"/>
                                              </p:stCondLst>
                                            </p:cTn>
                                            <p:tgtEl>
                                              <p:spTgt spid="3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3"/>
                                            </p:tgtEl>
                                          </p:cBhvr>
                                        </p:animEffect>
                                      </p:childTnLst>
                                    </p:cTn>
                                  </p:par>
                                </p:childTnLst>
                              </p:cTn>
                            </p:par>
                            <p:par>
                              <p:cTn id="9" fill="hold">
                                <p:stCondLst>
                                  <p:cond delay="1223"/>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250" fill="hold"/>
                                            <p:tgtEl>
                                              <p:spTgt spid="8"/>
                                            </p:tgtEl>
                                            <p:attrNameLst>
                                              <p:attrName>ppt_x</p:attrName>
                                            </p:attrNameLst>
                                          </p:cBhvr>
                                          <p:tavLst>
                                            <p:tav tm="0">
                                              <p:val>
                                                <p:strVal val="#ppt_x"/>
                                              </p:val>
                                            </p:tav>
                                            <p:tav tm="100000">
                                              <p:val>
                                                <p:strVal val="#ppt_x"/>
                                              </p:val>
                                            </p:tav>
                                          </p:tavLst>
                                        </p:anim>
                                        <p:anim calcmode="lin" valueType="num">
                                          <p:cBhvr additive="base">
                                            <p:cTn id="13" dur="125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1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250" fill="hold"/>
                                            <p:tgtEl>
                                              <p:spTgt spid="5"/>
                                            </p:tgtEl>
                                            <p:attrNameLst>
                                              <p:attrName>ppt_x</p:attrName>
                                            </p:attrNameLst>
                                          </p:cBhvr>
                                          <p:tavLst>
                                            <p:tav tm="0">
                                              <p:val>
                                                <p:strVal val="#ppt_x"/>
                                              </p:val>
                                            </p:tav>
                                            <p:tav tm="100000">
                                              <p:val>
                                                <p:strVal val="#ppt_x"/>
                                              </p:val>
                                            </p:tav>
                                          </p:tavLst>
                                        </p:anim>
                                        <p:anim calcmode="lin" valueType="num">
                                          <p:cBhvr additive="base">
                                            <p:cTn id="17" dur="125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20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250" fill="hold"/>
                                            <p:tgtEl>
                                              <p:spTgt spid="2"/>
                                            </p:tgtEl>
                                            <p:attrNameLst>
                                              <p:attrName>ppt_x</p:attrName>
                                            </p:attrNameLst>
                                          </p:cBhvr>
                                          <p:tavLst>
                                            <p:tav tm="0">
                                              <p:val>
                                                <p:strVal val="#ppt_x"/>
                                              </p:val>
                                            </p:tav>
                                            <p:tav tm="100000">
                                              <p:val>
                                                <p:strVal val="#ppt_x"/>
                                              </p:val>
                                            </p:tav>
                                          </p:tavLst>
                                        </p:anim>
                                        <p:anim calcmode="lin" valueType="num">
                                          <p:cBhvr additive="base">
                                            <p:cTn id="21" dur="125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673"/>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173"/>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00" fill="hold"/>
                                            <p:tgtEl>
                                              <p:spTgt spid="22"/>
                                            </p:tgtEl>
                                            <p:attrNameLst>
                                              <p:attrName>ppt_w</p:attrName>
                                            </p:attrNameLst>
                                          </p:cBhvr>
                                          <p:tavLst>
                                            <p:tav tm="0">
                                              <p:val>
                                                <p:fltVal val="0"/>
                                              </p:val>
                                            </p:tav>
                                            <p:tav tm="100000">
                                              <p:val>
                                                <p:strVal val="#ppt_w"/>
                                              </p:val>
                                            </p:tav>
                                          </p:tavLst>
                                        </p:anim>
                                        <p:anim calcmode="lin" valueType="num">
                                          <p:cBhvr>
                                            <p:cTn id="33" dur="700" fill="hold"/>
                                            <p:tgtEl>
                                              <p:spTgt spid="22"/>
                                            </p:tgtEl>
                                            <p:attrNameLst>
                                              <p:attrName>ppt_h</p:attrName>
                                            </p:attrNameLst>
                                          </p:cBhvr>
                                          <p:tavLst>
                                            <p:tav tm="0">
                                              <p:val>
                                                <p:fltVal val="0"/>
                                              </p:val>
                                            </p:tav>
                                            <p:tav tm="100000">
                                              <p:val>
                                                <p:strVal val="#ppt_h"/>
                                              </p:val>
                                            </p:tav>
                                          </p:tavLst>
                                        </p:anim>
                                        <p:animEffect transition="in" filter="fade">
                                          <p:cBhvr>
                                            <p:cTn id="34" dur="700"/>
                                            <p:tgtEl>
                                              <p:spTgt spid="22"/>
                                            </p:tgtEl>
                                          </p:cBhvr>
                                        </p:animEffect>
                                      </p:childTnLst>
                                    </p:cTn>
                                  </p:par>
                                  <p:par>
                                    <p:cTn id="35" presetID="2" presetClass="entr" presetSubtype="4" decel="10000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ppt_x"/>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872"/>
                                </p:stCondLst>
                                <p:childTnLst>
                                  <p:par>
                                    <p:cTn id="40" presetID="53" presetClass="entr" presetSubtype="16"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700" fill="hold"/>
                                            <p:tgtEl>
                                              <p:spTgt spid="26"/>
                                            </p:tgtEl>
                                            <p:attrNameLst>
                                              <p:attrName>ppt_w</p:attrName>
                                            </p:attrNameLst>
                                          </p:cBhvr>
                                          <p:tavLst>
                                            <p:tav tm="0">
                                              <p:val>
                                                <p:fltVal val="0"/>
                                              </p:val>
                                            </p:tav>
                                            <p:tav tm="100000">
                                              <p:val>
                                                <p:strVal val="#ppt_w"/>
                                              </p:val>
                                            </p:tav>
                                          </p:tavLst>
                                        </p:anim>
                                        <p:anim calcmode="lin" valueType="num">
                                          <p:cBhvr>
                                            <p:cTn id="43" dur="700" fill="hold"/>
                                            <p:tgtEl>
                                              <p:spTgt spid="26"/>
                                            </p:tgtEl>
                                            <p:attrNameLst>
                                              <p:attrName>ppt_h</p:attrName>
                                            </p:attrNameLst>
                                          </p:cBhvr>
                                          <p:tavLst>
                                            <p:tav tm="0">
                                              <p:val>
                                                <p:fltVal val="0"/>
                                              </p:val>
                                            </p:tav>
                                            <p:tav tm="100000">
                                              <p:val>
                                                <p:strVal val="#ppt_h"/>
                                              </p:val>
                                            </p:tav>
                                          </p:tavLst>
                                        </p:anim>
                                        <p:animEffect transition="in" filter="fade">
                                          <p:cBhvr>
                                            <p:cTn id="44" dur="700"/>
                                            <p:tgtEl>
                                              <p:spTgt spid="26"/>
                                            </p:tgtEl>
                                          </p:cBhvr>
                                        </p:animEffect>
                                      </p:childTnLst>
                                    </p:cTn>
                                  </p:par>
                                  <p:par>
                                    <p:cTn id="45" presetID="2" presetClass="entr" presetSubtype="4" decel="10000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700" fill="hold"/>
                                            <p:tgtEl>
                                              <p:spTgt spid="16"/>
                                            </p:tgtEl>
                                            <p:attrNameLst>
                                              <p:attrName>ppt_x</p:attrName>
                                            </p:attrNameLst>
                                          </p:cBhvr>
                                          <p:tavLst>
                                            <p:tav tm="0">
                                              <p:val>
                                                <p:strVal val="#ppt_x"/>
                                              </p:val>
                                            </p:tav>
                                            <p:tav tm="100000">
                                              <p:val>
                                                <p:strVal val="#ppt_x"/>
                                              </p:val>
                                            </p:tav>
                                          </p:tavLst>
                                        </p:anim>
                                        <p:anim calcmode="lin" valueType="num">
                                          <p:cBhvr additive="base">
                                            <p:cTn id="48" dur="7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4573"/>
                                </p:stCondLst>
                                <p:childTnLst>
                                  <p:par>
                                    <p:cTn id="50" presetID="53" presetClass="entr" presetSubtype="16"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700" fill="hold"/>
                                            <p:tgtEl>
                                              <p:spTgt spid="25"/>
                                            </p:tgtEl>
                                            <p:attrNameLst>
                                              <p:attrName>ppt_w</p:attrName>
                                            </p:attrNameLst>
                                          </p:cBhvr>
                                          <p:tavLst>
                                            <p:tav tm="0">
                                              <p:val>
                                                <p:fltVal val="0"/>
                                              </p:val>
                                            </p:tav>
                                            <p:tav tm="100000">
                                              <p:val>
                                                <p:strVal val="#ppt_w"/>
                                              </p:val>
                                            </p:tav>
                                          </p:tavLst>
                                        </p:anim>
                                        <p:anim calcmode="lin" valueType="num">
                                          <p:cBhvr>
                                            <p:cTn id="53" dur="700" fill="hold"/>
                                            <p:tgtEl>
                                              <p:spTgt spid="25"/>
                                            </p:tgtEl>
                                            <p:attrNameLst>
                                              <p:attrName>ppt_h</p:attrName>
                                            </p:attrNameLst>
                                          </p:cBhvr>
                                          <p:tavLst>
                                            <p:tav tm="0">
                                              <p:val>
                                                <p:fltVal val="0"/>
                                              </p:val>
                                            </p:tav>
                                            <p:tav tm="100000">
                                              <p:val>
                                                <p:strVal val="#ppt_h"/>
                                              </p:val>
                                            </p:tav>
                                          </p:tavLst>
                                        </p:anim>
                                        <p:animEffect transition="in" filter="fade">
                                          <p:cBhvr>
                                            <p:cTn id="54" dur="700"/>
                                            <p:tgtEl>
                                              <p:spTgt spid="25"/>
                                            </p:tgtEl>
                                          </p:cBhvr>
                                        </p:animEffect>
                                      </p:childTnLst>
                                    </p:cTn>
                                  </p:par>
                                  <p:par>
                                    <p:cTn id="55" presetID="2" presetClass="entr" presetSubtype="4" decel="10000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700" fill="hold"/>
                                            <p:tgtEl>
                                              <p:spTgt spid="19"/>
                                            </p:tgtEl>
                                            <p:attrNameLst>
                                              <p:attrName>ppt_x</p:attrName>
                                            </p:attrNameLst>
                                          </p:cBhvr>
                                          <p:tavLst>
                                            <p:tav tm="0">
                                              <p:val>
                                                <p:strVal val="#ppt_x"/>
                                              </p:val>
                                            </p:tav>
                                            <p:tav tm="100000">
                                              <p:val>
                                                <p:strVal val="#ppt_x"/>
                                              </p:val>
                                            </p:tav>
                                          </p:tavLst>
                                        </p:anim>
                                        <p:anim calcmode="lin" valueType="num">
                                          <p:cBhvr additive="base">
                                            <p:cTn id="58" dur="7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5" grpId="0" animBg="1"/>
          <p:bldP spid="33"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EB6BEC-B96A-C12E-638B-49A7C7C85B61}"/>
              </a:ext>
            </a:extLst>
          </p:cNvPr>
          <p:cNvGrpSpPr/>
          <p:nvPr/>
        </p:nvGrpSpPr>
        <p:grpSpPr>
          <a:xfrm>
            <a:off x="6695440" y="3283524"/>
            <a:ext cx="4897120" cy="4897120"/>
            <a:chOff x="6470248" y="3281423"/>
            <a:chExt cx="5347504" cy="5347504"/>
          </a:xfrm>
        </p:grpSpPr>
        <p:sp>
          <p:nvSpPr>
            <p:cNvPr id="3" name="Freeform: Shape 2">
              <a:extLst>
                <a:ext uri="{FF2B5EF4-FFF2-40B4-BE49-F238E27FC236}">
                  <a16:creationId xmlns:a16="http://schemas.microsoft.com/office/drawing/2014/main" id="{B6050BDB-94D1-03D4-5F44-90E45EE95E3A}"/>
                </a:ext>
              </a:extLst>
            </p:cNvPr>
            <p:cNvSpPr/>
            <p:nvPr/>
          </p:nvSpPr>
          <p:spPr>
            <a:xfrm rot="5400000">
              <a:off x="6470248" y="3281423"/>
              <a:ext cx="2623333" cy="2623333"/>
            </a:xfrm>
            <a:custGeom>
              <a:avLst/>
              <a:gdLst>
                <a:gd name="connsiteX0" fmla="*/ 0 w 2623333"/>
                <a:gd name="connsiteY0" fmla="*/ 0 h 2623333"/>
                <a:gd name="connsiteX1" fmla="*/ 1510438 w 2623333"/>
                <a:gd name="connsiteY1" fmla="*/ 0 h 2623333"/>
                <a:gd name="connsiteX2" fmla="*/ 1513912 w 2623333"/>
                <a:gd name="connsiteY2" fmla="*/ 68783 h 2623333"/>
                <a:gd name="connsiteX3" fmla="*/ 2554550 w 2623333"/>
                <a:gd name="connsiteY3" fmla="*/ 1109422 h 2623333"/>
                <a:gd name="connsiteX4" fmla="*/ 2623333 w 2623333"/>
                <a:gd name="connsiteY4" fmla="*/ 1112895 h 2623333"/>
                <a:gd name="connsiteX5" fmla="*/ 2623333 w 2623333"/>
                <a:gd name="connsiteY5" fmla="*/ 2623333 h 2623333"/>
                <a:gd name="connsiteX6" fmla="*/ 2536096 w 2623333"/>
                <a:gd name="connsiteY6" fmla="*/ 2621128 h 2623333"/>
                <a:gd name="connsiteX7" fmla="*/ 2206 w 2623333"/>
                <a:gd name="connsiteY7" fmla="*/ 87237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0"/>
                  </a:moveTo>
                  <a:lnTo>
                    <a:pt x="1510438" y="0"/>
                  </a:lnTo>
                  <a:lnTo>
                    <a:pt x="1513912" y="68783"/>
                  </a:lnTo>
                  <a:cubicBezTo>
                    <a:pt x="1569635" y="617483"/>
                    <a:pt x="2005850" y="1053699"/>
                    <a:pt x="2554550" y="1109422"/>
                  </a:cubicBezTo>
                  <a:lnTo>
                    <a:pt x="2623333" y="1112895"/>
                  </a:lnTo>
                  <a:lnTo>
                    <a:pt x="2623333" y="2623333"/>
                  </a:lnTo>
                  <a:lnTo>
                    <a:pt x="2536096" y="2621128"/>
                  </a:lnTo>
                  <a:cubicBezTo>
                    <a:pt x="1168285" y="2551793"/>
                    <a:pt x="71540" y="1455048"/>
                    <a:pt x="2206" y="8723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61404060-E3F8-0F9E-3844-261531243BD3}"/>
                </a:ext>
              </a:extLst>
            </p:cNvPr>
            <p:cNvSpPr/>
            <p:nvPr/>
          </p:nvSpPr>
          <p:spPr>
            <a:xfrm rot="5400000">
              <a:off x="9194419" y="3281423"/>
              <a:ext cx="2623333" cy="2623333"/>
            </a:xfrm>
            <a:custGeom>
              <a:avLst/>
              <a:gdLst>
                <a:gd name="connsiteX0" fmla="*/ 0 w 2623333"/>
                <a:gd name="connsiteY0" fmla="*/ 2623333 h 2623333"/>
                <a:gd name="connsiteX1" fmla="*/ 2205 w 2623333"/>
                <a:gd name="connsiteY1" fmla="*/ 2536096 h 2623333"/>
                <a:gd name="connsiteX2" fmla="*/ 2536096 w 2623333"/>
                <a:gd name="connsiteY2" fmla="*/ 2206 h 2623333"/>
                <a:gd name="connsiteX3" fmla="*/ 2623333 w 2623333"/>
                <a:gd name="connsiteY3" fmla="*/ 0 h 2623333"/>
                <a:gd name="connsiteX4" fmla="*/ 2623333 w 2623333"/>
                <a:gd name="connsiteY4" fmla="*/ 1510438 h 2623333"/>
                <a:gd name="connsiteX5" fmla="*/ 2554550 w 2623333"/>
                <a:gd name="connsiteY5" fmla="*/ 1513911 h 2623333"/>
                <a:gd name="connsiteX6" fmla="*/ 1513912 w 2623333"/>
                <a:gd name="connsiteY6" fmla="*/ 2554549 h 2623333"/>
                <a:gd name="connsiteX7" fmla="*/ 1510438 w 2623333"/>
                <a:gd name="connsiteY7" fmla="*/ 2623333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2623333"/>
                  </a:moveTo>
                  <a:lnTo>
                    <a:pt x="2205" y="2536096"/>
                  </a:lnTo>
                  <a:cubicBezTo>
                    <a:pt x="71540" y="1168285"/>
                    <a:pt x="1168285" y="71541"/>
                    <a:pt x="2536096" y="2206"/>
                  </a:cubicBezTo>
                  <a:lnTo>
                    <a:pt x="2623333" y="0"/>
                  </a:lnTo>
                  <a:lnTo>
                    <a:pt x="2623333" y="1510438"/>
                  </a:lnTo>
                  <a:lnTo>
                    <a:pt x="2554550" y="1513911"/>
                  </a:lnTo>
                  <a:cubicBezTo>
                    <a:pt x="2005850" y="1569635"/>
                    <a:pt x="1569635" y="2005850"/>
                    <a:pt x="1513912" y="2554549"/>
                  </a:cubicBezTo>
                  <a:lnTo>
                    <a:pt x="1510438" y="26233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0DFCFEF6-2009-D100-7785-0D5638347D45}"/>
                </a:ext>
              </a:extLst>
            </p:cNvPr>
            <p:cNvSpPr/>
            <p:nvPr/>
          </p:nvSpPr>
          <p:spPr>
            <a:xfrm rot="5400000">
              <a:off x="6470248" y="6005594"/>
              <a:ext cx="2623333" cy="2623333"/>
            </a:xfrm>
            <a:custGeom>
              <a:avLst/>
              <a:gdLst>
                <a:gd name="connsiteX0" fmla="*/ 0 w 2623333"/>
                <a:gd name="connsiteY0" fmla="*/ 2623333 h 2623333"/>
                <a:gd name="connsiteX1" fmla="*/ 0 w 2623333"/>
                <a:gd name="connsiteY1" fmla="*/ 1112895 h 2623333"/>
                <a:gd name="connsiteX2" fmla="*/ 68784 w 2623333"/>
                <a:gd name="connsiteY2" fmla="*/ 1109422 h 2623333"/>
                <a:gd name="connsiteX3" fmla="*/ 1109422 w 2623333"/>
                <a:gd name="connsiteY3" fmla="*/ 68783 h 2623333"/>
                <a:gd name="connsiteX4" fmla="*/ 1112895 w 2623333"/>
                <a:gd name="connsiteY4" fmla="*/ 0 h 2623333"/>
                <a:gd name="connsiteX5" fmla="*/ 2623333 w 2623333"/>
                <a:gd name="connsiteY5" fmla="*/ 0 h 2623333"/>
                <a:gd name="connsiteX6" fmla="*/ 2621128 w 2623333"/>
                <a:gd name="connsiteY6" fmla="*/ 87237 h 2623333"/>
                <a:gd name="connsiteX7" fmla="*/ 87237 w 2623333"/>
                <a:gd name="connsiteY7" fmla="*/ 2621128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2623333"/>
                  </a:moveTo>
                  <a:lnTo>
                    <a:pt x="0" y="1112895"/>
                  </a:lnTo>
                  <a:lnTo>
                    <a:pt x="68784" y="1109422"/>
                  </a:lnTo>
                  <a:cubicBezTo>
                    <a:pt x="617483" y="1053699"/>
                    <a:pt x="1053699" y="617483"/>
                    <a:pt x="1109422" y="68783"/>
                  </a:cubicBezTo>
                  <a:lnTo>
                    <a:pt x="1112895" y="0"/>
                  </a:lnTo>
                  <a:lnTo>
                    <a:pt x="2623333" y="0"/>
                  </a:lnTo>
                  <a:lnTo>
                    <a:pt x="2621128" y="87237"/>
                  </a:lnTo>
                  <a:cubicBezTo>
                    <a:pt x="2551792" y="1455048"/>
                    <a:pt x="1455047" y="2551793"/>
                    <a:pt x="87237" y="26211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E24D93-BFC3-4A8F-C086-22DE934D5A05}"/>
                </a:ext>
              </a:extLst>
            </p:cNvPr>
            <p:cNvSpPr/>
            <p:nvPr/>
          </p:nvSpPr>
          <p:spPr>
            <a:xfrm rot="5400000">
              <a:off x="9194419" y="6005594"/>
              <a:ext cx="2623333" cy="2623333"/>
            </a:xfrm>
            <a:custGeom>
              <a:avLst/>
              <a:gdLst>
                <a:gd name="connsiteX0" fmla="*/ 0 w 2623333"/>
                <a:gd name="connsiteY0" fmla="*/ 1510438 h 2623333"/>
                <a:gd name="connsiteX1" fmla="*/ 0 w 2623333"/>
                <a:gd name="connsiteY1" fmla="*/ 0 h 2623333"/>
                <a:gd name="connsiteX2" fmla="*/ 87237 w 2623333"/>
                <a:gd name="connsiteY2" fmla="*/ 2206 h 2623333"/>
                <a:gd name="connsiteX3" fmla="*/ 2621128 w 2623333"/>
                <a:gd name="connsiteY3" fmla="*/ 2536096 h 2623333"/>
                <a:gd name="connsiteX4" fmla="*/ 2623333 w 2623333"/>
                <a:gd name="connsiteY4" fmla="*/ 2623333 h 2623333"/>
                <a:gd name="connsiteX5" fmla="*/ 1112895 w 2623333"/>
                <a:gd name="connsiteY5" fmla="*/ 2623333 h 2623333"/>
                <a:gd name="connsiteX6" fmla="*/ 1109422 w 2623333"/>
                <a:gd name="connsiteY6" fmla="*/ 2554549 h 2623333"/>
                <a:gd name="connsiteX7" fmla="*/ 68784 w 2623333"/>
                <a:gd name="connsiteY7" fmla="*/ 1513911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1510438"/>
                  </a:moveTo>
                  <a:lnTo>
                    <a:pt x="0" y="0"/>
                  </a:lnTo>
                  <a:lnTo>
                    <a:pt x="87237" y="2206"/>
                  </a:lnTo>
                  <a:cubicBezTo>
                    <a:pt x="1455048" y="71541"/>
                    <a:pt x="2551792" y="1168285"/>
                    <a:pt x="2621128" y="2536096"/>
                  </a:cubicBezTo>
                  <a:lnTo>
                    <a:pt x="2623333" y="2623333"/>
                  </a:lnTo>
                  <a:lnTo>
                    <a:pt x="1112895" y="2623333"/>
                  </a:lnTo>
                  <a:lnTo>
                    <a:pt x="1109422" y="2554549"/>
                  </a:lnTo>
                  <a:cubicBezTo>
                    <a:pt x="1053699" y="2005850"/>
                    <a:pt x="617483" y="1569635"/>
                    <a:pt x="68784" y="15139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Rectangle 6">
            <a:extLst>
              <a:ext uri="{FF2B5EF4-FFF2-40B4-BE49-F238E27FC236}">
                <a16:creationId xmlns:a16="http://schemas.microsoft.com/office/drawing/2014/main" id="{AD95518B-4520-17B0-F136-C875CB75C4EB}"/>
              </a:ext>
            </a:extLst>
          </p:cNvPr>
          <p:cNvSpPr/>
          <p:nvPr/>
        </p:nvSpPr>
        <p:spPr>
          <a:xfrm>
            <a:off x="1341702" y="3468911"/>
            <a:ext cx="4795808" cy="830997"/>
          </a:xfrm>
          <a:prstGeom prst="rect">
            <a:avLst/>
          </a:prstGeom>
        </p:spPr>
        <p:txBody>
          <a:bodyPr wrap="square">
            <a:spAutoFit/>
          </a:bodyPr>
          <a:lstStyle/>
          <a:p>
            <a:pPr algn="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Balance </a:t>
            </a:r>
            <a:r>
              <a:rPr lang="es-ES" altLang="zh-CN" sz="2400" dirty="0" err="1">
                <a:solidFill>
                  <a:schemeClr val="tx1">
                    <a:lumMod val="85000"/>
                    <a:lumOff val="15000"/>
                  </a:schemeClr>
                </a:solidFill>
                <a:latin typeface="+mj-lt"/>
                <a:ea typeface="Lato Light" panose="020F0502020204030203" pitchFamily="34" charset="0"/>
                <a:cs typeface="Lato Light" panose="020F0502020204030203" pitchFamily="34" charset="0"/>
              </a:rPr>
              <a:t>of</a:t>
            </a: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400" dirty="0" err="1">
                <a:solidFill>
                  <a:schemeClr val="tx1">
                    <a:lumMod val="85000"/>
                    <a:lumOff val="15000"/>
                  </a:schemeClr>
                </a:solidFill>
                <a:latin typeface="+mj-lt"/>
                <a:ea typeface="Lato Light" panose="020F0502020204030203" pitchFamily="34" charset="0"/>
                <a:cs typeface="Lato Light" panose="020F0502020204030203" pitchFamily="34" charset="0"/>
              </a:rPr>
              <a:t>payments</a:t>
            </a: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déficits</a:t>
            </a:r>
          </a:p>
        </p:txBody>
      </p:sp>
      <p:sp>
        <p:nvSpPr>
          <p:cNvPr id="8" name="Rectangle 7">
            <a:extLst>
              <a:ext uri="{FF2B5EF4-FFF2-40B4-BE49-F238E27FC236}">
                <a16:creationId xmlns:a16="http://schemas.microsoft.com/office/drawing/2014/main" id="{23B2D695-F27B-1B46-1EB8-4694699EB471}"/>
              </a:ext>
            </a:extLst>
          </p:cNvPr>
          <p:cNvSpPr/>
          <p:nvPr/>
        </p:nvSpPr>
        <p:spPr>
          <a:xfrm>
            <a:off x="1341702" y="6663818"/>
            <a:ext cx="4795808" cy="830997"/>
          </a:xfrm>
          <a:prstGeom prst="rect">
            <a:avLst/>
          </a:prstGeom>
        </p:spPr>
        <p:txBody>
          <a:bodyPr wrap="square">
            <a:spAutoFit/>
          </a:bodyPr>
          <a:lstStyle/>
          <a:p>
            <a:pPr algn="r"/>
            <a:endPar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High </a:t>
            </a:r>
            <a:r>
              <a:rPr lang="es-ES" altLang="zh-CN" sz="2400" dirty="0" err="1">
                <a:solidFill>
                  <a:schemeClr val="tx1">
                    <a:lumMod val="85000"/>
                    <a:lumOff val="15000"/>
                  </a:schemeClr>
                </a:solidFill>
                <a:latin typeface="+mj-lt"/>
                <a:ea typeface="Lato Light" panose="020F0502020204030203" pitchFamily="34" charset="0"/>
                <a:cs typeface="Lato Light" panose="020F0502020204030203" pitchFamily="34" charset="0"/>
              </a:rPr>
              <a:t>tariff</a:t>
            </a: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400" dirty="0" err="1">
                <a:solidFill>
                  <a:schemeClr val="tx1">
                    <a:lumMod val="85000"/>
                    <a:lumOff val="15000"/>
                  </a:schemeClr>
                </a:solidFill>
                <a:latin typeface="+mj-lt"/>
                <a:ea typeface="Lato Light" panose="020F0502020204030203" pitchFamily="34" charset="0"/>
                <a:cs typeface="Lato Light" panose="020F0502020204030203" pitchFamily="34" charset="0"/>
              </a:rPr>
              <a:t>barriers</a:t>
            </a:r>
            <a:r>
              <a:rPr lang="es-E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p:txBody>
      </p:sp>
      <p:sp>
        <p:nvSpPr>
          <p:cNvPr id="9" name="Rectangle 8">
            <a:extLst>
              <a:ext uri="{FF2B5EF4-FFF2-40B4-BE49-F238E27FC236}">
                <a16:creationId xmlns:a16="http://schemas.microsoft.com/office/drawing/2014/main" id="{2DC8B43C-437A-8348-2D47-6158BFE66614}"/>
              </a:ext>
            </a:extLst>
          </p:cNvPr>
          <p:cNvSpPr/>
          <p:nvPr/>
        </p:nvSpPr>
        <p:spPr>
          <a:xfrm>
            <a:off x="12154459" y="3468911"/>
            <a:ext cx="4795808" cy="830997"/>
          </a:xfrm>
          <a:prstGeom prst="rect">
            <a:avLst/>
          </a:prstGeom>
        </p:spPr>
        <p:txBody>
          <a:bodyPr wrap="square">
            <a:spAutoFit/>
          </a:bodyPr>
          <a:lstStyle/>
          <a:p>
            <a:r>
              <a:rPr lang="en-IN" sz="2400" dirty="0"/>
              <a:t>Developed countries' attitudes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0" name="Rectangle 9">
            <a:extLst>
              <a:ext uri="{FF2B5EF4-FFF2-40B4-BE49-F238E27FC236}">
                <a16:creationId xmlns:a16="http://schemas.microsoft.com/office/drawing/2014/main" id="{C9F829BF-C49C-0EC3-0125-67BF00B06DC7}"/>
              </a:ext>
            </a:extLst>
          </p:cNvPr>
          <p:cNvSpPr/>
          <p:nvPr/>
        </p:nvSpPr>
        <p:spPr>
          <a:xfrm>
            <a:off x="12154459" y="6663818"/>
            <a:ext cx="4795808" cy="1200329"/>
          </a:xfrm>
          <a:prstGeom prst="rect">
            <a:avLst/>
          </a:prstGeom>
        </p:spPr>
        <p:txBody>
          <a:bodyPr wrap="square">
            <a:spAutoFit/>
          </a:bodyPr>
          <a:lstStyle/>
          <a:p>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Unequal distribution of international reserves </a:t>
            </a:r>
          </a:p>
        </p:txBody>
      </p:sp>
      <p:grpSp>
        <p:nvGrpSpPr>
          <p:cNvPr id="11" name="Graphic 2">
            <a:extLst>
              <a:ext uri="{FF2B5EF4-FFF2-40B4-BE49-F238E27FC236}">
                <a16:creationId xmlns:a16="http://schemas.microsoft.com/office/drawing/2014/main" id="{E7F199E8-4303-961F-D20F-0F550D0A3B79}"/>
              </a:ext>
            </a:extLst>
          </p:cNvPr>
          <p:cNvGrpSpPr/>
          <p:nvPr/>
        </p:nvGrpSpPr>
        <p:grpSpPr>
          <a:xfrm>
            <a:off x="7510915" y="4130108"/>
            <a:ext cx="739828" cy="739818"/>
            <a:chOff x="6240468" y="3424552"/>
            <a:chExt cx="1234527" cy="1234527"/>
          </a:xfrm>
          <a:solidFill>
            <a:schemeClr val="bg1"/>
          </a:solidFill>
        </p:grpSpPr>
        <p:sp>
          <p:nvSpPr>
            <p:cNvPr id="12" name="Freeform: Shape 11">
              <a:extLst>
                <a:ext uri="{FF2B5EF4-FFF2-40B4-BE49-F238E27FC236}">
                  <a16:creationId xmlns:a16="http://schemas.microsoft.com/office/drawing/2014/main" id="{C63D563C-8C6B-FFB8-B830-F4BB73B5F194}"/>
                </a:ext>
              </a:extLst>
            </p:cNvPr>
            <p:cNvSpPr/>
            <p:nvPr/>
          </p:nvSpPr>
          <p:spPr>
            <a:xfrm>
              <a:off x="6839167" y="3449480"/>
              <a:ext cx="635389" cy="592292"/>
            </a:xfrm>
            <a:custGeom>
              <a:avLst/>
              <a:gdLst>
                <a:gd name="connsiteX0" fmla="*/ 18609 w 635389"/>
                <a:gd name="connsiteY0" fmla="*/ 37479 h 592292"/>
                <a:gd name="connsiteX1" fmla="*/ 566400 w 635389"/>
                <a:gd name="connsiteY1" fmla="*/ 506889 h 592292"/>
                <a:gd name="connsiteX2" fmla="*/ 534977 w 635389"/>
                <a:gd name="connsiteY2" fmla="*/ 509435 h 592292"/>
                <a:gd name="connsiteX3" fmla="*/ 592205 w 635389"/>
                <a:gd name="connsiteY3" fmla="*/ 592293 h 592292"/>
                <a:gd name="connsiteX4" fmla="*/ 635390 w 635389"/>
                <a:gd name="connsiteY4" fmla="*/ 501272 h 592292"/>
                <a:gd name="connsiteX5" fmla="*/ 603879 w 635389"/>
                <a:gd name="connsiteY5" fmla="*/ 503817 h 592292"/>
                <a:gd name="connsiteX6" fmla="*/ 18696 w 635389"/>
                <a:gd name="connsiteY6" fmla="*/ 0 h 592292"/>
                <a:gd name="connsiteX7" fmla="*/ 1 w 635389"/>
                <a:gd name="connsiteY7" fmla="*/ 18696 h 592292"/>
                <a:gd name="connsiteX8" fmla="*/ 18609 w 635389"/>
                <a:gd name="connsiteY8" fmla="*/ 37479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592292">
                  <a:moveTo>
                    <a:pt x="18609" y="37479"/>
                  </a:moveTo>
                  <a:cubicBezTo>
                    <a:pt x="292373" y="37479"/>
                    <a:pt x="524884" y="238304"/>
                    <a:pt x="566400" y="506889"/>
                  </a:cubicBezTo>
                  <a:lnTo>
                    <a:pt x="534977" y="509435"/>
                  </a:lnTo>
                  <a:lnTo>
                    <a:pt x="592205" y="592293"/>
                  </a:lnTo>
                  <a:lnTo>
                    <a:pt x="635390" y="501272"/>
                  </a:lnTo>
                  <a:lnTo>
                    <a:pt x="603879" y="503817"/>
                  </a:lnTo>
                  <a:cubicBezTo>
                    <a:pt x="560695" y="215658"/>
                    <a:pt x="311770" y="0"/>
                    <a:pt x="18696" y="0"/>
                  </a:cubicBezTo>
                  <a:cubicBezTo>
                    <a:pt x="8339" y="0"/>
                    <a:pt x="1" y="8339"/>
                    <a:pt x="1" y="18696"/>
                  </a:cubicBezTo>
                  <a:cubicBezTo>
                    <a:pt x="-87" y="29053"/>
                    <a:pt x="8251" y="37479"/>
                    <a:pt x="18609" y="37479"/>
                  </a:cubicBezTo>
                  <a:close/>
                </a:path>
              </a:pathLst>
            </a:custGeom>
            <a:grpFill/>
            <a:ln w="8777"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6939F1A4-FCF9-CF06-61A8-8DC4E77DF719}"/>
                </a:ext>
              </a:extLst>
            </p:cNvPr>
            <p:cNvSpPr/>
            <p:nvPr/>
          </p:nvSpPr>
          <p:spPr>
            <a:xfrm>
              <a:off x="6976444" y="3649866"/>
              <a:ext cx="282201" cy="295531"/>
            </a:xfrm>
            <a:custGeom>
              <a:avLst/>
              <a:gdLst>
                <a:gd name="connsiteX0" fmla="*/ 0 w 282201"/>
                <a:gd name="connsiteY0" fmla="*/ 10884 h 295531"/>
                <a:gd name="connsiteX1" fmla="*/ 59510 w 282201"/>
                <a:gd name="connsiteY1" fmla="*/ 92074 h 295531"/>
                <a:gd name="connsiteX2" fmla="*/ 72149 w 282201"/>
                <a:gd name="connsiteY2" fmla="*/ 63460 h 295531"/>
                <a:gd name="connsiteX3" fmla="*/ 245589 w 282201"/>
                <a:gd name="connsiteY3" fmla="*/ 282191 h 295531"/>
                <a:gd name="connsiteX4" fmla="*/ 263495 w 282201"/>
                <a:gd name="connsiteY4" fmla="*/ 295532 h 295531"/>
                <a:gd name="connsiteX5" fmla="*/ 268849 w 282201"/>
                <a:gd name="connsiteY5" fmla="*/ 294742 h 295531"/>
                <a:gd name="connsiteX6" fmla="*/ 281400 w 282201"/>
                <a:gd name="connsiteY6" fmla="*/ 271482 h 295531"/>
                <a:gd name="connsiteX7" fmla="*/ 87334 w 282201"/>
                <a:gd name="connsiteY7" fmla="*/ 29053 h 295531"/>
                <a:gd name="connsiteX8" fmla="*/ 100149 w 282201"/>
                <a:gd name="connsiteY8" fmla="*/ 0 h 295531"/>
                <a:gd name="connsiteX9" fmla="*/ 0 w 282201"/>
                <a:gd name="connsiteY9" fmla="*/ 10884 h 29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201" h="295531">
                  <a:moveTo>
                    <a:pt x="0" y="10884"/>
                  </a:moveTo>
                  <a:lnTo>
                    <a:pt x="59510" y="92074"/>
                  </a:lnTo>
                  <a:lnTo>
                    <a:pt x="72149" y="63460"/>
                  </a:lnTo>
                  <a:cubicBezTo>
                    <a:pt x="155007" y="111735"/>
                    <a:pt x="217941" y="190380"/>
                    <a:pt x="245589" y="282191"/>
                  </a:cubicBezTo>
                  <a:cubicBezTo>
                    <a:pt x="248047" y="290353"/>
                    <a:pt x="255420" y="295532"/>
                    <a:pt x="263495" y="295532"/>
                  </a:cubicBezTo>
                  <a:cubicBezTo>
                    <a:pt x="265250" y="295532"/>
                    <a:pt x="267093" y="295269"/>
                    <a:pt x="268849" y="294742"/>
                  </a:cubicBezTo>
                  <a:cubicBezTo>
                    <a:pt x="278767" y="291758"/>
                    <a:pt x="284385" y="281313"/>
                    <a:pt x="281400" y="271482"/>
                  </a:cubicBezTo>
                  <a:cubicBezTo>
                    <a:pt x="250680" y="169314"/>
                    <a:pt x="180110" y="81892"/>
                    <a:pt x="87334" y="29053"/>
                  </a:cubicBezTo>
                  <a:lnTo>
                    <a:pt x="100149" y="0"/>
                  </a:lnTo>
                  <a:lnTo>
                    <a:pt x="0" y="10884"/>
                  </a:lnTo>
                  <a:close/>
                </a:path>
              </a:pathLst>
            </a:custGeom>
            <a:grpFill/>
            <a:ln w="8777"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ED4201FE-03D2-2CD1-35F8-58F640989DFA}"/>
                </a:ext>
              </a:extLst>
            </p:cNvPr>
            <p:cNvSpPr/>
            <p:nvPr/>
          </p:nvSpPr>
          <p:spPr>
            <a:xfrm>
              <a:off x="6240994" y="4041860"/>
              <a:ext cx="635476" cy="592292"/>
            </a:xfrm>
            <a:custGeom>
              <a:avLst/>
              <a:gdLst>
                <a:gd name="connsiteX0" fmla="*/ 616781 w 635476"/>
                <a:gd name="connsiteY0" fmla="*/ 554901 h 592292"/>
                <a:gd name="connsiteX1" fmla="*/ 68902 w 635476"/>
                <a:gd name="connsiteY1" fmla="*/ 85403 h 592292"/>
                <a:gd name="connsiteX2" fmla="*/ 100412 w 635476"/>
                <a:gd name="connsiteY2" fmla="*/ 82858 h 592292"/>
                <a:gd name="connsiteX3" fmla="*/ 43184 w 635476"/>
                <a:gd name="connsiteY3" fmla="*/ 0 h 592292"/>
                <a:gd name="connsiteX4" fmla="*/ 0 w 635476"/>
                <a:gd name="connsiteY4" fmla="*/ 90933 h 592292"/>
                <a:gd name="connsiteX5" fmla="*/ 31510 w 635476"/>
                <a:gd name="connsiteY5" fmla="*/ 88388 h 592292"/>
                <a:gd name="connsiteX6" fmla="*/ 616781 w 635476"/>
                <a:gd name="connsiteY6" fmla="*/ 592292 h 592292"/>
                <a:gd name="connsiteX7" fmla="*/ 635477 w 635476"/>
                <a:gd name="connsiteY7" fmla="*/ 573597 h 592292"/>
                <a:gd name="connsiteX8" fmla="*/ 616781 w 635476"/>
                <a:gd name="connsiteY8" fmla="*/ 554901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476" h="592292">
                  <a:moveTo>
                    <a:pt x="616781" y="554901"/>
                  </a:moveTo>
                  <a:cubicBezTo>
                    <a:pt x="343017" y="554901"/>
                    <a:pt x="110506" y="354076"/>
                    <a:pt x="68902" y="85403"/>
                  </a:cubicBezTo>
                  <a:lnTo>
                    <a:pt x="100412" y="82858"/>
                  </a:lnTo>
                  <a:lnTo>
                    <a:pt x="43184" y="0"/>
                  </a:lnTo>
                  <a:lnTo>
                    <a:pt x="0" y="90933"/>
                  </a:lnTo>
                  <a:lnTo>
                    <a:pt x="31510" y="88388"/>
                  </a:lnTo>
                  <a:cubicBezTo>
                    <a:pt x="74695" y="376547"/>
                    <a:pt x="323619" y="592292"/>
                    <a:pt x="616781" y="592292"/>
                  </a:cubicBezTo>
                  <a:cubicBezTo>
                    <a:pt x="627138" y="592292"/>
                    <a:pt x="635477" y="583954"/>
                    <a:pt x="635477" y="573597"/>
                  </a:cubicBezTo>
                  <a:cubicBezTo>
                    <a:pt x="635477" y="563239"/>
                    <a:pt x="627051" y="554901"/>
                    <a:pt x="616781" y="554901"/>
                  </a:cubicBezTo>
                  <a:close/>
                </a:path>
              </a:pathLst>
            </a:custGeom>
            <a:grpFill/>
            <a:ln w="8777"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6FD0226D-8655-D15F-979B-DB29F6C862CC}"/>
                </a:ext>
              </a:extLst>
            </p:cNvPr>
            <p:cNvSpPr/>
            <p:nvPr/>
          </p:nvSpPr>
          <p:spPr>
            <a:xfrm>
              <a:off x="6456993" y="4138240"/>
              <a:ext cx="282113" cy="295614"/>
            </a:xfrm>
            <a:custGeom>
              <a:avLst/>
              <a:gdLst>
                <a:gd name="connsiteX0" fmla="*/ 282113 w 282113"/>
                <a:gd name="connsiteY0" fmla="*/ 284643 h 295614"/>
                <a:gd name="connsiteX1" fmla="*/ 222603 w 282113"/>
                <a:gd name="connsiteY1" fmla="*/ 203453 h 295614"/>
                <a:gd name="connsiteX2" fmla="*/ 210051 w 282113"/>
                <a:gd name="connsiteY2" fmla="*/ 232067 h 295614"/>
                <a:gd name="connsiteX3" fmla="*/ 36612 w 282113"/>
                <a:gd name="connsiteY3" fmla="*/ 13337 h 295614"/>
                <a:gd name="connsiteX4" fmla="*/ 13352 w 282113"/>
                <a:gd name="connsiteY4" fmla="*/ 873 h 295614"/>
                <a:gd name="connsiteX5" fmla="*/ 801 w 282113"/>
                <a:gd name="connsiteY5" fmla="*/ 24133 h 295614"/>
                <a:gd name="connsiteX6" fmla="*/ 194867 w 282113"/>
                <a:gd name="connsiteY6" fmla="*/ 266562 h 295614"/>
                <a:gd name="connsiteX7" fmla="*/ 182052 w 282113"/>
                <a:gd name="connsiteY7" fmla="*/ 295615 h 295614"/>
                <a:gd name="connsiteX8" fmla="*/ 282113 w 282113"/>
                <a:gd name="connsiteY8" fmla="*/ 284643 h 29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13" h="295614">
                  <a:moveTo>
                    <a:pt x="282113" y="284643"/>
                  </a:moveTo>
                  <a:lnTo>
                    <a:pt x="222603" y="203453"/>
                  </a:lnTo>
                  <a:lnTo>
                    <a:pt x="210051" y="232067"/>
                  </a:lnTo>
                  <a:cubicBezTo>
                    <a:pt x="127194" y="183704"/>
                    <a:pt x="64261" y="105148"/>
                    <a:pt x="36612" y="13337"/>
                  </a:cubicBezTo>
                  <a:cubicBezTo>
                    <a:pt x="33628" y="3418"/>
                    <a:pt x="23095" y="-2287"/>
                    <a:pt x="13352" y="873"/>
                  </a:cubicBezTo>
                  <a:cubicBezTo>
                    <a:pt x="3434" y="3857"/>
                    <a:pt x="-2184" y="14302"/>
                    <a:pt x="801" y="24133"/>
                  </a:cubicBezTo>
                  <a:cubicBezTo>
                    <a:pt x="31521" y="126301"/>
                    <a:pt x="102091" y="213723"/>
                    <a:pt x="194867" y="266562"/>
                  </a:cubicBezTo>
                  <a:lnTo>
                    <a:pt x="182052" y="295615"/>
                  </a:lnTo>
                  <a:lnTo>
                    <a:pt x="282113" y="284643"/>
                  </a:lnTo>
                  <a:close/>
                </a:path>
              </a:pathLst>
            </a:custGeom>
            <a:grpFill/>
            <a:ln w="8777"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B07F17C9-41F8-1F15-84DE-61A909C1957A}"/>
                </a:ext>
              </a:extLst>
            </p:cNvPr>
            <p:cNvSpPr/>
            <p:nvPr/>
          </p:nvSpPr>
          <p:spPr>
            <a:xfrm>
              <a:off x="6240468" y="3424552"/>
              <a:ext cx="685858" cy="685858"/>
            </a:xfrm>
            <a:custGeom>
              <a:avLst/>
              <a:gdLst>
                <a:gd name="connsiteX0" fmla="*/ 342929 w 685858"/>
                <a:gd name="connsiteY0" fmla="*/ 685858 h 685858"/>
                <a:gd name="connsiteX1" fmla="*/ 685858 w 685858"/>
                <a:gd name="connsiteY1" fmla="*/ 342929 h 685858"/>
                <a:gd name="connsiteX2" fmla="*/ 342929 w 685858"/>
                <a:gd name="connsiteY2" fmla="*/ 0 h 685858"/>
                <a:gd name="connsiteX3" fmla="*/ 0 w 685858"/>
                <a:gd name="connsiteY3" fmla="*/ 342929 h 685858"/>
                <a:gd name="connsiteX4" fmla="*/ 342929 w 685858"/>
                <a:gd name="connsiteY4" fmla="*/ 685858 h 685858"/>
                <a:gd name="connsiteX5" fmla="*/ 573948 w 685858"/>
                <a:gd name="connsiteY5" fmla="*/ 542350 h 685858"/>
                <a:gd name="connsiteX6" fmla="*/ 343017 w 685858"/>
                <a:gd name="connsiteY6" fmla="*/ 648467 h 685858"/>
                <a:gd name="connsiteX7" fmla="*/ 112086 w 685858"/>
                <a:gd name="connsiteY7" fmla="*/ 542350 h 685858"/>
                <a:gd name="connsiteX8" fmla="*/ 112086 w 685858"/>
                <a:gd name="connsiteY8" fmla="*/ 534450 h 685858"/>
                <a:gd name="connsiteX9" fmla="*/ 148073 w 685858"/>
                <a:gd name="connsiteY9" fmla="*/ 481523 h 685858"/>
                <a:gd name="connsiteX10" fmla="*/ 203546 w 685858"/>
                <a:gd name="connsiteY10" fmla="*/ 460721 h 685858"/>
                <a:gd name="connsiteX11" fmla="*/ 226016 w 685858"/>
                <a:gd name="connsiteY11" fmla="*/ 454664 h 685858"/>
                <a:gd name="connsiteX12" fmla="*/ 343017 w 685858"/>
                <a:gd name="connsiteY12" fmla="*/ 520757 h 685858"/>
                <a:gd name="connsiteX13" fmla="*/ 459931 w 685858"/>
                <a:gd name="connsiteY13" fmla="*/ 454577 h 685858"/>
                <a:gd name="connsiteX14" fmla="*/ 482313 w 685858"/>
                <a:gd name="connsiteY14" fmla="*/ 460633 h 685858"/>
                <a:gd name="connsiteX15" fmla="*/ 537873 w 685858"/>
                <a:gd name="connsiteY15" fmla="*/ 481523 h 685858"/>
                <a:gd name="connsiteX16" fmla="*/ 573948 w 685858"/>
                <a:gd name="connsiteY16" fmla="*/ 534450 h 685858"/>
                <a:gd name="connsiteX17" fmla="*/ 573948 w 685858"/>
                <a:gd name="connsiteY17" fmla="*/ 542350 h 685858"/>
                <a:gd name="connsiteX18" fmla="*/ 296234 w 685858"/>
                <a:gd name="connsiteY18" fmla="*/ 396559 h 685858"/>
                <a:gd name="connsiteX19" fmla="*/ 343017 w 685858"/>
                <a:gd name="connsiteY19" fmla="*/ 407179 h 685858"/>
                <a:gd name="connsiteX20" fmla="*/ 389800 w 685858"/>
                <a:gd name="connsiteY20" fmla="*/ 396559 h 685858"/>
                <a:gd name="connsiteX21" fmla="*/ 426050 w 685858"/>
                <a:gd name="connsiteY21" fmla="*/ 440006 h 685858"/>
                <a:gd name="connsiteX22" fmla="*/ 343017 w 685858"/>
                <a:gd name="connsiteY22" fmla="*/ 483366 h 685858"/>
                <a:gd name="connsiteX23" fmla="*/ 260071 w 685858"/>
                <a:gd name="connsiteY23" fmla="*/ 440357 h 685858"/>
                <a:gd name="connsiteX24" fmla="*/ 296234 w 685858"/>
                <a:gd name="connsiteY24" fmla="*/ 396559 h 685858"/>
                <a:gd name="connsiteX25" fmla="*/ 253488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8 w 685858"/>
                <a:gd name="connsiteY29" fmla="*/ 258228 h 685858"/>
                <a:gd name="connsiteX30" fmla="*/ 37479 w 685858"/>
                <a:gd name="connsiteY30" fmla="*/ 342929 h 685858"/>
                <a:gd name="connsiteX31" fmla="*/ 342929 w 685858"/>
                <a:gd name="connsiteY31" fmla="*/ 37479 h 685858"/>
                <a:gd name="connsiteX32" fmla="*/ 648467 w 685858"/>
                <a:gd name="connsiteY32" fmla="*/ 342929 h 685858"/>
                <a:gd name="connsiteX33" fmla="*/ 604405 w 685858"/>
                <a:gd name="connsiteY33" fmla="*/ 500131 h 685858"/>
                <a:gd name="connsiteX34" fmla="*/ 553848 w 685858"/>
                <a:gd name="connsiteY34" fmla="*/ 447643 h 685858"/>
                <a:gd name="connsiteX35" fmla="*/ 492846 w 685858"/>
                <a:gd name="connsiteY35" fmla="*/ 424734 h 685858"/>
                <a:gd name="connsiteX36" fmla="*/ 465899 w 685858"/>
                <a:gd name="connsiteY36" fmla="*/ 417449 h 685858"/>
                <a:gd name="connsiteX37" fmla="*/ 422013 w 685858"/>
                <a:gd name="connsiteY37" fmla="*/ 375054 h 685858"/>
                <a:gd name="connsiteX38" fmla="*/ 421925 w 685858"/>
                <a:gd name="connsiteY38" fmla="*/ 374440 h 685858"/>
                <a:gd name="connsiteX39" fmla="*/ 469849 w 685858"/>
                <a:gd name="connsiteY39" fmla="*/ 258141 h 685858"/>
                <a:gd name="connsiteX40" fmla="*/ 342929 w 685858"/>
                <a:gd name="connsiteY40" fmla="*/ 126569 h 685858"/>
                <a:gd name="connsiteX41" fmla="*/ 216009 w 685858"/>
                <a:gd name="connsiteY41" fmla="*/ 258141 h 685858"/>
                <a:gd name="connsiteX42" fmla="*/ 263846 w 685858"/>
                <a:gd name="connsiteY42" fmla="*/ 374352 h 685858"/>
                <a:gd name="connsiteX43" fmla="*/ 263495 w 685858"/>
                <a:gd name="connsiteY43" fmla="*/ 376546 h 685858"/>
                <a:gd name="connsiteX44" fmla="*/ 219959 w 685858"/>
                <a:gd name="connsiteY44" fmla="*/ 417361 h 685858"/>
                <a:gd name="connsiteX45" fmla="*/ 192750 w 685858"/>
                <a:gd name="connsiteY45" fmla="*/ 424734 h 685858"/>
                <a:gd name="connsiteX46" fmla="*/ 131923 w 685858"/>
                <a:gd name="connsiteY46" fmla="*/ 447643 h 685858"/>
                <a:gd name="connsiteX47" fmla="*/ 81541 w 685858"/>
                <a:gd name="connsiteY47" fmla="*/ 500218 h 685858"/>
                <a:gd name="connsiteX48" fmla="*/ 37479 w 685858"/>
                <a:gd name="connsiteY48" fmla="*/ 342929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685858"/>
                  </a:moveTo>
                  <a:cubicBezTo>
                    <a:pt x="531992" y="685858"/>
                    <a:pt x="685858" y="532080"/>
                    <a:pt x="685858" y="342929"/>
                  </a:cubicBezTo>
                  <a:cubicBezTo>
                    <a:pt x="685858" y="153866"/>
                    <a:pt x="532080" y="0"/>
                    <a:pt x="342929" y="0"/>
                  </a:cubicBezTo>
                  <a:cubicBezTo>
                    <a:pt x="153866" y="0"/>
                    <a:pt x="0" y="153778"/>
                    <a:pt x="0" y="342929"/>
                  </a:cubicBezTo>
                  <a:cubicBezTo>
                    <a:pt x="88" y="532080"/>
                    <a:pt x="153866" y="685858"/>
                    <a:pt x="342929" y="685858"/>
                  </a:cubicBezTo>
                  <a:close/>
                  <a:moveTo>
                    <a:pt x="573948" y="542350"/>
                  </a:moveTo>
                  <a:cubicBezTo>
                    <a:pt x="517861" y="607214"/>
                    <a:pt x="435266" y="648467"/>
                    <a:pt x="343017" y="648467"/>
                  </a:cubicBezTo>
                  <a:cubicBezTo>
                    <a:pt x="250767" y="648467"/>
                    <a:pt x="168173" y="607214"/>
                    <a:pt x="112086" y="542350"/>
                  </a:cubicBezTo>
                  <a:lnTo>
                    <a:pt x="112086" y="534450"/>
                  </a:lnTo>
                  <a:cubicBezTo>
                    <a:pt x="112086" y="512331"/>
                    <a:pt x="125867" y="492144"/>
                    <a:pt x="148073" y="481523"/>
                  </a:cubicBezTo>
                  <a:cubicBezTo>
                    <a:pt x="164750" y="473623"/>
                    <a:pt x="182919" y="466777"/>
                    <a:pt x="203546" y="460721"/>
                  </a:cubicBezTo>
                  <a:cubicBezTo>
                    <a:pt x="211006" y="458526"/>
                    <a:pt x="218379" y="456508"/>
                    <a:pt x="226016" y="454664"/>
                  </a:cubicBezTo>
                  <a:cubicBezTo>
                    <a:pt x="240322" y="492670"/>
                    <a:pt x="287018" y="520757"/>
                    <a:pt x="343017" y="520757"/>
                  </a:cubicBezTo>
                  <a:cubicBezTo>
                    <a:pt x="398928" y="520757"/>
                    <a:pt x="445536" y="492670"/>
                    <a:pt x="459931" y="454577"/>
                  </a:cubicBezTo>
                  <a:cubicBezTo>
                    <a:pt x="467479" y="456420"/>
                    <a:pt x="474940" y="458439"/>
                    <a:pt x="482313" y="460633"/>
                  </a:cubicBezTo>
                  <a:cubicBezTo>
                    <a:pt x="502588" y="466689"/>
                    <a:pt x="521372" y="473711"/>
                    <a:pt x="537873" y="481523"/>
                  </a:cubicBezTo>
                  <a:cubicBezTo>
                    <a:pt x="560167" y="492056"/>
                    <a:pt x="573948" y="512331"/>
                    <a:pt x="573948" y="534450"/>
                  </a:cubicBezTo>
                  <a:lnTo>
                    <a:pt x="573948" y="542350"/>
                  </a:lnTo>
                  <a:close/>
                  <a:moveTo>
                    <a:pt x="296234" y="396559"/>
                  </a:moveTo>
                  <a:cubicBezTo>
                    <a:pt x="310717" y="403317"/>
                    <a:pt x="326516" y="407179"/>
                    <a:pt x="343017" y="407179"/>
                  </a:cubicBezTo>
                  <a:cubicBezTo>
                    <a:pt x="359518" y="407179"/>
                    <a:pt x="375317" y="403405"/>
                    <a:pt x="389800" y="396559"/>
                  </a:cubicBezTo>
                  <a:cubicBezTo>
                    <a:pt x="396734" y="414025"/>
                    <a:pt x="409285" y="429122"/>
                    <a:pt x="426050" y="440006"/>
                  </a:cubicBezTo>
                  <a:cubicBezTo>
                    <a:pt x="418590" y="462125"/>
                    <a:pt x="386552" y="483366"/>
                    <a:pt x="343017" y="483366"/>
                  </a:cubicBezTo>
                  <a:cubicBezTo>
                    <a:pt x="299569" y="483366"/>
                    <a:pt x="267620" y="462300"/>
                    <a:pt x="260071" y="440357"/>
                  </a:cubicBezTo>
                  <a:cubicBezTo>
                    <a:pt x="276748" y="429649"/>
                    <a:pt x="289388" y="414289"/>
                    <a:pt x="296234" y="396559"/>
                  </a:cubicBezTo>
                  <a:close/>
                  <a:moveTo>
                    <a:pt x="253488" y="258228"/>
                  </a:moveTo>
                  <a:cubicBezTo>
                    <a:pt x="253488" y="201000"/>
                    <a:pt x="288598" y="164135"/>
                    <a:pt x="342929" y="164135"/>
                  </a:cubicBezTo>
                  <a:cubicBezTo>
                    <a:pt x="397261" y="164135"/>
                    <a:pt x="432370" y="201088"/>
                    <a:pt x="432370" y="258228"/>
                  </a:cubicBezTo>
                  <a:cubicBezTo>
                    <a:pt x="432370" y="319669"/>
                    <a:pt x="392258" y="369700"/>
                    <a:pt x="342929" y="369700"/>
                  </a:cubicBezTo>
                  <a:cubicBezTo>
                    <a:pt x="293601" y="369700"/>
                    <a:pt x="253488" y="319669"/>
                    <a:pt x="253488" y="258228"/>
                  </a:cubicBezTo>
                  <a:close/>
                  <a:moveTo>
                    <a:pt x="37479" y="342929"/>
                  </a:moveTo>
                  <a:cubicBezTo>
                    <a:pt x="37479" y="174493"/>
                    <a:pt x="174493" y="37479"/>
                    <a:pt x="342929" y="37479"/>
                  </a:cubicBezTo>
                  <a:cubicBezTo>
                    <a:pt x="511366" y="37479"/>
                    <a:pt x="648467" y="174493"/>
                    <a:pt x="648467" y="342929"/>
                  </a:cubicBezTo>
                  <a:cubicBezTo>
                    <a:pt x="648467" y="400508"/>
                    <a:pt x="632141" y="454138"/>
                    <a:pt x="604405" y="500131"/>
                  </a:cubicBezTo>
                  <a:cubicBezTo>
                    <a:pt x="595364" y="477836"/>
                    <a:pt x="577810" y="458965"/>
                    <a:pt x="553848" y="447643"/>
                  </a:cubicBezTo>
                  <a:cubicBezTo>
                    <a:pt x="535503" y="438953"/>
                    <a:pt x="515052" y="431229"/>
                    <a:pt x="492846" y="424734"/>
                  </a:cubicBezTo>
                  <a:cubicBezTo>
                    <a:pt x="483893" y="422101"/>
                    <a:pt x="474852" y="419555"/>
                    <a:pt x="465899" y="417449"/>
                  </a:cubicBezTo>
                  <a:cubicBezTo>
                    <a:pt x="443166" y="411217"/>
                    <a:pt x="425963" y="394628"/>
                    <a:pt x="422013" y="375054"/>
                  </a:cubicBezTo>
                  <a:cubicBezTo>
                    <a:pt x="422013" y="374966"/>
                    <a:pt x="422013" y="374615"/>
                    <a:pt x="421925" y="374440"/>
                  </a:cubicBezTo>
                  <a:cubicBezTo>
                    <a:pt x="451066" y="347142"/>
                    <a:pt x="469849" y="305187"/>
                    <a:pt x="469849" y="258141"/>
                  </a:cubicBezTo>
                  <a:cubicBezTo>
                    <a:pt x="469849" y="180725"/>
                    <a:pt x="417712" y="126569"/>
                    <a:pt x="342929" y="126569"/>
                  </a:cubicBezTo>
                  <a:cubicBezTo>
                    <a:pt x="268234" y="126569"/>
                    <a:pt x="216009" y="180637"/>
                    <a:pt x="216009" y="258141"/>
                  </a:cubicBezTo>
                  <a:cubicBezTo>
                    <a:pt x="216009" y="305187"/>
                    <a:pt x="234705" y="347055"/>
                    <a:pt x="263846" y="374352"/>
                  </a:cubicBezTo>
                  <a:cubicBezTo>
                    <a:pt x="263758" y="375142"/>
                    <a:pt x="263670" y="375932"/>
                    <a:pt x="263495" y="376546"/>
                  </a:cubicBezTo>
                  <a:cubicBezTo>
                    <a:pt x="259369" y="395944"/>
                    <a:pt x="242253" y="412007"/>
                    <a:pt x="219959" y="417361"/>
                  </a:cubicBezTo>
                  <a:cubicBezTo>
                    <a:pt x="210743" y="419555"/>
                    <a:pt x="201790" y="422013"/>
                    <a:pt x="192750" y="424734"/>
                  </a:cubicBezTo>
                  <a:cubicBezTo>
                    <a:pt x="170280" y="431404"/>
                    <a:pt x="150355" y="438953"/>
                    <a:pt x="131923" y="447643"/>
                  </a:cubicBezTo>
                  <a:cubicBezTo>
                    <a:pt x="107961" y="458965"/>
                    <a:pt x="90494" y="477924"/>
                    <a:pt x="81541" y="500218"/>
                  </a:cubicBezTo>
                  <a:cubicBezTo>
                    <a:pt x="53805" y="454313"/>
                    <a:pt x="37479" y="400596"/>
                    <a:pt x="37479" y="342929"/>
                  </a:cubicBezTo>
                  <a:close/>
                </a:path>
              </a:pathLst>
            </a:custGeom>
            <a:grpFill/>
            <a:ln w="8777"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C3F249AA-1860-789A-F11F-EA02D2B64B18}"/>
                </a:ext>
              </a:extLst>
            </p:cNvPr>
            <p:cNvSpPr/>
            <p:nvPr/>
          </p:nvSpPr>
          <p:spPr>
            <a:xfrm>
              <a:off x="6789137" y="3973222"/>
              <a:ext cx="685858" cy="685858"/>
            </a:xfrm>
            <a:custGeom>
              <a:avLst/>
              <a:gdLst>
                <a:gd name="connsiteX0" fmla="*/ 342929 w 685858"/>
                <a:gd name="connsiteY0" fmla="*/ 0 h 685858"/>
                <a:gd name="connsiteX1" fmla="*/ 0 w 685858"/>
                <a:gd name="connsiteY1" fmla="*/ 342929 h 685858"/>
                <a:gd name="connsiteX2" fmla="*/ 342929 w 685858"/>
                <a:gd name="connsiteY2" fmla="*/ 685858 h 685858"/>
                <a:gd name="connsiteX3" fmla="*/ 685858 w 685858"/>
                <a:gd name="connsiteY3" fmla="*/ 342929 h 685858"/>
                <a:gd name="connsiteX4" fmla="*/ 342929 w 685858"/>
                <a:gd name="connsiteY4" fmla="*/ 0 h 685858"/>
                <a:gd name="connsiteX5" fmla="*/ 573860 w 685858"/>
                <a:gd name="connsiteY5" fmla="*/ 542350 h 685858"/>
                <a:gd name="connsiteX6" fmla="*/ 342929 w 685858"/>
                <a:gd name="connsiteY6" fmla="*/ 648467 h 685858"/>
                <a:gd name="connsiteX7" fmla="*/ 111998 w 685858"/>
                <a:gd name="connsiteY7" fmla="*/ 542350 h 685858"/>
                <a:gd name="connsiteX8" fmla="*/ 111998 w 685858"/>
                <a:gd name="connsiteY8" fmla="*/ 534450 h 685858"/>
                <a:gd name="connsiteX9" fmla="*/ 147985 w 685858"/>
                <a:gd name="connsiteY9" fmla="*/ 481611 h 685858"/>
                <a:gd name="connsiteX10" fmla="*/ 203458 w 685858"/>
                <a:gd name="connsiteY10" fmla="*/ 460721 h 685858"/>
                <a:gd name="connsiteX11" fmla="*/ 226103 w 685858"/>
                <a:gd name="connsiteY11" fmla="*/ 454576 h 685858"/>
                <a:gd name="connsiteX12" fmla="*/ 342929 w 685858"/>
                <a:gd name="connsiteY12" fmla="*/ 520757 h 685858"/>
                <a:gd name="connsiteX13" fmla="*/ 459931 w 685858"/>
                <a:gd name="connsiteY13" fmla="*/ 454576 h 685858"/>
                <a:gd name="connsiteX14" fmla="*/ 482225 w 685858"/>
                <a:gd name="connsiteY14" fmla="*/ 460633 h 685858"/>
                <a:gd name="connsiteX15" fmla="*/ 537785 w 685858"/>
                <a:gd name="connsiteY15" fmla="*/ 481523 h 685858"/>
                <a:gd name="connsiteX16" fmla="*/ 573860 w 685858"/>
                <a:gd name="connsiteY16" fmla="*/ 534450 h 685858"/>
                <a:gd name="connsiteX17" fmla="*/ 573860 w 685858"/>
                <a:gd name="connsiteY17" fmla="*/ 542350 h 685858"/>
                <a:gd name="connsiteX18" fmla="*/ 296146 w 685858"/>
                <a:gd name="connsiteY18" fmla="*/ 396471 h 685858"/>
                <a:gd name="connsiteX19" fmla="*/ 342929 w 685858"/>
                <a:gd name="connsiteY19" fmla="*/ 407091 h 685858"/>
                <a:gd name="connsiteX20" fmla="*/ 389712 w 685858"/>
                <a:gd name="connsiteY20" fmla="*/ 396471 h 685858"/>
                <a:gd name="connsiteX21" fmla="*/ 425963 w 685858"/>
                <a:gd name="connsiteY21" fmla="*/ 439918 h 685858"/>
                <a:gd name="connsiteX22" fmla="*/ 342929 w 685858"/>
                <a:gd name="connsiteY22" fmla="*/ 483366 h 685858"/>
                <a:gd name="connsiteX23" fmla="*/ 259984 w 685858"/>
                <a:gd name="connsiteY23" fmla="*/ 440357 h 685858"/>
                <a:gd name="connsiteX24" fmla="*/ 296146 w 685858"/>
                <a:gd name="connsiteY24" fmla="*/ 396471 h 685858"/>
                <a:gd name="connsiteX25" fmla="*/ 253489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9 w 685858"/>
                <a:gd name="connsiteY29" fmla="*/ 258228 h 685858"/>
                <a:gd name="connsiteX30" fmla="*/ 553848 w 685858"/>
                <a:gd name="connsiteY30" fmla="*/ 447730 h 685858"/>
                <a:gd name="connsiteX31" fmla="*/ 492846 w 685858"/>
                <a:gd name="connsiteY31" fmla="*/ 424734 h 685858"/>
                <a:gd name="connsiteX32" fmla="*/ 465899 w 685858"/>
                <a:gd name="connsiteY32" fmla="*/ 417449 h 685858"/>
                <a:gd name="connsiteX33" fmla="*/ 421925 w 685858"/>
                <a:gd name="connsiteY33" fmla="*/ 375054 h 685858"/>
                <a:gd name="connsiteX34" fmla="*/ 421837 w 685858"/>
                <a:gd name="connsiteY34" fmla="*/ 374527 h 685858"/>
                <a:gd name="connsiteX35" fmla="*/ 469761 w 685858"/>
                <a:gd name="connsiteY35" fmla="*/ 258140 h 685858"/>
                <a:gd name="connsiteX36" fmla="*/ 342841 w 685858"/>
                <a:gd name="connsiteY36" fmla="*/ 126656 h 685858"/>
                <a:gd name="connsiteX37" fmla="*/ 215922 w 685858"/>
                <a:gd name="connsiteY37" fmla="*/ 258140 h 685858"/>
                <a:gd name="connsiteX38" fmla="*/ 263758 w 685858"/>
                <a:gd name="connsiteY38" fmla="*/ 374440 h 685858"/>
                <a:gd name="connsiteX39" fmla="*/ 263495 w 685858"/>
                <a:gd name="connsiteY39" fmla="*/ 376634 h 685858"/>
                <a:gd name="connsiteX40" fmla="*/ 219959 w 685858"/>
                <a:gd name="connsiteY40" fmla="*/ 417449 h 685858"/>
                <a:gd name="connsiteX41" fmla="*/ 192750 w 685858"/>
                <a:gd name="connsiteY41" fmla="*/ 424821 h 685858"/>
                <a:gd name="connsiteX42" fmla="*/ 131923 w 685858"/>
                <a:gd name="connsiteY42" fmla="*/ 447730 h 685858"/>
                <a:gd name="connsiteX43" fmla="*/ 81453 w 685858"/>
                <a:gd name="connsiteY43" fmla="*/ 500306 h 685858"/>
                <a:gd name="connsiteX44" fmla="*/ 37304 w 685858"/>
                <a:gd name="connsiteY44" fmla="*/ 342929 h 685858"/>
                <a:gd name="connsiteX45" fmla="*/ 342841 w 685858"/>
                <a:gd name="connsiteY45" fmla="*/ 37391 h 685858"/>
                <a:gd name="connsiteX46" fmla="*/ 648380 w 685858"/>
                <a:gd name="connsiteY46" fmla="*/ 342929 h 685858"/>
                <a:gd name="connsiteX47" fmla="*/ 604230 w 685858"/>
                <a:gd name="connsiteY47" fmla="*/ 500306 h 685858"/>
                <a:gd name="connsiteX48" fmla="*/ 553848 w 685858"/>
                <a:gd name="connsiteY48" fmla="*/ 447730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0"/>
                  </a:moveTo>
                  <a:cubicBezTo>
                    <a:pt x="153866" y="0"/>
                    <a:pt x="0" y="153866"/>
                    <a:pt x="0" y="342929"/>
                  </a:cubicBezTo>
                  <a:cubicBezTo>
                    <a:pt x="0" y="531993"/>
                    <a:pt x="153866" y="685858"/>
                    <a:pt x="342929" y="685858"/>
                  </a:cubicBezTo>
                  <a:cubicBezTo>
                    <a:pt x="531993" y="685858"/>
                    <a:pt x="685858" y="531993"/>
                    <a:pt x="685858" y="342929"/>
                  </a:cubicBezTo>
                  <a:cubicBezTo>
                    <a:pt x="685858" y="153866"/>
                    <a:pt x="531993" y="0"/>
                    <a:pt x="342929" y="0"/>
                  </a:cubicBezTo>
                  <a:close/>
                  <a:moveTo>
                    <a:pt x="573860" y="542350"/>
                  </a:moveTo>
                  <a:cubicBezTo>
                    <a:pt x="517773" y="607214"/>
                    <a:pt x="435179" y="648467"/>
                    <a:pt x="342929" y="648467"/>
                  </a:cubicBezTo>
                  <a:cubicBezTo>
                    <a:pt x="250680" y="648467"/>
                    <a:pt x="168085" y="607214"/>
                    <a:pt x="111998" y="542350"/>
                  </a:cubicBezTo>
                  <a:lnTo>
                    <a:pt x="111998" y="534450"/>
                  </a:lnTo>
                  <a:cubicBezTo>
                    <a:pt x="111998" y="512331"/>
                    <a:pt x="125779" y="492143"/>
                    <a:pt x="147985" y="481611"/>
                  </a:cubicBezTo>
                  <a:cubicBezTo>
                    <a:pt x="164662" y="473711"/>
                    <a:pt x="182831" y="466865"/>
                    <a:pt x="203458" y="460721"/>
                  </a:cubicBezTo>
                  <a:cubicBezTo>
                    <a:pt x="210919" y="458526"/>
                    <a:pt x="218379" y="456507"/>
                    <a:pt x="226103" y="454576"/>
                  </a:cubicBezTo>
                  <a:cubicBezTo>
                    <a:pt x="240410" y="492582"/>
                    <a:pt x="286930" y="520757"/>
                    <a:pt x="342929" y="520757"/>
                  </a:cubicBezTo>
                  <a:cubicBezTo>
                    <a:pt x="398841" y="520757"/>
                    <a:pt x="445536" y="492670"/>
                    <a:pt x="459931" y="454576"/>
                  </a:cubicBezTo>
                  <a:cubicBezTo>
                    <a:pt x="467479" y="456420"/>
                    <a:pt x="474852" y="458438"/>
                    <a:pt x="482225" y="460633"/>
                  </a:cubicBezTo>
                  <a:cubicBezTo>
                    <a:pt x="502588" y="466689"/>
                    <a:pt x="521284" y="473711"/>
                    <a:pt x="537785" y="481523"/>
                  </a:cubicBezTo>
                  <a:cubicBezTo>
                    <a:pt x="560080" y="492056"/>
                    <a:pt x="573860" y="512331"/>
                    <a:pt x="573860" y="534450"/>
                  </a:cubicBezTo>
                  <a:lnTo>
                    <a:pt x="573860" y="542350"/>
                  </a:lnTo>
                  <a:close/>
                  <a:moveTo>
                    <a:pt x="296146" y="396471"/>
                  </a:moveTo>
                  <a:cubicBezTo>
                    <a:pt x="310629" y="403229"/>
                    <a:pt x="326428" y="407091"/>
                    <a:pt x="342929" y="407091"/>
                  </a:cubicBezTo>
                  <a:cubicBezTo>
                    <a:pt x="359431" y="407091"/>
                    <a:pt x="375230" y="403229"/>
                    <a:pt x="389712" y="396471"/>
                  </a:cubicBezTo>
                  <a:cubicBezTo>
                    <a:pt x="396646" y="413937"/>
                    <a:pt x="409110" y="429034"/>
                    <a:pt x="425963" y="439918"/>
                  </a:cubicBezTo>
                  <a:cubicBezTo>
                    <a:pt x="418502" y="462037"/>
                    <a:pt x="386465" y="483366"/>
                    <a:pt x="342929" y="483366"/>
                  </a:cubicBezTo>
                  <a:cubicBezTo>
                    <a:pt x="299482" y="483366"/>
                    <a:pt x="267532" y="462300"/>
                    <a:pt x="259984" y="440357"/>
                  </a:cubicBezTo>
                  <a:cubicBezTo>
                    <a:pt x="276661" y="429561"/>
                    <a:pt x="289300" y="414201"/>
                    <a:pt x="296146" y="396471"/>
                  </a:cubicBezTo>
                  <a:close/>
                  <a:moveTo>
                    <a:pt x="253489" y="258228"/>
                  </a:moveTo>
                  <a:cubicBezTo>
                    <a:pt x="253489" y="201000"/>
                    <a:pt x="288598" y="164135"/>
                    <a:pt x="342929" y="164135"/>
                  </a:cubicBezTo>
                  <a:cubicBezTo>
                    <a:pt x="397261" y="164135"/>
                    <a:pt x="432370" y="201088"/>
                    <a:pt x="432370" y="258228"/>
                  </a:cubicBezTo>
                  <a:cubicBezTo>
                    <a:pt x="432370" y="319669"/>
                    <a:pt x="392258" y="369700"/>
                    <a:pt x="342929" y="369700"/>
                  </a:cubicBezTo>
                  <a:cubicBezTo>
                    <a:pt x="293601" y="369700"/>
                    <a:pt x="253489" y="319669"/>
                    <a:pt x="253489" y="258228"/>
                  </a:cubicBezTo>
                  <a:close/>
                  <a:moveTo>
                    <a:pt x="553848" y="447730"/>
                  </a:moveTo>
                  <a:cubicBezTo>
                    <a:pt x="535503" y="439129"/>
                    <a:pt x="515052" y="431317"/>
                    <a:pt x="492846" y="424734"/>
                  </a:cubicBezTo>
                  <a:cubicBezTo>
                    <a:pt x="483893" y="422101"/>
                    <a:pt x="474852" y="419555"/>
                    <a:pt x="465899" y="417449"/>
                  </a:cubicBezTo>
                  <a:cubicBezTo>
                    <a:pt x="443166" y="411216"/>
                    <a:pt x="425963" y="394628"/>
                    <a:pt x="421925" y="375054"/>
                  </a:cubicBezTo>
                  <a:cubicBezTo>
                    <a:pt x="421925" y="374966"/>
                    <a:pt x="421925" y="374615"/>
                    <a:pt x="421837" y="374527"/>
                  </a:cubicBezTo>
                  <a:cubicBezTo>
                    <a:pt x="450978" y="347230"/>
                    <a:pt x="469761" y="305275"/>
                    <a:pt x="469761" y="258140"/>
                  </a:cubicBezTo>
                  <a:cubicBezTo>
                    <a:pt x="469761" y="180725"/>
                    <a:pt x="417624" y="126656"/>
                    <a:pt x="342841" y="126656"/>
                  </a:cubicBezTo>
                  <a:cubicBezTo>
                    <a:pt x="268147" y="126656"/>
                    <a:pt x="215922" y="180725"/>
                    <a:pt x="215922" y="258140"/>
                  </a:cubicBezTo>
                  <a:cubicBezTo>
                    <a:pt x="215922" y="305099"/>
                    <a:pt x="234617" y="347054"/>
                    <a:pt x="263758" y="374440"/>
                  </a:cubicBezTo>
                  <a:cubicBezTo>
                    <a:pt x="263670" y="375230"/>
                    <a:pt x="263582" y="376020"/>
                    <a:pt x="263495" y="376634"/>
                  </a:cubicBezTo>
                  <a:cubicBezTo>
                    <a:pt x="259369" y="396032"/>
                    <a:pt x="242254" y="412094"/>
                    <a:pt x="219959" y="417449"/>
                  </a:cubicBezTo>
                  <a:cubicBezTo>
                    <a:pt x="210743" y="419643"/>
                    <a:pt x="201790" y="422101"/>
                    <a:pt x="192750" y="424821"/>
                  </a:cubicBezTo>
                  <a:cubicBezTo>
                    <a:pt x="170280" y="431492"/>
                    <a:pt x="150355" y="439041"/>
                    <a:pt x="131923" y="447730"/>
                  </a:cubicBezTo>
                  <a:cubicBezTo>
                    <a:pt x="108049" y="459053"/>
                    <a:pt x="90494" y="477924"/>
                    <a:pt x="81453" y="500306"/>
                  </a:cubicBezTo>
                  <a:cubicBezTo>
                    <a:pt x="53629" y="454313"/>
                    <a:pt x="37304" y="400508"/>
                    <a:pt x="37304" y="342929"/>
                  </a:cubicBezTo>
                  <a:cubicBezTo>
                    <a:pt x="37304" y="174493"/>
                    <a:pt x="174317" y="37391"/>
                    <a:pt x="342841" y="37391"/>
                  </a:cubicBezTo>
                  <a:cubicBezTo>
                    <a:pt x="511278" y="37391"/>
                    <a:pt x="648380" y="174405"/>
                    <a:pt x="648380" y="342929"/>
                  </a:cubicBezTo>
                  <a:cubicBezTo>
                    <a:pt x="648380" y="400596"/>
                    <a:pt x="632053" y="454313"/>
                    <a:pt x="604230" y="500306"/>
                  </a:cubicBezTo>
                  <a:cubicBezTo>
                    <a:pt x="595277" y="478012"/>
                    <a:pt x="577810" y="459053"/>
                    <a:pt x="553848" y="447730"/>
                  </a:cubicBezTo>
                  <a:close/>
                </a:path>
              </a:pathLst>
            </a:custGeom>
            <a:grpFill/>
            <a:ln w="8777" cap="flat">
              <a:noFill/>
              <a:prstDash val="solid"/>
              <a:miter/>
            </a:ln>
          </p:spPr>
          <p:txBody>
            <a:bodyPr rtlCol="0" anchor="ctr"/>
            <a:lstStyle/>
            <a:p>
              <a:endParaRPr lang="en-US" sz="1200"/>
            </a:p>
          </p:txBody>
        </p:sp>
      </p:grpSp>
      <p:grpSp>
        <p:nvGrpSpPr>
          <p:cNvPr id="18" name="Graphic 4">
            <a:extLst>
              <a:ext uri="{FF2B5EF4-FFF2-40B4-BE49-F238E27FC236}">
                <a16:creationId xmlns:a16="http://schemas.microsoft.com/office/drawing/2014/main" id="{6928ACA7-F918-3E97-F8BD-2A1CBDBBF494}"/>
              </a:ext>
            </a:extLst>
          </p:cNvPr>
          <p:cNvGrpSpPr/>
          <p:nvPr/>
        </p:nvGrpSpPr>
        <p:grpSpPr>
          <a:xfrm>
            <a:off x="7510272" y="6635883"/>
            <a:ext cx="754327" cy="754416"/>
            <a:chOff x="3949190" y="3442755"/>
            <a:chExt cx="1234188" cy="1234356"/>
          </a:xfrm>
          <a:solidFill>
            <a:schemeClr val="bg1"/>
          </a:solidFill>
        </p:grpSpPr>
        <p:sp>
          <p:nvSpPr>
            <p:cNvPr id="19" name="Freeform: Shape 18">
              <a:extLst>
                <a:ext uri="{FF2B5EF4-FFF2-40B4-BE49-F238E27FC236}">
                  <a16:creationId xmlns:a16="http://schemas.microsoft.com/office/drawing/2014/main" id="{DDEFCF4C-39C2-FD1B-F4C7-307C3BBEE5C1}"/>
                </a:ext>
              </a:extLst>
            </p:cNvPr>
            <p:cNvSpPr/>
            <p:nvPr/>
          </p:nvSpPr>
          <p:spPr>
            <a:xfrm>
              <a:off x="4422777" y="4465103"/>
              <a:ext cx="286763" cy="212008"/>
            </a:xfrm>
            <a:custGeom>
              <a:avLst/>
              <a:gdLst>
                <a:gd name="connsiteX0" fmla="*/ 235119 w 286763"/>
                <a:gd name="connsiteY0" fmla="*/ 4259 h 212008"/>
                <a:gd name="connsiteX1" fmla="*/ 232525 w 286763"/>
                <a:gd name="connsiteY1" fmla="*/ 30542 h 212008"/>
                <a:gd name="connsiteX2" fmla="*/ 249349 w 286763"/>
                <a:gd name="connsiteY2" fmla="*/ 77582 h 212008"/>
                <a:gd name="connsiteX3" fmla="*/ 249349 w 286763"/>
                <a:gd name="connsiteY3" fmla="*/ 174593 h 212008"/>
                <a:gd name="connsiteX4" fmla="*/ 37415 w 286763"/>
                <a:gd name="connsiteY4" fmla="*/ 174593 h 212008"/>
                <a:gd name="connsiteX5" fmla="*/ 37415 w 286763"/>
                <a:gd name="connsiteY5" fmla="*/ 77582 h 212008"/>
                <a:gd name="connsiteX6" fmla="*/ 54239 w 286763"/>
                <a:gd name="connsiteY6" fmla="*/ 30542 h 212008"/>
                <a:gd name="connsiteX7" fmla="*/ 51644 w 286763"/>
                <a:gd name="connsiteY7" fmla="*/ 4259 h 212008"/>
                <a:gd name="connsiteX8" fmla="*/ 25278 w 286763"/>
                <a:gd name="connsiteY8" fmla="*/ 6854 h 212008"/>
                <a:gd name="connsiteX9" fmla="*/ 0 w 286763"/>
                <a:gd name="connsiteY9" fmla="*/ 77582 h 212008"/>
                <a:gd name="connsiteX10" fmla="*/ 0 w 286763"/>
                <a:gd name="connsiteY10" fmla="*/ 193259 h 212008"/>
                <a:gd name="connsiteX11" fmla="*/ 18666 w 286763"/>
                <a:gd name="connsiteY11" fmla="*/ 212008 h 212008"/>
                <a:gd name="connsiteX12" fmla="*/ 268014 w 286763"/>
                <a:gd name="connsiteY12" fmla="*/ 212008 h 212008"/>
                <a:gd name="connsiteX13" fmla="*/ 286764 w 286763"/>
                <a:gd name="connsiteY13" fmla="*/ 193259 h 212008"/>
                <a:gd name="connsiteX14" fmla="*/ 286764 w 286763"/>
                <a:gd name="connsiteY14" fmla="*/ 77582 h 212008"/>
                <a:gd name="connsiteX15" fmla="*/ 261486 w 286763"/>
                <a:gd name="connsiteY15" fmla="*/ 6854 h 212008"/>
                <a:gd name="connsiteX16" fmla="*/ 235119 w 286763"/>
                <a:gd name="connsiteY16" fmla="*/ 4259 h 21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763" h="212008">
                  <a:moveTo>
                    <a:pt x="235119" y="4259"/>
                  </a:moveTo>
                  <a:cubicBezTo>
                    <a:pt x="227168" y="10788"/>
                    <a:pt x="225996" y="22590"/>
                    <a:pt x="232525" y="30542"/>
                  </a:cubicBezTo>
                  <a:cubicBezTo>
                    <a:pt x="243490" y="43934"/>
                    <a:pt x="249349" y="60172"/>
                    <a:pt x="249349" y="77582"/>
                  </a:cubicBezTo>
                  <a:lnTo>
                    <a:pt x="249349" y="174593"/>
                  </a:lnTo>
                  <a:lnTo>
                    <a:pt x="37415" y="174593"/>
                  </a:lnTo>
                  <a:lnTo>
                    <a:pt x="37415" y="77582"/>
                  </a:lnTo>
                  <a:cubicBezTo>
                    <a:pt x="37415" y="60256"/>
                    <a:pt x="43190" y="44018"/>
                    <a:pt x="54239" y="30542"/>
                  </a:cubicBezTo>
                  <a:cubicBezTo>
                    <a:pt x="60768" y="22590"/>
                    <a:pt x="59596" y="10788"/>
                    <a:pt x="51644" y="4259"/>
                  </a:cubicBezTo>
                  <a:cubicBezTo>
                    <a:pt x="43609" y="-2353"/>
                    <a:pt x="31807" y="-1098"/>
                    <a:pt x="25278" y="6854"/>
                  </a:cubicBezTo>
                  <a:cubicBezTo>
                    <a:pt x="8956" y="26775"/>
                    <a:pt x="0" y="51886"/>
                    <a:pt x="0" y="77582"/>
                  </a:cubicBezTo>
                  <a:lnTo>
                    <a:pt x="0" y="193259"/>
                  </a:lnTo>
                  <a:cubicBezTo>
                    <a:pt x="0" y="203638"/>
                    <a:pt x="8370" y="212008"/>
                    <a:pt x="18666" y="212008"/>
                  </a:cubicBezTo>
                  <a:lnTo>
                    <a:pt x="268014" y="212008"/>
                  </a:lnTo>
                  <a:cubicBezTo>
                    <a:pt x="278310" y="212008"/>
                    <a:pt x="286764" y="203638"/>
                    <a:pt x="286764" y="193259"/>
                  </a:cubicBezTo>
                  <a:lnTo>
                    <a:pt x="286764" y="77582"/>
                  </a:lnTo>
                  <a:cubicBezTo>
                    <a:pt x="286764" y="51886"/>
                    <a:pt x="277808" y="26775"/>
                    <a:pt x="261486" y="6854"/>
                  </a:cubicBezTo>
                  <a:cubicBezTo>
                    <a:pt x="254873" y="-1098"/>
                    <a:pt x="243155" y="-2270"/>
                    <a:pt x="235119" y="4259"/>
                  </a:cubicBezTo>
                  <a:close/>
                </a:path>
              </a:pathLst>
            </a:custGeom>
            <a:grpFill/>
            <a:ln w="8365"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21E278E7-DF47-FCFF-8DCE-E9A5C7DF169A}"/>
                </a:ext>
              </a:extLst>
            </p:cNvPr>
            <p:cNvSpPr/>
            <p:nvPr/>
          </p:nvSpPr>
          <p:spPr>
            <a:xfrm>
              <a:off x="4485135" y="4315518"/>
              <a:ext cx="162047" cy="162047"/>
            </a:xfrm>
            <a:custGeom>
              <a:avLst/>
              <a:gdLst>
                <a:gd name="connsiteX0" fmla="*/ 162047 w 162047"/>
                <a:gd name="connsiteY0" fmla="*/ 81024 h 162047"/>
                <a:gd name="connsiteX1" fmla="*/ 81024 w 162047"/>
                <a:gd name="connsiteY1" fmla="*/ 0 h 162047"/>
                <a:gd name="connsiteX2" fmla="*/ 0 w 162047"/>
                <a:gd name="connsiteY2" fmla="*/ 81024 h 162047"/>
                <a:gd name="connsiteX3" fmla="*/ 81024 w 162047"/>
                <a:gd name="connsiteY3" fmla="*/ 162047 h 162047"/>
                <a:gd name="connsiteX4" fmla="*/ 162047 w 162047"/>
                <a:gd name="connsiteY4" fmla="*/ 81024 h 162047"/>
                <a:gd name="connsiteX5" fmla="*/ 37331 w 162047"/>
                <a:gd name="connsiteY5" fmla="*/ 81024 h 162047"/>
                <a:gd name="connsiteX6" fmla="*/ 80940 w 162047"/>
                <a:gd name="connsiteY6" fmla="*/ 37415 h 162047"/>
                <a:gd name="connsiteX7" fmla="*/ 124549 w 162047"/>
                <a:gd name="connsiteY7" fmla="*/ 81024 h 162047"/>
                <a:gd name="connsiteX8" fmla="*/ 80940 w 162047"/>
                <a:gd name="connsiteY8" fmla="*/ 124632 h 162047"/>
                <a:gd name="connsiteX9" fmla="*/ 37331 w 162047"/>
                <a:gd name="connsiteY9" fmla="*/ 81024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162047" y="81024"/>
                  </a:moveTo>
                  <a:cubicBezTo>
                    <a:pt x="162047" y="36326"/>
                    <a:pt x="125721" y="0"/>
                    <a:pt x="81024" y="0"/>
                  </a:cubicBezTo>
                  <a:cubicBezTo>
                    <a:pt x="36327" y="0"/>
                    <a:pt x="0" y="36326"/>
                    <a:pt x="0" y="81024"/>
                  </a:cubicBezTo>
                  <a:cubicBezTo>
                    <a:pt x="0" y="125720"/>
                    <a:pt x="36327" y="162047"/>
                    <a:pt x="81024" y="162047"/>
                  </a:cubicBezTo>
                  <a:cubicBezTo>
                    <a:pt x="125721" y="162047"/>
                    <a:pt x="162047" y="125720"/>
                    <a:pt x="162047" y="81024"/>
                  </a:cubicBezTo>
                  <a:close/>
                  <a:moveTo>
                    <a:pt x="37331" y="81024"/>
                  </a:moveTo>
                  <a:cubicBezTo>
                    <a:pt x="37331" y="57001"/>
                    <a:pt x="56918" y="37415"/>
                    <a:pt x="80940" y="37415"/>
                  </a:cubicBezTo>
                  <a:cubicBezTo>
                    <a:pt x="104963" y="37415"/>
                    <a:pt x="124549" y="57001"/>
                    <a:pt x="124549" y="81024"/>
                  </a:cubicBezTo>
                  <a:cubicBezTo>
                    <a:pt x="124549" y="105046"/>
                    <a:pt x="104963" y="124632"/>
                    <a:pt x="80940" y="124632"/>
                  </a:cubicBezTo>
                  <a:cubicBezTo>
                    <a:pt x="56918" y="124716"/>
                    <a:pt x="37331" y="105046"/>
                    <a:pt x="37331" y="81024"/>
                  </a:cubicBezTo>
                  <a:close/>
                </a:path>
              </a:pathLst>
            </a:custGeom>
            <a:grpFill/>
            <a:ln w="8365"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F2E25811-5A49-8F02-6250-53F2BB705CDD}"/>
                </a:ext>
              </a:extLst>
            </p:cNvPr>
            <p:cNvSpPr/>
            <p:nvPr/>
          </p:nvSpPr>
          <p:spPr>
            <a:xfrm>
              <a:off x="3949190" y="4303055"/>
              <a:ext cx="286680" cy="211924"/>
            </a:xfrm>
            <a:custGeom>
              <a:avLst/>
              <a:gdLst>
                <a:gd name="connsiteX0" fmla="*/ 235120 w 286680"/>
                <a:gd name="connsiteY0" fmla="*/ 4259 h 211924"/>
                <a:gd name="connsiteX1" fmla="*/ 232525 w 286680"/>
                <a:gd name="connsiteY1" fmla="*/ 30625 h 211924"/>
                <a:gd name="connsiteX2" fmla="*/ 249349 w 286680"/>
                <a:gd name="connsiteY2" fmla="*/ 77666 h 211924"/>
                <a:gd name="connsiteX3" fmla="*/ 249349 w 286680"/>
                <a:gd name="connsiteY3" fmla="*/ 174593 h 211924"/>
                <a:gd name="connsiteX4" fmla="*/ 37415 w 286680"/>
                <a:gd name="connsiteY4" fmla="*/ 174593 h 211924"/>
                <a:gd name="connsiteX5" fmla="*/ 37415 w 286680"/>
                <a:gd name="connsiteY5" fmla="*/ 77666 h 211924"/>
                <a:gd name="connsiteX6" fmla="*/ 54239 w 286680"/>
                <a:gd name="connsiteY6" fmla="*/ 30625 h 211924"/>
                <a:gd name="connsiteX7" fmla="*/ 51644 w 286680"/>
                <a:gd name="connsiteY7" fmla="*/ 4259 h 211924"/>
                <a:gd name="connsiteX8" fmla="*/ 25278 w 286680"/>
                <a:gd name="connsiteY8" fmla="*/ 6854 h 211924"/>
                <a:gd name="connsiteX9" fmla="*/ 0 w 286680"/>
                <a:gd name="connsiteY9" fmla="*/ 77582 h 211924"/>
                <a:gd name="connsiteX10" fmla="*/ 0 w 286680"/>
                <a:gd name="connsiteY10" fmla="*/ 193259 h 211924"/>
                <a:gd name="connsiteX11" fmla="*/ 18666 w 286680"/>
                <a:gd name="connsiteY11" fmla="*/ 211924 h 211924"/>
                <a:gd name="connsiteX12" fmla="*/ 268014 w 286680"/>
                <a:gd name="connsiteY12" fmla="*/ 211924 h 211924"/>
                <a:gd name="connsiteX13" fmla="*/ 286680 w 286680"/>
                <a:gd name="connsiteY13" fmla="*/ 193259 h 211924"/>
                <a:gd name="connsiteX14" fmla="*/ 286680 w 286680"/>
                <a:gd name="connsiteY14" fmla="*/ 77582 h 211924"/>
                <a:gd name="connsiteX15" fmla="*/ 261402 w 286680"/>
                <a:gd name="connsiteY15" fmla="*/ 6854 h 211924"/>
                <a:gd name="connsiteX16" fmla="*/ 235120 w 286680"/>
                <a:gd name="connsiteY16" fmla="*/ 4259 h 21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680" h="211924">
                  <a:moveTo>
                    <a:pt x="235120" y="4259"/>
                  </a:moveTo>
                  <a:cubicBezTo>
                    <a:pt x="227168" y="10788"/>
                    <a:pt x="225996" y="22590"/>
                    <a:pt x="232525" y="30625"/>
                  </a:cubicBezTo>
                  <a:cubicBezTo>
                    <a:pt x="243490" y="44018"/>
                    <a:pt x="249349" y="60256"/>
                    <a:pt x="249349" y="77666"/>
                  </a:cubicBezTo>
                  <a:lnTo>
                    <a:pt x="249349" y="174593"/>
                  </a:lnTo>
                  <a:lnTo>
                    <a:pt x="37415" y="174593"/>
                  </a:lnTo>
                  <a:lnTo>
                    <a:pt x="37415" y="77666"/>
                  </a:lnTo>
                  <a:cubicBezTo>
                    <a:pt x="37415" y="60256"/>
                    <a:pt x="43190" y="44101"/>
                    <a:pt x="54239" y="30625"/>
                  </a:cubicBezTo>
                  <a:cubicBezTo>
                    <a:pt x="60768" y="22674"/>
                    <a:pt x="59596" y="10872"/>
                    <a:pt x="51644" y="4259"/>
                  </a:cubicBezTo>
                  <a:cubicBezTo>
                    <a:pt x="43609" y="-2269"/>
                    <a:pt x="31891" y="-1097"/>
                    <a:pt x="25278" y="6854"/>
                  </a:cubicBezTo>
                  <a:cubicBezTo>
                    <a:pt x="8956" y="26775"/>
                    <a:pt x="0" y="51886"/>
                    <a:pt x="0" y="77582"/>
                  </a:cubicBezTo>
                  <a:lnTo>
                    <a:pt x="0" y="193259"/>
                  </a:lnTo>
                  <a:cubicBezTo>
                    <a:pt x="0" y="203554"/>
                    <a:pt x="8370" y="211924"/>
                    <a:pt x="18666" y="211924"/>
                  </a:cubicBezTo>
                  <a:lnTo>
                    <a:pt x="268014" y="211924"/>
                  </a:lnTo>
                  <a:cubicBezTo>
                    <a:pt x="278310" y="211924"/>
                    <a:pt x="286680" y="203554"/>
                    <a:pt x="286680" y="193259"/>
                  </a:cubicBezTo>
                  <a:lnTo>
                    <a:pt x="286680" y="77582"/>
                  </a:lnTo>
                  <a:cubicBezTo>
                    <a:pt x="286680" y="51886"/>
                    <a:pt x="277724" y="26775"/>
                    <a:pt x="261402" y="6854"/>
                  </a:cubicBezTo>
                  <a:cubicBezTo>
                    <a:pt x="254873" y="-1097"/>
                    <a:pt x="243071" y="-2353"/>
                    <a:pt x="235120" y="4259"/>
                  </a:cubicBezTo>
                  <a:close/>
                </a:path>
              </a:pathLst>
            </a:custGeom>
            <a:grpFill/>
            <a:ln w="8365"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646963F3-7D8F-1FB4-642F-FDD2B93325D8}"/>
                </a:ext>
              </a:extLst>
            </p:cNvPr>
            <p:cNvSpPr/>
            <p:nvPr/>
          </p:nvSpPr>
          <p:spPr>
            <a:xfrm>
              <a:off x="4011464" y="4153470"/>
              <a:ext cx="162047" cy="162047"/>
            </a:xfrm>
            <a:custGeom>
              <a:avLst/>
              <a:gdLst>
                <a:gd name="connsiteX0" fmla="*/ 81024 w 162047"/>
                <a:gd name="connsiteY0" fmla="*/ 162048 h 162047"/>
                <a:gd name="connsiteX1" fmla="*/ 162047 w 162047"/>
                <a:gd name="connsiteY1" fmla="*/ 81024 h 162047"/>
                <a:gd name="connsiteX2" fmla="*/ 81024 w 162047"/>
                <a:gd name="connsiteY2" fmla="*/ 0 h 162047"/>
                <a:gd name="connsiteX3" fmla="*/ 0 w 162047"/>
                <a:gd name="connsiteY3" fmla="*/ 81024 h 162047"/>
                <a:gd name="connsiteX4" fmla="*/ 81024 w 162047"/>
                <a:gd name="connsiteY4" fmla="*/ 162048 h 162047"/>
                <a:gd name="connsiteX5" fmla="*/ 81024 w 162047"/>
                <a:gd name="connsiteY5" fmla="*/ 37331 h 162047"/>
                <a:gd name="connsiteX6" fmla="*/ 124633 w 162047"/>
                <a:gd name="connsiteY6" fmla="*/ 80940 h 162047"/>
                <a:gd name="connsiteX7" fmla="*/ 81024 w 162047"/>
                <a:gd name="connsiteY7" fmla="*/ 124549 h 162047"/>
                <a:gd name="connsiteX8" fmla="*/ 37415 w 162047"/>
                <a:gd name="connsiteY8" fmla="*/ 80940 h 162047"/>
                <a:gd name="connsiteX9" fmla="*/ 81024 w 162047"/>
                <a:gd name="connsiteY9" fmla="*/ 37331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81024" y="162048"/>
                  </a:moveTo>
                  <a:cubicBezTo>
                    <a:pt x="125721" y="162048"/>
                    <a:pt x="162047" y="125721"/>
                    <a:pt x="162047" y="81024"/>
                  </a:cubicBezTo>
                  <a:cubicBezTo>
                    <a:pt x="162047" y="36327"/>
                    <a:pt x="125721" y="0"/>
                    <a:pt x="81024" y="0"/>
                  </a:cubicBezTo>
                  <a:cubicBezTo>
                    <a:pt x="36327" y="0"/>
                    <a:pt x="0" y="36327"/>
                    <a:pt x="0" y="81024"/>
                  </a:cubicBezTo>
                  <a:cubicBezTo>
                    <a:pt x="0" y="125721"/>
                    <a:pt x="36327" y="162048"/>
                    <a:pt x="81024" y="162048"/>
                  </a:cubicBezTo>
                  <a:close/>
                  <a:moveTo>
                    <a:pt x="81024" y="37331"/>
                  </a:moveTo>
                  <a:cubicBezTo>
                    <a:pt x="105046" y="37331"/>
                    <a:pt x="124633" y="56917"/>
                    <a:pt x="124633" y="80940"/>
                  </a:cubicBezTo>
                  <a:cubicBezTo>
                    <a:pt x="124633" y="104963"/>
                    <a:pt x="105046" y="124549"/>
                    <a:pt x="81024" y="124549"/>
                  </a:cubicBezTo>
                  <a:cubicBezTo>
                    <a:pt x="57001" y="124549"/>
                    <a:pt x="37415" y="104963"/>
                    <a:pt x="37415" y="80940"/>
                  </a:cubicBezTo>
                  <a:cubicBezTo>
                    <a:pt x="37415" y="56917"/>
                    <a:pt x="57001" y="37331"/>
                    <a:pt x="81024" y="37331"/>
                  </a:cubicBezTo>
                  <a:close/>
                </a:path>
              </a:pathLst>
            </a:custGeom>
            <a:grpFill/>
            <a:ln w="8365"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B24A48A1-33D6-423B-B34F-A858BD317F30}"/>
                </a:ext>
              </a:extLst>
            </p:cNvPr>
            <p:cNvSpPr/>
            <p:nvPr/>
          </p:nvSpPr>
          <p:spPr>
            <a:xfrm>
              <a:off x="4896699" y="4303055"/>
              <a:ext cx="286680" cy="211924"/>
            </a:xfrm>
            <a:custGeom>
              <a:avLst/>
              <a:gdLst>
                <a:gd name="connsiteX0" fmla="*/ 261402 w 286680"/>
                <a:gd name="connsiteY0" fmla="*/ 6854 h 211924"/>
                <a:gd name="connsiteX1" fmla="*/ 235036 w 286680"/>
                <a:gd name="connsiteY1" fmla="*/ 4259 h 211924"/>
                <a:gd name="connsiteX2" fmla="*/ 232441 w 286680"/>
                <a:gd name="connsiteY2" fmla="*/ 30625 h 211924"/>
                <a:gd name="connsiteX3" fmla="*/ 249265 w 286680"/>
                <a:gd name="connsiteY3" fmla="*/ 77666 h 211924"/>
                <a:gd name="connsiteX4" fmla="*/ 249265 w 286680"/>
                <a:gd name="connsiteY4" fmla="*/ 174593 h 211924"/>
                <a:gd name="connsiteX5" fmla="*/ 37331 w 286680"/>
                <a:gd name="connsiteY5" fmla="*/ 174593 h 211924"/>
                <a:gd name="connsiteX6" fmla="*/ 37331 w 286680"/>
                <a:gd name="connsiteY6" fmla="*/ 77666 h 211924"/>
                <a:gd name="connsiteX7" fmla="*/ 54155 w 286680"/>
                <a:gd name="connsiteY7" fmla="*/ 30625 h 211924"/>
                <a:gd name="connsiteX8" fmla="*/ 51561 w 286680"/>
                <a:gd name="connsiteY8" fmla="*/ 4259 h 211924"/>
                <a:gd name="connsiteX9" fmla="*/ 25278 w 286680"/>
                <a:gd name="connsiteY9" fmla="*/ 6854 h 211924"/>
                <a:gd name="connsiteX10" fmla="*/ 0 w 286680"/>
                <a:gd name="connsiteY10" fmla="*/ 77582 h 211924"/>
                <a:gd name="connsiteX11" fmla="*/ 0 w 286680"/>
                <a:gd name="connsiteY11" fmla="*/ 193259 h 211924"/>
                <a:gd name="connsiteX12" fmla="*/ 18665 w 286680"/>
                <a:gd name="connsiteY12" fmla="*/ 211924 h 211924"/>
                <a:gd name="connsiteX13" fmla="*/ 268014 w 286680"/>
                <a:gd name="connsiteY13" fmla="*/ 211924 h 211924"/>
                <a:gd name="connsiteX14" fmla="*/ 286680 w 286680"/>
                <a:gd name="connsiteY14" fmla="*/ 193259 h 211924"/>
                <a:gd name="connsiteX15" fmla="*/ 286680 w 286680"/>
                <a:gd name="connsiteY15" fmla="*/ 77582 h 211924"/>
                <a:gd name="connsiteX16" fmla="*/ 261402 w 286680"/>
                <a:gd name="connsiteY16" fmla="*/ 6854 h 21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680" h="211924">
                  <a:moveTo>
                    <a:pt x="261402" y="6854"/>
                  </a:moveTo>
                  <a:cubicBezTo>
                    <a:pt x="254873" y="-1097"/>
                    <a:pt x="243071" y="-2353"/>
                    <a:pt x="235036" y="4259"/>
                  </a:cubicBezTo>
                  <a:cubicBezTo>
                    <a:pt x="227084" y="10788"/>
                    <a:pt x="225912" y="22590"/>
                    <a:pt x="232441" y="30625"/>
                  </a:cubicBezTo>
                  <a:cubicBezTo>
                    <a:pt x="243406" y="44018"/>
                    <a:pt x="249265" y="60256"/>
                    <a:pt x="249265" y="77666"/>
                  </a:cubicBezTo>
                  <a:lnTo>
                    <a:pt x="249265" y="174593"/>
                  </a:lnTo>
                  <a:lnTo>
                    <a:pt x="37331" y="174593"/>
                  </a:lnTo>
                  <a:lnTo>
                    <a:pt x="37331" y="77666"/>
                  </a:lnTo>
                  <a:cubicBezTo>
                    <a:pt x="37331" y="60256"/>
                    <a:pt x="43107" y="44101"/>
                    <a:pt x="54155" y="30625"/>
                  </a:cubicBezTo>
                  <a:cubicBezTo>
                    <a:pt x="60684" y="22674"/>
                    <a:pt x="59512" y="10872"/>
                    <a:pt x="51561" y="4259"/>
                  </a:cubicBezTo>
                  <a:cubicBezTo>
                    <a:pt x="43609" y="-2269"/>
                    <a:pt x="31807" y="-1097"/>
                    <a:pt x="25278" y="6854"/>
                  </a:cubicBezTo>
                  <a:cubicBezTo>
                    <a:pt x="8956" y="26775"/>
                    <a:pt x="0" y="51886"/>
                    <a:pt x="0" y="77582"/>
                  </a:cubicBezTo>
                  <a:lnTo>
                    <a:pt x="0" y="193259"/>
                  </a:lnTo>
                  <a:cubicBezTo>
                    <a:pt x="0" y="203554"/>
                    <a:pt x="8370" y="211924"/>
                    <a:pt x="18665" y="211924"/>
                  </a:cubicBezTo>
                  <a:lnTo>
                    <a:pt x="268014" y="211924"/>
                  </a:lnTo>
                  <a:cubicBezTo>
                    <a:pt x="278310" y="211924"/>
                    <a:pt x="286680" y="203554"/>
                    <a:pt x="286680" y="193259"/>
                  </a:cubicBezTo>
                  <a:lnTo>
                    <a:pt x="286680" y="77582"/>
                  </a:lnTo>
                  <a:cubicBezTo>
                    <a:pt x="286680" y="51886"/>
                    <a:pt x="277724" y="26692"/>
                    <a:pt x="261402" y="6854"/>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190F57F3-F14E-D3F8-F37C-0EBA522AE48C}"/>
                </a:ext>
              </a:extLst>
            </p:cNvPr>
            <p:cNvSpPr/>
            <p:nvPr/>
          </p:nvSpPr>
          <p:spPr>
            <a:xfrm>
              <a:off x="4958973" y="4153470"/>
              <a:ext cx="162047" cy="162047"/>
            </a:xfrm>
            <a:custGeom>
              <a:avLst/>
              <a:gdLst>
                <a:gd name="connsiteX0" fmla="*/ 81024 w 162047"/>
                <a:gd name="connsiteY0" fmla="*/ 162048 h 162047"/>
                <a:gd name="connsiteX1" fmla="*/ 162047 w 162047"/>
                <a:gd name="connsiteY1" fmla="*/ 81024 h 162047"/>
                <a:gd name="connsiteX2" fmla="*/ 81024 w 162047"/>
                <a:gd name="connsiteY2" fmla="*/ 0 h 162047"/>
                <a:gd name="connsiteX3" fmla="*/ 0 w 162047"/>
                <a:gd name="connsiteY3" fmla="*/ 81024 h 162047"/>
                <a:gd name="connsiteX4" fmla="*/ 81024 w 162047"/>
                <a:gd name="connsiteY4" fmla="*/ 162048 h 162047"/>
                <a:gd name="connsiteX5" fmla="*/ 81024 w 162047"/>
                <a:gd name="connsiteY5" fmla="*/ 37331 h 162047"/>
                <a:gd name="connsiteX6" fmla="*/ 124632 w 162047"/>
                <a:gd name="connsiteY6" fmla="*/ 80940 h 162047"/>
                <a:gd name="connsiteX7" fmla="*/ 81024 w 162047"/>
                <a:gd name="connsiteY7" fmla="*/ 124549 h 162047"/>
                <a:gd name="connsiteX8" fmla="*/ 37415 w 162047"/>
                <a:gd name="connsiteY8" fmla="*/ 80940 h 162047"/>
                <a:gd name="connsiteX9" fmla="*/ 81024 w 162047"/>
                <a:gd name="connsiteY9" fmla="*/ 37331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81024" y="162048"/>
                  </a:moveTo>
                  <a:cubicBezTo>
                    <a:pt x="125721" y="162048"/>
                    <a:pt x="162047" y="125721"/>
                    <a:pt x="162047" y="81024"/>
                  </a:cubicBezTo>
                  <a:cubicBezTo>
                    <a:pt x="162047" y="36327"/>
                    <a:pt x="125721" y="0"/>
                    <a:pt x="81024" y="0"/>
                  </a:cubicBezTo>
                  <a:cubicBezTo>
                    <a:pt x="36327" y="0"/>
                    <a:pt x="0" y="36327"/>
                    <a:pt x="0" y="81024"/>
                  </a:cubicBezTo>
                  <a:cubicBezTo>
                    <a:pt x="0" y="125721"/>
                    <a:pt x="36327" y="162048"/>
                    <a:pt x="81024" y="162048"/>
                  </a:cubicBezTo>
                  <a:close/>
                  <a:moveTo>
                    <a:pt x="81024" y="37331"/>
                  </a:moveTo>
                  <a:cubicBezTo>
                    <a:pt x="105046" y="37331"/>
                    <a:pt x="124632" y="56917"/>
                    <a:pt x="124632" y="80940"/>
                  </a:cubicBezTo>
                  <a:cubicBezTo>
                    <a:pt x="124632" y="104963"/>
                    <a:pt x="105046" y="124549"/>
                    <a:pt x="81024" y="124549"/>
                  </a:cubicBezTo>
                  <a:cubicBezTo>
                    <a:pt x="57001" y="124549"/>
                    <a:pt x="37415" y="104963"/>
                    <a:pt x="37415" y="80940"/>
                  </a:cubicBezTo>
                  <a:cubicBezTo>
                    <a:pt x="37415" y="56917"/>
                    <a:pt x="57001" y="37331"/>
                    <a:pt x="81024" y="37331"/>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E50D4ECF-6AEC-9477-61B0-165FBE9902F2}"/>
                </a:ext>
              </a:extLst>
            </p:cNvPr>
            <p:cNvSpPr/>
            <p:nvPr/>
          </p:nvSpPr>
          <p:spPr>
            <a:xfrm>
              <a:off x="4461280" y="3542444"/>
              <a:ext cx="209925" cy="436506"/>
            </a:xfrm>
            <a:custGeom>
              <a:avLst/>
              <a:gdLst>
                <a:gd name="connsiteX0" fmla="*/ 104795 w 209925"/>
                <a:gd name="connsiteY0" fmla="*/ 199630 h 436506"/>
                <a:gd name="connsiteX1" fmla="*/ 37415 w 209925"/>
                <a:gd name="connsiteY1" fmla="*/ 140034 h 436506"/>
                <a:gd name="connsiteX2" fmla="*/ 104795 w 209925"/>
                <a:gd name="connsiteY2" fmla="*/ 80521 h 436506"/>
                <a:gd name="connsiteX3" fmla="*/ 167990 w 209925"/>
                <a:gd name="connsiteY3" fmla="*/ 119359 h 436506"/>
                <a:gd name="connsiteX4" fmla="*/ 192515 w 209925"/>
                <a:gd name="connsiteY4" fmla="*/ 129320 h 436506"/>
                <a:gd name="connsiteX5" fmla="*/ 202476 w 209925"/>
                <a:gd name="connsiteY5" fmla="*/ 104795 h 436506"/>
                <a:gd name="connsiteX6" fmla="*/ 123461 w 209925"/>
                <a:gd name="connsiteY6" fmla="*/ 44697 h 436506"/>
                <a:gd name="connsiteX7" fmla="*/ 123461 w 209925"/>
                <a:gd name="connsiteY7" fmla="*/ 18666 h 436506"/>
                <a:gd name="connsiteX8" fmla="*/ 104795 w 209925"/>
                <a:gd name="connsiteY8" fmla="*/ 0 h 436506"/>
                <a:gd name="connsiteX9" fmla="*/ 86130 w 209925"/>
                <a:gd name="connsiteY9" fmla="*/ 18666 h 436506"/>
                <a:gd name="connsiteX10" fmla="*/ 86130 w 209925"/>
                <a:gd name="connsiteY10" fmla="*/ 44781 h 436506"/>
                <a:gd name="connsiteX11" fmla="*/ 0 w 209925"/>
                <a:gd name="connsiteY11" fmla="*/ 139950 h 436506"/>
                <a:gd name="connsiteX12" fmla="*/ 104795 w 209925"/>
                <a:gd name="connsiteY12" fmla="*/ 236877 h 436506"/>
                <a:gd name="connsiteX13" fmla="*/ 172510 w 209925"/>
                <a:gd name="connsiteY13" fmla="*/ 296390 h 436506"/>
                <a:gd name="connsiteX14" fmla="*/ 105130 w 209925"/>
                <a:gd name="connsiteY14" fmla="*/ 355902 h 436506"/>
                <a:gd name="connsiteX15" fmla="*/ 41935 w 209925"/>
                <a:gd name="connsiteY15" fmla="*/ 317064 h 436506"/>
                <a:gd name="connsiteX16" fmla="*/ 17494 w 209925"/>
                <a:gd name="connsiteY16" fmla="*/ 307103 h 436506"/>
                <a:gd name="connsiteX17" fmla="*/ 7533 w 209925"/>
                <a:gd name="connsiteY17" fmla="*/ 331628 h 436506"/>
                <a:gd name="connsiteX18" fmla="*/ 86213 w 209925"/>
                <a:gd name="connsiteY18" fmla="*/ 391643 h 436506"/>
                <a:gd name="connsiteX19" fmla="*/ 86213 w 209925"/>
                <a:gd name="connsiteY19" fmla="*/ 417758 h 436506"/>
                <a:gd name="connsiteX20" fmla="*/ 104879 w 209925"/>
                <a:gd name="connsiteY20" fmla="*/ 436507 h 436506"/>
                <a:gd name="connsiteX21" fmla="*/ 123544 w 209925"/>
                <a:gd name="connsiteY21" fmla="*/ 417758 h 436506"/>
                <a:gd name="connsiteX22" fmla="*/ 123544 w 209925"/>
                <a:gd name="connsiteY22" fmla="*/ 391726 h 436506"/>
                <a:gd name="connsiteX23" fmla="*/ 209925 w 209925"/>
                <a:gd name="connsiteY23" fmla="*/ 296557 h 436506"/>
                <a:gd name="connsiteX24" fmla="*/ 104795 w 209925"/>
                <a:gd name="connsiteY24" fmla="*/ 199630 h 4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9925" h="436506">
                  <a:moveTo>
                    <a:pt x="104795" y="199630"/>
                  </a:moveTo>
                  <a:cubicBezTo>
                    <a:pt x="49133" y="199630"/>
                    <a:pt x="37415" y="167237"/>
                    <a:pt x="37415" y="140034"/>
                  </a:cubicBezTo>
                  <a:cubicBezTo>
                    <a:pt x="37415" y="107222"/>
                    <a:pt x="67631" y="80521"/>
                    <a:pt x="104795" y="80521"/>
                  </a:cubicBezTo>
                  <a:cubicBezTo>
                    <a:pt x="132835" y="80521"/>
                    <a:pt x="158197" y="96090"/>
                    <a:pt x="167990" y="119359"/>
                  </a:cubicBezTo>
                  <a:cubicBezTo>
                    <a:pt x="172008" y="128818"/>
                    <a:pt x="182973" y="133338"/>
                    <a:pt x="192515" y="129320"/>
                  </a:cubicBezTo>
                  <a:cubicBezTo>
                    <a:pt x="202057" y="125302"/>
                    <a:pt x="206493" y="114337"/>
                    <a:pt x="202476" y="104795"/>
                  </a:cubicBezTo>
                  <a:cubicBezTo>
                    <a:pt x="189000" y="72821"/>
                    <a:pt x="159034" y="50640"/>
                    <a:pt x="123461" y="44697"/>
                  </a:cubicBezTo>
                  <a:lnTo>
                    <a:pt x="123461" y="18666"/>
                  </a:lnTo>
                  <a:cubicBezTo>
                    <a:pt x="123461" y="8370"/>
                    <a:pt x="115091" y="0"/>
                    <a:pt x="104795" y="0"/>
                  </a:cubicBezTo>
                  <a:cubicBezTo>
                    <a:pt x="94500" y="0"/>
                    <a:pt x="86130" y="8370"/>
                    <a:pt x="86130" y="18666"/>
                  </a:cubicBezTo>
                  <a:lnTo>
                    <a:pt x="86130" y="44781"/>
                  </a:lnTo>
                  <a:cubicBezTo>
                    <a:pt x="37247" y="52983"/>
                    <a:pt x="0" y="92407"/>
                    <a:pt x="0" y="139950"/>
                  </a:cubicBezTo>
                  <a:cubicBezTo>
                    <a:pt x="0" y="186823"/>
                    <a:pt x="27538" y="236877"/>
                    <a:pt x="104795" y="236877"/>
                  </a:cubicBezTo>
                  <a:cubicBezTo>
                    <a:pt x="160708" y="236877"/>
                    <a:pt x="172510" y="269270"/>
                    <a:pt x="172510" y="296390"/>
                  </a:cubicBezTo>
                  <a:cubicBezTo>
                    <a:pt x="172510" y="329201"/>
                    <a:pt x="142294" y="355902"/>
                    <a:pt x="105130" y="355902"/>
                  </a:cubicBezTo>
                  <a:cubicBezTo>
                    <a:pt x="77090" y="355902"/>
                    <a:pt x="51728" y="340333"/>
                    <a:pt x="41935" y="317064"/>
                  </a:cubicBezTo>
                  <a:cubicBezTo>
                    <a:pt x="37917" y="307606"/>
                    <a:pt x="26952" y="303086"/>
                    <a:pt x="17494" y="307103"/>
                  </a:cubicBezTo>
                  <a:cubicBezTo>
                    <a:pt x="7952" y="311121"/>
                    <a:pt x="3515" y="322086"/>
                    <a:pt x="7533" y="331628"/>
                  </a:cubicBezTo>
                  <a:cubicBezTo>
                    <a:pt x="20926" y="363519"/>
                    <a:pt x="50807" y="385700"/>
                    <a:pt x="86213" y="391643"/>
                  </a:cubicBezTo>
                  <a:lnTo>
                    <a:pt x="86213" y="417758"/>
                  </a:lnTo>
                  <a:cubicBezTo>
                    <a:pt x="86213" y="428137"/>
                    <a:pt x="94584" y="436507"/>
                    <a:pt x="104879" y="436507"/>
                  </a:cubicBezTo>
                  <a:cubicBezTo>
                    <a:pt x="115174" y="436507"/>
                    <a:pt x="123544" y="428137"/>
                    <a:pt x="123544" y="417758"/>
                  </a:cubicBezTo>
                  <a:lnTo>
                    <a:pt x="123544" y="391726"/>
                  </a:lnTo>
                  <a:cubicBezTo>
                    <a:pt x="172510" y="383607"/>
                    <a:pt x="209925" y="344183"/>
                    <a:pt x="209925" y="296557"/>
                  </a:cubicBezTo>
                  <a:cubicBezTo>
                    <a:pt x="209925" y="249684"/>
                    <a:pt x="182303" y="199630"/>
                    <a:pt x="104795" y="199630"/>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55CC029F-26B2-E02A-9819-92C636CBDB48}"/>
                </a:ext>
              </a:extLst>
            </p:cNvPr>
            <p:cNvSpPr/>
            <p:nvPr/>
          </p:nvSpPr>
          <p:spPr>
            <a:xfrm>
              <a:off x="4235953" y="3442755"/>
              <a:ext cx="660745" cy="810404"/>
            </a:xfrm>
            <a:custGeom>
              <a:avLst/>
              <a:gdLst>
                <a:gd name="connsiteX0" fmla="*/ 641996 w 660745"/>
                <a:gd name="connsiteY0" fmla="*/ 772990 h 810404"/>
                <a:gd name="connsiteX1" fmla="*/ 523725 w 660745"/>
                <a:gd name="connsiteY1" fmla="*/ 772990 h 810404"/>
                <a:gd name="connsiteX2" fmla="*/ 523725 w 660745"/>
                <a:gd name="connsiteY2" fmla="*/ 569677 h 810404"/>
                <a:gd name="connsiteX3" fmla="*/ 648273 w 660745"/>
                <a:gd name="connsiteY3" fmla="*/ 317901 h 810404"/>
                <a:gd name="connsiteX4" fmla="*/ 330373 w 660745"/>
                <a:gd name="connsiteY4" fmla="*/ 0 h 810404"/>
                <a:gd name="connsiteX5" fmla="*/ 12472 w 660745"/>
                <a:gd name="connsiteY5" fmla="*/ 317901 h 810404"/>
                <a:gd name="connsiteX6" fmla="*/ 137020 w 660745"/>
                <a:gd name="connsiteY6" fmla="*/ 569677 h 810404"/>
                <a:gd name="connsiteX7" fmla="*/ 137020 w 660745"/>
                <a:gd name="connsiteY7" fmla="*/ 772990 h 810404"/>
                <a:gd name="connsiteX8" fmla="*/ 18749 w 660745"/>
                <a:gd name="connsiteY8" fmla="*/ 772990 h 810404"/>
                <a:gd name="connsiteX9" fmla="*/ 0 w 660745"/>
                <a:gd name="connsiteY9" fmla="*/ 791739 h 810404"/>
                <a:gd name="connsiteX10" fmla="*/ 18749 w 660745"/>
                <a:gd name="connsiteY10" fmla="*/ 810405 h 810404"/>
                <a:gd name="connsiteX11" fmla="*/ 155770 w 660745"/>
                <a:gd name="connsiteY11" fmla="*/ 810405 h 810404"/>
                <a:gd name="connsiteX12" fmla="*/ 174435 w 660745"/>
                <a:gd name="connsiteY12" fmla="*/ 791739 h 810404"/>
                <a:gd name="connsiteX13" fmla="*/ 174435 w 660745"/>
                <a:gd name="connsiteY13" fmla="*/ 594704 h 810404"/>
                <a:gd name="connsiteX14" fmla="*/ 311623 w 660745"/>
                <a:gd name="connsiteY14" fmla="*/ 634965 h 810404"/>
                <a:gd name="connsiteX15" fmla="*/ 311623 w 660745"/>
                <a:gd name="connsiteY15" fmla="*/ 791739 h 810404"/>
                <a:gd name="connsiteX16" fmla="*/ 330289 w 660745"/>
                <a:gd name="connsiteY16" fmla="*/ 810405 h 810404"/>
                <a:gd name="connsiteX17" fmla="*/ 348954 w 660745"/>
                <a:gd name="connsiteY17" fmla="*/ 791739 h 810404"/>
                <a:gd name="connsiteX18" fmla="*/ 348954 w 660745"/>
                <a:gd name="connsiteY18" fmla="*/ 634965 h 810404"/>
                <a:gd name="connsiteX19" fmla="*/ 486393 w 660745"/>
                <a:gd name="connsiteY19" fmla="*/ 594704 h 810404"/>
                <a:gd name="connsiteX20" fmla="*/ 486393 w 660745"/>
                <a:gd name="connsiteY20" fmla="*/ 791739 h 810404"/>
                <a:gd name="connsiteX21" fmla="*/ 505059 w 660745"/>
                <a:gd name="connsiteY21" fmla="*/ 810405 h 810404"/>
                <a:gd name="connsiteX22" fmla="*/ 642079 w 660745"/>
                <a:gd name="connsiteY22" fmla="*/ 810405 h 810404"/>
                <a:gd name="connsiteX23" fmla="*/ 660745 w 660745"/>
                <a:gd name="connsiteY23" fmla="*/ 791739 h 810404"/>
                <a:gd name="connsiteX24" fmla="*/ 641996 w 660745"/>
                <a:gd name="connsiteY24" fmla="*/ 772990 h 810404"/>
                <a:gd name="connsiteX25" fmla="*/ 330289 w 660745"/>
                <a:gd name="connsiteY25" fmla="*/ 598555 h 810404"/>
                <a:gd name="connsiteX26" fmla="*/ 49803 w 660745"/>
                <a:gd name="connsiteY26" fmla="*/ 317985 h 810404"/>
                <a:gd name="connsiteX27" fmla="*/ 330289 w 660745"/>
                <a:gd name="connsiteY27" fmla="*/ 37499 h 810404"/>
                <a:gd name="connsiteX28" fmla="*/ 610775 w 660745"/>
                <a:gd name="connsiteY28" fmla="*/ 317985 h 810404"/>
                <a:gd name="connsiteX29" fmla="*/ 330289 w 660745"/>
                <a:gd name="connsiteY29" fmla="*/ 598555 h 81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0745" h="810404">
                  <a:moveTo>
                    <a:pt x="641996" y="772990"/>
                  </a:moveTo>
                  <a:lnTo>
                    <a:pt x="523725" y="772990"/>
                  </a:lnTo>
                  <a:lnTo>
                    <a:pt x="523725" y="569677"/>
                  </a:lnTo>
                  <a:cubicBezTo>
                    <a:pt x="599308" y="511504"/>
                    <a:pt x="648273" y="420436"/>
                    <a:pt x="648273" y="317901"/>
                  </a:cubicBezTo>
                  <a:cubicBezTo>
                    <a:pt x="648273" y="142629"/>
                    <a:pt x="505645" y="0"/>
                    <a:pt x="330373" y="0"/>
                  </a:cubicBezTo>
                  <a:cubicBezTo>
                    <a:pt x="155100" y="0"/>
                    <a:pt x="12472" y="142629"/>
                    <a:pt x="12472" y="317901"/>
                  </a:cubicBezTo>
                  <a:cubicBezTo>
                    <a:pt x="12472" y="420436"/>
                    <a:pt x="61437" y="511504"/>
                    <a:pt x="137020" y="569677"/>
                  </a:cubicBezTo>
                  <a:lnTo>
                    <a:pt x="137020" y="772990"/>
                  </a:lnTo>
                  <a:lnTo>
                    <a:pt x="18749" y="772990"/>
                  </a:lnTo>
                  <a:cubicBezTo>
                    <a:pt x="8454" y="772990"/>
                    <a:pt x="0" y="781360"/>
                    <a:pt x="0" y="791739"/>
                  </a:cubicBezTo>
                  <a:cubicBezTo>
                    <a:pt x="0" y="802035"/>
                    <a:pt x="8370" y="810405"/>
                    <a:pt x="18749" y="810405"/>
                  </a:cubicBezTo>
                  <a:lnTo>
                    <a:pt x="155770" y="810405"/>
                  </a:lnTo>
                  <a:cubicBezTo>
                    <a:pt x="166065" y="810405"/>
                    <a:pt x="174435" y="802035"/>
                    <a:pt x="174435" y="791739"/>
                  </a:cubicBezTo>
                  <a:lnTo>
                    <a:pt x="174435" y="594704"/>
                  </a:lnTo>
                  <a:cubicBezTo>
                    <a:pt x="215366" y="617890"/>
                    <a:pt x="261988" y="632035"/>
                    <a:pt x="311623" y="634965"/>
                  </a:cubicBezTo>
                  <a:lnTo>
                    <a:pt x="311623" y="791739"/>
                  </a:lnTo>
                  <a:cubicBezTo>
                    <a:pt x="311623" y="802035"/>
                    <a:pt x="319993" y="810405"/>
                    <a:pt x="330289" y="810405"/>
                  </a:cubicBezTo>
                  <a:cubicBezTo>
                    <a:pt x="340584" y="810405"/>
                    <a:pt x="348954" y="802035"/>
                    <a:pt x="348954" y="791739"/>
                  </a:cubicBezTo>
                  <a:lnTo>
                    <a:pt x="348954" y="634965"/>
                  </a:lnTo>
                  <a:cubicBezTo>
                    <a:pt x="398673" y="632119"/>
                    <a:pt x="445296" y="617890"/>
                    <a:pt x="486393" y="594704"/>
                  </a:cubicBezTo>
                  <a:lnTo>
                    <a:pt x="486393" y="791739"/>
                  </a:lnTo>
                  <a:cubicBezTo>
                    <a:pt x="486393" y="802035"/>
                    <a:pt x="494764" y="810405"/>
                    <a:pt x="505059" y="810405"/>
                  </a:cubicBezTo>
                  <a:lnTo>
                    <a:pt x="642079" y="810405"/>
                  </a:lnTo>
                  <a:cubicBezTo>
                    <a:pt x="652375" y="810405"/>
                    <a:pt x="660745" y="802035"/>
                    <a:pt x="660745" y="791739"/>
                  </a:cubicBezTo>
                  <a:cubicBezTo>
                    <a:pt x="660661" y="781360"/>
                    <a:pt x="652291" y="772990"/>
                    <a:pt x="641996" y="772990"/>
                  </a:cubicBezTo>
                  <a:close/>
                  <a:moveTo>
                    <a:pt x="330289" y="598555"/>
                  </a:moveTo>
                  <a:cubicBezTo>
                    <a:pt x="175607" y="598555"/>
                    <a:pt x="49803" y="472666"/>
                    <a:pt x="49803" y="317985"/>
                  </a:cubicBezTo>
                  <a:cubicBezTo>
                    <a:pt x="49803" y="163303"/>
                    <a:pt x="175607" y="37499"/>
                    <a:pt x="330289" y="37499"/>
                  </a:cubicBezTo>
                  <a:cubicBezTo>
                    <a:pt x="484971" y="37499"/>
                    <a:pt x="610775" y="163303"/>
                    <a:pt x="610775" y="317985"/>
                  </a:cubicBezTo>
                  <a:cubicBezTo>
                    <a:pt x="610859" y="472666"/>
                    <a:pt x="484971" y="598555"/>
                    <a:pt x="330289" y="598555"/>
                  </a:cubicBezTo>
                  <a:close/>
                </a:path>
              </a:pathLst>
            </a:custGeom>
            <a:grpFill/>
            <a:ln w="8365" cap="flat">
              <a:noFill/>
              <a:prstDash val="solid"/>
              <a:miter/>
            </a:ln>
          </p:spPr>
          <p:txBody>
            <a:bodyPr rtlCol="0" anchor="ctr"/>
            <a:lstStyle/>
            <a:p>
              <a:endParaRPr lang="en-US" sz="1200"/>
            </a:p>
          </p:txBody>
        </p:sp>
      </p:grpSp>
      <p:grpSp>
        <p:nvGrpSpPr>
          <p:cNvPr id="27" name="Graphic 4">
            <a:extLst>
              <a:ext uri="{FF2B5EF4-FFF2-40B4-BE49-F238E27FC236}">
                <a16:creationId xmlns:a16="http://schemas.microsoft.com/office/drawing/2014/main" id="{CE1C02FD-7AC4-8CA5-1260-DEF2B56D2114}"/>
              </a:ext>
            </a:extLst>
          </p:cNvPr>
          <p:cNvGrpSpPr/>
          <p:nvPr/>
        </p:nvGrpSpPr>
        <p:grpSpPr>
          <a:xfrm>
            <a:off x="10023289" y="6629247"/>
            <a:ext cx="754439" cy="754471"/>
            <a:chOff x="10884230" y="3442838"/>
            <a:chExt cx="1234377" cy="1234439"/>
          </a:xfrm>
          <a:solidFill>
            <a:schemeClr val="bg1"/>
          </a:solidFill>
        </p:grpSpPr>
        <p:sp>
          <p:nvSpPr>
            <p:cNvPr id="28" name="Freeform: Shape 27">
              <a:extLst>
                <a:ext uri="{FF2B5EF4-FFF2-40B4-BE49-F238E27FC236}">
                  <a16:creationId xmlns:a16="http://schemas.microsoft.com/office/drawing/2014/main" id="{22C3EC6F-BA8B-62D8-3BE7-75B7C8200EBF}"/>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B625D856-02A5-BC4B-18BB-CCF33424B927}"/>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3C16F750-F83D-D2FA-BE54-632E22081725}"/>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FEAAA972-54E6-167D-C011-69A127877CCA}"/>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A370C1EE-A131-7740-FFED-273ED456873A}"/>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04F12DFD-A292-A22F-4FC2-A0328DFC8A09}"/>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34" name="Graphic 4">
            <a:extLst>
              <a:ext uri="{FF2B5EF4-FFF2-40B4-BE49-F238E27FC236}">
                <a16:creationId xmlns:a16="http://schemas.microsoft.com/office/drawing/2014/main" id="{84F767D0-9286-2355-6714-97A0DB75075B}"/>
              </a:ext>
            </a:extLst>
          </p:cNvPr>
          <p:cNvGrpSpPr/>
          <p:nvPr/>
        </p:nvGrpSpPr>
        <p:grpSpPr>
          <a:xfrm>
            <a:off x="10016653" y="4116219"/>
            <a:ext cx="754498" cy="754384"/>
            <a:chOff x="13194714" y="5688212"/>
            <a:chExt cx="1234475" cy="1234293"/>
          </a:xfrm>
          <a:solidFill>
            <a:schemeClr val="bg1"/>
          </a:solidFill>
        </p:grpSpPr>
        <p:sp>
          <p:nvSpPr>
            <p:cNvPr id="35" name="Freeform: Shape 34">
              <a:extLst>
                <a:ext uri="{FF2B5EF4-FFF2-40B4-BE49-F238E27FC236}">
                  <a16:creationId xmlns:a16="http://schemas.microsoft.com/office/drawing/2014/main" id="{FE8F7231-8E3F-E1E8-C1A5-94A23B05F467}"/>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20B344B2-7645-CF15-72A7-117A3E1ECD6A}"/>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37" name="Google Shape;204;p13">
            <a:extLst>
              <a:ext uri="{FF2B5EF4-FFF2-40B4-BE49-F238E27FC236}">
                <a16:creationId xmlns:a16="http://schemas.microsoft.com/office/drawing/2014/main" id="{7667AC12-B5F9-0274-0964-328C8757BBEF}"/>
              </a:ext>
            </a:extLst>
          </p:cNvPr>
          <p:cNvSpPr txBox="1">
            <a:spLocks/>
          </p:cNvSpPr>
          <p:nvPr/>
        </p:nvSpPr>
        <p:spPr>
          <a:xfrm>
            <a:off x="4028342" y="141323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IN" sz="6000" b="1" dirty="0"/>
              <a:t>Problems of International Liquidity</a:t>
            </a:r>
            <a:endParaRPr lang="en-US" sz="6000" dirty="0">
              <a:latin typeface="Outfit Black" pitchFamily="2" charset="0"/>
            </a:endParaRPr>
          </a:p>
        </p:txBody>
      </p:sp>
    </p:spTree>
    <p:extLst>
      <p:ext uri="{BB962C8B-B14F-4D97-AF65-F5344CB8AC3E}">
        <p14:creationId xmlns:p14="http://schemas.microsoft.com/office/powerpoint/2010/main" val="18874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7"/>
                                        </p:tgtEl>
                                        <p:attrNameLst>
                                          <p:attrName>style.visibility</p:attrName>
                                        </p:attrNameLst>
                                      </p:cBhvr>
                                      <p:to>
                                        <p:strVal val="visible"/>
                                      </p:to>
                                    </p:set>
                                    <p:anim to="" calcmode="lin" valueType="num">
                                      <p:cBhvr>
                                        <p:cTn id="7" dur="750" fill="hold">
                                          <p:stCondLst>
                                            <p:cond delay="0"/>
                                          </p:stCondLst>
                                        </p:cTn>
                                        <p:tgtEl>
                                          <p:spTgt spid="37"/>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7"/>
                                        </p:tgtEl>
                                      </p:cBhvr>
                                    </p:animEffect>
                                  </p:childTnLst>
                                </p:cTn>
                              </p:par>
                            </p:childTnLst>
                          </p:cTn>
                        </p:par>
                        <p:par>
                          <p:cTn id="9" fill="hold">
                            <p:stCondLst>
                              <p:cond delay="1448"/>
                            </p:stCondLst>
                            <p:childTnLst>
                              <p:par>
                                <p:cTn id="10" presetID="3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par>
                          <p:cTn id="16" fill="hold">
                            <p:stCondLst>
                              <p:cond delay="2448"/>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700" fill="hold"/>
                                        <p:tgtEl>
                                          <p:spTgt spid="11"/>
                                        </p:tgtEl>
                                        <p:attrNameLst>
                                          <p:attrName>ppt_w</p:attrName>
                                        </p:attrNameLst>
                                      </p:cBhvr>
                                      <p:tavLst>
                                        <p:tav tm="0">
                                          <p:val>
                                            <p:fltVal val="0"/>
                                          </p:val>
                                        </p:tav>
                                        <p:tav tm="100000">
                                          <p:val>
                                            <p:strVal val="#ppt_w"/>
                                          </p:val>
                                        </p:tav>
                                      </p:tavLst>
                                    </p:anim>
                                    <p:anim calcmode="lin" valueType="num">
                                      <p:cBhvr>
                                        <p:cTn id="20" dur="700" fill="hold"/>
                                        <p:tgtEl>
                                          <p:spTgt spid="11"/>
                                        </p:tgtEl>
                                        <p:attrNameLst>
                                          <p:attrName>ppt_h</p:attrName>
                                        </p:attrNameLst>
                                      </p:cBhvr>
                                      <p:tavLst>
                                        <p:tav tm="0">
                                          <p:val>
                                            <p:fltVal val="0"/>
                                          </p:val>
                                        </p:tav>
                                        <p:tav tm="100000">
                                          <p:val>
                                            <p:strVal val="#ppt_h"/>
                                          </p:val>
                                        </p:tav>
                                      </p:tavLst>
                                    </p:anim>
                                    <p:animEffect transition="in" filter="fade">
                                      <p:cBhvr>
                                        <p:cTn id="21" dur="700"/>
                                        <p:tgtEl>
                                          <p:spTgt spid="11"/>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700" fill="hold"/>
                                        <p:tgtEl>
                                          <p:spTgt spid="7"/>
                                        </p:tgtEl>
                                        <p:attrNameLst>
                                          <p:attrName>ppt_x</p:attrName>
                                        </p:attrNameLst>
                                      </p:cBhvr>
                                      <p:tavLst>
                                        <p:tav tm="0">
                                          <p:val>
                                            <p:strVal val="0-#ppt_w/2"/>
                                          </p:val>
                                        </p:tav>
                                        <p:tav tm="100000">
                                          <p:val>
                                            <p:strVal val="#ppt_x"/>
                                          </p:val>
                                        </p:tav>
                                      </p:tavLst>
                                    </p:anim>
                                    <p:anim calcmode="lin" valueType="num">
                                      <p:cBhvr additive="base">
                                        <p:cTn id="25" dur="7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3148"/>
                            </p:stCondLst>
                            <p:childTnLst>
                              <p:par>
                                <p:cTn id="27" presetID="53" presetClass="entr" presetSubtype="16"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700" fill="hold"/>
                                        <p:tgtEl>
                                          <p:spTgt spid="34"/>
                                        </p:tgtEl>
                                        <p:attrNameLst>
                                          <p:attrName>ppt_w</p:attrName>
                                        </p:attrNameLst>
                                      </p:cBhvr>
                                      <p:tavLst>
                                        <p:tav tm="0">
                                          <p:val>
                                            <p:fltVal val="0"/>
                                          </p:val>
                                        </p:tav>
                                        <p:tav tm="100000">
                                          <p:val>
                                            <p:strVal val="#ppt_w"/>
                                          </p:val>
                                        </p:tav>
                                      </p:tavLst>
                                    </p:anim>
                                    <p:anim calcmode="lin" valueType="num">
                                      <p:cBhvr>
                                        <p:cTn id="30" dur="700" fill="hold"/>
                                        <p:tgtEl>
                                          <p:spTgt spid="34"/>
                                        </p:tgtEl>
                                        <p:attrNameLst>
                                          <p:attrName>ppt_h</p:attrName>
                                        </p:attrNameLst>
                                      </p:cBhvr>
                                      <p:tavLst>
                                        <p:tav tm="0">
                                          <p:val>
                                            <p:fltVal val="0"/>
                                          </p:val>
                                        </p:tav>
                                        <p:tav tm="100000">
                                          <p:val>
                                            <p:strVal val="#ppt_h"/>
                                          </p:val>
                                        </p:tav>
                                      </p:tavLst>
                                    </p:anim>
                                    <p:animEffect transition="in" filter="fade">
                                      <p:cBhvr>
                                        <p:cTn id="31" dur="700"/>
                                        <p:tgtEl>
                                          <p:spTgt spid="34"/>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700" fill="hold"/>
                                        <p:tgtEl>
                                          <p:spTgt spid="9"/>
                                        </p:tgtEl>
                                        <p:attrNameLst>
                                          <p:attrName>ppt_x</p:attrName>
                                        </p:attrNameLst>
                                      </p:cBhvr>
                                      <p:tavLst>
                                        <p:tav tm="0">
                                          <p:val>
                                            <p:strVal val="1+#ppt_w/2"/>
                                          </p:val>
                                        </p:tav>
                                        <p:tav tm="100000">
                                          <p:val>
                                            <p:strVal val="#ppt_x"/>
                                          </p:val>
                                        </p:tav>
                                      </p:tavLst>
                                    </p:anim>
                                    <p:anim calcmode="lin" valueType="num">
                                      <p:cBhvr additive="base">
                                        <p:cTn id="35" dur="7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3848"/>
                            </p:stCondLst>
                            <p:childTnLst>
                              <p:par>
                                <p:cTn id="37" presetID="53" presetClass="entr" presetSubtype="16"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700" fill="hold"/>
                                        <p:tgtEl>
                                          <p:spTgt spid="27"/>
                                        </p:tgtEl>
                                        <p:attrNameLst>
                                          <p:attrName>ppt_w</p:attrName>
                                        </p:attrNameLst>
                                      </p:cBhvr>
                                      <p:tavLst>
                                        <p:tav tm="0">
                                          <p:val>
                                            <p:fltVal val="0"/>
                                          </p:val>
                                        </p:tav>
                                        <p:tav tm="100000">
                                          <p:val>
                                            <p:strVal val="#ppt_w"/>
                                          </p:val>
                                        </p:tav>
                                      </p:tavLst>
                                    </p:anim>
                                    <p:anim calcmode="lin" valueType="num">
                                      <p:cBhvr>
                                        <p:cTn id="40" dur="700" fill="hold"/>
                                        <p:tgtEl>
                                          <p:spTgt spid="27"/>
                                        </p:tgtEl>
                                        <p:attrNameLst>
                                          <p:attrName>ppt_h</p:attrName>
                                        </p:attrNameLst>
                                      </p:cBhvr>
                                      <p:tavLst>
                                        <p:tav tm="0">
                                          <p:val>
                                            <p:fltVal val="0"/>
                                          </p:val>
                                        </p:tav>
                                        <p:tav tm="100000">
                                          <p:val>
                                            <p:strVal val="#ppt_h"/>
                                          </p:val>
                                        </p:tav>
                                      </p:tavLst>
                                    </p:anim>
                                    <p:animEffect transition="in" filter="fade">
                                      <p:cBhvr>
                                        <p:cTn id="41" dur="700"/>
                                        <p:tgtEl>
                                          <p:spTgt spid="27"/>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700" fill="hold"/>
                                        <p:tgtEl>
                                          <p:spTgt spid="10"/>
                                        </p:tgtEl>
                                        <p:attrNameLst>
                                          <p:attrName>ppt_x</p:attrName>
                                        </p:attrNameLst>
                                      </p:cBhvr>
                                      <p:tavLst>
                                        <p:tav tm="0">
                                          <p:val>
                                            <p:strVal val="1+#ppt_w/2"/>
                                          </p:val>
                                        </p:tav>
                                        <p:tav tm="100000">
                                          <p:val>
                                            <p:strVal val="#ppt_x"/>
                                          </p:val>
                                        </p:tav>
                                      </p:tavLst>
                                    </p:anim>
                                    <p:anim calcmode="lin" valueType="num">
                                      <p:cBhvr additive="base">
                                        <p:cTn id="45" dur="700" fill="hold"/>
                                        <p:tgtEl>
                                          <p:spTgt spid="10"/>
                                        </p:tgtEl>
                                        <p:attrNameLst>
                                          <p:attrName>ppt_y</p:attrName>
                                        </p:attrNameLst>
                                      </p:cBhvr>
                                      <p:tavLst>
                                        <p:tav tm="0">
                                          <p:val>
                                            <p:strVal val="#ppt_y"/>
                                          </p:val>
                                        </p:tav>
                                        <p:tav tm="100000">
                                          <p:val>
                                            <p:strVal val="#ppt_y"/>
                                          </p:val>
                                        </p:tav>
                                      </p:tavLst>
                                    </p:anim>
                                  </p:childTnLst>
                                </p:cTn>
                              </p:par>
                            </p:childTnLst>
                          </p:cTn>
                        </p:par>
                        <p:par>
                          <p:cTn id="46" fill="hold">
                            <p:stCondLst>
                              <p:cond delay="4548"/>
                            </p:stCondLst>
                            <p:childTnLst>
                              <p:par>
                                <p:cTn id="47" presetID="53" presetClass="entr" presetSubtype="1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00" fill="hold"/>
                                        <p:tgtEl>
                                          <p:spTgt spid="18"/>
                                        </p:tgtEl>
                                        <p:attrNameLst>
                                          <p:attrName>ppt_w</p:attrName>
                                        </p:attrNameLst>
                                      </p:cBhvr>
                                      <p:tavLst>
                                        <p:tav tm="0">
                                          <p:val>
                                            <p:fltVal val="0"/>
                                          </p:val>
                                        </p:tav>
                                        <p:tav tm="100000">
                                          <p:val>
                                            <p:strVal val="#ppt_w"/>
                                          </p:val>
                                        </p:tav>
                                      </p:tavLst>
                                    </p:anim>
                                    <p:anim calcmode="lin" valueType="num">
                                      <p:cBhvr>
                                        <p:cTn id="50" dur="700" fill="hold"/>
                                        <p:tgtEl>
                                          <p:spTgt spid="18"/>
                                        </p:tgtEl>
                                        <p:attrNameLst>
                                          <p:attrName>ppt_h</p:attrName>
                                        </p:attrNameLst>
                                      </p:cBhvr>
                                      <p:tavLst>
                                        <p:tav tm="0">
                                          <p:val>
                                            <p:fltVal val="0"/>
                                          </p:val>
                                        </p:tav>
                                        <p:tav tm="100000">
                                          <p:val>
                                            <p:strVal val="#ppt_h"/>
                                          </p:val>
                                        </p:tav>
                                      </p:tavLst>
                                    </p:anim>
                                    <p:animEffect transition="in" filter="fade">
                                      <p:cBhvr>
                                        <p:cTn id="51" dur="700"/>
                                        <p:tgtEl>
                                          <p:spTgt spid="18"/>
                                        </p:tgtEl>
                                      </p:cBhvr>
                                    </p:animEffect>
                                  </p:childTnLst>
                                </p:cTn>
                              </p:par>
                              <p:par>
                                <p:cTn id="52" presetID="2" presetClass="entr" presetSubtype="8" decel="10000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700" fill="hold"/>
                                        <p:tgtEl>
                                          <p:spTgt spid="8"/>
                                        </p:tgtEl>
                                        <p:attrNameLst>
                                          <p:attrName>ppt_x</p:attrName>
                                        </p:attrNameLst>
                                      </p:cBhvr>
                                      <p:tavLst>
                                        <p:tav tm="0">
                                          <p:val>
                                            <p:strVal val="0-#ppt_w/2"/>
                                          </p:val>
                                        </p:tav>
                                        <p:tav tm="100000">
                                          <p:val>
                                            <p:strVal val="#ppt_x"/>
                                          </p:val>
                                        </p:tav>
                                      </p:tavLst>
                                    </p:anim>
                                    <p:anim calcmode="lin" valueType="num">
                                      <p:cBhvr additive="base">
                                        <p:cTn id="55" dur="7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D492EC75-7770-7C04-6975-6305B0BEBDBD}"/>
              </a:ext>
            </a:extLst>
          </p:cNvPr>
          <p:cNvGrpSpPr/>
          <p:nvPr/>
        </p:nvGrpSpPr>
        <p:grpSpPr>
          <a:xfrm>
            <a:off x="6641208" y="3191865"/>
            <a:ext cx="4979774" cy="4974402"/>
            <a:chOff x="6641208" y="3191865"/>
            <a:chExt cx="4979774" cy="4974402"/>
          </a:xfrm>
        </p:grpSpPr>
        <p:sp>
          <p:nvSpPr>
            <p:cNvPr id="2" name="AutoShape 3">
              <a:extLst>
                <a:ext uri="{FF2B5EF4-FFF2-40B4-BE49-F238E27FC236}">
                  <a16:creationId xmlns:a16="http://schemas.microsoft.com/office/drawing/2014/main" id="{38A2377E-8FB1-DCD0-8479-E5E0D4F82E00}"/>
                </a:ext>
              </a:extLst>
            </p:cNvPr>
            <p:cNvSpPr>
              <a:spLocks/>
            </p:cNvSpPr>
            <p:nvPr/>
          </p:nvSpPr>
          <p:spPr bwMode="auto">
            <a:xfrm>
              <a:off x="8877230" y="3191865"/>
              <a:ext cx="2737312" cy="2490438"/>
            </a:xfrm>
            <a:custGeom>
              <a:avLst/>
              <a:gdLst>
                <a:gd name="T0" fmla="+- 0 10692 34"/>
                <a:gd name="T1" fmla="*/ T0 w 21317"/>
                <a:gd name="T2" fmla="+- 0 11201 803"/>
                <a:gd name="T3" fmla="*/ 11201 h 20797"/>
                <a:gd name="T4" fmla="+- 0 10692 34"/>
                <a:gd name="T5" fmla="*/ T4 w 21317"/>
                <a:gd name="T6" fmla="+- 0 11201 803"/>
                <a:gd name="T7" fmla="*/ 11201 h 20797"/>
                <a:gd name="T8" fmla="+- 0 10692 34"/>
                <a:gd name="T9" fmla="*/ T8 w 21317"/>
                <a:gd name="T10" fmla="+- 0 11201 803"/>
                <a:gd name="T11" fmla="*/ 11201 h 20797"/>
                <a:gd name="T12" fmla="+- 0 10692 34"/>
                <a:gd name="T13" fmla="*/ T12 w 21317"/>
                <a:gd name="T14" fmla="+- 0 11201 803"/>
                <a:gd name="T15" fmla="*/ 11201 h 20797"/>
              </a:gdLst>
              <a:ahLst/>
              <a:cxnLst>
                <a:cxn ang="0">
                  <a:pos x="T1" y="T3"/>
                </a:cxn>
                <a:cxn ang="0">
                  <a:pos x="T5" y="T7"/>
                </a:cxn>
                <a:cxn ang="0">
                  <a:pos x="T9" y="T11"/>
                </a:cxn>
                <a:cxn ang="0">
                  <a:pos x="T13" y="T15"/>
                </a:cxn>
              </a:cxnLst>
              <a:rect l="0" t="0" r="r" b="b"/>
              <a:pathLst>
                <a:path w="21317" h="20797">
                  <a:moveTo>
                    <a:pt x="3947" y="11647"/>
                  </a:moveTo>
                  <a:cubicBezTo>
                    <a:pt x="3799" y="7927"/>
                    <a:pt x="6065" y="5326"/>
                    <a:pt x="8805" y="4519"/>
                  </a:cubicBezTo>
                  <a:cubicBezTo>
                    <a:pt x="10142" y="4125"/>
                    <a:pt x="11584" y="4160"/>
                    <a:pt x="12919" y="4651"/>
                  </a:cubicBezTo>
                  <a:cubicBezTo>
                    <a:pt x="14290" y="5156"/>
                    <a:pt x="15565" y="6144"/>
                    <a:pt x="16471" y="7739"/>
                  </a:cubicBezTo>
                  <a:cubicBezTo>
                    <a:pt x="17197" y="9018"/>
                    <a:pt x="17447" y="10392"/>
                    <a:pt x="17383" y="11709"/>
                  </a:cubicBezTo>
                  <a:cubicBezTo>
                    <a:pt x="17321" y="12986"/>
                    <a:pt x="16958" y="14226"/>
                    <a:pt x="16341" y="15294"/>
                  </a:cubicBezTo>
                  <a:cubicBezTo>
                    <a:pt x="15135" y="17384"/>
                    <a:pt x="12960" y="18821"/>
                    <a:pt x="10319" y="18673"/>
                  </a:cubicBezTo>
                  <a:cubicBezTo>
                    <a:pt x="11472" y="18625"/>
                    <a:pt x="12624" y="18783"/>
                    <a:pt x="13729" y="19139"/>
                  </a:cubicBezTo>
                  <a:cubicBezTo>
                    <a:pt x="14849" y="19501"/>
                    <a:pt x="15904" y="20061"/>
                    <a:pt x="16851" y="20797"/>
                  </a:cubicBezTo>
                  <a:cubicBezTo>
                    <a:pt x="19452" y="18757"/>
                    <a:pt x="20931" y="15762"/>
                    <a:pt x="21251" y="12640"/>
                  </a:cubicBezTo>
                  <a:cubicBezTo>
                    <a:pt x="21566" y="9569"/>
                    <a:pt x="20761" y="6333"/>
                    <a:pt x="18611" y="3828"/>
                  </a:cubicBezTo>
                  <a:cubicBezTo>
                    <a:pt x="15340" y="17"/>
                    <a:pt x="10756" y="-803"/>
                    <a:pt x="6928" y="724"/>
                  </a:cubicBezTo>
                  <a:cubicBezTo>
                    <a:pt x="4965" y="1507"/>
                    <a:pt x="3225" y="2900"/>
                    <a:pt x="1981" y="4748"/>
                  </a:cubicBezTo>
                  <a:cubicBezTo>
                    <a:pt x="721" y="6620"/>
                    <a:pt x="-34" y="8962"/>
                    <a:pt x="1" y="11638"/>
                  </a:cubicBezTo>
                  <a:lnTo>
                    <a:pt x="3947" y="11647"/>
                  </a:lnTo>
                  <a:close/>
                </a:path>
              </a:pathLst>
            </a:custGeom>
            <a:solidFill>
              <a:schemeClr val="accent2"/>
            </a:solidFill>
            <a:ln w="12700" cap="flat" cmpd="sng">
              <a:noFill/>
              <a:prstDash val="solid"/>
              <a:miter lim="400000"/>
              <a:headEnd type="none" w="med" len="med"/>
              <a:tailEnd type="none" w="med" len="med"/>
            </a:ln>
            <a:effectLst/>
          </p:spPr>
          <p:txBody>
            <a:bodyPr lIns="38096" tIns="38096" rIns="38096" bIns="38096" anchor="ctr"/>
            <a:lstStyle/>
            <a:p>
              <a:pPr defTabSz="685731">
                <a:defRPr/>
              </a:pPr>
              <a:endParaRPr lang="ar-IQ" sz="2400">
                <a:solidFill>
                  <a:srgbClr val="000000"/>
                </a:solidFill>
                <a:latin typeface="+mj-ea"/>
                <a:ea typeface="+mj-ea"/>
                <a:cs typeface="Helvetica Light" charset="0"/>
                <a:sym typeface="等线 Light" panose="02010600030101010101" pitchFamily="2" charset="-122"/>
              </a:endParaRPr>
            </a:p>
          </p:txBody>
        </p:sp>
        <p:sp>
          <p:nvSpPr>
            <p:cNvPr id="3" name="AutoShape 4">
              <a:extLst>
                <a:ext uri="{FF2B5EF4-FFF2-40B4-BE49-F238E27FC236}">
                  <a16:creationId xmlns:a16="http://schemas.microsoft.com/office/drawing/2014/main" id="{30257834-2E87-2844-386E-8F487F7C9AFD}"/>
                </a:ext>
              </a:extLst>
            </p:cNvPr>
            <p:cNvSpPr>
              <a:spLocks/>
            </p:cNvSpPr>
            <p:nvPr/>
          </p:nvSpPr>
          <p:spPr bwMode="auto">
            <a:xfrm>
              <a:off x="9129502" y="5423326"/>
              <a:ext cx="2491480" cy="2742941"/>
            </a:xfrm>
            <a:custGeom>
              <a:avLst/>
              <a:gdLst>
                <a:gd name="T0" fmla="*/ 10455 w 20910"/>
                <a:gd name="T1" fmla="+- 0 10794 109"/>
                <a:gd name="T2" fmla="*/ 10794 h 21370"/>
                <a:gd name="T3" fmla="*/ 10455 w 20910"/>
                <a:gd name="T4" fmla="+- 0 10794 109"/>
                <a:gd name="T5" fmla="*/ 10794 h 21370"/>
                <a:gd name="T6" fmla="*/ 10455 w 20910"/>
                <a:gd name="T7" fmla="+- 0 10794 109"/>
                <a:gd name="T8" fmla="*/ 10794 h 21370"/>
                <a:gd name="T9" fmla="*/ 10455 w 20910"/>
                <a:gd name="T10" fmla="+- 0 10794 109"/>
                <a:gd name="T11" fmla="*/ 10794 h 21370"/>
              </a:gdLst>
              <a:ahLst/>
              <a:cxnLst>
                <a:cxn ang="0">
                  <a:pos x="T0" y="T2"/>
                </a:cxn>
                <a:cxn ang="0">
                  <a:pos x="T3" y="T5"/>
                </a:cxn>
                <a:cxn ang="0">
                  <a:pos x="T6" y="T8"/>
                </a:cxn>
                <a:cxn ang="0">
                  <a:pos x="T9" y="T11"/>
                </a:cxn>
              </a:cxnLst>
              <a:rect l="0" t="0" r="r" b="b"/>
              <a:pathLst>
                <a:path w="20910" h="21370">
                  <a:moveTo>
                    <a:pt x="9012" y="4"/>
                  </a:moveTo>
                  <a:cubicBezTo>
                    <a:pt x="13531" y="-109"/>
                    <a:pt x="17251" y="2100"/>
                    <a:pt x="19270" y="5254"/>
                  </a:cubicBezTo>
                  <a:cubicBezTo>
                    <a:pt x="21284" y="8399"/>
                    <a:pt x="21600" y="12479"/>
                    <a:pt x="19336" y="16099"/>
                  </a:cubicBezTo>
                  <a:cubicBezTo>
                    <a:pt x="17229" y="19470"/>
                    <a:pt x="13573" y="21232"/>
                    <a:pt x="9859" y="21362"/>
                  </a:cubicBezTo>
                  <a:cubicBezTo>
                    <a:pt x="6173" y="21491"/>
                    <a:pt x="2421" y="20014"/>
                    <a:pt x="0" y="16871"/>
                  </a:cubicBezTo>
                  <a:cubicBezTo>
                    <a:pt x="737" y="15919"/>
                    <a:pt x="1300" y="14860"/>
                    <a:pt x="1666" y="13738"/>
                  </a:cubicBezTo>
                  <a:cubicBezTo>
                    <a:pt x="1993" y="12733"/>
                    <a:pt x="2158" y="11688"/>
                    <a:pt x="2156" y="10638"/>
                  </a:cubicBezTo>
                  <a:cubicBezTo>
                    <a:pt x="2155" y="12360"/>
                    <a:pt x="2764" y="13817"/>
                    <a:pt x="3744" y="14941"/>
                  </a:cubicBezTo>
                  <a:cubicBezTo>
                    <a:pt x="4725" y="16065"/>
                    <a:pt x="6081" y="16860"/>
                    <a:pt x="7574" y="17215"/>
                  </a:cubicBezTo>
                  <a:cubicBezTo>
                    <a:pt x="9038" y="17563"/>
                    <a:pt x="10607" y="17480"/>
                    <a:pt x="12041" y="16970"/>
                  </a:cubicBezTo>
                  <a:cubicBezTo>
                    <a:pt x="13491" y="16454"/>
                    <a:pt x="14821" y="15498"/>
                    <a:pt x="15743" y="14006"/>
                  </a:cubicBezTo>
                  <a:cubicBezTo>
                    <a:pt x="16475" y="12821"/>
                    <a:pt x="16722" y="11561"/>
                    <a:pt x="16646" y="10358"/>
                  </a:cubicBezTo>
                  <a:cubicBezTo>
                    <a:pt x="16570" y="9163"/>
                    <a:pt x="16172" y="8008"/>
                    <a:pt x="15489" y="7018"/>
                  </a:cubicBezTo>
                  <a:cubicBezTo>
                    <a:pt x="14812" y="6038"/>
                    <a:pt x="13861" y="5227"/>
                    <a:pt x="12724" y="4685"/>
                  </a:cubicBezTo>
                  <a:cubicBezTo>
                    <a:pt x="11643" y="4170"/>
                    <a:pt x="10391" y="3897"/>
                    <a:pt x="9024" y="3958"/>
                  </a:cubicBezTo>
                  <a:lnTo>
                    <a:pt x="9012" y="4"/>
                  </a:lnTo>
                  <a:close/>
                </a:path>
              </a:pathLst>
            </a:custGeom>
            <a:solidFill>
              <a:schemeClr val="accent3"/>
            </a:solidFill>
            <a:ln w="12700" cap="flat" cmpd="sng">
              <a:noFill/>
              <a:prstDash val="solid"/>
              <a:miter lim="400000"/>
              <a:headEnd type="none" w="med" len="med"/>
              <a:tailEnd type="none" w="med" len="med"/>
            </a:ln>
            <a:effectLst/>
          </p:spPr>
          <p:txBody>
            <a:bodyPr lIns="38096" tIns="38096" rIns="38096" bIns="38096" anchor="ctr"/>
            <a:lstStyle/>
            <a:p>
              <a:pPr defTabSz="685731">
                <a:defRPr/>
              </a:pPr>
              <a:endParaRPr lang="ar-IQ" sz="2400">
                <a:solidFill>
                  <a:srgbClr val="000000"/>
                </a:solidFill>
                <a:latin typeface="+mj-ea"/>
                <a:ea typeface="+mj-ea"/>
                <a:sym typeface="等线 Light" panose="02010600030101010101" pitchFamily="2" charset="-122"/>
              </a:endParaRPr>
            </a:p>
          </p:txBody>
        </p:sp>
        <p:sp>
          <p:nvSpPr>
            <p:cNvPr id="4" name="AutoShape 5">
              <a:extLst>
                <a:ext uri="{FF2B5EF4-FFF2-40B4-BE49-F238E27FC236}">
                  <a16:creationId xmlns:a16="http://schemas.microsoft.com/office/drawing/2014/main" id="{80B1BA8F-6ADC-889F-B260-150E1A08C514}"/>
                </a:ext>
              </a:extLst>
            </p:cNvPr>
            <p:cNvSpPr>
              <a:spLocks/>
            </p:cNvSpPr>
            <p:nvPr/>
          </p:nvSpPr>
          <p:spPr bwMode="auto">
            <a:xfrm>
              <a:off x="6643731" y="5680980"/>
              <a:ext cx="2744173" cy="2484200"/>
            </a:xfrm>
            <a:custGeom>
              <a:avLst/>
              <a:gdLst>
                <a:gd name="T0" fmla="+- 0 10874 169"/>
                <a:gd name="T1" fmla="*/ T0 w 21410"/>
                <a:gd name="T2" fmla="*/ 10447 h 20894"/>
                <a:gd name="T3" fmla="+- 0 10874 169"/>
                <a:gd name="T4" fmla="*/ T3 w 21410"/>
                <a:gd name="T5" fmla="*/ 10447 h 20894"/>
                <a:gd name="T6" fmla="+- 0 10874 169"/>
                <a:gd name="T7" fmla="*/ T6 w 21410"/>
                <a:gd name="T8" fmla="*/ 10447 h 20894"/>
                <a:gd name="T9" fmla="+- 0 10874 169"/>
                <a:gd name="T10" fmla="*/ T9 w 21410"/>
                <a:gd name="T11" fmla="*/ 10447 h 20894"/>
              </a:gdLst>
              <a:ahLst/>
              <a:cxnLst>
                <a:cxn ang="0">
                  <a:pos x="T1" y="T2"/>
                </a:cxn>
                <a:cxn ang="0">
                  <a:pos x="T4" y="T5"/>
                </a:cxn>
                <a:cxn ang="0">
                  <a:pos x="T7" y="T8"/>
                </a:cxn>
                <a:cxn ang="0">
                  <a:pos x="T10" y="T11"/>
                </a:cxn>
              </a:cxnLst>
              <a:rect l="0" t="0" r="r" b="b"/>
              <a:pathLst>
                <a:path w="21410" h="20894">
                  <a:moveTo>
                    <a:pt x="21409" y="9307"/>
                  </a:moveTo>
                  <a:lnTo>
                    <a:pt x="17416" y="9307"/>
                  </a:lnTo>
                  <a:cubicBezTo>
                    <a:pt x="17452" y="13094"/>
                    <a:pt x="15051" y="15743"/>
                    <a:pt x="12177" y="16440"/>
                  </a:cubicBezTo>
                  <a:cubicBezTo>
                    <a:pt x="10665" y="16806"/>
                    <a:pt x="9067" y="16630"/>
                    <a:pt x="7661" y="15887"/>
                  </a:cubicBezTo>
                  <a:cubicBezTo>
                    <a:pt x="6265" y="15149"/>
                    <a:pt x="5059" y="13854"/>
                    <a:pt x="4387" y="11991"/>
                  </a:cubicBezTo>
                  <a:cubicBezTo>
                    <a:pt x="3948" y="10773"/>
                    <a:pt x="3867" y="9534"/>
                    <a:pt x="4028" y="8366"/>
                  </a:cubicBezTo>
                  <a:cubicBezTo>
                    <a:pt x="4187" y="7209"/>
                    <a:pt x="4587" y="6110"/>
                    <a:pt x="5195" y="5168"/>
                  </a:cubicBezTo>
                  <a:cubicBezTo>
                    <a:pt x="6382" y="3326"/>
                    <a:pt x="8362" y="2081"/>
                    <a:pt x="10701" y="2098"/>
                  </a:cubicBezTo>
                  <a:cubicBezTo>
                    <a:pt x="9575" y="2112"/>
                    <a:pt x="8454" y="1926"/>
                    <a:pt x="7384" y="1548"/>
                  </a:cubicBezTo>
                  <a:cubicBezTo>
                    <a:pt x="6377" y="1192"/>
                    <a:pt x="5427" y="670"/>
                    <a:pt x="4568" y="0"/>
                  </a:cubicBezTo>
                  <a:cubicBezTo>
                    <a:pt x="1733" y="2141"/>
                    <a:pt x="204" y="5415"/>
                    <a:pt x="19" y="8771"/>
                  </a:cubicBezTo>
                  <a:cubicBezTo>
                    <a:pt x="-169" y="12172"/>
                    <a:pt x="1022" y="15674"/>
                    <a:pt x="3707" y="18113"/>
                  </a:cubicBezTo>
                  <a:cubicBezTo>
                    <a:pt x="7231" y="21314"/>
                    <a:pt x="11732" y="21600"/>
                    <a:pt x="15332" y="19748"/>
                  </a:cubicBezTo>
                  <a:cubicBezTo>
                    <a:pt x="18839" y="17944"/>
                    <a:pt x="21431" y="14134"/>
                    <a:pt x="21409" y="9307"/>
                  </a:cubicBezTo>
                  <a:close/>
                </a:path>
              </a:pathLst>
            </a:custGeom>
            <a:solidFill>
              <a:schemeClr val="accent4"/>
            </a:solidFill>
            <a:ln w="12700" cap="flat" cmpd="sng">
              <a:noFill/>
              <a:prstDash val="solid"/>
              <a:miter lim="400000"/>
              <a:headEnd type="none" w="med" len="med"/>
              <a:tailEnd type="none" w="med" len="med"/>
            </a:ln>
            <a:effectLst/>
          </p:spPr>
          <p:txBody>
            <a:bodyPr lIns="38096" tIns="38096" rIns="38096" bIns="38096" anchor="ctr"/>
            <a:lstStyle/>
            <a:p>
              <a:pPr defTabSz="685731">
                <a:defRPr/>
              </a:pPr>
              <a:endParaRPr lang="ar-IQ" sz="2400" dirty="0">
                <a:solidFill>
                  <a:srgbClr val="000000"/>
                </a:solidFill>
                <a:latin typeface="Microsoft YaHei Light" panose="020B0502040204020203" pitchFamily="34" charset="-122"/>
                <a:ea typeface="黑体" panose="02010609060101010101" pitchFamily="49" charset="-122"/>
                <a:sym typeface="等线 Light" panose="02010600030101010101" pitchFamily="2" charset="-122"/>
              </a:endParaRPr>
            </a:p>
          </p:txBody>
        </p:sp>
        <p:sp>
          <p:nvSpPr>
            <p:cNvPr id="5" name="AutoShape 6">
              <a:extLst>
                <a:ext uri="{FF2B5EF4-FFF2-40B4-BE49-F238E27FC236}">
                  <a16:creationId xmlns:a16="http://schemas.microsoft.com/office/drawing/2014/main" id="{0023A31F-F525-CFBD-9A3F-A386D3E76A32}"/>
                </a:ext>
              </a:extLst>
            </p:cNvPr>
            <p:cNvSpPr>
              <a:spLocks/>
            </p:cNvSpPr>
            <p:nvPr/>
          </p:nvSpPr>
          <p:spPr bwMode="auto">
            <a:xfrm>
              <a:off x="6641208" y="3192649"/>
              <a:ext cx="2491928" cy="2741447"/>
            </a:xfrm>
            <a:custGeom>
              <a:avLst/>
              <a:gdLst>
                <a:gd name="T0" fmla="+- 0 10816 33"/>
                <a:gd name="T1" fmla="*/ T0 w 21567"/>
                <a:gd name="T2" fmla="+- 0 10877 180"/>
                <a:gd name="T3" fmla="*/ 10877 h 21395"/>
                <a:gd name="T4" fmla="+- 0 10816 33"/>
                <a:gd name="T5" fmla="*/ T4 w 21567"/>
                <a:gd name="T6" fmla="+- 0 10877 180"/>
                <a:gd name="T7" fmla="*/ 10877 h 21395"/>
                <a:gd name="T8" fmla="+- 0 10816 33"/>
                <a:gd name="T9" fmla="*/ T8 w 21567"/>
                <a:gd name="T10" fmla="+- 0 10877 180"/>
                <a:gd name="T11" fmla="*/ 10877 h 21395"/>
                <a:gd name="T12" fmla="+- 0 10816 33"/>
                <a:gd name="T13" fmla="*/ T12 w 21567"/>
                <a:gd name="T14" fmla="+- 0 10877 180"/>
                <a:gd name="T15" fmla="*/ 10877 h 21395"/>
              </a:gdLst>
              <a:ahLst/>
              <a:cxnLst>
                <a:cxn ang="0">
                  <a:pos x="T1" y="T3"/>
                </a:cxn>
                <a:cxn ang="0">
                  <a:pos x="T5" y="T7"/>
                </a:cxn>
                <a:cxn ang="0">
                  <a:pos x="T9" y="T11"/>
                </a:cxn>
                <a:cxn ang="0">
                  <a:pos x="T13" y="T15"/>
                </a:cxn>
              </a:cxnLst>
              <a:rect l="0" t="0" r="r" b="b"/>
              <a:pathLst>
                <a:path w="21567" h="21395">
                  <a:moveTo>
                    <a:pt x="11890" y="17435"/>
                  </a:moveTo>
                  <a:lnTo>
                    <a:pt x="11890" y="21394"/>
                  </a:lnTo>
                  <a:cubicBezTo>
                    <a:pt x="8632" y="21420"/>
                    <a:pt x="5509" y="20222"/>
                    <a:pt x="3271" y="18087"/>
                  </a:cubicBezTo>
                  <a:cubicBezTo>
                    <a:pt x="1943" y="16820"/>
                    <a:pt x="1000" y="15293"/>
                    <a:pt x="485" y="13673"/>
                  </a:cubicBezTo>
                  <a:cubicBezTo>
                    <a:pt x="220" y="12836"/>
                    <a:pt x="68" y="11973"/>
                    <a:pt x="18" y="11102"/>
                  </a:cubicBezTo>
                  <a:cubicBezTo>
                    <a:pt x="-33" y="10219"/>
                    <a:pt x="20" y="9324"/>
                    <a:pt x="237" y="8436"/>
                  </a:cubicBezTo>
                  <a:cubicBezTo>
                    <a:pt x="795" y="6156"/>
                    <a:pt x="2092" y="4326"/>
                    <a:pt x="3738" y="2939"/>
                  </a:cubicBezTo>
                  <a:cubicBezTo>
                    <a:pt x="5368" y="1563"/>
                    <a:pt x="7371" y="607"/>
                    <a:pt x="9515" y="210"/>
                  </a:cubicBezTo>
                  <a:cubicBezTo>
                    <a:pt x="11622" y="-180"/>
                    <a:pt x="13840" y="-25"/>
                    <a:pt x="15899" y="649"/>
                  </a:cubicBezTo>
                  <a:cubicBezTo>
                    <a:pt x="18030" y="1347"/>
                    <a:pt x="20004" y="2603"/>
                    <a:pt x="21567" y="4473"/>
                  </a:cubicBezTo>
                  <a:cubicBezTo>
                    <a:pt x="20842" y="5366"/>
                    <a:pt x="20282" y="6358"/>
                    <a:pt x="19908" y="7412"/>
                  </a:cubicBezTo>
                  <a:cubicBezTo>
                    <a:pt x="19515" y="8521"/>
                    <a:pt x="19332" y="9681"/>
                    <a:pt x="19369" y="10845"/>
                  </a:cubicBezTo>
                  <a:cubicBezTo>
                    <a:pt x="19387" y="9286"/>
                    <a:pt x="18874" y="7926"/>
                    <a:pt x="18018" y="6832"/>
                  </a:cubicBezTo>
                  <a:cubicBezTo>
                    <a:pt x="17160" y="5736"/>
                    <a:pt x="15957" y="4905"/>
                    <a:pt x="14596" y="4424"/>
                  </a:cubicBezTo>
                  <a:cubicBezTo>
                    <a:pt x="11744" y="3417"/>
                    <a:pt x="8268" y="3961"/>
                    <a:pt x="6000" y="6526"/>
                  </a:cubicBezTo>
                  <a:cubicBezTo>
                    <a:pt x="4045" y="8737"/>
                    <a:pt x="3973" y="11476"/>
                    <a:pt x="5158" y="13651"/>
                  </a:cubicBezTo>
                  <a:cubicBezTo>
                    <a:pt x="6338" y="15817"/>
                    <a:pt x="8768" y="17432"/>
                    <a:pt x="11890" y="17435"/>
                  </a:cubicBezTo>
                  <a:close/>
                </a:path>
              </a:pathLst>
            </a:custGeom>
            <a:solidFill>
              <a:schemeClr val="accent1"/>
            </a:solidFill>
            <a:ln w="12700" cap="flat" cmpd="sng">
              <a:noFill/>
              <a:prstDash val="solid"/>
              <a:miter lim="400000"/>
              <a:headEnd type="none" w="med" len="med"/>
              <a:tailEnd type="none" w="med" len="med"/>
            </a:ln>
            <a:effectLst/>
          </p:spPr>
          <p:txBody>
            <a:bodyPr lIns="38096" tIns="38096" rIns="38096" bIns="38096" anchor="ctr"/>
            <a:lstStyle/>
            <a:p>
              <a:pPr defTabSz="685731">
                <a:defRPr/>
              </a:pPr>
              <a:endParaRPr lang="ar-IQ" sz="2400" dirty="0">
                <a:solidFill>
                  <a:srgbClr val="000000"/>
                </a:solidFill>
                <a:latin typeface="Microsoft YaHei Light" panose="020B0502040204020203" pitchFamily="34" charset="-122"/>
                <a:ea typeface="黑体" panose="02010609060101010101" pitchFamily="49" charset="-122"/>
                <a:cs typeface="Helvetica Light" charset="0"/>
                <a:sym typeface="等线 Light" panose="02010600030101010101" pitchFamily="2" charset="-122"/>
              </a:endParaRPr>
            </a:p>
          </p:txBody>
        </p:sp>
        <p:sp>
          <p:nvSpPr>
            <p:cNvPr id="6" name="Line 17">
              <a:extLst>
                <a:ext uri="{FF2B5EF4-FFF2-40B4-BE49-F238E27FC236}">
                  <a16:creationId xmlns:a16="http://schemas.microsoft.com/office/drawing/2014/main" id="{A9E6CC51-8D77-AFE2-C3E0-5F61CC103A24}"/>
                </a:ext>
              </a:extLst>
            </p:cNvPr>
            <p:cNvSpPr>
              <a:spLocks noChangeShapeType="1"/>
            </p:cNvSpPr>
            <p:nvPr/>
          </p:nvSpPr>
          <p:spPr bwMode="auto">
            <a:xfrm>
              <a:off x="8877228" y="4791901"/>
              <a:ext cx="507245" cy="0"/>
            </a:xfrm>
            <a:prstGeom prst="line">
              <a:avLst/>
            </a:prstGeom>
            <a:noFill/>
            <a:ln w="19050" cap="flat" cmpd="sng">
              <a:solidFill>
                <a:schemeClr val="bg1">
                  <a:lumMod val="85000"/>
                </a:schemeClr>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096" tIns="38096" rIns="38096" bIns="38096" anchor="ctr"/>
            <a:lstStyle/>
            <a:p>
              <a:pPr defTabSz="685731">
                <a:defRPr/>
              </a:pPr>
              <a:endParaRPr lang="ar-IQ" sz="2400">
                <a:solidFill>
                  <a:srgbClr val="000000"/>
                </a:solidFill>
                <a:latin typeface="+mj-ea"/>
                <a:ea typeface="+mj-ea"/>
                <a:cs typeface="Helvetica Light" charset="0"/>
                <a:sym typeface="等线 Light" panose="02010600030101010101" pitchFamily="2" charset="-122"/>
              </a:endParaRPr>
            </a:p>
          </p:txBody>
        </p:sp>
        <p:sp>
          <p:nvSpPr>
            <p:cNvPr id="7" name="Line 18">
              <a:extLst>
                <a:ext uri="{FF2B5EF4-FFF2-40B4-BE49-F238E27FC236}">
                  <a16:creationId xmlns:a16="http://schemas.microsoft.com/office/drawing/2014/main" id="{0AE9C4EA-FAB3-C855-E0F9-4CB9D1C0ADB4}"/>
                </a:ext>
              </a:extLst>
            </p:cNvPr>
            <p:cNvSpPr>
              <a:spLocks noChangeShapeType="1"/>
            </p:cNvSpPr>
            <p:nvPr/>
          </p:nvSpPr>
          <p:spPr bwMode="auto">
            <a:xfrm>
              <a:off x="8866336" y="6565548"/>
              <a:ext cx="507245" cy="0"/>
            </a:xfrm>
            <a:prstGeom prst="line">
              <a:avLst/>
            </a:prstGeom>
            <a:noFill/>
            <a:ln w="19050" cap="flat" cmpd="sng">
              <a:solidFill>
                <a:schemeClr val="bg1">
                  <a:lumMod val="85000"/>
                </a:schemeClr>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096" tIns="38096" rIns="38096" bIns="38096" anchor="ctr"/>
            <a:lstStyle/>
            <a:p>
              <a:pPr defTabSz="685731">
                <a:defRPr/>
              </a:pPr>
              <a:endParaRPr lang="ar-IQ" sz="2400">
                <a:solidFill>
                  <a:srgbClr val="000000"/>
                </a:solidFill>
                <a:latin typeface="+mj-ea"/>
                <a:ea typeface="+mj-ea"/>
                <a:cs typeface="Helvetica Light" charset="0"/>
                <a:sym typeface="等线 Light" panose="02010600030101010101" pitchFamily="2" charset="-122"/>
              </a:endParaRPr>
            </a:p>
          </p:txBody>
        </p:sp>
        <p:sp>
          <p:nvSpPr>
            <p:cNvPr id="8" name="Line 19">
              <a:extLst>
                <a:ext uri="{FF2B5EF4-FFF2-40B4-BE49-F238E27FC236}">
                  <a16:creationId xmlns:a16="http://schemas.microsoft.com/office/drawing/2014/main" id="{98938CA7-291C-197C-488D-9EEE0952F31B}"/>
                </a:ext>
              </a:extLst>
            </p:cNvPr>
            <p:cNvSpPr>
              <a:spLocks noChangeShapeType="1"/>
            </p:cNvSpPr>
            <p:nvPr/>
          </p:nvSpPr>
          <p:spPr bwMode="auto">
            <a:xfrm>
              <a:off x="9978645" y="5442395"/>
              <a:ext cx="0" cy="508171"/>
            </a:xfrm>
            <a:prstGeom prst="line">
              <a:avLst/>
            </a:prstGeom>
            <a:noFill/>
            <a:ln w="19050" cap="flat" cmpd="sng">
              <a:solidFill>
                <a:schemeClr val="bg1">
                  <a:lumMod val="85000"/>
                </a:schemeClr>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096" tIns="38096" rIns="38096" bIns="38096" anchor="ctr"/>
            <a:lstStyle/>
            <a:p>
              <a:pPr defTabSz="685731">
                <a:defRPr/>
              </a:pPr>
              <a:endParaRPr lang="ar-IQ" sz="2400">
                <a:solidFill>
                  <a:srgbClr val="000000"/>
                </a:solidFill>
                <a:latin typeface="+mj-ea"/>
                <a:ea typeface="+mj-ea"/>
                <a:cs typeface="Helvetica Light" charset="0"/>
                <a:sym typeface="等线 Light" panose="02010600030101010101" pitchFamily="2" charset="-122"/>
              </a:endParaRPr>
            </a:p>
          </p:txBody>
        </p:sp>
        <p:sp>
          <p:nvSpPr>
            <p:cNvPr id="9" name="Line 20">
              <a:extLst>
                <a:ext uri="{FF2B5EF4-FFF2-40B4-BE49-F238E27FC236}">
                  <a16:creationId xmlns:a16="http://schemas.microsoft.com/office/drawing/2014/main" id="{A535A9FB-3A5A-61AB-C2DC-643FAEB61319}"/>
                </a:ext>
              </a:extLst>
            </p:cNvPr>
            <p:cNvSpPr>
              <a:spLocks noChangeShapeType="1"/>
            </p:cNvSpPr>
            <p:nvPr/>
          </p:nvSpPr>
          <p:spPr bwMode="auto">
            <a:xfrm>
              <a:off x="8238178" y="5442395"/>
              <a:ext cx="0" cy="508171"/>
            </a:xfrm>
            <a:prstGeom prst="line">
              <a:avLst/>
            </a:prstGeom>
            <a:noFill/>
            <a:ln w="19050" cap="flat" cmpd="sng">
              <a:solidFill>
                <a:schemeClr val="bg1">
                  <a:lumMod val="85000"/>
                </a:schemeClr>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096" tIns="38096" rIns="38096" bIns="38096" anchor="ctr"/>
            <a:lstStyle/>
            <a:p>
              <a:pPr defTabSz="685731">
                <a:defRPr/>
              </a:pPr>
              <a:endParaRPr lang="ar-IQ" sz="2400">
                <a:solidFill>
                  <a:srgbClr val="000000"/>
                </a:solidFill>
                <a:latin typeface="+mj-ea"/>
                <a:ea typeface="+mj-ea"/>
                <a:cs typeface="Helvetica Light" charset="0"/>
                <a:sym typeface="等线 Light" panose="02010600030101010101" pitchFamily="2" charset="-122"/>
              </a:endParaRPr>
            </a:p>
          </p:txBody>
        </p:sp>
        <p:sp>
          <p:nvSpPr>
            <p:cNvPr id="10" name="Freeform 12">
              <a:extLst>
                <a:ext uri="{FF2B5EF4-FFF2-40B4-BE49-F238E27FC236}">
                  <a16:creationId xmlns:a16="http://schemas.microsoft.com/office/drawing/2014/main" id="{64EECA6D-9A36-7509-A81E-76BE3B5B711A}"/>
                </a:ext>
              </a:extLst>
            </p:cNvPr>
            <p:cNvSpPr/>
            <p:nvPr/>
          </p:nvSpPr>
          <p:spPr>
            <a:xfrm>
              <a:off x="7331187" y="3878784"/>
              <a:ext cx="1369262" cy="1369180"/>
            </a:xfrm>
            <a:custGeom>
              <a:avLst/>
              <a:gdLst>
                <a:gd name="connsiteX0" fmla="*/ 570405 w 1140810"/>
                <a:gd name="connsiteY0" fmla="*/ 0 h 1140742"/>
                <a:gd name="connsiteX1" fmla="*/ 1140810 w 1140810"/>
                <a:gd name="connsiteY1" fmla="*/ 570371 h 1140742"/>
                <a:gd name="connsiteX2" fmla="*/ 570405 w 1140810"/>
                <a:gd name="connsiteY2" fmla="*/ 1140742 h 1140742"/>
                <a:gd name="connsiteX3" fmla="*/ 0 w 1140810"/>
                <a:gd name="connsiteY3" fmla="*/ 570371 h 1140742"/>
                <a:gd name="connsiteX4" fmla="*/ 570405 w 1140810"/>
                <a:gd name="connsiteY4" fmla="*/ 0 h 114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810" h="1140742">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7987" rtlCol="1" anchor="ctr"/>
            <a:lstStyle/>
            <a:p>
              <a:pPr algn="ctr" defTabSz="685731">
                <a:defRPr/>
              </a:pPr>
              <a:endParaRPr lang="ar-IQ" sz="3600" dirty="0">
                <a:solidFill>
                  <a:srgbClr val="000000">
                    <a:lumMod val="75000"/>
                    <a:lumOff val="25000"/>
                  </a:srgbClr>
                </a:solidFill>
                <a:latin typeface="+mj-ea"/>
                <a:ea typeface="+mj-ea"/>
                <a:sym typeface="等线 Light" panose="02010600030101010101" pitchFamily="2" charset="-122"/>
              </a:endParaRPr>
            </a:p>
          </p:txBody>
        </p:sp>
        <p:sp>
          <p:nvSpPr>
            <p:cNvPr id="11" name="Freeform 13">
              <a:extLst>
                <a:ext uri="{FF2B5EF4-FFF2-40B4-BE49-F238E27FC236}">
                  <a16:creationId xmlns:a16="http://schemas.microsoft.com/office/drawing/2014/main" id="{FC729DC4-C424-3732-BA2E-ECE55CD63AC1}"/>
                </a:ext>
              </a:extLst>
            </p:cNvPr>
            <p:cNvSpPr/>
            <p:nvPr/>
          </p:nvSpPr>
          <p:spPr>
            <a:xfrm>
              <a:off x="9561255" y="3878784"/>
              <a:ext cx="1369262" cy="1369180"/>
            </a:xfrm>
            <a:custGeom>
              <a:avLst/>
              <a:gdLst>
                <a:gd name="connsiteX0" fmla="*/ 570405 w 1140810"/>
                <a:gd name="connsiteY0" fmla="*/ 0 h 1140742"/>
                <a:gd name="connsiteX1" fmla="*/ 1140810 w 1140810"/>
                <a:gd name="connsiteY1" fmla="*/ 570371 h 1140742"/>
                <a:gd name="connsiteX2" fmla="*/ 570405 w 1140810"/>
                <a:gd name="connsiteY2" fmla="*/ 1140742 h 1140742"/>
                <a:gd name="connsiteX3" fmla="*/ 0 w 1140810"/>
                <a:gd name="connsiteY3" fmla="*/ 570371 h 1140742"/>
                <a:gd name="connsiteX4" fmla="*/ 570405 w 1140810"/>
                <a:gd name="connsiteY4" fmla="*/ 0 h 114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810" h="1140742">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7987" rtlCol="1" anchor="ctr"/>
            <a:lstStyle/>
            <a:p>
              <a:pPr algn="ctr" defTabSz="685731">
                <a:defRPr/>
              </a:pPr>
              <a:endParaRPr lang="ar-IQ" sz="3600" dirty="0">
                <a:solidFill>
                  <a:srgbClr val="000000">
                    <a:lumMod val="75000"/>
                    <a:lumOff val="25000"/>
                  </a:srgbClr>
                </a:solidFill>
                <a:latin typeface="+mj-ea"/>
                <a:ea typeface="+mj-ea"/>
                <a:sym typeface="等线 Light" panose="02010600030101010101" pitchFamily="2" charset="-122"/>
              </a:endParaRPr>
            </a:p>
          </p:txBody>
        </p:sp>
        <p:sp>
          <p:nvSpPr>
            <p:cNvPr id="12" name="Freeform 14">
              <a:extLst>
                <a:ext uri="{FF2B5EF4-FFF2-40B4-BE49-F238E27FC236}">
                  <a16:creationId xmlns:a16="http://schemas.microsoft.com/office/drawing/2014/main" id="{6D315342-DF51-121E-D7BA-EDC507DF45A4}"/>
                </a:ext>
              </a:extLst>
            </p:cNvPr>
            <p:cNvSpPr/>
            <p:nvPr/>
          </p:nvSpPr>
          <p:spPr>
            <a:xfrm>
              <a:off x="9561255" y="6110207"/>
              <a:ext cx="1369262" cy="1369180"/>
            </a:xfrm>
            <a:custGeom>
              <a:avLst/>
              <a:gdLst>
                <a:gd name="connsiteX0" fmla="*/ 570405 w 1140810"/>
                <a:gd name="connsiteY0" fmla="*/ 0 h 1140742"/>
                <a:gd name="connsiteX1" fmla="*/ 1140810 w 1140810"/>
                <a:gd name="connsiteY1" fmla="*/ 570371 h 1140742"/>
                <a:gd name="connsiteX2" fmla="*/ 570405 w 1140810"/>
                <a:gd name="connsiteY2" fmla="*/ 1140742 h 1140742"/>
                <a:gd name="connsiteX3" fmla="*/ 0 w 1140810"/>
                <a:gd name="connsiteY3" fmla="*/ 570371 h 1140742"/>
                <a:gd name="connsiteX4" fmla="*/ 570405 w 1140810"/>
                <a:gd name="connsiteY4" fmla="*/ 0 h 114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810" h="1140742">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7987" rtlCol="1" anchor="ctr"/>
            <a:lstStyle/>
            <a:p>
              <a:pPr algn="ctr" defTabSz="685731">
                <a:defRPr/>
              </a:pPr>
              <a:endParaRPr lang="ar-IQ" sz="3600" dirty="0">
                <a:solidFill>
                  <a:srgbClr val="000000">
                    <a:lumMod val="75000"/>
                    <a:lumOff val="25000"/>
                  </a:srgbClr>
                </a:solidFill>
                <a:latin typeface="+mj-ea"/>
                <a:ea typeface="+mj-ea"/>
                <a:sym typeface="等线 Light" panose="02010600030101010101" pitchFamily="2" charset="-122"/>
              </a:endParaRPr>
            </a:p>
          </p:txBody>
        </p:sp>
        <p:sp>
          <p:nvSpPr>
            <p:cNvPr id="13" name="Freeform 15">
              <a:extLst>
                <a:ext uri="{FF2B5EF4-FFF2-40B4-BE49-F238E27FC236}">
                  <a16:creationId xmlns:a16="http://schemas.microsoft.com/office/drawing/2014/main" id="{E0A6DBA6-6034-5892-E7AB-C91F7EEB928B}"/>
                </a:ext>
              </a:extLst>
            </p:cNvPr>
            <p:cNvSpPr/>
            <p:nvPr/>
          </p:nvSpPr>
          <p:spPr>
            <a:xfrm>
              <a:off x="7331187" y="6110207"/>
              <a:ext cx="1369262" cy="1369180"/>
            </a:xfrm>
            <a:custGeom>
              <a:avLst/>
              <a:gdLst>
                <a:gd name="connsiteX0" fmla="*/ 570405 w 1140810"/>
                <a:gd name="connsiteY0" fmla="*/ 0 h 1140742"/>
                <a:gd name="connsiteX1" fmla="*/ 1140810 w 1140810"/>
                <a:gd name="connsiteY1" fmla="*/ 570371 h 1140742"/>
                <a:gd name="connsiteX2" fmla="*/ 570405 w 1140810"/>
                <a:gd name="connsiteY2" fmla="*/ 1140742 h 1140742"/>
                <a:gd name="connsiteX3" fmla="*/ 0 w 1140810"/>
                <a:gd name="connsiteY3" fmla="*/ 570371 h 1140742"/>
                <a:gd name="connsiteX4" fmla="*/ 570405 w 1140810"/>
                <a:gd name="connsiteY4" fmla="*/ 0 h 114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810" h="1140742">
                  <a:moveTo>
                    <a:pt x="570405" y="0"/>
                  </a:moveTo>
                  <a:cubicBezTo>
                    <a:pt x="885431" y="0"/>
                    <a:pt x="1140810" y="255364"/>
                    <a:pt x="1140810" y="570371"/>
                  </a:cubicBezTo>
                  <a:cubicBezTo>
                    <a:pt x="1140810" y="885378"/>
                    <a:pt x="885431" y="1140742"/>
                    <a:pt x="570405" y="1140742"/>
                  </a:cubicBezTo>
                  <a:cubicBezTo>
                    <a:pt x="255379" y="1140742"/>
                    <a:pt x="0" y="885378"/>
                    <a:pt x="0" y="570371"/>
                  </a:cubicBezTo>
                  <a:cubicBezTo>
                    <a:pt x="0" y="255364"/>
                    <a:pt x="255379" y="0"/>
                    <a:pt x="57040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7987" rtlCol="1" anchor="ctr"/>
            <a:lstStyle/>
            <a:p>
              <a:pPr algn="ctr" defTabSz="685731">
                <a:defRPr/>
              </a:pPr>
              <a:endParaRPr lang="ar-IQ" sz="3600" dirty="0">
                <a:solidFill>
                  <a:srgbClr val="000000">
                    <a:lumMod val="75000"/>
                    <a:lumOff val="25000"/>
                  </a:srgbClr>
                </a:solidFill>
                <a:latin typeface="+mj-ea"/>
                <a:ea typeface="+mj-ea"/>
                <a:sym typeface="等线 Light" panose="02010600030101010101" pitchFamily="2" charset="-122"/>
              </a:endParaRPr>
            </a:p>
          </p:txBody>
        </p:sp>
      </p:grpSp>
      <p:sp>
        <p:nvSpPr>
          <p:cNvPr id="14" name="Google Shape;204;p13">
            <a:extLst>
              <a:ext uri="{FF2B5EF4-FFF2-40B4-BE49-F238E27FC236}">
                <a16:creationId xmlns:a16="http://schemas.microsoft.com/office/drawing/2014/main" id="{3A22C2BB-BC6A-0780-BD3D-51736DC77F1A}"/>
              </a:ext>
            </a:extLst>
          </p:cNvPr>
          <p:cNvSpPr txBox="1">
            <a:spLocks/>
          </p:cNvSpPr>
          <p:nvPr/>
        </p:nvSpPr>
        <p:spPr>
          <a:xfrm>
            <a:off x="4028342" y="1242910"/>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IN" sz="6000" b="1" dirty="0"/>
              <a:t>Purpose of Forex Reserves</a:t>
            </a:r>
            <a:endParaRPr lang="en-US" sz="6000" dirty="0">
              <a:latin typeface="Outfit Black" pitchFamily="2" charset="0"/>
            </a:endParaRPr>
          </a:p>
        </p:txBody>
      </p:sp>
      <p:sp>
        <p:nvSpPr>
          <p:cNvPr id="16" name="Rectangle 15">
            <a:extLst>
              <a:ext uri="{FF2B5EF4-FFF2-40B4-BE49-F238E27FC236}">
                <a16:creationId xmlns:a16="http://schemas.microsoft.com/office/drawing/2014/main" id="{3AF82178-610A-B358-E419-36C632191480}"/>
              </a:ext>
            </a:extLst>
          </p:cNvPr>
          <p:cNvSpPr/>
          <p:nvPr/>
        </p:nvSpPr>
        <p:spPr>
          <a:xfrm>
            <a:off x="1341702" y="3894151"/>
            <a:ext cx="4795808" cy="1071575"/>
          </a:xfrm>
          <a:prstGeom prst="rect">
            <a:avLst/>
          </a:prstGeom>
        </p:spPr>
        <p:txBody>
          <a:bodyPr wrap="square">
            <a:spAutoFit/>
          </a:bodyPr>
          <a:lstStyle/>
          <a:p>
            <a:pPr algn="r"/>
            <a:r>
              <a:rPr lang="en-IN" sz="2400" b="1" dirty="0"/>
              <a:t>Backup Funds</a:t>
            </a:r>
          </a:p>
          <a:p>
            <a:pPr algn="r">
              <a:lnSpc>
                <a:spcPct val="150000"/>
              </a:lnSpc>
            </a:pPr>
            <a:r>
              <a:rPr lang="en-US" altLang="zh-CN" sz="1400" dirty="0">
                <a:ea typeface="Lato Light" panose="020F0502020204030203" pitchFamily="34" charset="0"/>
                <a:cs typeface="Lato Light" panose="020F0502020204030203" pitchFamily="34" charset="0"/>
              </a:rPr>
              <a:t> Ensures a central bank has backup funds in case of rapid devaluation of the national currency.</a:t>
            </a:r>
            <a:endParaRPr lang="es-ES" altLang="zh-CN" sz="1400" dirty="0">
              <a:ea typeface="Lato Light" panose="020F0502020204030203" pitchFamily="34" charset="0"/>
              <a:cs typeface="Lato Light" panose="020F0502020204030203" pitchFamily="34" charset="0"/>
            </a:endParaRPr>
          </a:p>
        </p:txBody>
      </p:sp>
      <p:sp>
        <p:nvSpPr>
          <p:cNvPr id="17" name="Rectangle 16">
            <a:extLst>
              <a:ext uri="{FF2B5EF4-FFF2-40B4-BE49-F238E27FC236}">
                <a16:creationId xmlns:a16="http://schemas.microsoft.com/office/drawing/2014/main" id="{D2E93F48-F46C-6A78-141F-30C9AC04B4C6}"/>
              </a:ext>
            </a:extLst>
          </p:cNvPr>
          <p:cNvSpPr/>
          <p:nvPr/>
        </p:nvSpPr>
        <p:spPr>
          <a:xfrm>
            <a:off x="1341702" y="6253859"/>
            <a:ext cx="4795808" cy="1071575"/>
          </a:xfrm>
          <a:prstGeom prst="rect">
            <a:avLst/>
          </a:prstGeom>
        </p:spPr>
        <p:txBody>
          <a:bodyPr wrap="square">
            <a:spAutoFit/>
          </a:bodyPr>
          <a:lstStyle/>
          <a:p>
            <a:pPr algn="r"/>
            <a:r>
              <a:rPr lang="en-IN" sz="2400" b="1" dirty="0"/>
              <a:t>Currency Stabilization</a:t>
            </a:r>
          </a:p>
          <a:p>
            <a:pPr algn="r">
              <a:lnSpc>
                <a:spcPct val="150000"/>
              </a:lnSpc>
            </a:pPr>
            <a:r>
              <a:rPr lang="en-US" sz="1400" dirty="0"/>
              <a:t>Helps stabilize the national currency's value by selling or buying foreign currency as needed.</a:t>
            </a:r>
          </a:p>
        </p:txBody>
      </p:sp>
      <p:sp>
        <p:nvSpPr>
          <p:cNvPr id="18" name="Rectangle 17">
            <a:extLst>
              <a:ext uri="{FF2B5EF4-FFF2-40B4-BE49-F238E27FC236}">
                <a16:creationId xmlns:a16="http://schemas.microsoft.com/office/drawing/2014/main" id="{0CA2C421-D32D-F132-1219-D40DBD6DDCCF}"/>
              </a:ext>
            </a:extLst>
          </p:cNvPr>
          <p:cNvSpPr/>
          <p:nvPr/>
        </p:nvSpPr>
        <p:spPr>
          <a:xfrm>
            <a:off x="12154459" y="3894151"/>
            <a:ext cx="4795808" cy="1071575"/>
          </a:xfrm>
          <a:prstGeom prst="rect">
            <a:avLst/>
          </a:prstGeom>
        </p:spPr>
        <p:txBody>
          <a:bodyPr wrap="square">
            <a:spAutoFit/>
          </a:bodyPr>
          <a:lstStyle/>
          <a:p>
            <a:r>
              <a:rPr lang="en-IN" sz="2400" b="1" dirty="0"/>
              <a:t>International Image</a:t>
            </a:r>
          </a:p>
          <a:p>
            <a:pPr>
              <a:lnSpc>
                <a:spcPct val="150000"/>
              </a:lnSpc>
            </a:pPr>
            <a:r>
              <a:rPr lang="en-US" sz="1400" dirty="0"/>
              <a:t>Enhances a country's image at the international level, ensuring confidence in trading partners.</a:t>
            </a:r>
          </a:p>
        </p:txBody>
      </p:sp>
      <p:sp>
        <p:nvSpPr>
          <p:cNvPr id="19" name="Rectangle 18">
            <a:extLst>
              <a:ext uri="{FF2B5EF4-FFF2-40B4-BE49-F238E27FC236}">
                <a16:creationId xmlns:a16="http://schemas.microsoft.com/office/drawing/2014/main" id="{5B2740B4-370C-2CAD-2A14-177F7ACD6BC2}"/>
              </a:ext>
            </a:extLst>
          </p:cNvPr>
          <p:cNvSpPr/>
          <p:nvPr/>
        </p:nvSpPr>
        <p:spPr>
          <a:xfrm>
            <a:off x="12154459" y="6253859"/>
            <a:ext cx="4795808" cy="1394741"/>
          </a:xfrm>
          <a:prstGeom prst="rect">
            <a:avLst/>
          </a:prstGeom>
        </p:spPr>
        <p:txBody>
          <a:bodyPr wrap="square">
            <a:spAutoFit/>
          </a:bodyPr>
          <a:lstStyle/>
          <a:p>
            <a:r>
              <a:rPr lang="en-IN" sz="2400" b="1" dirty="0"/>
              <a:t>Attracting Foreign Trade</a:t>
            </a:r>
          </a:p>
          <a:p>
            <a:pPr>
              <a:lnSpc>
                <a:spcPct val="150000"/>
              </a:lnSpc>
            </a:pPr>
            <a:r>
              <a:rPr lang="en-US" sz="1400" dirty="0"/>
              <a:t>Facilitates foreign trade and attracts investments, contributing to a positive reputation in trading partnerships.</a:t>
            </a:r>
          </a:p>
        </p:txBody>
      </p:sp>
      <p:sp>
        <p:nvSpPr>
          <p:cNvPr id="20" name="Freeform: Shape 19">
            <a:extLst>
              <a:ext uri="{FF2B5EF4-FFF2-40B4-BE49-F238E27FC236}">
                <a16:creationId xmlns:a16="http://schemas.microsoft.com/office/drawing/2014/main" id="{3579363C-880C-0647-2361-7E9827C3169F}"/>
              </a:ext>
            </a:extLst>
          </p:cNvPr>
          <p:cNvSpPr/>
          <p:nvPr/>
        </p:nvSpPr>
        <p:spPr>
          <a:xfrm>
            <a:off x="9919022" y="4284080"/>
            <a:ext cx="653728" cy="558588"/>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accent2"/>
          </a:solidFill>
          <a:ln w="6719" cap="flat">
            <a:noFill/>
            <a:prstDash val="solid"/>
            <a:miter/>
          </a:ln>
        </p:spPr>
        <p:txBody>
          <a:bodyPr rtlCol="0" anchor="ctr"/>
          <a:lstStyle/>
          <a:p>
            <a:endParaRPr lang="en-US" sz="1200"/>
          </a:p>
        </p:txBody>
      </p:sp>
      <p:grpSp>
        <p:nvGrpSpPr>
          <p:cNvPr id="21" name="Graphic 2">
            <a:extLst>
              <a:ext uri="{FF2B5EF4-FFF2-40B4-BE49-F238E27FC236}">
                <a16:creationId xmlns:a16="http://schemas.microsoft.com/office/drawing/2014/main" id="{17D980BC-13F1-0640-54CB-3F5A1E918F19}"/>
              </a:ext>
            </a:extLst>
          </p:cNvPr>
          <p:cNvGrpSpPr/>
          <p:nvPr/>
        </p:nvGrpSpPr>
        <p:grpSpPr>
          <a:xfrm>
            <a:off x="9919134" y="6468065"/>
            <a:ext cx="653504" cy="653464"/>
            <a:chOff x="10511468" y="4696809"/>
            <a:chExt cx="987233" cy="987178"/>
          </a:xfrm>
          <a:solidFill>
            <a:schemeClr val="accent3"/>
          </a:solidFill>
        </p:grpSpPr>
        <p:sp>
          <p:nvSpPr>
            <p:cNvPr id="22" name="Freeform: Shape 21">
              <a:extLst>
                <a:ext uri="{FF2B5EF4-FFF2-40B4-BE49-F238E27FC236}">
                  <a16:creationId xmlns:a16="http://schemas.microsoft.com/office/drawing/2014/main" id="{6EB36F10-33FC-3CFA-3578-46869C5FD086}"/>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0ADD2E5B-B522-52CA-7CF1-95A01BBA8FFB}"/>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AB1C89F9-85C7-F00C-6BB7-9E2EB870F360}"/>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grpSp>
        <p:nvGrpSpPr>
          <p:cNvPr id="25" name="Graphic 2">
            <a:extLst>
              <a:ext uri="{FF2B5EF4-FFF2-40B4-BE49-F238E27FC236}">
                <a16:creationId xmlns:a16="http://schemas.microsoft.com/office/drawing/2014/main" id="{04121FA7-4A05-00D6-FE87-CFA69F579F45}"/>
              </a:ext>
            </a:extLst>
          </p:cNvPr>
          <p:cNvGrpSpPr/>
          <p:nvPr/>
        </p:nvGrpSpPr>
        <p:grpSpPr>
          <a:xfrm>
            <a:off x="7689064" y="4236602"/>
            <a:ext cx="653508" cy="653544"/>
            <a:chOff x="8666134" y="1003301"/>
            <a:chExt cx="987242" cy="987310"/>
          </a:xfrm>
          <a:solidFill>
            <a:schemeClr val="accent1"/>
          </a:solidFill>
        </p:grpSpPr>
        <p:sp>
          <p:nvSpPr>
            <p:cNvPr id="26" name="Freeform: Shape 25">
              <a:extLst>
                <a:ext uri="{FF2B5EF4-FFF2-40B4-BE49-F238E27FC236}">
                  <a16:creationId xmlns:a16="http://schemas.microsoft.com/office/drawing/2014/main" id="{24C466E0-D7F6-B3AE-1F8E-82EF0096E6A3}"/>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621C8D87-AF7B-6E52-EF19-FF2A879E2A67}"/>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758A4909-D332-0B1C-BFBB-79F0400BA239}"/>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1D2BC26B-5995-3765-FFD1-D932F8869225}"/>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4B739F54-7B1D-CA90-EFAA-E10A04317C0D}"/>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31" name="Graphic 2">
            <a:extLst>
              <a:ext uri="{FF2B5EF4-FFF2-40B4-BE49-F238E27FC236}">
                <a16:creationId xmlns:a16="http://schemas.microsoft.com/office/drawing/2014/main" id="{3EF93388-FB7A-846B-F7E3-EEC91D419A65}"/>
              </a:ext>
            </a:extLst>
          </p:cNvPr>
          <p:cNvGrpSpPr/>
          <p:nvPr/>
        </p:nvGrpSpPr>
        <p:grpSpPr>
          <a:xfrm>
            <a:off x="7689043" y="6482542"/>
            <a:ext cx="653550" cy="624510"/>
            <a:chOff x="4954348" y="6541886"/>
            <a:chExt cx="987302" cy="943434"/>
          </a:xfrm>
          <a:solidFill>
            <a:schemeClr val="accent4"/>
          </a:solidFill>
        </p:grpSpPr>
        <p:sp>
          <p:nvSpPr>
            <p:cNvPr id="32" name="Freeform: Shape 31">
              <a:extLst>
                <a:ext uri="{FF2B5EF4-FFF2-40B4-BE49-F238E27FC236}">
                  <a16:creationId xmlns:a16="http://schemas.microsoft.com/office/drawing/2014/main" id="{FA71CB8C-AB26-B685-D099-E11D1DDDFE9E}"/>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13F83779-E963-7C3E-D909-5A0777BCB033}"/>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AAC61C18-BF37-997F-DA3B-EA9D47704FA6}"/>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919955EA-AA51-C25E-BCBF-86CEF8CF66CC}"/>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2DD33E1B-A703-B347-D408-97B19CBDD1A4}"/>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39720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4"/>
                                        </p:tgtEl>
                                        <p:attrNameLst>
                                          <p:attrName>style.visibility</p:attrName>
                                        </p:attrNameLst>
                                      </p:cBhvr>
                                      <p:to>
                                        <p:strVal val="visible"/>
                                      </p:to>
                                    </p:set>
                                    <p:anim to="" calcmode="lin" valueType="num">
                                      <p:cBhvr>
                                        <p:cTn id="7" dur="750" fill="hold">
                                          <p:stCondLst>
                                            <p:cond delay="0"/>
                                          </p:stCondLst>
                                        </p:cTn>
                                        <p:tgtEl>
                                          <p:spTgt spid="1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4"/>
                                        </p:tgtEl>
                                      </p:cBhvr>
                                    </p:animEffect>
                                  </p:childTnLst>
                                </p:cTn>
                              </p:par>
                            </p:childTnLst>
                          </p:cTn>
                        </p:par>
                        <p:par>
                          <p:cTn id="9" fill="hold">
                            <p:stCondLst>
                              <p:cond delay="1223"/>
                            </p:stCondLst>
                            <p:childTnLst>
                              <p:par>
                                <p:cTn id="10" presetID="3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childTnLst>
                          </p:cTn>
                        </p:par>
                        <p:par>
                          <p:cTn id="16" fill="hold">
                            <p:stCondLst>
                              <p:cond delay="2223"/>
                            </p:stCondLst>
                            <p:childTnLst>
                              <p:par>
                                <p:cTn id="17" presetID="53" presetClass="entr" presetSubtype="1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700" fill="hold"/>
                                        <p:tgtEl>
                                          <p:spTgt spid="25"/>
                                        </p:tgtEl>
                                        <p:attrNameLst>
                                          <p:attrName>ppt_w</p:attrName>
                                        </p:attrNameLst>
                                      </p:cBhvr>
                                      <p:tavLst>
                                        <p:tav tm="0">
                                          <p:val>
                                            <p:fltVal val="0"/>
                                          </p:val>
                                        </p:tav>
                                        <p:tav tm="100000">
                                          <p:val>
                                            <p:strVal val="#ppt_w"/>
                                          </p:val>
                                        </p:tav>
                                      </p:tavLst>
                                    </p:anim>
                                    <p:anim calcmode="lin" valueType="num">
                                      <p:cBhvr>
                                        <p:cTn id="20" dur="700" fill="hold"/>
                                        <p:tgtEl>
                                          <p:spTgt spid="25"/>
                                        </p:tgtEl>
                                        <p:attrNameLst>
                                          <p:attrName>ppt_h</p:attrName>
                                        </p:attrNameLst>
                                      </p:cBhvr>
                                      <p:tavLst>
                                        <p:tav tm="0">
                                          <p:val>
                                            <p:fltVal val="0"/>
                                          </p:val>
                                        </p:tav>
                                        <p:tav tm="100000">
                                          <p:val>
                                            <p:strVal val="#ppt_h"/>
                                          </p:val>
                                        </p:tav>
                                      </p:tavLst>
                                    </p:anim>
                                    <p:animEffect transition="in" filter="fade">
                                      <p:cBhvr>
                                        <p:cTn id="21" dur="700"/>
                                        <p:tgtEl>
                                          <p:spTgt spid="25"/>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700" fill="hold"/>
                                        <p:tgtEl>
                                          <p:spTgt spid="16"/>
                                        </p:tgtEl>
                                        <p:attrNameLst>
                                          <p:attrName>ppt_x</p:attrName>
                                        </p:attrNameLst>
                                      </p:cBhvr>
                                      <p:tavLst>
                                        <p:tav tm="0">
                                          <p:val>
                                            <p:strVal val="0-#ppt_w/2"/>
                                          </p:val>
                                        </p:tav>
                                        <p:tav tm="100000">
                                          <p:val>
                                            <p:strVal val="#ppt_x"/>
                                          </p:val>
                                        </p:tav>
                                      </p:tavLst>
                                    </p:anim>
                                    <p:anim calcmode="lin" valueType="num">
                                      <p:cBhvr additive="base">
                                        <p:cTn id="25" dur="700" fill="hold"/>
                                        <p:tgtEl>
                                          <p:spTgt spid="16"/>
                                        </p:tgtEl>
                                        <p:attrNameLst>
                                          <p:attrName>ppt_y</p:attrName>
                                        </p:attrNameLst>
                                      </p:cBhvr>
                                      <p:tavLst>
                                        <p:tav tm="0">
                                          <p:val>
                                            <p:strVal val="#ppt_y"/>
                                          </p:val>
                                        </p:tav>
                                        <p:tav tm="100000">
                                          <p:val>
                                            <p:strVal val="#ppt_y"/>
                                          </p:val>
                                        </p:tav>
                                      </p:tavLst>
                                    </p:anim>
                                  </p:childTnLst>
                                </p:cTn>
                              </p:par>
                            </p:childTnLst>
                          </p:cTn>
                        </p:par>
                        <p:par>
                          <p:cTn id="26" fill="hold">
                            <p:stCondLst>
                              <p:cond delay="2923"/>
                            </p:stCondLst>
                            <p:childTnLst>
                              <p:par>
                                <p:cTn id="27" presetID="53" presetClass="entr" presetSubtype="16"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700" fill="hold"/>
                                        <p:tgtEl>
                                          <p:spTgt spid="20"/>
                                        </p:tgtEl>
                                        <p:attrNameLst>
                                          <p:attrName>ppt_w</p:attrName>
                                        </p:attrNameLst>
                                      </p:cBhvr>
                                      <p:tavLst>
                                        <p:tav tm="0">
                                          <p:val>
                                            <p:fltVal val="0"/>
                                          </p:val>
                                        </p:tav>
                                        <p:tav tm="100000">
                                          <p:val>
                                            <p:strVal val="#ppt_w"/>
                                          </p:val>
                                        </p:tav>
                                      </p:tavLst>
                                    </p:anim>
                                    <p:anim calcmode="lin" valueType="num">
                                      <p:cBhvr>
                                        <p:cTn id="30" dur="700" fill="hold"/>
                                        <p:tgtEl>
                                          <p:spTgt spid="20"/>
                                        </p:tgtEl>
                                        <p:attrNameLst>
                                          <p:attrName>ppt_h</p:attrName>
                                        </p:attrNameLst>
                                      </p:cBhvr>
                                      <p:tavLst>
                                        <p:tav tm="0">
                                          <p:val>
                                            <p:fltVal val="0"/>
                                          </p:val>
                                        </p:tav>
                                        <p:tav tm="100000">
                                          <p:val>
                                            <p:strVal val="#ppt_h"/>
                                          </p:val>
                                        </p:tav>
                                      </p:tavLst>
                                    </p:anim>
                                    <p:animEffect transition="in" filter="fade">
                                      <p:cBhvr>
                                        <p:cTn id="31" dur="700"/>
                                        <p:tgtEl>
                                          <p:spTgt spid="20"/>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700" fill="hold"/>
                                        <p:tgtEl>
                                          <p:spTgt spid="18"/>
                                        </p:tgtEl>
                                        <p:attrNameLst>
                                          <p:attrName>ppt_x</p:attrName>
                                        </p:attrNameLst>
                                      </p:cBhvr>
                                      <p:tavLst>
                                        <p:tav tm="0">
                                          <p:val>
                                            <p:strVal val="1+#ppt_w/2"/>
                                          </p:val>
                                        </p:tav>
                                        <p:tav tm="100000">
                                          <p:val>
                                            <p:strVal val="#ppt_x"/>
                                          </p:val>
                                        </p:tav>
                                      </p:tavLst>
                                    </p:anim>
                                    <p:anim calcmode="lin" valueType="num">
                                      <p:cBhvr additive="base">
                                        <p:cTn id="35" dur="7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3623"/>
                            </p:stCondLst>
                            <p:childTnLst>
                              <p:par>
                                <p:cTn id="37" presetID="53" presetClass="entr" presetSubtype="16"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700" fill="hold"/>
                                        <p:tgtEl>
                                          <p:spTgt spid="21"/>
                                        </p:tgtEl>
                                        <p:attrNameLst>
                                          <p:attrName>ppt_w</p:attrName>
                                        </p:attrNameLst>
                                      </p:cBhvr>
                                      <p:tavLst>
                                        <p:tav tm="0">
                                          <p:val>
                                            <p:fltVal val="0"/>
                                          </p:val>
                                        </p:tav>
                                        <p:tav tm="100000">
                                          <p:val>
                                            <p:strVal val="#ppt_w"/>
                                          </p:val>
                                        </p:tav>
                                      </p:tavLst>
                                    </p:anim>
                                    <p:anim calcmode="lin" valueType="num">
                                      <p:cBhvr>
                                        <p:cTn id="40" dur="700" fill="hold"/>
                                        <p:tgtEl>
                                          <p:spTgt spid="21"/>
                                        </p:tgtEl>
                                        <p:attrNameLst>
                                          <p:attrName>ppt_h</p:attrName>
                                        </p:attrNameLst>
                                      </p:cBhvr>
                                      <p:tavLst>
                                        <p:tav tm="0">
                                          <p:val>
                                            <p:fltVal val="0"/>
                                          </p:val>
                                        </p:tav>
                                        <p:tav tm="100000">
                                          <p:val>
                                            <p:strVal val="#ppt_h"/>
                                          </p:val>
                                        </p:tav>
                                      </p:tavLst>
                                    </p:anim>
                                    <p:animEffect transition="in" filter="fade">
                                      <p:cBhvr>
                                        <p:cTn id="41" dur="700"/>
                                        <p:tgtEl>
                                          <p:spTgt spid="21"/>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700" fill="hold"/>
                                        <p:tgtEl>
                                          <p:spTgt spid="19"/>
                                        </p:tgtEl>
                                        <p:attrNameLst>
                                          <p:attrName>ppt_x</p:attrName>
                                        </p:attrNameLst>
                                      </p:cBhvr>
                                      <p:tavLst>
                                        <p:tav tm="0">
                                          <p:val>
                                            <p:strVal val="1+#ppt_w/2"/>
                                          </p:val>
                                        </p:tav>
                                        <p:tav tm="100000">
                                          <p:val>
                                            <p:strVal val="#ppt_x"/>
                                          </p:val>
                                        </p:tav>
                                      </p:tavLst>
                                    </p:anim>
                                    <p:anim calcmode="lin" valueType="num">
                                      <p:cBhvr additive="base">
                                        <p:cTn id="45" dur="700" fill="hold"/>
                                        <p:tgtEl>
                                          <p:spTgt spid="19"/>
                                        </p:tgtEl>
                                        <p:attrNameLst>
                                          <p:attrName>ppt_y</p:attrName>
                                        </p:attrNameLst>
                                      </p:cBhvr>
                                      <p:tavLst>
                                        <p:tav tm="0">
                                          <p:val>
                                            <p:strVal val="#ppt_y"/>
                                          </p:val>
                                        </p:tav>
                                        <p:tav tm="100000">
                                          <p:val>
                                            <p:strVal val="#ppt_y"/>
                                          </p:val>
                                        </p:tav>
                                      </p:tavLst>
                                    </p:anim>
                                  </p:childTnLst>
                                </p:cTn>
                              </p:par>
                            </p:childTnLst>
                          </p:cTn>
                        </p:par>
                        <p:par>
                          <p:cTn id="46" fill="hold">
                            <p:stCondLst>
                              <p:cond delay="4323"/>
                            </p:stCondLst>
                            <p:childTnLst>
                              <p:par>
                                <p:cTn id="47" presetID="53" presetClass="entr" presetSubtype="16"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700" fill="hold"/>
                                        <p:tgtEl>
                                          <p:spTgt spid="31"/>
                                        </p:tgtEl>
                                        <p:attrNameLst>
                                          <p:attrName>ppt_w</p:attrName>
                                        </p:attrNameLst>
                                      </p:cBhvr>
                                      <p:tavLst>
                                        <p:tav tm="0">
                                          <p:val>
                                            <p:fltVal val="0"/>
                                          </p:val>
                                        </p:tav>
                                        <p:tav tm="100000">
                                          <p:val>
                                            <p:strVal val="#ppt_w"/>
                                          </p:val>
                                        </p:tav>
                                      </p:tavLst>
                                    </p:anim>
                                    <p:anim calcmode="lin" valueType="num">
                                      <p:cBhvr>
                                        <p:cTn id="50" dur="700" fill="hold"/>
                                        <p:tgtEl>
                                          <p:spTgt spid="31"/>
                                        </p:tgtEl>
                                        <p:attrNameLst>
                                          <p:attrName>ppt_h</p:attrName>
                                        </p:attrNameLst>
                                      </p:cBhvr>
                                      <p:tavLst>
                                        <p:tav tm="0">
                                          <p:val>
                                            <p:fltVal val="0"/>
                                          </p:val>
                                        </p:tav>
                                        <p:tav tm="100000">
                                          <p:val>
                                            <p:strVal val="#ppt_h"/>
                                          </p:val>
                                        </p:tav>
                                      </p:tavLst>
                                    </p:anim>
                                    <p:animEffect transition="in" filter="fade">
                                      <p:cBhvr>
                                        <p:cTn id="51" dur="700"/>
                                        <p:tgtEl>
                                          <p:spTgt spid="31"/>
                                        </p:tgtEl>
                                      </p:cBhvr>
                                    </p:animEffect>
                                  </p:childTnLst>
                                </p:cTn>
                              </p:par>
                              <p:par>
                                <p:cTn id="52" presetID="2" presetClass="entr" presetSubtype="8" decel="10000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700" fill="hold"/>
                                        <p:tgtEl>
                                          <p:spTgt spid="17"/>
                                        </p:tgtEl>
                                        <p:attrNameLst>
                                          <p:attrName>ppt_x</p:attrName>
                                        </p:attrNameLst>
                                      </p:cBhvr>
                                      <p:tavLst>
                                        <p:tav tm="0">
                                          <p:val>
                                            <p:strVal val="0-#ppt_w/2"/>
                                          </p:val>
                                        </p:tav>
                                        <p:tav tm="100000">
                                          <p:val>
                                            <p:strVal val="#ppt_x"/>
                                          </p:val>
                                        </p:tav>
                                      </p:tavLst>
                                    </p:anim>
                                    <p:anim calcmode="lin" valueType="num">
                                      <p:cBhvr additive="base">
                                        <p:cTn id="55" dur="7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E8B8A5D-7333-C7FA-ADAE-8BC1FF65F4F8}"/>
              </a:ext>
            </a:extLst>
          </p:cNvPr>
          <p:cNvSpPr/>
          <p:nvPr/>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
        <p:nvSpPr>
          <p:cNvPr id="3" name="TextBox 2">
            <a:extLst>
              <a:ext uri="{FF2B5EF4-FFF2-40B4-BE49-F238E27FC236}">
                <a16:creationId xmlns:a16="http://schemas.microsoft.com/office/drawing/2014/main" id="{66CEB5C1-B20D-8D32-1F17-CA20AD15CBE2}"/>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alpha val="70000"/>
                  </a:schemeClr>
                </a:solidFill>
              </a:rPr>
              <a:t>MSLIDES.COM</a:t>
            </a:r>
            <a:endParaRPr lang="zh-CN" altLang="en-US" sz="1200" spc="300">
              <a:solidFill>
                <a:schemeClr val="bg1">
                  <a:alpha val="70000"/>
                </a:schemeClr>
              </a:solidFill>
            </a:endParaRPr>
          </a:p>
        </p:txBody>
      </p:sp>
      <p:sp>
        <p:nvSpPr>
          <p:cNvPr id="4" name="TextBox 3">
            <a:extLst>
              <a:ext uri="{FF2B5EF4-FFF2-40B4-BE49-F238E27FC236}">
                <a16:creationId xmlns:a16="http://schemas.microsoft.com/office/drawing/2014/main" id="{DA838ACB-291C-E423-526B-A13CBE3B10F1}"/>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alpha val="70000"/>
                  </a:schemeClr>
                </a:solidFill>
                <a:latin typeface="+mn-lt"/>
              </a:rPr>
              <a:t>©2022 MSLIDES Copyright</a:t>
            </a:r>
            <a:endParaRPr lang="zh-CN" altLang="en-US" sz="1200">
              <a:solidFill>
                <a:schemeClr val="bg1">
                  <a:alpha val="70000"/>
                </a:schemeClr>
              </a:solidFill>
              <a:latin typeface="+mn-lt"/>
            </a:endParaRPr>
          </a:p>
        </p:txBody>
      </p:sp>
      <p:sp>
        <p:nvSpPr>
          <p:cNvPr id="8" name="TextBox 7"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164F7F09-B15E-ADD9-7595-59AB9535354B}"/>
              </a:ext>
            </a:extLst>
          </p:cNvPr>
          <p:cNvSpPr txBox="1"/>
          <p:nvPr/>
        </p:nvSpPr>
        <p:spPr>
          <a:xfrm flipH="1">
            <a:off x="1752600" y="2629912"/>
            <a:ext cx="10234862" cy="3046988"/>
          </a:xfrm>
          <a:prstGeom prst="rect">
            <a:avLst/>
          </a:prstGeom>
          <a:noFill/>
        </p:spPr>
        <p:txBody>
          <a:bodyPr wrap="square" rtlCol="0">
            <a:spAutoFit/>
          </a:bodyPr>
          <a:lstStyle/>
          <a:p>
            <a:pPr>
              <a:spcBef>
                <a:spcPts val="1200"/>
              </a:spcBef>
            </a:pPr>
            <a:r>
              <a:rPr lang="en-US" altLang="zh-CN" sz="9600">
                <a:solidFill>
                  <a:schemeClr val="tx1">
                    <a:lumMod val="75000"/>
                    <a:lumOff val="25000"/>
                  </a:schemeClr>
                </a:solidFill>
                <a:latin typeface="Outfit Black" pitchFamily="2" charset="0"/>
                <a:ea typeface="Permanent Marker" panose="02000000000000000000" pitchFamily="2" charset="0"/>
                <a:cs typeface="Poppins ExtraBold" panose="00000900000000000000" pitchFamily="50" charset="0"/>
              </a:rPr>
              <a:t>Thanks for Your Watching!</a:t>
            </a:r>
            <a:endParaRPr lang="en-US" altLang="zh-CN" sz="49600" dirty="0">
              <a:solidFill>
                <a:schemeClr val="tx1">
                  <a:lumMod val="75000"/>
                  <a:lumOff val="25000"/>
                </a:schemeClr>
              </a:solidFill>
              <a:latin typeface="Outfit Black" pitchFamily="2" charset="0"/>
              <a:ea typeface="Permanent Marker" panose="02000000000000000000" pitchFamily="2" charset="0"/>
              <a:cs typeface="Poppins ExtraBold" panose="00000900000000000000" pitchFamily="50" charset="0"/>
            </a:endParaRPr>
          </a:p>
        </p:txBody>
      </p:sp>
      <p:sp>
        <p:nvSpPr>
          <p:cNvPr id="9" name="TextBox 8">
            <a:extLst>
              <a:ext uri="{FF2B5EF4-FFF2-40B4-BE49-F238E27FC236}">
                <a16:creationId xmlns:a16="http://schemas.microsoft.com/office/drawing/2014/main" id="{9CFE1BE7-C8BF-BE93-5570-9D538DF52E8C}"/>
              </a:ext>
            </a:extLst>
          </p:cNvPr>
          <p:cNvSpPr txBox="1"/>
          <p:nvPr/>
        </p:nvSpPr>
        <p:spPr>
          <a:xfrm>
            <a:off x="1752600" y="6173220"/>
            <a:ext cx="8854440" cy="400110"/>
          </a:xfrm>
          <a:prstGeom prst="rect">
            <a:avLst/>
          </a:prstGeom>
          <a:noFill/>
        </p:spPr>
        <p:txBody>
          <a:bodyPr wrap="square" rtlCol="0">
            <a:spAutoFit/>
          </a:bodyPr>
          <a:lstStyle/>
          <a:p>
            <a:r>
              <a:rPr lang="en-US" sz="2000">
                <a:solidFill>
                  <a:schemeClr val="bg1">
                    <a:lumMod val="65000"/>
                  </a:schemeClr>
                </a:solidFill>
              </a:rPr>
              <a:t>Have questions? Contact us. We’ll response as soon as possible.</a:t>
            </a:r>
          </a:p>
        </p:txBody>
      </p:sp>
    </p:spTree>
    <p:extLst>
      <p:ext uri="{BB962C8B-B14F-4D97-AF65-F5344CB8AC3E}">
        <p14:creationId xmlns:p14="http://schemas.microsoft.com/office/powerpoint/2010/main" val="1856850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8"/>
                                        </p:tgtEl>
                                        <p:attrNameLst>
                                          <p:attrName>style.visibility</p:attrName>
                                        </p:attrNameLst>
                                      </p:cBhvr>
                                      <p:to>
                                        <p:strVal val="visible"/>
                                      </p:to>
                                    </p:set>
                                    <p:anim to="" calcmode="lin" valueType="num">
                                      <p:cBhvr>
                                        <p:cTn id="11" dur="750" fill="hold">
                                          <p:stCondLst>
                                            <p:cond delay="0"/>
                                          </p:stCondLst>
                                        </p:cTn>
                                        <p:tgtEl>
                                          <p:spTgt spid="8"/>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8"/>
                                        </p:tgtEl>
                                      </p:cBhvr>
                                    </p:animEffect>
                                  </p:childTnLst>
                                </p:cTn>
                              </p:par>
                            </p:childTnLst>
                          </p:cTn>
                        </p:par>
                        <p:par>
                          <p:cTn id="13" fill="hold">
                            <p:stCondLst>
                              <p:cond delay="1223"/>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2">
            <a:extLst>
              <a:ext uri="{FF2B5EF4-FFF2-40B4-BE49-F238E27FC236}">
                <a16:creationId xmlns:a16="http://schemas.microsoft.com/office/drawing/2014/main" id="{F5371284-A469-696B-FC79-40E57E23F661}"/>
              </a:ext>
            </a:extLst>
          </p:cNvPr>
          <p:cNvSpPr/>
          <p:nvPr/>
        </p:nvSpPr>
        <p:spPr>
          <a:xfrm>
            <a:off x="2746570" y="2833182"/>
            <a:ext cx="12350017" cy="2643554"/>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0"/>
            <a:endParaRPr lang="en-US" altLang="zh-CN" sz="3600" dirty="0">
              <a:solidFill>
                <a:schemeClr val="accent6"/>
              </a:solidFill>
              <a:latin typeface="+mj-ea"/>
              <a:ea typeface="+mj-ea"/>
            </a:endParaRPr>
          </a:p>
        </p:txBody>
      </p:sp>
      <p:grpSp>
        <p:nvGrpSpPr>
          <p:cNvPr id="15" name="Group 14">
            <a:extLst>
              <a:ext uri="{FF2B5EF4-FFF2-40B4-BE49-F238E27FC236}">
                <a16:creationId xmlns:a16="http://schemas.microsoft.com/office/drawing/2014/main" id="{BAB2751B-E6DC-3EC7-BA06-1536CBA2A92D}"/>
              </a:ext>
            </a:extLst>
          </p:cNvPr>
          <p:cNvGrpSpPr/>
          <p:nvPr/>
        </p:nvGrpSpPr>
        <p:grpSpPr>
          <a:xfrm>
            <a:off x="12615102" y="3016974"/>
            <a:ext cx="2275973" cy="2275973"/>
            <a:chOff x="12837524" y="4005515"/>
            <a:chExt cx="2275973" cy="2275973"/>
          </a:xfrm>
        </p:grpSpPr>
        <p:sp>
          <p:nvSpPr>
            <p:cNvPr id="10" name="Oval 9">
              <a:extLst>
                <a:ext uri="{FF2B5EF4-FFF2-40B4-BE49-F238E27FC236}">
                  <a16:creationId xmlns:a16="http://schemas.microsoft.com/office/drawing/2014/main" id="{41E18DA7-A67A-781F-9CA5-5D61C44B9524}"/>
                </a:ext>
              </a:extLst>
            </p:cNvPr>
            <p:cNvSpPr/>
            <p:nvPr/>
          </p:nvSpPr>
          <p:spPr>
            <a:xfrm>
              <a:off x="12837524" y="4005515"/>
              <a:ext cx="2275973" cy="2275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
              <a:extLst>
                <a:ext uri="{FF2B5EF4-FFF2-40B4-BE49-F238E27FC236}">
                  <a16:creationId xmlns:a16="http://schemas.microsoft.com/office/drawing/2014/main" id="{FC76657C-21E9-7459-3714-F521C91BD552}"/>
                </a:ext>
              </a:extLst>
            </p:cNvPr>
            <p:cNvSpPr/>
            <p:nvPr/>
          </p:nvSpPr>
          <p:spPr>
            <a:xfrm>
              <a:off x="13000183" y="4282245"/>
              <a:ext cx="1950654" cy="1722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solidFill>
                    <a:schemeClr val="bg1"/>
                  </a:solidFill>
                  <a:latin typeface="Outfit Black" pitchFamily="2" charset="0"/>
                  <a:ea typeface="+mj-ea"/>
                </a:rPr>
                <a:t>01</a:t>
              </a:r>
            </a:p>
          </p:txBody>
        </p:sp>
      </p:grpSp>
      <p:sp>
        <p:nvSpPr>
          <p:cNvPr id="13" name="TextBox 79">
            <a:extLst>
              <a:ext uri="{FF2B5EF4-FFF2-40B4-BE49-F238E27FC236}">
                <a16:creationId xmlns:a16="http://schemas.microsoft.com/office/drawing/2014/main" id="{6349B42A-A7D8-D6BA-4DF2-FBF9E56C2603}"/>
              </a:ext>
            </a:extLst>
          </p:cNvPr>
          <p:cNvSpPr txBox="1"/>
          <p:nvPr/>
        </p:nvSpPr>
        <p:spPr>
          <a:xfrm>
            <a:off x="2967336" y="3460174"/>
            <a:ext cx="9810425" cy="1754326"/>
          </a:xfrm>
          <a:prstGeom prst="rect">
            <a:avLst/>
          </a:prstGeom>
          <a:noFill/>
        </p:spPr>
        <p:txBody>
          <a:bodyPr wrap="square" rtlCol="0">
            <a:spAutoFit/>
          </a:bodyPr>
          <a:lstStyle>
            <a:defPPr>
              <a:defRPr lang="zh-CN"/>
            </a:defPPr>
            <a:lvl1pPr>
              <a:spcBef>
                <a:spcPts val="600"/>
              </a:spcBef>
              <a:defRPr sz="7200">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gn="ctr">
              <a:lnSpc>
                <a:spcPct val="90000"/>
              </a:lnSpc>
              <a:spcBef>
                <a:spcPts val="0"/>
              </a:spcBef>
            </a:pPr>
            <a:r>
              <a:rPr lang="en-IN" sz="6000" dirty="0">
                <a:latin typeface="Poppins SemiBold" panose="00000700000000000000" pitchFamily="2" charset="0"/>
                <a:ea typeface="+mj-ea"/>
                <a:cs typeface="Poppins SemiBold" panose="00000700000000000000" pitchFamily="2" charset="0"/>
              </a:rPr>
              <a:t>Scope of International Finance</a:t>
            </a:r>
          </a:p>
        </p:txBody>
      </p:sp>
      <p:sp>
        <p:nvSpPr>
          <p:cNvPr id="7" name="Google Shape;206;p13">
            <a:extLst>
              <a:ext uri="{FF2B5EF4-FFF2-40B4-BE49-F238E27FC236}">
                <a16:creationId xmlns:a16="http://schemas.microsoft.com/office/drawing/2014/main" id="{7925176B-1AEE-452F-B001-A7F2CC5C0D43}"/>
              </a:ext>
            </a:extLst>
          </p:cNvPr>
          <p:cNvSpPr txBox="1">
            <a:spLocks/>
          </p:cNvSpPr>
          <p:nvPr/>
        </p:nvSpPr>
        <p:spPr>
          <a:xfrm>
            <a:off x="2697143" y="5689174"/>
            <a:ext cx="13289378" cy="1077994"/>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a:lnSpc>
                <a:spcPct val="150000"/>
              </a:lnSpc>
              <a:spcBef>
                <a:spcPts val="0"/>
              </a:spcBef>
              <a:buClr>
                <a:schemeClr val="dk1"/>
              </a:buClr>
              <a:buSzPts val="1100"/>
              <a:buFont typeface="Arial"/>
              <a:buNone/>
            </a:pPr>
            <a:r>
              <a:rPr lang="en-US" sz="2000" dirty="0">
                <a:latin typeface="+mj-lt"/>
              </a:rPr>
              <a:t>International finance has evolved to encompass various facets of global business, including globalization, fair trade, multinational banking, and multinational corporations. </a:t>
            </a:r>
            <a:endParaRPr lang="en-US" sz="4000" dirty="0">
              <a:solidFill>
                <a:schemeClr val="tx1">
                  <a:lumMod val="85000"/>
                  <a:lumOff val="15000"/>
                </a:schemeClr>
              </a:solidFill>
            </a:endParaRPr>
          </a:p>
        </p:txBody>
      </p:sp>
    </p:spTree>
    <p:extLst>
      <p:ext uri="{BB962C8B-B14F-4D97-AF65-F5344CB8AC3E}">
        <p14:creationId xmlns:p14="http://schemas.microsoft.com/office/powerpoint/2010/main" val="298724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0" presetClass="entr" presetSubtype="0" fill="hold" nodeType="withEffect">
                                  <p:stCondLst>
                                    <p:cond delay="0"/>
                                  </p:stCondLst>
                                  <p:childTnLst>
                                    <p:set>
                                      <p:cBhvr>
                                        <p:cTn id="9" dur="1000" fill="hold">
                                          <p:stCondLst>
                                            <p:cond delay="0"/>
                                          </p:stCondLst>
                                        </p:cTn>
                                        <p:tgtEl>
                                          <p:spTgt spid="15"/>
                                        </p:tgtEl>
                                        <p:attrNameLst>
                                          <p:attrName>style.visibility</p:attrName>
                                        </p:attrNameLst>
                                      </p:cBhvr>
                                      <p:to>
                                        <p:strVal val="visible"/>
                                      </p:to>
                                    </p:set>
                                    <p:anim to="" calcmode="lin" valueType="num">
                                      <p:cBhvr>
                                        <p:cTn id="10" dur="1000" fill="hold">
                                          <p:stCondLst>
                                            <p:cond delay="0"/>
                                          </p:stCondLst>
                                        </p:cTn>
                                        <p:tgtEl>
                                          <p:spTgt spid="15"/>
                                        </p:tgtEl>
                                        <p:attrNameLst>
                                          <p:attrName>ppt_h</p:attrName>
                                        </p:attrNameLst>
                                      </p:cBhvr>
                                      <p:tavLst>
                                        <p:tav tm="0" fmla="#ppt_h-#ppt_h*((1.5-1.5*$)^3-(1.5-1.5*$)^2)">
                                          <p:val>
                                            <p:strVal val="0"/>
                                          </p:val>
                                        </p:tav>
                                        <p:tav tm="100000">
                                          <p:val>
                                            <p:strVal val="1"/>
                                          </p:val>
                                        </p:tav>
                                      </p:tavLst>
                                    </p:anim>
                                    <p:anim to="" calcmode="lin" valueType="num">
                                      <p:cBhvr>
                                        <p:cTn id="11" dur="1000" fill="hold">
                                          <p:stCondLst>
                                            <p:cond delay="0"/>
                                          </p:stCondLst>
                                        </p:cTn>
                                        <p:tgtEl>
                                          <p:spTgt spid="15"/>
                                        </p:tgtEl>
                                        <p:attrNameLst>
                                          <p:attrName>ppt_w</p:attrName>
                                        </p:attrNameLst>
                                      </p:cBhvr>
                                      <p:tavLst>
                                        <p:tav tm="0" fmla="#ppt_w-#ppt_w*((1.5-1.5*$)^3-(1.5-1.5*$)^2)">
                                          <p:val>
                                            <p:strVal val="0"/>
                                          </p:val>
                                        </p:tav>
                                        <p:tav tm="100000">
                                          <p:val>
                                            <p:strVal val="1"/>
                                          </p:val>
                                        </p:tav>
                                      </p:tavLst>
                                    </p:anim>
                                  </p:childTnLst>
                                </p:cTn>
                              </p:par>
                              <p:par>
                                <p:cTn id="12" presetID="0" presetClass="entr" presetSubtype="0" fill="hold" grpId="0" nodeType="withEffect">
                                  <p:stCondLst>
                                    <p:cond delay="0"/>
                                  </p:stCondLst>
                                  <p:iterate type="lt">
                                    <p:tmPct val="3000"/>
                                  </p:iterate>
                                  <p:childTnLst>
                                    <p:set>
                                      <p:cBhvr>
                                        <p:cTn id="13" dur="750" fill="hold">
                                          <p:stCondLst>
                                            <p:cond delay="0"/>
                                          </p:stCondLst>
                                        </p:cTn>
                                        <p:tgtEl>
                                          <p:spTgt spid="13"/>
                                        </p:tgtEl>
                                        <p:attrNameLst>
                                          <p:attrName>style.visibility</p:attrName>
                                        </p:attrNameLst>
                                      </p:cBhvr>
                                      <p:to>
                                        <p:strVal val="visible"/>
                                      </p:to>
                                    </p:set>
                                    <p:anim to="" calcmode="lin" valueType="num">
                                      <p:cBhvr>
                                        <p:cTn id="14" dur="750" fill="hold">
                                          <p:stCondLst>
                                            <p:cond delay="0"/>
                                          </p:stCondLst>
                                        </p:cTn>
                                        <p:tgtEl>
                                          <p:spTgt spid="13"/>
                                        </p:tgtEl>
                                        <p:attrNameLst>
                                          <p:attrName>ppt_x</p:attrName>
                                        </p:attrNameLst>
                                      </p:cBhvr>
                                      <p:tavLst>
                                        <p:tav tm="0" fmla="#ppt_x+#ppt_w*((1.5-1.5*$)^3-(1.5-1.5*$)^2)">
                                          <p:val>
                                            <p:strVal val="0"/>
                                          </p:val>
                                        </p:tav>
                                        <p:tav tm="100000">
                                          <p:val>
                                            <p:strVal val="1"/>
                                          </p:val>
                                        </p:tav>
                                      </p:tavLst>
                                    </p:anim>
                                    <p:animEffect filter="fade">
                                      <p:cBhvr>
                                        <p:cTn id="15" dur="750">
                                          <p:stCondLst>
                                            <p:cond delay="0"/>
                                          </p:stCondLst>
                                        </p:cTn>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6492BA7-6F10-4F85-8CDC-CA7DD13E7C7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0"/>
            <a:ext cx="6858000" cy="10287000"/>
          </a:xfrm>
        </p:spPr>
      </p:pic>
      <p:sp>
        <p:nvSpPr>
          <p:cNvPr id="11" name="TextBox 10">
            <a:extLst>
              <a:ext uri="{FF2B5EF4-FFF2-40B4-BE49-F238E27FC236}">
                <a16:creationId xmlns:a16="http://schemas.microsoft.com/office/drawing/2014/main" id="{B3217F56-E619-7188-5DC5-2E33853C205E}"/>
              </a:ext>
            </a:extLst>
          </p:cNvPr>
          <p:cNvSpPr txBox="1"/>
          <p:nvPr/>
        </p:nvSpPr>
        <p:spPr>
          <a:xfrm>
            <a:off x="8267460" y="1331136"/>
            <a:ext cx="4739220" cy="931024"/>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nSpc>
                <a:spcPct val="90000"/>
              </a:lnSpc>
              <a:spcBef>
                <a:spcPts val="0"/>
              </a:spcBef>
            </a:pPr>
            <a:r>
              <a:rPr lang="en-US" altLang="zh-CN" sz="6000" dirty="0">
                <a:latin typeface="Poppins SemiBold" panose="00000700000000000000" pitchFamily="2" charset="0"/>
                <a:ea typeface="+mj-ea"/>
                <a:cs typeface="Poppins SemiBold" panose="00000700000000000000" pitchFamily="2" charset="0"/>
              </a:rPr>
              <a:t>Scope</a:t>
            </a:r>
            <a:endParaRPr lang="en-US" sz="6000" dirty="0">
              <a:latin typeface="Poppins SemiBold" panose="00000700000000000000" pitchFamily="2" charset="0"/>
              <a:ea typeface="+mj-ea"/>
              <a:cs typeface="Poppins SemiBold" panose="00000700000000000000" pitchFamily="2" charset="0"/>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36B9293-810B-9232-BC85-B1C3DC8BB239}"/>
              </a:ext>
            </a:extLst>
          </p:cNvPr>
          <p:cNvSpPr/>
          <p:nvPr/>
        </p:nvSpPr>
        <p:spPr>
          <a:xfrm>
            <a:off x="8267460" y="2785393"/>
            <a:ext cx="8772508" cy="5118581"/>
          </a:xfrm>
          <a:prstGeom prst="rect">
            <a:avLst/>
          </a:prstGeom>
        </p:spPr>
        <p:txBody>
          <a:bodyPr wrap="square">
            <a:spAutoFit/>
          </a:bodyPr>
          <a:lstStyle/>
          <a:p>
            <a:pPr>
              <a:lnSpc>
                <a:spcPct val="150000"/>
              </a:lnSpc>
            </a:pPr>
            <a:r>
              <a:rPr lang="en-US" sz="2000" b="1" dirty="0"/>
              <a:t>International Monetary System:</a:t>
            </a:r>
          </a:p>
          <a:p>
            <a:pPr marL="342900" indent="-342900">
              <a:lnSpc>
                <a:spcPct val="150000"/>
              </a:lnSpc>
              <a:buFont typeface="Arial" panose="020B0604020202020204" pitchFamily="34" charset="0"/>
              <a:buChar char="•"/>
            </a:pPr>
            <a:r>
              <a:rPr lang="en-US" sz="2000" dirty="0"/>
              <a:t>Essential for economic growth, trade, and efficient investments.</a:t>
            </a:r>
          </a:p>
          <a:p>
            <a:pPr marL="342900" indent="-342900">
              <a:lnSpc>
                <a:spcPct val="150000"/>
              </a:lnSpc>
              <a:buFont typeface="Arial" panose="020B0604020202020204" pitchFamily="34" charset="0"/>
              <a:buChar char="•"/>
            </a:pPr>
            <a:r>
              <a:rPr lang="en-US" sz="2000" dirty="0"/>
              <a:t>Requires a country-specific monetary system and an authoritative body to regulate it (e.g., RBI in India).</a:t>
            </a:r>
          </a:p>
          <a:p>
            <a:pPr>
              <a:lnSpc>
                <a:spcPct val="150000"/>
              </a:lnSpc>
            </a:pPr>
            <a:r>
              <a:rPr lang="en-US" sz="2000" b="1" dirty="0"/>
              <a:t>International Financial System:</a:t>
            </a:r>
          </a:p>
          <a:p>
            <a:pPr marL="342900" indent="-342900">
              <a:lnSpc>
                <a:spcPct val="150000"/>
              </a:lnSpc>
              <a:buFont typeface="Arial" panose="020B0604020202020204" pitchFamily="34" charset="0"/>
              <a:buChar char="•"/>
            </a:pPr>
            <a:r>
              <a:rPr lang="en-US" sz="2000" dirty="0"/>
              <a:t>Underwent significant changes due to increased world trade, liberalization, and globalization.</a:t>
            </a:r>
          </a:p>
          <a:p>
            <a:pPr marL="342900" indent="-342900">
              <a:lnSpc>
                <a:spcPct val="150000"/>
              </a:lnSpc>
              <a:buFont typeface="Arial" panose="020B0604020202020204" pitchFamily="34" charset="0"/>
              <a:buChar char="•"/>
            </a:pPr>
            <a:r>
              <a:rPr lang="en-US" sz="2000" dirty="0"/>
              <a:t>Involves organizations and customs facilitating international payments and receipts, leading to a surge in transaction volumes</a:t>
            </a:r>
          </a:p>
          <a:p>
            <a:pPr>
              <a:lnSpc>
                <a:spcPct val="150000"/>
              </a:lnSpc>
            </a:pPr>
            <a:endParaRPr lang="en-US" sz="2000" dirty="0"/>
          </a:p>
        </p:txBody>
      </p:sp>
    </p:spTree>
    <p:extLst>
      <p:ext uri="{BB962C8B-B14F-4D97-AF65-F5344CB8AC3E}">
        <p14:creationId xmlns:p14="http://schemas.microsoft.com/office/powerpoint/2010/main" val="192679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
                                        </p:tgtEl>
                                      </p:cBhvr>
                                    </p:animEffect>
                                  </p:childTnLst>
                                </p:cTn>
                              </p:par>
                            </p:childTnLst>
                          </p:cTn>
                        </p:par>
                        <p:par>
                          <p:cTn id="9" fill="hold">
                            <p:stCondLst>
                              <p:cond delay="84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E8B8A5D-7333-C7FA-ADAE-8BC1FF65F4F8}"/>
              </a:ext>
            </a:extLst>
          </p:cNvPr>
          <p:cNvSpPr/>
          <p:nvPr/>
        </p:nvSpPr>
        <p:spPr>
          <a:xfrm>
            <a:off x="0" y="6798129"/>
            <a:ext cx="18287996" cy="3487524"/>
          </a:xfrm>
          <a:custGeom>
            <a:avLst/>
            <a:gdLst>
              <a:gd name="connsiteX0" fmla="*/ 18287996 w 18287996"/>
              <a:gd name="connsiteY0" fmla="*/ 0 h 3487524"/>
              <a:gd name="connsiteX1" fmla="*/ 18287996 w 18287996"/>
              <a:gd name="connsiteY1" fmla="*/ 3487524 h 3487524"/>
              <a:gd name="connsiteX2" fmla="*/ 0 w 18287996"/>
              <a:gd name="connsiteY2" fmla="*/ 3487524 h 3487524"/>
              <a:gd name="connsiteX3" fmla="*/ 0 w 18287996"/>
              <a:gd name="connsiteY3" fmla="*/ 2125422 h 3487524"/>
              <a:gd name="connsiteX4" fmla="*/ 16162546 w 18287996"/>
              <a:gd name="connsiteY4" fmla="*/ 2125422 h 3487524"/>
              <a:gd name="connsiteX5" fmla="*/ 18277024 w 18287996"/>
              <a:gd name="connsiteY5" fmla="*/ 217286 h 348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996" h="3487524">
                <a:moveTo>
                  <a:pt x="18287996" y="0"/>
                </a:moveTo>
                <a:lnTo>
                  <a:pt x="18287996" y="3487524"/>
                </a:lnTo>
                <a:lnTo>
                  <a:pt x="0" y="3487524"/>
                </a:lnTo>
                <a:lnTo>
                  <a:pt x="0" y="2125422"/>
                </a:lnTo>
                <a:lnTo>
                  <a:pt x="16162546" y="2125422"/>
                </a:lnTo>
                <a:cubicBezTo>
                  <a:pt x="17263036" y="2125422"/>
                  <a:pt x="18168180" y="1289058"/>
                  <a:pt x="18277024" y="2172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defRPr/>
            </a:pPr>
            <a:endParaRPr lang="zh-CN" altLang="en-US">
              <a:solidFill>
                <a:prstClr val="white"/>
              </a:solidFill>
              <a:latin typeface="Microsoft YaHei Light" panose="020B0502040204020203" pitchFamily="34" charset="-122"/>
              <a:ea typeface="Microsoft YaHei Light" panose="020B0502040204020203" pitchFamily="34" charset="-122"/>
            </a:endParaRPr>
          </a:p>
        </p:txBody>
      </p:sp>
      <p:sp>
        <p:nvSpPr>
          <p:cNvPr id="5" name="Rectangle 4">
            <a:extLst>
              <a:ext uri="{FF2B5EF4-FFF2-40B4-BE49-F238E27FC236}">
                <a16:creationId xmlns:a16="http://schemas.microsoft.com/office/drawing/2014/main" id="{A354C9D7-C4C3-D00B-7358-12A90FD02E91}"/>
              </a:ext>
            </a:extLst>
          </p:cNvPr>
          <p:cNvSpPr/>
          <p:nvPr/>
        </p:nvSpPr>
        <p:spPr>
          <a:xfrm>
            <a:off x="2766149" y="3011828"/>
            <a:ext cx="12288520" cy="5888022"/>
          </a:xfrm>
          <a:prstGeom prst="rect">
            <a:avLst/>
          </a:prstGeom>
        </p:spPr>
        <p:txBody>
          <a:bodyPr wrap="square">
            <a:spAutoFit/>
          </a:bodyPr>
          <a:lstStyle/>
          <a:p>
            <a:pPr>
              <a:lnSpc>
                <a:spcPct val="150000"/>
              </a:lnSpc>
            </a:pPr>
            <a:r>
              <a:rPr lang="en-US" sz="2000" b="1" dirty="0"/>
              <a:t>Foreign Exchange Market:</a:t>
            </a:r>
          </a:p>
          <a:p>
            <a:pPr>
              <a:lnSpc>
                <a:spcPct val="150000"/>
              </a:lnSpc>
            </a:pPr>
            <a:r>
              <a:rPr lang="en-US" sz="2000" dirty="0"/>
              <a:t>Enables the purchase of one country's currency through the sale of another country's currency.</a:t>
            </a:r>
          </a:p>
          <a:p>
            <a:pPr>
              <a:lnSpc>
                <a:spcPct val="150000"/>
              </a:lnSpc>
            </a:pPr>
            <a:r>
              <a:rPr lang="en-US" sz="2000" dirty="0"/>
              <a:t>Facilitated by the international financial system to support global transactions.</a:t>
            </a:r>
          </a:p>
          <a:p>
            <a:pPr>
              <a:lnSpc>
                <a:spcPct val="150000"/>
              </a:lnSpc>
            </a:pPr>
            <a:r>
              <a:rPr lang="en-US" sz="2000" b="1" dirty="0"/>
              <a:t>Currency Convertibility:</a:t>
            </a:r>
          </a:p>
          <a:p>
            <a:pPr>
              <a:lnSpc>
                <a:spcPct val="150000"/>
              </a:lnSpc>
            </a:pPr>
            <a:r>
              <a:rPr lang="en-US" sz="2000" dirty="0"/>
              <a:t>The degree to which a country's currency can be freely converted into foreign currency.</a:t>
            </a:r>
          </a:p>
          <a:p>
            <a:pPr>
              <a:lnSpc>
                <a:spcPct val="150000"/>
              </a:lnSpc>
            </a:pPr>
            <a:r>
              <a:rPr lang="en-US" sz="2000" dirty="0"/>
              <a:t>Governments often impose restrictions on residents and non-residents, complicating international business.</a:t>
            </a:r>
          </a:p>
          <a:p>
            <a:r>
              <a:rPr lang="en-US" sz="2000" b="1" dirty="0"/>
              <a:t>Balance of Payment (BOP):</a:t>
            </a:r>
            <a:endParaRPr lang="en-US" sz="2000" dirty="0"/>
          </a:p>
          <a:p>
            <a:pPr>
              <a:lnSpc>
                <a:spcPct val="150000"/>
              </a:lnSpc>
            </a:pPr>
            <a:r>
              <a:rPr lang="en-US" sz="2000" dirty="0"/>
              <a:t>Defined as a systematic record of all economic transactions between a reporting country and foreign residents over a specific period.</a:t>
            </a:r>
          </a:p>
          <a:p>
            <a:pPr>
              <a:lnSpc>
                <a:spcPct val="150000"/>
              </a:lnSpc>
            </a:pPr>
            <a:r>
              <a:rPr lang="en-US" sz="2000" dirty="0"/>
              <a:t>Encompasses visible and non-visible transactions, representing the country's current demand and supply of claims on foreign currencies</a:t>
            </a:r>
          </a:p>
          <a:p>
            <a:pPr>
              <a:lnSpc>
                <a:spcPct val="150000"/>
              </a:lnSpc>
            </a:pPr>
            <a:endParaRPr lang="en-US" sz="2000" dirty="0"/>
          </a:p>
        </p:txBody>
      </p:sp>
      <p:sp>
        <p:nvSpPr>
          <p:cNvPr id="6" name="TextBox 5">
            <a:extLst>
              <a:ext uri="{FF2B5EF4-FFF2-40B4-BE49-F238E27FC236}">
                <a16:creationId xmlns:a16="http://schemas.microsoft.com/office/drawing/2014/main" id="{EE73547D-7BA1-DDBE-436E-24DA83FBF904}"/>
              </a:ext>
            </a:extLst>
          </p:cNvPr>
          <p:cNvSpPr txBox="1"/>
          <p:nvPr/>
        </p:nvSpPr>
        <p:spPr>
          <a:xfrm>
            <a:off x="2766149" y="1696186"/>
            <a:ext cx="11452560" cy="923330"/>
          </a:xfrm>
          <a:prstGeom prst="rect">
            <a:avLst/>
          </a:prstGeom>
          <a:noFill/>
        </p:spPr>
        <p:txBody>
          <a:bodyPr wrap="square" rtlCol="0">
            <a:spAutoFit/>
          </a:bodyPr>
          <a:lstStyle/>
          <a:p>
            <a:pPr>
              <a:lnSpc>
                <a:spcPct val="90000"/>
              </a:lnSpc>
            </a:pPr>
            <a:r>
              <a:rPr lang="en-US" altLang="zh-CN" sz="6000" b="1" dirty="0">
                <a:solidFill>
                  <a:schemeClr val="tx1">
                    <a:lumMod val="85000"/>
                    <a:lumOff val="15000"/>
                  </a:schemeClr>
                </a:solidFill>
                <a:latin typeface="Poppins SemiBold" panose="00000700000000000000" pitchFamily="2" charset="0"/>
                <a:ea typeface="+mj-ea"/>
                <a:cs typeface="Poppins SemiBold" panose="00000700000000000000" pitchFamily="2" charset="0"/>
              </a:rPr>
              <a:t>Global Scope</a:t>
            </a:r>
            <a:endParaRPr lang="en-US" sz="6000" b="1" dirty="0">
              <a:solidFill>
                <a:schemeClr val="tx1">
                  <a:lumMod val="85000"/>
                  <a:lumOff val="15000"/>
                </a:schemeClr>
              </a:solidFill>
              <a:latin typeface="Poppins SemiBold" panose="00000700000000000000" pitchFamily="2" charset="0"/>
              <a:ea typeface="+mj-ea"/>
              <a:cs typeface="Poppins SemiBold" panose="00000700000000000000" pitchFamily="2" charset="0"/>
            </a:endParaRPr>
          </a:p>
        </p:txBody>
      </p:sp>
    </p:spTree>
    <p:extLst>
      <p:ext uri="{BB962C8B-B14F-4D97-AF65-F5344CB8AC3E}">
        <p14:creationId xmlns:p14="http://schemas.microsoft.com/office/powerpoint/2010/main" val="173522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500"/>
                                  </p:iterate>
                                  <p:childTnLst>
                                    <p:set>
                                      <p:cBhvr>
                                        <p:cTn id="6" dur="750" fill="hold">
                                          <p:stCondLst>
                                            <p:cond delay="0"/>
                                          </p:stCondLst>
                                        </p:cTn>
                                        <p:tgtEl>
                                          <p:spTgt spid="5"/>
                                        </p:tgtEl>
                                        <p:attrNameLst>
                                          <p:attrName>style.visibility</p:attrName>
                                        </p:attrNameLst>
                                      </p:cBhvr>
                                      <p:to>
                                        <p:strVal val="visible"/>
                                      </p:to>
                                    </p:set>
                                    <p:anim to="" calcmode="lin" valueType="num">
                                      <p:cBhvr>
                                        <p:cTn id="7"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5"/>
                                        </p:tgtEl>
                                      </p:cBhvr>
                                    </p:animEffect>
                                  </p:childTnLst>
                                </p:cTn>
                              </p:par>
                            </p:childTnLst>
                          </p:cTn>
                        </p:par>
                        <p:par>
                          <p:cTn id="9" fill="hold">
                            <p:stCondLst>
                              <p:cond delay="3079"/>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63C33B4-5051-481D-B238-FAEC9137F0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11367655" y="0"/>
            <a:ext cx="6920345" cy="10287000"/>
          </a:xfrm>
        </p:spPr>
      </p:pic>
      <p:sp>
        <p:nvSpPr>
          <p:cNvPr id="3" name="Google Shape;204;p13">
            <a:extLst>
              <a:ext uri="{FF2B5EF4-FFF2-40B4-BE49-F238E27FC236}">
                <a16:creationId xmlns:a16="http://schemas.microsoft.com/office/drawing/2014/main" id="{172B68BF-FD6D-10F7-517B-8DCCD740557E}"/>
              </a:ext>
            </a:extLst>
          </p:cNvPr>
          <p:cNvSpPr txBox="1">
            <a:spLocks/>
          </p:cNvSpPr>
          <p:nvPr/>
        </p:nvSpPr>
        <p:spPr>
          <a:xfrm>
            <a:off x="1715185" y="710719"/>
            <a:ext cx="7688305" cy="2593018"/>
          </a:xfrm>
          <a:prstGeom prst="rect">
            <a:avLst/>
          </a:prstGeom>
          <a:noFill/>
        </p:spPr>
        <p:txBody>
          <a:bodyPr wrap="square" rtlCol="0">
            <a:spAutoFit/>
          </a:bodyPr>
          <a:lstStyle>
            <a:defPPr>
              <a:defRPr lang="zh-CN"/>
            </a:defPPr>
            <a:lvl1pPr>
              <a:spcBef>
                <a:spcPts val="1200"/>
              </a:spcBef>
              <a:defRPr sz="7200" b="0">
                <a:solidFill>
                  <a:schemeClr val="tx1">
                    <a:lumMod val="85000"/>
                    <a:lumOff val="15000"/>
                  </a:schemeClr>
                </a:solidFill>
                <a:latin typeface="Barlow Condensed SemiBold" panose="00000706000000000000" pitchFamily="2" charset="0"/>
                <a:ea typeface="Permanent Marker" panose="02000000000000000000" pitchFamily="2" charset="0"/>
                <a:cs typeface="Times New Roman" panose="02020603050405020304" pitchFamily="18" charset="0"/>
              </a:defRPr>
            </a:lvl1pPr>
          </a:lstStyle>
          <a:p>
            <a:pPr>
              <a:lnSpc>
                <a:spcPct val="90000"/>
              </a:lnSpc>
            </a:pPr>
            <a:r>
              <a:rPr lang="en-US" sz="6000" b="1" dirty="0">
                <a:latin typeface="Poppins SemiBold" panose="00000700000000000000" pitchFamily="2" charset="0"/>
                <a:ea typeface="+mj-ea"/>
                <a:cs typeface="Poppins SemiBold" panose="00000700000000000000" pitchFamily="2" charset="0"/>
              </a:rPr>
              <a:t>Importance of International Finance:</a:t>
            </a:r>
          </a:p>
        </p:txBody>
      </p:sp>
      <p:sp>
        <p:nvSpPr>
          <p:cNvPr id="5" name="TextBox 4">
            <a:extLst>
              <a:ext uri="{FF2B5EF4-FFF2-40B4-BE49-F238E27FC236}">
                <a16:creationId xmlns:a16="http://schemas.microsoft.com/office/drawing/2014/main" id="{4FD9F4A3-8D43-CE79-0D76-CEF4341DD86E}"/>
              </a:ext>
            </a:extLst>
          </p:cNvPr>
          <p:cNvSpPr txBox="1"/>
          <p:nvPr/>
        </p:nvSpPr>
        <p:spPr>
          <a:xfrm>
            <a:off x="1715185" y="3303737"/>
            <a:ext cx="7688304" cy="5462008"/>
          </a:xfrm>
          <a:prstGeom prst="rect">
            <a:avLst/>
          </a:prstGeom>
          <a:noFill/>
        </p:spPr>
        <p:txBody>
          <a:bodyPr wrap="square" rtlCol="0">
            <a:spAutoFit/>
          </a:bodyPr>
          <a:lstStyle/>
          <a:p>
            <a:pPr>
              <a:lnSpc>
                <a:spcPct val="150000"/>
              </a:lnSpc>
              <a:spcBef>
                <a:spcPts val="1200"/>
              </a:spcBef>
            </a:pPr>
            <a:r>
              <a:rPr lang="en-US" sz="1800" dirty="0"/>
              <a:t>International finance plays a crucial role in facilitating international trade and the exchange of goods and services among economies. </a:t>
            </a:r>
          </a:p>
          <a:p>
            <a:pPr marL="342900" indent="-342900">
              <a:lnSpc>
                <a:spcPct val="150000"/>
              </a:lnSpc>
              <a:spcBef>
                <a:spcPts val="1200"/>
              </a:spcBef>
              <a:buAutoNum type="arabicPeriod"/>
            </a:pPr>
            <a:r>
              <a:rPr lang="en-US" sz="1800" b="1" dirty="0"/>
              <a:t>Exchange Rates and Economic Comparison</a:t>
            </a:r>
            <a:endParaRPr lang="en-US" sz="1800" dirty="0">
              <a:latin typeface="+mj-lt"/>
            </a:endParaRPr>
          </a:p>
          <a:p>
            <a:pPr marL="342900" indent="-342900">
              <a:lnSpc>
                <a:spcPct val="150000"/>
              </a:lnSpc>
              <a:spcBef>
                <a:spcPts val="1200"/>
              </a:spcBef>
              <a:buAutoNum type="arabicPeriod"/>
            </a:pPr>
            <a:r>
              <a:rPr lang="en-IN" sz="1800" b="1" dirty="0"/>
              <a:t>Exchange Rate Calculation</a:t>
            </a:r>
          </a:p>
          <a:p>
            <a:pPr marL="342900" indent="-342900">
              <a:lnSpc>
                <a:spcPct val="150000"/>
              </a:lnSpc>
              <a:spcBef>
                <a:spcPts val="1200"/>
              </a:spcBef>
              <a:buFontTx/>
              <a:buAutoNum type="arabicPeriod"/>
            </a:pPr>
            <a:r>
              <a:rPr lang="en-IN" sz="1800" b="1" dirty="0"/>
              <a:t>Informed Investment Decisions</a:t>
            </a:r>
          </a:p>
          <a:p>
            <a:pPr marL="342900" indent="-342900">
              <a:lnSpc>
                <a:spcPct val="150000"/>
              </a:lnSpc>
              <a:spcBef>
                <a:spcPts val="1200"/>
              </a:spcBef>
              <a:buFontTx/>
              <a:buAutoNum type="arabicPeriod"/>
            </a:pPr>
            <a:r>
              <a:rPr lang="en-IN" sz="1800" b="1" dirty="0"/>
              <a:t>IFRS Utilization</a:t>
            </a:r>
          </a:p>
          <a:p>
            <a:pPr marL="342900" indent="-342900">
              <a:lnSpc>
                <a:spcPct val="150000"/>
              </a:lnSpc>
              <a:spcBef>
                <a:spcPts val="1200"/>
              </a:spcBef>
              <a:buFontTx/>
              <a:buAutoNum type="arabicPeriod"/>
            </a:pPr>
            <a:r>
              <a:rPr lang="en-IN" sz="1800" b="1" dirty="0"/>
              <a:t>Cost Savings Through IFRS</a:t>
            </a:r>
          </a:p>
          <a:p>
            <a:pPr marL="342900" indent="-342900">
              <a:lnSpc>
                <a:spcPct val="150000"/>
              </a:lnSpc>
              <a:spcBef>
                <a:spcPts val="1200"/>
              </a:spcBef>
              <a:buFontTx/>
              <a:buAutoNum type="arabicPeriod"/>
            </a:pPr>
            <a:r>
              <a:rPr lang="en-IN" sz="1800" b="1" dirty="0"/>
              <a:t>Globalization Impact</a:t>
            </a:r>
          </a:p>
          <a:p>
            <a:pPr marL="342900" indent="-342900">
              <a:lnSpc>
                <a:spcPct val="150000"/>
              </a:lnSpc>
              <a:spcBef>
                <a:spcPts val="1200"/>
              </a:spcBef>
              <a:buFontTx/>
              <a:buAutoNum type="arabicPeriod"/>
            </a:pPr>
            <a:r>
              <a:rPr lang="en-IN" sz="1800" b="1" dirty="0"/>
              <a:t>Peace Maintenance</a:t>
            </a:r>
            <a:endParaRPr lang="en-IN" sz="1800" dirty="0"/>
          </a:p>
        </p:txBody>
      </p:sp>
    </p:spTree>
    <p:extLst>
      <p:ext uri="{BB962C8B-B14F-4D97-AF65-F5344CB8AC3E}">
        <p14:creationId xmlns:p14="http://schemas.microsoft.com/office/powerpoint/2010/main" val="16339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470"/>
                            </p:stCondLst>
                            <p:childTnLst>
                              <p:par>
                                <p:cTn id="10" presetID="2" presetClass="entr" presetSubtype="4" decel="100000"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decel="10000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decel="10000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decel="10000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decel="100000"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decel="10000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additive="base">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decel="100000" fill="hold" grpId="0" nodeType="click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 calcmode="lin" valueType="num">
                                      <p:cBhvr additive="base">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9"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decel="10000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 calcmode="lin" valueType="num">
                                      <p:cBhvr additive="base">
                                        <p:cTn id="5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5" dur="10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204;p13">
            <a:extLst>
              <a:ext uri="{FF2B5EF4-FFF2-40B4-BE49-F238E27FC236}">
                <a16:creationId xmlns:a16="http://schemas.microsoft.com/office/drawing/2014/main" id="{1F0BC1FA-F839-2332-6362-F6E039AED050}"/>
              </a:ext>
            </a:extLst>
          </p:cNvPr>
          <p:cNvSpPr txBox="1">
            <a:spLocks/>
          </p:cNvSpPr>
          <p:nvPr/>
        </p:nvSpPr>
        <p:spPr>
          <a:xfrm>
            <a:off x="1776680" y="4174004"/>
            <a:ext cx="4279900" cy="2862322"/>
          </a:xfrm>
          <a:prstGeom prst="rect">
            <a:avLst/>
          </a:prstGeom>
          <a:noFill/>
        </p:spPr>
        <p:txBody>
          <a:bodyPr wrap="square" rtlCol="0">
            <a:spAutoFit/>
          </a:bodyPr>
          <a:lstStyle>
            <a:defPPr>
              <a:defRPr lang="zh-CN"/>
            </a:defPPr>
            <a:lvl1pPr>
              <a:spcBef>
                <a:spcPts val="1200"/>
              </a:spcBef>
              <a:defRPr sz="7200" b="0">
                <a:solidFill>
                  <a:schemeClr val="tx1">
                    <a:lumMod val="85000"/>
                    <a:lumOff val="15000"/>
                  </a:schemeClr>
                </a:solidFill>
                <a:latin typeface="Barlow Condensed SemiBold" panose="00000706000000000000" pitchFamily="2" charset="0"/>
                <a:ea typeface="Permanent Marker" panose="02000000000000000000" pitchFamily="2" charset="0"/>
                <a:cs typeface="Times New Roman" panose="02020603050405020304" pitchFamily="18" charset="0"/>
              </a:defRPr>
            </a:lvl1pPr>
          </a:lstStyle>
          <a:p>
            <a:r>
              <a:rPr lang="en-US" altLang="zh-CN" sz="6000" b="1" dirty="0">
                <a:latin typeface="Poppins SemiBold" panose="00000700000000000000" pitchFamily="2" charset="0"/>
                <a:ea typeface="+mj-ea"/>
                <a:cs typeface="Poppins SemiBold" panose="00000700000000000000" pitchFamily="2" charset="0"/>
              </a:rPr>
              <a:t>In Exchange Rate</a:t>
            </a:r>
            <a:endParaRPr lang="en-US" sz="6000" b="1" dirty="0">
              <a:latin typeface="Poppins SemiBold" panose="00000700000000000000" pitchFamily="2" charset="0"/>
              <a:ea typeface="+mj-ea"/>
              <a:cs typeface="Poppins SemiBold" panose="00000700000000000000" pitchFamily="2" charset="0"/>
            </a:endParaRPr>
          </a:p>
        </p:txBody>
      </p:sp>
      <p:grpSp>
        <p:nvGrpSpPr>
          <p:cNvPr id="30" name="Group 29">
            <a:extLst>
              <a:ext uri="{FF2B5EF4-FFF2-40B4-BE49-F238E27FC236}">
                <a16:creationId xmlns:a16="http://schemas.microsoft.com/office/drawing/2014/main" id="{018BFB38-2D36-D77B-75E6-E62E977F0875}"/>
              </a:ext>
            </a:extLst>
          </p:cNvPr>
          <p:cNvGrpSpPr/>
          <p:nvPr/>
        </p:nvGrpSpPr>
        <p:grpSpPr>
          <a:xfrm>
            <a:off x="6949807" y="4263144"/>
            <a:ext cx="4529619" cy="3145553"/>
            <a:chOff x="6458743" y="4263144"/>
            <a:chExt cx="4529619" cy="3145553"/>
          </a:xfrm>
        </p:grpSpPr>
        <p:sp>
          <p:nvSpPr>
            <p:cNvPr id="31" name="TextBox 30">
              <a:extLst>
                <a:ext uri="{FF2B5EF4-FFF2-40B4-BE49-F238E27FC236}">
                  <a16:creationId xmlns:a16="http://schemas.microsoft.com/office/drawing/2014/main" id="{E72CE82A-E5E9-5CA6-0EA3-1A54959F89BA}"/>
                </a:ext>
              </a:extLst>
            </p:cNvPr>
            <p:cNvSpPr txBox="1"/>
            <p:nvPr/>
          </p:nvSpPr>
          <p:spPr>
            <a:xfrm>
              <a:off x="6458743" y="4263144"/>
              <a:ext cx="4529619" cy="707886"/>
            </a:xfrm>
            <a:prstGeom prst="rect">
              <a:avLst/>
            </a:prstGeom>
            <a:noFill/>
          </p:spPr>
          <p:txBody>
            <a:bodyPr wrap="square">
              <a:spAutoFit/>
            </a:bodyPr>
            <a:lstStyle/>
            <a:p>
              <a:pPr algn="ctr">
                <a:spcBef>
                  <a:spcPts val="2400"/>
                </a:spcBef>
                <a:buSzPct val="50000"/>
              </a:pPr>
              <a:r>
                <a:rPr lang="en-US" sz="2000" b="1" dirty="0"/>
                <a:t>Exchange Rates and Economic Comparison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32" name="Rectangle 3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911E7DF-BE44-93A0-C151-18824E222B8B}"/>
                </a:ext>
              </a:extLst>
            </p:cNvPr>
            <p:cNvSpPr/>
            <p:nvPr/>
          </p:nvSpPr>
          <p:spPr>
            <a:xfrm>
              <a:off x="6458744" y="4936738"/>
              <a:ext cx="4062810" cy="2471959"/>
            </a:xfrm>
            <a:prstGeom prst="rect">
              <a:avLst/>
            </a:prstGeom>
          </p:spPr>
          <p:txBody>
            <a:bodyPr wrap="square">
              <a:spAutoFit/>
            </a:bodyPr>
            <a:lstStyle/>
            <a:p>
              <a:pPr marL="285750" indent="-285750">
                <a:lnSpc>
                  <a:spcPct val="150000"/>
                </a:lnSpc>
                <a:spcBef>
                  <a:spcPts val="1200"/>
                </a:spcBef>
                <a:buFont typeface="Courier New" panose="02070309020205020404" pitchFamily="49" charset="0"/>
                <a:buChar char="o"/>
              </a:pPr>
              <a:r>
                <a:rPr lang="en-US" altLang="zh-CN" sz="1400" dirty="0">
                  <a:ea typeface="Lato Light" panose="020F0502020204030203" pitchFamily="34" charset="0"/>
                  <a:cs typeface="Lato Light" panose="020F0502020204030203" pitchFamily="34" charset="0"/>
                </a:rPr>
                <a:t>Provides tools for analyzing exchange rates, comparing inflation rates, and assessing the economic conditions of other countries.</a:t>
              </a:r>
            </a:p>
            <a:p>
              <a:pPr marL="285750" indent="-285750">
                <a:lnSpc>
                  <a:spcPct val="150000"/>
                </a:lnSpc>
                <a:spcBef>
                  <a:spcPts val="1200"/>
                </a:spcBef>
                <a:buFont typeface="Courier New" panose="02070309020205020404" pitchFamily="49" charset="0"/>
                <a:buChar char="o"/>
              </a:pPr>
              <a:r>
                <a:rPr lang="en-US" altLang="zh-CN" sz="1400" dirty="0">
                  <a:ea typeface="Lato Light" panose="020F0502020204030203" pitchFamily="34" charset="0"/>
                  <a:cs typeface="Lato Light" panose="020F0502020204030203" pitchFamily="34" charset="0"/>
                </a:rPr>
                <a:t>Enables informed decisions on investing in international debt securities and understanding foreign markets.</a:t>
              </a:r>
              <a:endParaRPr lang="es-ES" altLang="zh-CN" sz="1400" dirty="0">
                <a:ea typeface="Lato Light" panose="020F0502020204030203" pitchFamily="34" charset="0"/>
                <a:cs typeface="Lato Light" panose="020F0502020204030203" pitchFamily="34" charset="0"/>
              </a:endParaRPr>
            </a:p>
          </p:txBody>
        </p:sp>
      </p:grpSp>
      <p:grpSp>
        <p:nvGrpSpPr>
          <p:cNvPr id="33" name="Group 32">
            <a:extLst>
              <a:ext uri="{FF2B5EF4-FFF2-40B4-BE49-F238E27FC236}">
                <a16:creationId xmlns:a16="http://schemas.microsoft.com/office/drawing/2014/main" id="{3D627702-F8F8-5E38-6497-70EB961AB3FB}"/>
              </a:ext>
            </a:extLst>
          </p:cNvPr>
          <p:cNvGrpSpPr/>
          <p:nvPr/>
        </p:nvGrpSpPr>
        <p:grpSpPr>
          <a:xfrm>
            <a:off x="12448510" y="4263144"/>
            <a:ext cx="4062810" cy="1699003"/>
            <a:chOff x="11957446" y="4263144"/>
            <a:chExt cx="4062810" cy="1699003"/>
          </a:xfrm>
        </p:grpSpPr>
        <p:sp>
          <p:nvSpPr>
            <p:cNvPr id="34" name="TextBox 33">
              <a:extLst>
                <a:ext uri="{FF2B5EF4-FFF2-40B4-BE49-F238E27FC236}">
                  <a16:creationId xmlns:a16="http://schemas.microsoft.com/office/drawing/2014/main" id="{D956910F-59D2-42AB-67EB-40BA2AE03EC4}"/>
                </a:ext>
              </a:extLst>
            </p:cNvPr>
            <p:cNvSpPr txBox="1"/>
            <p:nvPr/>
          </p:nvSpPr>
          <p:spPr>
            <a:xfrm>
              <a:off x="11957446" y="4263144"/>
              <a:ext cx="4062810" cy="400110"/>
            </a:xfrm>
            <a:prstGeom prst="rect">
              <a:avLst/>
            </a:prstGeom>
            <a:noFill/>
          </p:spPr>
          <p:txBody>
            <a:bodyPr wrap="square">
              <a:spAutoFit/>
            </a:bodyPr>
            <a:lstStyle/>
            <a:p>
              <a:pPr>
                <a:spcBef>
                  <a:spcPts val="2400"/>
                </a:spcBef>
                <a:buSzPct val="50000"/>
              </a:pPr>
              <a:r>
                <a:rPr lang="en-IN" sz="2000" b="1" dirty="0"/>
                <a:t>Exchange Rate Calculation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35" name="Rectangle 3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FEFD1B7-3300-19E5-585C-3900663D872D}"/>
                </a:ext>
              </a:extLst>
            </p:cNvPr>
            <p:cNvSpPr/>
            <p:nvPr/>
          </p:nvSpPr>
          <p:spPr>
            <a:xfrm>
              <a:off x="11957446" y="4936738"/>
              <a:ext cx="4062810" cy="1025409"/>
            </a:xfrm>
            <a:prstGeom prst="rect">
              <a:avLst/>
            </a:prstGeom>
          </p:spPr>
          <p:txBody>
            <a:bodyPr wrap="square">
              <a:spAutoFit/>
            </a:bodyPr>
            <a:lstStyle/>
            <a:p>
              <a:pPr>
                <a:lnSpc>
                  <a:spcPct val="150000"/>
                </a:lnSpc>
              </a:pPr>
              <a:r>
                <a:rPr lang="en-US" sz="1400" dirty="0"/>
                <a:t>Crucial for determining the relative values of currencies, influencing international financial transactions.</a:t>
              </a:r>
            </a:p>
          </p:txBody>
        </p:sp>
      </p:grpSp>
      <p:grpSp>
        <p:nvGrpSpPr>
          <p:cNvPr id="36" name="Graphic 2">
            <a:extLst>
              <a:ext uri="{FF2B5EF4-FFF2-40B4-BE49-F238E27FC236}">
                <a16:creationId xmlns:a16="http://schemas.microsoft.com/office/drawing/2014/main" id="{33B9795D-2F4F-A43A-4F56-CD831D7596FA}"/>
              </a:ext>
            </a:extLst>
          </p:cNvPr>
          <p:cNvGrpSpPr/>
          <p:nvPr/>
        </p:nvGrpSpPr>
        <p:grpSpPr>
          <a:xfrm>
            <a:off x="7043383" y="2473125"/>
            <a:ext cx="990892" cy="990966"/>
            <a:chOff x="8656538" y="2867746"/>
            <a:chExt cx="987461" cy="987536"/>
          </a:xfrm>
          <a:solidFill>
            <a:schemeClr val="accent1"/>
          </a:solidFill>
        </p:grpSpPr>
        <p:sp>
          <p:nvSpPr>
            <p:cNvPr id="37" name="Freeform: Shape 36">
              <a:extLst>
                <a:ext uri="{FF2B5EF4-FFF2-40B4-BE49-F238E27FC236}">
                  <a16:creationId xmlns:a16="http://schemas.microsoft.com/office/drawing/2014/main" id="{119E880F-161C-1BC5-B0D6-4837252A2783}"/>
                </a:ext>
              </a:extLst>
            </p:cNvPr>
            <p:cNvSpPr/>
            <p:nvPr/>
          </p:nvSpPr>
          <p:spPr>
            <a:xfrm>
              <a:off x="9414619" y="2867784"/>
              <a:ext cx="229380" cy="987423"/>
            </a:xfrm>
            <a:custGeom>
              <a:avLst/>
              <a:gdLst>
                <a:gd name="connsiteX0" fmla="*/ 139048 w 229380"/>
                <a:gd name="connsiteY0" fmla="*/ 98452 h 987423"/>
                <a:gd name="connsiteX1" fmla="*/ 121677 w 229380"/>
                <a:gd name="connsiteY1" fmla="*/ 89464 h 987423"/>
                <a:gd name="connsiteX2" fmla="*/ 121677 w 229380"/>
                <a:gd name="connsiteY2" fmla="*/ 24962 h 987423"/>
                <a:gd name="connsiteX3" fmla="*/ 113217 w 229380"/>
                <a:gd name="connsiteY3" fmla="*/ 11518 h 987423"/>
                <a:gd name="connsiteX4" fmla="*/ 102341 w 229380"/>
                <a:gd name="connsiteY4" fmla="*/ 6231 h 987423"/>
                <a:gd name="connsiteX5" fmla="*/ 47205 w 229380"/>
                <a:gd name="connsiteY5" fmla="*/ 6231 h 987423"/>
                <a:gd name="connsiteX6" fmla="*/ 36329 w 229380"/>
                <a:gd name="connsiteY6" fmla="*/ 11518 h 987423"/>
                <a:gd name="connsiteX7" fmla="*/ 27946 w 229380"/>
                <a:gd name="connsiteY7" fmla="*/ 24962 h 987423"/>
                <a:gd name="connsiteX8" fmla="*/ 27946 w 229380"/>
                <a:gd name="connsiteY8" fmla="*/ 89464 h 987423"/>
                <a:gd name="connsiteX9" fmla="*/ 8082 w 229380"/>
                <a:gd name="connsiteY9" fmla="*/ 99660 h 987423"/>
                <a:gd name="connsiteX10" fmla="*/ 0 w 229380"/>
                <a:gd name="connsiteY10" fmla="*/ 112953 h 987423"/>
                <a:gd name="connsiteX11" fmla="*/ 0 w 229380"/>
                <a:gd name="connsiteY11" fmla="*/ 809780 h 987423"/>
                <a:gd name="connsiteX12" fmla="*/ 906 w 229380"/>
                <a:gd name="connsiteY12" fmla="*/ 814992 h 987423"/>
                <a:gd name="connsiteX13" fmla="*/ 60725 w 229380"/>
                <a:gd name="connsiteY13" fmla="*/ 977605 h 987423"/>
                <a:gd name="connsiteX14" fmla="*/ 74773 w 229380"/>
                <a:gd name="connsiteY14" fmla="*/ 987424 h 987423"/>
                <a:gd name="connsiteX15" fmla="*/ 88822 w 229380"/>
                <a:gd name="connsiteY15" fmla="*/ 977605 h 987423"/>
                <a:gd name="connsiteX16" fmla="*/ 148640 w 229380"/>
                <a:gd name="connsiteY16" fmla="*/ 814992 h 987423"/>
                <a:gd name="connsiteX17" fmla="*/ 149547 w 229380"/>
                <a:gd name="connsiteY17" fmla="*/ 809780 h 987423"/>
                <a:gd name="connsiteX18" fmla="*/ 149547 w 229380"/>
                <a:gd name="connsiteY18" fmla="*/ 129494 h 987423"/>
                <a:gd name="connsiteX19" fmla="*/ 199471 w 229380"/>
                <a:gd name="connsiteY19" fmla="*/ 182137 h 987423"/>
                <a:gd name="connsiteX20" fmla="*/ 199471 w 229380"/>
                <a:gd name="connsiteY20" fmla="*/ 446336 h 987423"/>
                <a:gd name="connsiteX21" fmla="*/ 214425 w 229380"/>
                <a:gd name="connsiteY21" fmla="*/ 461291 h 987423"/>
                <a:gd name="connsiteX22" fmla="*/ 229380 w 229380"/>
                <a:gd name="connsiteY22" fmla="*/ 446336 h 987423"/>
                <a:gd name="connsiteX23" fmla="*/ 229380 w 229380"/>
                <a:gd name="connsiteY23" fmla="*/ 182137 h 987423"/>
                <a:gd name="connsiteX24" fmla="*/ 139048 w 229380"/>
                <a:gd name="connsiteY24" fmla="*/ 98452 h 987423"/>
                <a:gd name="connsiteX25" fmla="*/ 57855 w 229380"/>
                <a:gd name="connsiteY25" fmla="*/ 34328 h 987423"/>
                <a:gd name="connsiteX26" fmla="*/ 60272 w 229380"/>
                <a:gd name="connsiteY26" fmla="*/ 33195 h 987423"/>
                <a:gd name="connsiteX27" fmla="*/ 89350 w 229380"/>
                <a:gd name="connsiteY27" fmla="*/ 33195 h 987423"/>
                <a:gd name="connsiteX28" fmla="*/ 91767 w 229380"/>
                <a:gd name="connsiteY28" fmla="*/ 34328 h 987423"/>
                <a:gd name="connsiteX29" fmla="*/ 91767 w 229380"/>
                <a:gd name="connsiteY29" fmla="*/ 75793 h 987423"/>
                <a:gd name="connsiteX30" fmla="*/ 57855 w 229380"/>
                <a:gd name="connsiteY30" fmla="*/ 75793 h 987423"/>
                <a:gd name="connsiteX31" fmla="*/ 57855 w 229380"/>
                <a:gd name="connsiteY31" fmla="*/ 34328 h 987423"/>
                <a:gd name="connsiteX32" fmla="*/ 74773 w 229380"/>
                <a:gd name="connsiteY32" fmla="*/ 929191 h 987423"/>
                <a:gd name="connsiteX33" fmla="*/ 33535 w 229380"/>
                <a:gd name="connsiteY33" fmla="*/ 817107 h 987423"/>
                <a:gd name="connsiteX34" fmla="*/ 59517 w 229380"/>
                <a:gd name="connsiteY34" fmla="*/ 803738 h 987423"/>
                <a:gd name="connsiteX35" fmla="*/ 90106 w 229380"/>
                <a:gd name="connsiteY35" fmla="*/ 803738 h 987423"/>
                <a:gd name="connsiteX36" fmla="*/ 90106 w 229380"/>
                <a:gd name="connsiteY36" fmla="*/ 803738 h 987423"/>
                <a:gd name="connsiteX37" fmla="*/ 116012 w 229380"/>
                <a:gd name="connsiteY37" fmla="*/ 817107 h 987423"/>
                <a:gd name="connsiteX38" fmla="*/ 74773 w 229380"/>
                <a:gd name="connsiteY38" fmla="*/ 929191 h 987423"/>
                <a:gd name="connsiteX39" fmla="*/ 119637 w 229380"/>
                <a:gd name="connsiteY39" fmla="*/ 785309 h 987423"/>
                <a:gd name="connsiteX40" fmla="*/ 103776 w 229380"/>
                <a:gd name="connsiteY40" fmla="*/ 777076 h 987423"/>
                <a:gd name="connsiteX41" fmla="*/ 45770 w 229380"/>
                <a:gd name="connsiteY41" fmla="*/ 777076 h 987423"/>
                <a:gd name="connsiteX42" fmla="*/ 29909 w 229380"/>
                <a:gd name="connsiteY42" fmla="*/ 785309 h 987423"/>
                <a:gd name="connsiteX43" fmla="*/ 29909 w 229380"/>
                <a:gd name="connsiteY43" fmla="*/ 580475 h 987423"/>
                <a:gd name="connsiteX44" fmla="*/ 59517 w 229380"/>
                <a:gd name="connsiteY44" fmla="*/ 565219 h 987423"/>
                <a:gd name="connsiteX45" fmla="*/ 90106 w 229380"/>
                <a:gd name="connsiteY45" fmla="*/ 565219 h 987423"/>
                <a:gd name="connsiteX46" fmla="*/ 119713 w 229380"/>
                <a:gd name="connsiteY46" fmla="*/ 580475 h 987423"/>
                <a:gd name="connsiteX47" fmla="*/ 119713 w 229380"/>
                <a:gd name="connsiteY47" fmla="*/ 785309 h 987423"/>
                <a:gd name="connsiteX48" fmla="*/ 119637 w 229380"/>
                <a:gd name="connsiteY48" fmla="*/ 546789 h 987423"/>
                <a:gd name="connsiteX49" fmla="*/ 103776 w 229380"/>
                <a:gd name="connsiteY49" fmla="*/ 538557 h 987423"/>
                <a:gd name="connsiteX50" fmla="*/ 45770 w 229380"/>
                <a:gd name="connsiteY50" fmla="*/ 538557 h 987423"/>
                <a:gd name="connsiteX51" fmla="*/ 29909 w 229380"/>
                <a:gd name="connsiteY51" fmla="*/ 546789 h 987423"/>
                <a:gd name="connsiteX52" fmla="*/ 29909 w 229380"/>
                <a:gd name="connsiteY52" fmla="*/ 122092 h 987423"/>
                <a:gd name="connsiteX53" fmla="*/ 59517 w 229380"/>
                <a:gd name="connsiteY53" fmla="*/ 106835 h 987423"/>
                <a:gd name="connsiteX54" fmla="*/ 90106 w 229380"/>
                <a:gd name="connsiteY54" fmla="*/ 106835 h 987423"/>
                <a:gd name="connsiteX55" fmla="*/ 119713 w 229380"/>
                <a:gd name="connsiteY55" fmla="*/ 122092 h 987423"/>
                <a:gd name="connsiteX56" fmla="*/ 119713 w 229380"/>
                <a:gd name="connsiteY56" fmla="*/ 546789 h 98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29380" h="987423">
                  <a:moveTo>
                    <a:pt x="139048" y="98452"/>
                  </a:moveTo>
                  <a:lnTo>
                    <a:pt x="121677" y="89464"/>
                  </a:lnTo>
                  <a:lnTo>
                    <a:pt x="121677" y="24962"/>
                  </a:lnTo>
                  <a:cubicBezTo>
                    <a:pt x="121677" y="19222"/>
                    <a:pt x="118429" y="14010"/>
                    <a:pt x="113217" y="11518"/>
                  </a:cubicBezTo>
                  <a:lnTo>
                    <a:pt x="102341" y="6231"/>
                  </a:lnTo>
                  <a:cubicBezTo>
                    <a:pt x="85045" y="-2077"/>
                    <a:pt x="64426" y="-2077"/>
                    <a:pt x="47205" y="6231"/>
                  </a:cubicBezTo>
                  <a:lnTo>
                    <a:pt x="36329" y="11518"/>
                  </a:lnTo>
                  <a:cubicBezTo>
                    <a:pt x="31193" y="14010"/>
                    <a:pt x="27946" y="19222"/>
                    <a:pt x="27946" y="24962"/>
                  </a:cubicBezTo>
                  <a:lnTo>
                    <a:pt x="27946" y="89464"/>
                  </a:lnTo>
                  <a:lnTo>
                    <a:pt x="8082" y="99660"/>
                  </a:lnTo>
                  <a:cubicBezTo>
                    <a:pt x="3096" y="102228"/>
                    <a:pt x="0" y="107364"/>
                    <a:pt x="0" y="112953"/>
                  </a:cubicBezTo>
                  <a:lnTo>
                    <a:pt x="0" y="809780"/>
                  </a:lnTo>
                  <a:cubicBezTo>
                    <a:pt x="0" y="811517"/>
                    <a:pt x="302" y="813255"/>
                    <a:pt x="906" y="814992"/>
                  </a:cubicBezTo>
                  <a:lnTo>
                    <a:pt x="60725" y="977605"/>
                  </a:lnTo>
                  <a:cubicBezTo>
                    <a:pt x="62915" y="983496"/>
                    <a:pt x="68505" y="987424"/>
                    <a:pt x="74773" y="987424"/>
                  </a:cubicBezTo>
                  <a:cubicBezTo>
                    <a:pt x="81042" y="987424"/>
                    <a:pt x="86631" y="983496"/>
                    <a:pt x="88822" y="977605"/>
                  </a:cubicBezTo>
                  <a:lnTo>
                    <a:pt x="148640" y="814992"/>
                  </a:lnTo>
                  <a:cubicBezTo>
                    <a:pt x="149245" y="813255"/>
                    <a:pt x="149547" y="811517"/>
                    <a:pt x="149547" y="809780"/>
                  </a:cubicBezTo>
                  <a:lnTo>
                    <a:pt x="149547" y="129494"/>
                  </a:lnTo>
                  <a:cubicBezTo>
                    <a:pt x="178096" y="135158"/>
                    <a:pt x="199471" y="156533"/>
                    <a:pt x="199471" y="182137"/>
                  </a:cubicBezTo>
                  <a:lnTo>
                    <a:pt x="199471" y="446336"/>
                  </a:lnTo>
                  <a:cubicBezTo>
                    <a:pt x="199471" y="454569"/>
                    <a:pt x="206193" y="461291"/>
                    <a:pt x="214425" y="461291"/>
                  </a:cubicBezTo>
                  <a:cubicBezTo>
                    <a:pt x="222734" y="461291"/>
                    <a:pt x="229380" y="454569"/>
                    <a:pt x="229380" y="446336"/>
                  </a:cubicBezTo>
                  <a:lnTo>
                    <a:pt x="229380" y="182137"/>
                  </a:lnTo>
                  <a:cubicBezTo>
                    <a:pt x="229380" y="137198"/>
                    <a:pt x="189199" y="100566"/>
                    <a:pt x="139048" y="98452"/>
                  </a:cubicBezTo>
                  <a:close/>
                  <a:moveTo>
                    <a:pt x="57855" y="34328"/>
                  </a:moveTo>
                  <a:lnTo>
                    <a:pt x="60272" y="33195"/>
                  </a:lnTo>
                  <a:cubicBezTo>
                    <a:pt x="69411" y="28739"/>
                    <a:pt x="80287" y="28739"/>
                    <a:pt x="89350" y="33195"/>
                  </a:cubicBezTo>
                  <a:lnTo>
                    <a:pt x="91767" y="34328"/>
                  </a:lnTo>
                  <a:lnTo>
                    <a:pt x="91767" y="75793"/>
                  </a:lnTo>
                  <a:cubicBezTo>
                    <a:pt x="80665" y="72696"/>
                    <a:pt x="68958" y="72696"/>
                    <a:pt x="57855" y="75793"/>
                  </a:cubicBezTo>
                  <a:lnTo>
                    <a:pt x="57855" y="34328"/>
                  </a:lnTo>
                  <a:close/>
                  <a:moveTo>
                    <a:pt x="74773" y="929191"/>
                  </a:moveTo>
                  <a:lnTo>
                    <a:pt x="33535" y="817107"/>
                  </a:lnTo>
                  <a:lnTo>
                    <a:pt x="59517" y="803738"/>
                  </a:lnTo>
                  <a:cubicBezTo>
                    <a:pt x="69108" y="798829"/>
                    <a:pt x="80513" y="798829"/>
                    <a:pt x="90106" y="803738"/>
                  </a:cubicBezTo>
                  <a:cubicBezTo>
                    <a:pt x="90106" y="803738"/>
                    <a:pt x="90106" y="803738"/>
                    <a:pt x="90106" y="803738"/>
                  </a:cubicBezTo>
                  <a:lnTo>
                    <a:pt x="116012" y="817107"/>
                  </a:lnTo>
                  <a:lnTo>
                    <a:pt x="74773" y="929191"/>
                  </a:lnTo>
                  <a:close/>
                  <a:moveTo>
                    <a:pt x="119637" y="785309"/>
                  </a:moveTo>
                  <a:lnTo>
                    <a:pt x="103776" y="777076"/>
                  </a:lnTo>
                  <a:cubicBezTo>
                    <a:pt x="85649" y="767711"/>
                    <a:pt x="63897" y="767711"/>
                    <a:pt x="45770" y="777076"/>
                  </a:cubicBezTo>
                  <a:lnTo>
                    <a:pt x="29909" y="785309"/>
                  </a:lnTo>
                  <a:lnTo>
                    <a:pt x="29909" y="580475"/>
                  </a:lnTo>
                  <a:lnTo>
                    <a:pt x="59517" y="565219"/>
                  </a:lnTo>
                  <a:cubicBezTo>
                    <a:pt x="69108" y="560309"/>
                    <a:pt x="80513" y="560309"/>
                    <a:pt x="90106" y="565219"/>
                  </a:cubicBezTo>
                  <a:lnTo>
                    <a:pt x="119713" y="580475"/>
                  </a:lnTo>
                  <a:lnTo>
                    <a:pt x="119713" y="785309"/>
                  </a:lnTo>
                  <a:close/>
                  <a:moveTo>
                    <a:pt x="119637" y="546789"/>
                  </a:moveTo>
                  <a:lnTo>
                    <a:pt x="103776" y="538557"/>
                  </a:lnTo>
                  <a:cubicBezTo>
                    <a:pt x="85649" y="529191"/>
                    <a:pt x="63897" y="529191"/>
                    <a:pt x="45770" y="538557"/>
                  </a:cubicBezTo>
                  <a:lnTo>
                    <a:pt x="29909" y="546789"/>
                  </a:lnTo>
                  <a:lnTo>
                    <a:pt x="29909" y="122092"/>
                  </a:lnTo>
                  <a:lnTo>
                    <a:pt x="59517" y="106835"/>
                  </a:lnTo>
                  <a:cubicBezTo>
                    <a:pt x="69033" y="101926"/>
                    <a:pt x="80513" y="101850"/>
                    <a:pt x="90106" y="106835"/>
                  </a:cubicBezTo>
                  <a:lnTo>
                    <a:pt x="119713" y="122092"/>
                  </a:lnTo>
                  <a:lnTo>
                    <a:pt x="119713" y="546789"/>
                  </a:lnTo>
                  <a:close/>
                </a:path>
              </a:pathLst>
            </a:custGeom>
            <a:grpFill/>
            <a:ln w="7553"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82FD852E-4BAA-17F6-7569-3F2DDB7DE5D2}"/>
                </a:ext>
              </a:extLst>
            </p:cNvPr>
            <p:cNvSpPr/>
            <p:nvPr/>
          </p:nvSpPr>
          <p:spPr>
            <a:xfrm>
              <a:off x="8656538" y="2867746"/>
              <a:ext cx="688216" cy="987536"/>
            </a:xfrm>
            <a:custGeom>
              <a:avLst/>
              <a:gdLst>
                <a:gd name="connsiteX0" fmla="*/ 544184 w 688216"/>
                <a:gd name="connsiteY0" fmla="*/ 4381 h 987536"/>
                <a:gd name="connsiteX1" fmla="*/ 533610 w 688216"/>
                <a:gd name="connsiteY1" fmla="*/ 0 h 987536"/>
                <a:gd name="connsiteX2" fmla="*/ 14955 w 688216"/>
                <a:gd name="connsiteY2" fmla="*/ 0 h 987536"/>
                <a:gd name="connsiteX3" fmla="*/ 0 w 688216"/>
                <a:gd name="connsiteY3" fmla="*/ 14955 h 987536"/>
                <a:gd name="connsiteX4" fmla="*/ 0 w 688216"/>
                <a:gd name="connsiteY4" fmla="*/ 972582 h 987536"/>
                <a:gd name="connsiteX5" fmla="*/ 14955 w 688216"/>
                <a:gd name="connsiteY5" fmla="*/ 987537 h 987536"/>
                <a:gd name="connsiteX6" fmla="*/ 673262 w 688216"/>
                <a:gd name="connsiteY6" fmla="*/ 987537 h 987536"/>
                <a:gd name="connsiteX7" fmla="*/ 688217 w 688216"/>
                <a:gd name="connsiteY7" fmla="*/ 972582 h 987536"/>
                <a:gd name="connsiteX8" fmla="*/ 688217 w 688216"/>
                <a:gd name="connsiteY8" fmla="*/ 154607 h 987536"/>
                <a:gd name="connsiteX9" fmla="*/ 683836 w 688216"/>
                <a:gd name="connsiteY9" fmla="*/ 144033 h 987536"/>
                <a:gd name="connsiteX10" fmla="*/ 544184 w 688216"/>
                <a:gd name="connsiteY10" fmla="*/ 4381 h 987536"/>
                <a:gd name="connsiteX11" fmla="*/ 548565 w 688216"/>
                <a:gd name="connsiteY11" fmla="*/ 51057 h 987536"/>
                <a:gd name="connsiteX12" fmla="*/ 637159 w 688216"/>
                <a:gd name="connsiteY12" fmla="*/ 139652 h 987536"/>
                <a:gd name="connsiteX13" fmla="*/ 548565 w 688216"/>
                <a:gd name="connsiteY13" fmla="*/ 139652 h 987536"/>
                <a:gd name="connsiteX14" fmla="*/ 548565 w 688216"/>
                <a:gd name="connsiteY14" fmla="*/ 51057 h 987536"/>
                <a:gd name="connsiteX15" fmla="*/ 658307 w 688216"/>
                <a:gd name="connsiteY15" fmla="*/ 957628 h 987536"/>
                <a:gd name="connsiteX16" fmla="*/ 29909 w 688216"/>
                <a:gd name="connsiteY16" fmla="*/ 957628 h 987536"/>
                <a:gd name="connsiteX17" fmla="*/ 29909 w 688216"/>
                <a:gd name="connsiteY17" fmla="*/ 29909 h 987536"/>
                <a:gd name="connsiteX18" fmla="*/ 518655 w 688216"/>
                <a:gd name="connsiteY18" fmla="*/ 29909 h 987536"/>
                <a:gd name="connsiteX19" fmla="*/ 518655 w 688216"/>
                <a:gd name="connsiteY19" fmla="*/ 154607 h 987536"/>
                <a:gd name="connsiteX20" fmla="*/ 533610 w 688216"/>
                <a:gd name="connsiteY20" fmla="*/ 169562 h 987536"/>
                <a:gd name="connsiteX21" fmla="*/ 658307 w 688216"/>
                <a:gd name="connsiteY21" fmla="*/ 169562 h 987536"/>
                <a:gd name="connsiteX22" fmla="*/ 658307 w 688216"/>
                <a:gd name="connsiteY22" fmla="*/ 957628 h 9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8216" h="987536">
                  <a:moveTo>
                    <a:pt x="544184" y="4381"/>
                  </a:moveTo>
                  <a:cubicBezTo>
                    <a:pt x="541389" y="1586"/>
                    <a:pt x="537537" y="0"/>
                    <a:pt x="533610" y="0"/>
                  </a:cubicBezTo>
                  <a:lnTo>
                    <a:pt x="14955" y="0"/>
                  </a:lnTo>
                  <a:cubicBezTo>
                    <a:pt x="6647" y="0"/>
                    <a:pt x="0" y="6722"/>
                    <a:pt x="0" y="14955"/>
                  </a:cubicBezTo>
                  <a:lnTo>
                    <a:pt x="0" y="972582"/>
                  </a:lnTo>
                  <a:cubicBezTo>
                    <a:pt x="0" y="980815"/>
                    <a:pt x="6722" y="987537"/>
                    <a:pt x="14955" y="987537"/>
                  </a:cubicBezTo>
                  <a:lnTo>
                    <a:pt x="673262" y="987537"/>
                  </a:lnTo>
                  <a:cubicBezTo>
                    <a:pt x="681495" y="987537"/>
                    <a:pt x="688217" y="980815"/>
                    <a:pt x="688217" y="972582"/>
                  </a:cubicBezTo>
                  <a:lnTo>
                    <a:pt x="688217" y="154607"/>
                  </a:lnTo>
                  <a:cubicBezTo>
                    <a:pt x="688217" y="150604"/>
                    <a:pt x="686631" y="146828"/>
                    <a:pt x="683836" y="144033"/>
                  </a:cubicBezTo>
                  <a:lnTo>
                    <a:pt x="544184" y="4381"/>
                  </a:lnTo>
                  <a:close/>
                  <a:moveTo>
                    <a:pt x="548565" y="51057"/>
                  </a:moveTo>
                  <a:lnTo>
                    <a:pt x="637159" y="139652"/>
                  </a:lnTo>
                  <a:lnTo>
                    <a:pt x="548565" y="139652"/>
                  </a:lnTo>
                  <a:lnTo>
                    <a:pt x="548565" y="51057"/>
                  </a:lnTo>
                  <a:close/>
                  <a:moveTo>
                    <a:pt x="658307" y="957628"/>
                  </a:moveTo>
                  <a:lnTo>
                    <a:pt x="29909" y="957628"/>
                  </a:lnTo>
                  <a:lnTo>
                    <a:pt x="29909" y="29909"/>
                  </a:lnTo>
                  <a:lnTo>
                    <a:pt x="518655" y="29909"/>
                  </a:lnTo>
                  <a:lnTo>
                    <a:pt x="518655" y="154607"/>
                  </a:lnTo>
                  <a:cubicBezTo>
                    <a:pt x="518655" y="162840"/>
                    <a:pt x="525377" y="169562"/>
                    <a:pt x="533610" y="169562"/>
                  </a:cubicBezTo>
                  <a:lnTo>
                    <a:pt x="658307" y="169562"/>
                  </a:lnTo>
                  <a:lnTo>
                    <a:pt x="658307" y="957628"/>
                  </a:lnTo>
                  <a:close/>
                </a:path>
              </a:pathLst>
            </a:custGeom>
            <a:grpFill/>
            <a:ln w="7553"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0EC7A1BA-125B-1832-28C2-CC2373884249}"/>
                </a:ext>
              </a:extLst>
            </p:cNvPr>
            <p:cNvSpPr/>
            <p:nvPr/>
          </p:nvSpPr>
          <p:spPr>
            <a:xfrm>
              <a:off x="8804140" y="2997684"/>
              <a:ext cx="164010" cy="128974"/>
            </a:xfrm>
            <a:custGeom>
              <a:avLst/>
              <a:gdLst>
                <a:gd name="connsiteX0" fmla="*/ 138501 w 164010"/>
                <a:gd name="connsiteY0" fmla="*/ 4352 h 128974"/>
                <a:gd name="connsiteX1" fmla="*/ 50057 w 164010"/>
                <a:gd name="connsiteY1" fmla="*/ 92796 h 128974"/>
                <a:gd name="connsiteX2" fmla="*/ 25510 w 164010"/>
                <a:gd name="connsiteY2" fmla="*/ 68249 h 128974"/>
                <a:gd name="connsiteX3" fmla="*/ 4362 w 164010"/>
                <a:gd name="connsiteY3" fmla="*/ 68249 h 128974"/>
                <a:gd name="connsiteX4" fmla="*/ 4362 w 164010"/>
                <a:gd name="connsiteY4" fmla="*/ 89398 h 128974"/>
                <a:gd name="connsiteX5" fmla="*/ 39482 w 164010"/>
                <a:gd name="connsiteY5" fmla="*/ 124594 h 128974"/>
                <a:gd name="connsiteX6" fmla="*/ 50057 w 164010"/>
                <a:gd name="connsiteY6" fmla="*/ 128975 h 128974"/>
                <a:gd name="connsiteX7" fmla="*/ 60631 w 164010"/>
                <a:gd name="connsiteY7" fmla="*/ 124594 h 128974"/>
                <a:gd name="connsiteX8" fmla="*/ 159649 w 164010"/>
                <a:gd name="connsiteY8" fmla="*/ 25576 h 128974"/>
                <a:gd name="connsiteX9" fmla="*/ 159649 w 164010"/>
                <a:gd name="connsiteY9" fmla="*/ 4428 h 128974"/>
                <a:gd name="connsiteX10" fmla="*/ 138501 w 164010"/>
                <a:gd name="connsiteY10" fmla="*/ 4352 h 1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74">
                  <a:moveTo>
                    <a:pt x="138501" y="4352"/>
                  </a:moveTo>
                  <a:lnTo>
                    <a:pt x="50057" y="92796"/>
                  </a:lnTo>
                  <a:lnTo>
                    <a:pt x="25510" y="68249"/>
                  </a:lnTo>
                  <a:cubicBezTo>
                    <a:pt x="19694" y="62358"/>
                    <a:pt x="10177" y="62358"/>
                    <a:pt x="4362" y="68249"/>
                  </a:cubicBezTo>
                  <a:cubicBezTo>
                    <a:pt x="-1454" y="74065"/>
                    <a:pt x="-1454" y="83582"/>
                    <a:pt x="4362" y="89398"/>
                  </a:cubicBezTo>
                  <a:lnTo>
                    <a:pt x="39482" y="124594"/>
                  </a:lnTo>
                  <a:cubicBezTo>
                    <a:pt x="42428" y="127539"/>
                    <a:pt x="46205" y="128975"/>
                    <a:pt x="50057" y="128975"/>
                  </a:cubicBezTo>
                  <a:cubicBezTo>
                    <a:pt x="53909" y="128975"/>
                    <a:pt x="57761" y="127539"/>
                    <a:pt x="60631" y="124594"/>
                  </a:cubicBezTo>
                  <a:lnTo>
                    <a:pt x="159649" y="25576"/>
                  </a:lnTo>
                  <a:cubicBezTo>
                    <a:pt x="165464" y="19760"/>
                    <a:pt x="165464" y="10244"/>
                    <a:pt x="159649" y="4428"/>
                  </a:cubicBezTo>
                  <a:cubicBezTo>
                    <a:pt x="153757" y="-1463"/>
                    <a:pt x="144316" y="-1463"/>
                    <a:pt x="138501" y="4352"/>
                  </a:cubicBezTo>
                  <a:close/>
                </a:path>
              </a:pathLst>
            </a:custGeom>
            <a:grpFill/>
            <a:ln w="7553" cap="flat">
              <a:noFill/>
              <a:prstDash val="solid"/>
              <a:miter/>
            </a:ln>
          </p:spPr>
          <p:txBody>
            <a:bodyPr rtlCol="0" anchor="ctr"/>
            <a:lstStyle/>
            <a:p>
              <a:endParaRPr lang="en-US" sz="1200"/>
            </a:p>
          </p:txBody>
        </p:sp>
        <p:sp>
          <p:nvSpPr>
            <p:cNvPr id="40" name="Freeform: Shape 39">
              <a:extLst>
                <a:ext uri="{FF2B5EF4-FFF2-40B4-BE49-F238E27FC236}">
                  <a16:creationId xmlns:a16="http://schemas.microsoft.com/office/drawing/2014/main" id="{4698951C-6FE8-3C43-AF33-A8EE41F55BE1}"/>
                </a:ext>
              </a:extLst>
            </p:cNvPr>
            <p:cNvSpPr/>
            <p:nvPr/>
          </p:nvSpPr>
          <p:spPr>
            <a:xfrm>
              <a:off x="8738562" y="2977112"/>
              <a:ext cx="196237" cy="209440"/>
            </a:xfrm>
            <a:custGeom>
              <a:avLst/>
              <a:gdLst>
                <a:gd name="connsiteX0" fmla="*/ 104683 w 196237"/>
                <a:gd name="connsiteY0" fmla="*/ 209441 h 209440"/>
                <a:gd name="connsiteX1" fmla="*/ 194033 w 196237"/>
                <a:gd name="connsiteY1" fmla="*/ 159365 h 209440"/>
                <a:gd name="connsiteX2" fmla="*/ 189124 w 196237"/>
                <a:gd name="connsiteY2" fmla="*/ 138821 h 209440"/>
                <a:gd name="connsiteX3" fmla="*/ 168580 w 196237"/>
                <a:gd name="connsiteY3" fmla="*/ 143731 h 209440"/>
                <a:gd name="connsiteX4" fmla="*/ 104758 w 196237"/>
                <a:gd name="connsiteY4" fmla="*/ 179531 h 209440"/>
                <a:gd name="connsiteX5" fmla="*/ 29985 w 196237"/>
                <a:gd name="connsiteY5" fmla="*/ 104683 h 209440"/>
                <a:gd name="connsiteX6" fmla="*/ 104758 w 196237"/>
                <a:gd name="connsiteY6" fmla="*/ 29909 h 209440"/>
                <a:gd name="connsiteX7" fmla="*/ 131118 w 196237"/>
                <a:gd name="connsiteY7" fmla="*/ 34668 h 209440"/>
                <a:gd name="connsiteX8" fmla="*/ 150377 w 196237"/>
                <a:gd name="connsiteY8" fmla="*/ 25982 h 209440"/>
                <a:gd name="connsiteX9" fmla="*/ 141692 w 196237"/>
                <a:gd name="connsiteY9" fmla="*/ 6722 h 209440"/>
                <a:gd name="connsiteX10" fmla="*/ 104758 w 196237"/>
                <a:gd name="connsiteY10" fmla="*/ 0 h 209440"/>
                <a:gd name="connsiteX11" fmla="*/ 0 w 196237"/>
                <a:gd name="connsiteY11" fmla="*/ 104758 h 209440"/>
                <a:gd name="connsiteX12" fmla="*/ 104683 w 196237"/>
                <a:gd name="connsiteY12" fmla="*/ 209441 h 20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440">
                  <a:moveTo>
                    <a:pt x="104683" y="209441"/>
                  </a:moveTo>
                  <a:cubicBezTo>
                    <a:pt x="141465" y="209441"/>
                    <a:pt x="174849" y="190710"/>
                    <a:pt x="194033" y="159365"/>
                  </a:cubicBezTo>
                  <a:cubicBezTo>
                    <a:pt x="198338" y="152341"/>
                    <a:pt x="196148" y="143127"/>
                    <a:pt x="189124" y="138821"/>
                  </a:cubicBezTo>
                  <a:cubicBezTo>
                    <a:pt x="182100" y="134516"/>
                    <a:pt x="172885" y="136707"/>
                    <a:pt x="168580" y="143731"/>
                  </a:cubicBezTo>
                  <a:cubicBezTo>
                    <a:pt x="154834" y="166087"/>
                    <a:pt x="130966" y="179531"/>
                    <a:pt x="104758" y="179531"/>
                  </a:cubicBezTo>
                  <a:cubicBezTo>
                    <a:pt x="63519" y="179531"/>
                    <a:pt x="29985" y="145997"/>
                    <a:pt x="29985" y="104683"/>
                  </a:cubicBezTo>
                  <a:cubicBezTo>
                    <a:pt x="29985" y="63444"/>
                    <a:pt x="63595" y="29909"/>
                    <a:pt x="104758" y="29909"/>
                  </a:cubicBezTo>
                  <a:cubicBezTo>
                    <a:pt x="113897" y="29909"/>
                    <a:pt x="122734" y="31495"/>
                    <a:pt x="131118" y="34668"/>
                  </a:cubicBezTo>
                  <a:cubicBezTo>
                    <a:pt x="138822" y="37613"/>
                    <a:pt x="147507" y="33686"/>
                    <a:pt x="150377" y="25982"/>
                  </a:cubicBezTo>
                  <a:cubicBezTo>
                    <a:pt x="153323" y="18278"/>
                    <a:pt x="149395" y="9592"/>
                    <a:pt x="141692" y="6722"/>
                  </a:cubicBezTo>
                  <a:cubicBezTo>
                    <a:pt x="129909" y="2266"/>
                    <a:pt x="117447" y="0"/>
                    <a:pt x="104758" y="0"/>
                  </a:cubicBezTo>
                  <a:cubicBezTo>
                    <a:pt x="46979" y="0"/>
                    <a:pt x="0" y="46979"/>
                    <a:pt x="0" y="104758"/>
                  </a:cubicBezTo>
                  <a:cubicBezTo>
                    <a:pt x="-76" y="162462"/>
                    <a:pt x="46904" y="209441"/>
                    <a:pt x="104683" y="209441"/>
                  </a:cubicBezTo>
                  <a:close/>
                </a:path>
              </a:pathLst>
            </a:custGeom>
            <a:grpFill/>
            <a:ln w="7553" cap="flat">
              <a:noFill/>
              <a:prstDash val="solid"/>
              <a:miter/>
            </a:ln>
          </p:spPr>
          <p:txBody>
            <a:bodyPr rtlCol="0" anchor="ctr"/>
            <a:lstStyle/>
            <a:p>
              <a:endParaRPr lang="en-US" sz="1200"/>
            </a:p>
          </p:txBody>
        </p:sp>
        <p:sp>
          <p:nvSpPr>
            <p:cNvPr id="41" name="Freeform: Shape 40">
              <a:extLst>
                <a:ext uri="{FF2B5EF4-FFF2-40B4-BE49-F238E27FC236}">
                  <a16:creationId xmlns:a16="http://schemas.microsoft.com/office/drawing/2014/main" id="{6A4D7C20-FEA4-CC1F-11F7-894869BCC86D}"/>
                </a:ext>
              </a:extLst>
            </p:cNvPr>
            <p:cNvSpPr/>
            <p:nvPr/>
          </p:nvSpPr>
          <p:spPr>
            <a:xfrm>
              <a:off x="8804140" y="3277026"/>
              <a:ext cx="164010" cy="128936"/>
            </a:xfrm>
            <a:custGeom>
              <a:avLst/>
              <a:gdLst>
                <a:gd name="connsiteX0" fmla="*/ 138501 w 164010"/>
                <a:gd name="connsiteY0" fmla="*/ 4390 h 128936"/>
                <a:gd name="connsiteX1" fmla="*/ 50057 w 164010"/>
                <a:gd name="connsiteY1" fmla="*/ 92834 h 128936"/>
                <a:gd name="connsiteX2" fmla="*/ 25510 w 164010"/>
                <a:gd name="connsiteY2" fmla="*/ 68288 h 128936"/>
                <a:gd name="connsiteX3" fmla="*/ 4362 w 164010"/>
                <a:gd name="connsiteY3" fmla="*/ 68288 h 128936"/>
                <a:gd name="connsiteX4" fmla="*/ 4362 w 164010"/>
                <a:gd name="connsiteY4" fmla="*/ 89435 h 128936"/>
                <a:gd name="connsiteX5" fmla="*/ 39482 w 164010"/>
                <a:gd name="connsiteY5" fmla="*/ 124556 h 128936"/>
                <a:gd name="connsiteX6" fmla="*/ 50057 w 164010"/>
                <a:gd name="connsiteY6" fmla="*/ 128937 h 128936"/>
                <a:gd name="connsiteX7" fmla="*/ 60631 w 164010"/>
                <a:gd name="connsiteY7" fmla="*/ 124556 h 128936"/>
                <a:gd name="connsiteX8" fmla="*/ 159649 w 164010"/>
                <a:gd name="connsiteY8" fmla="*/ 25538 h 128936"/>
                <a:gd name="connsiteX9" fmla="*/ 159649 w 164010"/>
                <a:gd name="connsiteY9" fmla="*/ 4390 h 128936"/>
                <a:gd name="connsiteX10" fmla="*/ 138501 w 164010"/>
                <a:gd name="connsiteY10" fmla="*/ 4390 h 12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36">
                  <a:moveTo>
                    <a:pt x="138501" y="4390"/>
                  </a:moveTo>
                  <a:lnTo>
                    <a:pt x="50057" y="92834"/>
                  </a:lnTo>
                  <a:lnTo>
                    <a:pt x="25510" y="68288"/>
                  </a:lnTo>
                  <a:cubicBezTo>
                    <a:pt x="19694" y="62472"/>
                    <a:pt x="10177" y="62472"/>
                    <a:pt x="4362" y="68288"/>
                  </a:cubicBezTo>
                  <a:cubicBezTo>
                    <a:pt x="-1454" y="74179"/>
                    <a:pt x="-1454" y="83620"/>
                    <a:pt x="4362" y="89435"/>
                  </a:cubicBezTo>
                  <a:lnTo>
                    <a:pt x="39482" y="124556"/>
                  </a:lnTo>
                  <a:cubicBezTo>
                    <a:pt x="42428" y="127502"/>
                    <a:pt x="46205" y="128937"/>
                    <a:pt x="50057" y="128937"/>
                  </a:cubicBezTo>
                  <a:cubicBezTo>
                    <a:pt x="53909" y="128937"/>
                    <a:pt x="57761" y="127502"/>
                    <a:pt x="60631" y="124556"/>
                  </a:cubicBezTo>
                  <a:lnTo>
                    <a:pt x="159649" y="25538"/>
                  </a:lnTo>
                  <a:cubicBezTo>
                    <a:pt x="165464" y="19722"/>
                    <a:pt x="165464" y="10206"/>
                    <a:pt x="159649" y="4390"/>
                  </a:cubicBezTo>
                  <a:cubicBezTo>
                    <a:pt x="153833" y="-1426"/>
                    <a:pt x="144316" y="-1501"/>
                    <a:pt x="138501" y="4390"/>
                  </a:cubicBezTo>
                  <a:close/>
                </a:path>
              </a:pathLst>
            </a:custGeom>
            <a:grpFill/>
            <a:ln w="7553" cap="flat">
              <a:noFill/>
              <a:prstDash val="solid"/>
              <a:miter/>
            </a:ln>
          </p:spPr>
          <p:txBody>
            <a:bodyPr rtlCol="0" anchor="ctr"/>
            <a:lstStyle/>
            <a:p>
              <a:endParaRPr lang="en-US" sz="1200"/>
            </a:p>
          </p:txBody>
        </p:sp>
        <p:sp>
          <p:nvSpPr>
            <p:cNvPr id="42" name="Freeform: Shape 41">
              <a:extLst>
                <a:ext uri="{FF2B5EF4-FFF2-40B4-BE49-F238E27FC236}">
                  <a16:creationId xmlns:a16="http://schemas.microsoft.com/office/drawing/2014/main" id="{AE85B412-EC46-99BA-B2F1-E1B3C413AB08}"/>
                </a:ext>
              </a:extLst>
            </p:cNvPr>
            <p:cNvSpPr/>
            <p:nvPr/>
          </p:nvSpPr>
          <p:spPr>
            <a:xfrm>
              <a:off x="8738562" y="3256492"/>
              <a:ext cx="196237" cy="209365"/>
            </a:xfrm>
            <a:custGeom>
              <a:avLst/>
              <a:gdLst>
                <a:gd name="connsiteX0" fmla="*/ 104683 w 196237"/>
                <a:gd name="connsiteY0" fmla="*/ 209365 h 209365"/>
                <a:gd name="connsiteX1" fmla="*/ 194033 w 196237"/>
                <a:gd name="connsiteY1" fmla="*/ 159365 h 209365"/>
                <a:gd name="connsiteX2" fmla="*/ 189124 w 196237"/>
                <a:gd name="connsiteY2" fmla="*/ 138822 h 209365"/>
                <a:gd name="connsiteX3" fmla="*/ 168580 w 196237"/>
                <a:gd name="connsiteY3" fmla="*/ 143731 h 209365"/>
                <a:gd name="connsiteX4" fmla="*/ 104758 w 196237"/>
                <a:gd name="connsiteY4" fmla="*/ 179531 h 209365"/>
                <a:gd name="connsiteX5" fmla="*/ 29985 w 196237"/>
                <a:gd name="connsiteY5" fmla="*/ 104758 h 209365"/>
                <a:gd name="connsiteX6" fmla="*/ 104758 w 196237"/>
                <a:gd name="connsiteY6" fmla="*/ 29909 h 209365"/>
                <a:gd name="connsiteX7" fmla="*/ 131118 w 196237"/>
                <a:gd name="connsiteY7" fmla="*/ 34668 h 209365"/>
                <a:gd name="connsiteX8" fmla="*/ 150377 w 196237"/>
                <a:gd name="connsiteY8" fmla="*/ 25982 h 209365"/>
                <a:gd name="connsiteX9" fmla="*/ 141692 w 196237"/>
                <a:gd name="connsiteY9" fmla="*/ 6722 h 209365"/>
                <a:gd name="connsiteX10" fmla="*/ 104758 w 196237"/>
                <a:gd name="connsiteY10" fmla="*/ 0 h 209365"/>
                <a:gd name="connsiteX11" fmla="*/ 0 w 196237"/>
                <a:gd name="connsiteY11" fmla="*/ 104758 h 209365"/>
                <a:gd name="connsiteX12" fmla="*/ 104683 w 196237"/>
                <a:gd name="connsiteY12" fmla="*/ 209365 h 20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365">
                  <a:moveTo>
                    <a:pt x="104683" y="209365"/>
                  </a:moveTo>
                  <a:cubicBezTo>
                    <a:pt x="141465" y="209365"/>
                    <a:pt x="174849" y="190634"/>
                    <a:pt x="194033" y="159365"/>
                  </a:cubicBezTo>
                  <a:cubicBezTo>
                    <a:pt x="198338" y="152341"/>
                    <a:pt x="196148" y="143127"/>
                    <a:pt x="189124" y="138822"/>
                  </a:cubicBezTo>
                  <a:cubicBezTo>
                    <a:pt x="182100" y="134441"/>
                    <a:pt x="172885" y="136707"/>
                    <a:pt x="168580" y="143731"/>
                  </a:cubicBezTo>
                  <a:cubicBezTo>
                    <a:pt x="154834" y="166163"/>
                    <a:pt x="130966" y="179531"/>
                    <a:pt x="104758" y="179531"/>
                  </a:cubicBezTo>
                  <a:cubicBezTo>
                    <a:pt x="63519" y="179531"/>
                    <a:pt x="29985" y="145921"/>
                    <a:pt x="29985" y="104758"/>
                  </a:cubicBezTo>
                  <a:cubicBezTo>
                    <a:pt x="29985" y="63520"/>
                    <a:pt x="63595" y="29909"/>
                    <a:pt x="104758" y="29909"/>
                  </a:cubicBezTo>
                  <a:cubicBezTo>
                    <a:pt x="113897" y="29909"/>
                    <a:pt x="122734" y="31495"/>
                    <a:pt x="131118" y="34668"/>
                  </a:cubicBezTo>
                  <a:cubicBezTo>
                    <a:pt x="138822" y="37613"/>
                    <a:pt x="147507" y="33686"/>
                    <a:pt x="150377" y="25982"/>
                  </a:cubicBezTo>
                  <a:cubicBezTo>
                    <a:pt x="153323" y="18202"/>
                    <a:pt x="149395" y="9592"/>
                    <a:pt x="141692" y="6722"/>
                  </a:cubicBezTo>
                  <a:cubicBezTo>
                    <a:pt x="129909" y="2266"/>
                    <a:pt x="117447" y="0"/>
                    <a:pt x="104758" y="0"/>
                  </a:cubicBezTo>
                  <a:cubicBezTo>
                    <a:pt x="46979" y="0"/>
                    <a:pt x="0" y="46979"/>
                    <a:pt x="0" y="104758"/>
                  </a:cubicBezTo>
                  <a:cubicBezTo>
                    <a:pt x="-76" y="162387"/>
                    <a:pt x="46904" y="209365"/>
                    <a:pt x="104683" y="209365"/>
                  </a:cubicBezTo>
                  <a:close/>
                </a:path>
              </a:pathLst>
            </a:custGeom>
            <a:grpFill/>
            <a:ln w="7553" cap="flat">
              <a:noFill/>
              <a:prstDash val="solid"/>
              <a:miter/>
            </a:ln>
          </p:spPr>
          <p:txBody>
            <a:bodyPr rtlCol="0" anchor="ctr"/>
            <a:lstStyle/>
            <a:p>
              <a:endParaRPr lang="en-US" sz="1200"/>
            </a:p>
          </p:txBody>
        </p:sp>
        <p:sp>
          <p:nvSpPr>
            <p:cNvPr id="43" name="Freeform: Shape 42">
              <a:extLst>
                <a:ext uri="{FF2B5EF4-FFF2-40B4-BE49-F238E27FC236}">
                  <a16:creationId xmlns:a16="http://schemas.microsoft.com/office/drawing/2014/main" id="{11830FC6-0FF2-5C53-F652-4CCD16032DB1}"/>
                </a:ext>
              </a:extLst>
            </p:cNvPr>
            <p:cNvSpPr/>
            <p:nvPr/>
          </p:nvSpPr>
          <p:spPr>
            <a:xfrm>
              <a:off x="8738411" y="3535721"/>
              <a:ext cx="210347" cy="210271"/>
            </a:xfrm>
            <a:custGeom>
              <a:avLst/>
              <a:gdLst>
                <a:gd name="connsiteX0" fmla="*/ 105211 w 210347"/>
                <a:gd name="connsiteY0" fmla="*/ 0 h 210271"/>
                <a:gd name="connsiteX1" fmla="*/ 0 w 210347"/>
                <a:gd name="connsiteY1" fmla="*/ 105136 h 210271"/>
                <a:gd name="connsiteX2" fmla="*/ 105211 w 210347"/>
                <a:gd name="connsiteY2" fmla="*/ 210272 h 210271"/>
                <a:gd name="connsiteX3" fmla="*/ 210348 w 210347"/>
                <a:gd name="connsiteY3" fmla="*/ 105136 h 210271"/>
                <a:gd name="connsiteX4" fmla="*/ 105211 w 210347"/>
                <a:gd name="connsiteY4" fmla="*/ 0 h 210271"/>
                <a:gd name="connsiteX5" fmla="*/ 105211 w 210347"/>
                <a:gd name="connsiteY5" fmla="*/ 180438 h 210271"/>
                <a:gd name="connsiteX6" fmla="*/ 29985 w 210347"/>
                <a:gd name="connsiteY6" fmla="*/ 105211 h 210271"/>
                <a:gd name="connsiteX7" fmla="*/ 105211 w 210347"/>
                <a:gd name="connsiteY7" fmla="*/ 29985 h 210271"/>
                <a:gd name="connsiteX8" fmla="*/ 180438 w 210347"/>
                <a:gd name="connsiteY8" fmla="*/ 105211 h 210271"/>
                <a:gd name="connsiteX9" fmla="*/ 105211 w 210347"/>
                <a:gd name="connsiteY9" fmla="*/ 180438 h 21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347" h="210271">
                  <a:moveTo>
                    <a:pt x="105211" y="0"/>
                  </a:moveTo>
                  <a:cubicBezTo>
                    <a:pt x="47205" y="0"/>
                    <a:pt x="0" y="47205"/>
                    <a:pt x="0" y="105136"/>
                  </a:cubicBezTo>
                  <a:cubicBezTo>
                    <a:pt x="0" y="163142"/>
                    <a:pt x="47205" y="210272"/>
                    <a:pt x="105211" y="210272"/>
                  </a:cubicBezTo>
                  <a:cubicBezTo>
                    <a:pt x="163217" y="210272"/>
                    <a:pt x="210348" y="163066"/>
                    <a:pt x="210348" y="105136"/>
                  </a:cubicBezTo>
                  <a:cubicBezTo>
                    <a:pt x="210423" y="47205"/>
                    <a:pt x="163217" y="0"/>
                    <a:pt x="105211" y="0"/>
                  </a:cubicBezTo>
                  <a:close/>
                  <a:moveTo>
                    <a:pt x="105211" y="180438"/>
                  </a:moveTo>
                  <a:cubicBezTo>
                    <a:pt x="63671" y="180438"/>
                    <a:pt x="29985" y="146676"/>
                    <a:pt x="29985" y="105211"/>
                  </a:cubicBezTo>
                  <a:cubicBezTo>
                    <a:pt x="29985" y="63746"/>
                    <a:pt x="63746" y="29985"/>
                    <a:pt x="105211" y="29985"/>
                  </a:cubicBezTo>
                  <a:cubicBezTo>
                    <a:pt x="146676" y="29985"/>
                    <a:pt x="180438" y="63746"/>
                    <a:pt x="180438" y="105211"/>
                  </a:cubicBezTo>
                  <a:cubicBezTo>
                    <a:pt x="180514" y="146676"/>
                    <a:pt x="146752" y="180438"/>
                    <a:pt x="105211" y="180438"/>
                  </a:cubicBezTo>
                  <a:close/>
                </a:path>
              </a:pathLst>
            </a:custGeom>
            <a:grpFill/>
            <a:ln w="7553" cap="flat">
              <a:noFill/>
              <a:prstDash val="solid"/>
              <a:miter/>
            </a:ln>
          </p:spPr>
          <p:txBody>
            <a:bodyPr rtlCol="0" anchor="ctr"/>
            <a:lstStyle/>
            <a:p>
              <a:endParaRPr lang="en-US" sz="1200"/>
            </a:p>
          </p:txBody>
        </p:sp>
        <p:sp>
          <p:nvSpPr>
            <p:cNvPr id="44" name="Freeform: Shape 43">
              <a:extLst>
                <a:ext uri="{FF2B5EF4-FFF2-40B4-BE49-F238E27FC236}">
                  <a16:creationId xmlns:a16="http://schemas.microsoft.com/office/drawing/2014/main" id="{DCEC11A3-8442-CF8A-39E2-9EA90540456D}"/>
                </a:ext>
              </a:extLst>
            </p:cNvPr>
            <p:cNvSpPr/>
            <p:nvPr/>
          </p:nvSpPr>
          <p:spPr>
            <a:xfrm>
              <a:off x="9179951" y="3566084"/>
              <a:ext cx="69788" cy="29909"/>
            </a:xfrm>
            <a:custGeom>
              <a:avLst/>
              <a:gdLst>
                <a:gd name="connsiteX0" fmla="*/ 54834 w 69788"/>
                <a:gd name="connsiteY0" fmla="*/ 0 h 29909"/>
                <a:gd name="connsiteX1" fmla="*/ 14955 w 69788"/>
                <a:gd name="connsiteY1" fmla="*/ 0 h 29909"/>
                <a:gd name="connsiteX2" fmla="*/ 0 w 69788"/>
                <a:gd name="connsiteY2" fmla="*/ 14955 h 29909"/>
                <a:gd name="connsiteX3" fmla="*/ 14955 w 69788"/>
                <a:gd name="connsiteY3" fmla="*/ 29909 h 29909"/>
                <a:gd name="connsiteX4" fmla="*/ 54834 w 69788"/>
                <a:gd name="connsiteY4" fmla="*/ 29909 h 29909"/>
                <a:gd name="connsiteX5" fmla="*/ 69788 w 69788"/>
                <a:gd name="connsiteY5" fmla="*/ 14955 h 29909"/>
                <a:gd name="connsiteX6" fmla="*/ 54834 w 69788"/>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88" h="29909">
                  <a:moveTo>
                    <a:pt x="54834" y="0"/>
                  </a:moveTo>
                  <a:lnTo>
                    <a:pt x="14955" y="0"/>
                  </a:lnTo>
                  <a:cubicBezTo>
                    <a:pt x="6647" y="0"/>
                    <a:pt x="0" y="6722"/>
                    <a:pt x="0" y="14955"/>
                  </a:cubicBezTo>
                  <a:cubicBezTo>
                    <a:pt x="0" y="23263"/>
                    <a:pt x="6722" y="29909"/>
                    <a:pt x="14955" y="29909"/>
                  </a:cubicBezTo>
                  <a:lnTo>
                    <a:pt x="54834" y="29909"/>
                  </a:lnTo>
                  <a:cubicBezTo>
                    <a:pt x="63066" y="29909"/>
                    <a:pt x="69788" y="23187"/>
                    <a:pt x="69788" y="14955"/>
                  </a:cubicBezTo>
                  <a:cubicBezTo>
                    <a:pt x="69788" y="6722"/>
                    <a:pt x="63142" y="0"/>
                    <a:pt x="54834" y="0"/>
                  </a:cubicBezTo>
                  <a:close/>
                </a:path>
              </a:pathLst>
            </a:custGeom>
            <a:grpFill/>
            <a:ln w="7553" cap="flat">
              <a:noFill/>
              <a:prstDash val="solid"/>
              <a:miter/>
            </a:ln>
          </p:spPr>
          <p:txBody>
            <a:bodyPr rtlCol="0" anchor="ctr"/>
            <a:lstStyle/>
            <a:p>
              <a:endParaRPr lang="en-US" sz="1200"/>
            </a:p>
          </p:txBody>
        </p:sp>
        <p:sp>
          <p:nvSpPr>
            <p:cNvPr id="45" name="Freeform: Shape 44">
              <a:extLst>
                <a:ext uri="{FF2B5EF4-FFF2-40B4-BE49-F238E27FC236}">
                  <a16:creationId xmlns:a16="http://schemas.microsoft.com/office/drawing/2014/main" id="{E3F592EC-583D-94DD-A5BD-8105CDA392B7}"/>
                </a:ext>
              </a:extLst>
            </p:cNvPr>
            <p:cNvSpPr/>
            <p:nvPr/>
          </p:nvSpPr>
          <p:spPr>
            <a:xfrm>
              <a:off x="9000344" y="3566084"/>
              <a:ext cx="149622" cy="29909"/>
            </a:xfrm>
            <a:custGeom>
              <a:avLst/>
              <a:gdLst>
                <a:gd name="connsiteX0" fmla="*/ 134668 w 149622"/>
                <a:gd name="connsiteY0" fmla="*/ 0 h 29909"/>
                <a:gd name="connsiteX1" fmla="*/ 14955 w 149622"/>
                <a:gd name="connsiteY1" fmla="*/ 0 h 29909"/>
                <a:gd name="connsiteX2" fmla="*/ 0 w 149622"/>
                <a:gd name="connsiteY2" fmla="*/ 14955 h 29909"/>
                <a:gd name="connsiteX3" fmla="*/ 14955 w 149622"/>
                <a:gd name="connsiteY3" fmla="*/ 29909 h 29909"/>
                <a:gd name="connsiteX4" fmla="*/ 134668 w 149622"/>
                <a:gd name="connsiteY4" fmla="*/ 29909 h 29909"/>
                <a:gd name="connsiteX5" fmla="*/ 149622 w 149622"/>
                <a:gd name="connsiteY5" fmla="*/ 14955 h 29909"/>
                <a:gd name="connsiteX6" fmla="*/ 134668 w 14962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22" h="29909">
                  <a:moveTo>
                    <a:pt x="134668" y="0"/>
                  </a:moveTo>
                  <a:lnTo>
                    <a:pt x="14955" y="0"/>
                  </a:lnTo>
                  <a:cubicBezTo>
                    <a:pt x="6722" y="0"/>
                    <a:pt x="0" y="6722"/>
                    <a:pt x="0" y="14955"/>
                  </a:cubicBezTo>
                  <a:cubicBezTo>
                    <a:pt x="0" y="23263"/>
                    <a:pt x="6722" y="29909"/>
                    <a:pt x="14955" y="29909"/>
                  </a:cubicBezTo>
                  <a:lnTo>
                    <a:pt x="134668" y="29909"/>
                  </a:lnTo>
                  <a:cubicBezTo>
                    <a:pt x="142901" y="29909"/>
                    <a:pt x="149622" y="23187"/>
                    <a:pt x="149622" y="14955"/>
                  </a:cubicBezTo>
                  <a:cubicBezTo>
                    <a:pt x="149622" y="6722"/>
                    <a:pt x="142976" y="0"/>
                    <a:pt x="134668" y="0"/>
                  </a:cubicBezTo>
                  <a:close/>
                </a:path>
              </a:pathLst>
            </a:custGeom>
            <a:grpFill/>
            <a:ln w="7553" cap="flat">
              <a:noFill/>
              <a:prstDash val="solid"/>
              <a:miter/>
            </a:ln>
          </p:spPr>
          <p:txBody>
            <a:bodyPr rtlCol="0" anchor="ctr"/>
            <a:lstStyle/>
            <a:p>
              <a:endParaRPr lang="en-US" sz="1200"/>
            </a:p>
          </p:txBody>
        </p:sp>
        <p:sp>
          <p:nvSpPr>
            <p:cNvPr id="46" name="Freeform: Shape 45">
              <a:extLst>
                <a:ext uri="{FF2B5EF4-FFF2-40B4-BE49-F238E27FC236}">
                  <a16:creationId xmlns:a16="http://schemas.microsoft.com/office/drawing/2014/main" id="{D42ADA7A-1A2E-CEC0-477B-6BBBC2C1DE25}"/>
                </a:ext>
              </a:extLst>
            </p:cNvPr>
            <p:cNvSpPr/>
            <p:nvPr/>
          </p:nvSpPr>
          <p:spPr>
            <a:xfrm>
              <a:off x="9120057" y="3306719"/>
              <a:ext cx="129682" cy="29909"/>
            </a:xfrm>
            <a:custGeom>
              <a:avLst/>
              <a:gdLst>
                <a:gd name="connsiteX0" fmla="*/ 114728 w 129682"/>
                <a:gd name="connsiteY0" fmla="*/ 0 h 29909"/>
                <a:gd name="connsiteX1" fmla="*/ 14955 w 129682"/>
                <a:gd name="connsiteY1" fmla="*/ 0 h 29909"/>
                <a:gd name="connsiteX2" fmla="*/ 0 w 129682"/>
                <a:gd name="connsiteY2" fmla="*/ 14955 h 29909"/>
                <a:gd name="connsiteX3" fmla="*/ 14955 w 129682"/>
                <a:gd name="connsiteY3" fmla="*/ 29909 h 29909"/>
                <a:gd name="connsiteX4" fmla="*/ 114728 w 129682"/>
                <a:gd name="connsiteY4" fmla="*/ 29909 h 29909"/>
                <a:gd name="connsiteX5" fmla="*/ 129683 w 129682"/>
                <a:gd name="connsiteY5" fmla="*/ 14955 h 29909"/>
                <a:gd name="connsiteX6" fmla="*/ 114728 w 12968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82" h="29909">
                  <a:moveTo>
                    <a:pt x="114728" y="0"/>
                  </a:moveTo>
                  <a:lnTo>
                    <a:pt x="14955" y="0"/>
                  </a:lnTo>
                  <a:cubicBezTo>
                    <a:pt x="6722" y="0"/>
                    <a:pt x="0" y="6722"/>
                    <a:pt x="0" y="14955"/>
                  </a:cubicBezTo>
                  <a:cubicBezTo>
                    <a:pt x="0" y="23187"/>
                    <a:pt x="6722" y="29909"/>
                    <a:pt x="14955" y="29909"/>
                  </a:cubicBezTo>
                  <a:lnTo>
                    <a:pt x="114728" y="29909"/>
                  </a:lnTo>
                  <a:cubicBezTo>
                    <a:pt x="122960" y="29909"/>
                    <a:pt x="129683" y="23187"/>
                    <a:pt x="129683" y="14955"/>
                  </a:cubicBezTo>
                  <a:cubicBezTo>
                    <a:pt x="129683" y="6722"/>
                    <a:pt x="123036" y="0"/>
                    <a:pt x="114728" y="0"/>
                  </a:cubicBezTo>
                  <a:close/>
                </a:path>
              </a:pathLst>
            </a:custGeom>
            <a:grpFill/>
            <a:ln w="7553" cap="flat">
              <a:noFill/>
              <a:prstDash val="solid"/>
              <a:miter/>
            </a:ln>
          </p:spPr>
          <p:txBody>
            <a:bodyPr rtlCol="0" anchor="ctr"/>
            <a:lstStyle/>
            <a:p>
              <a:endParaRPr lang="en-US" sz="1200"/>
            </a:p>
          </p:txBody>
        </p:sp>
        <p:sp>
          <p:nvSpPr>
            <p:cNvPr id="47" name="Freeform: Shape 46">
              <a:extLst>
                <a:ext uri="{FF2B5EF4-FFF2-40B4-BE49-F238E27FC236}">
                  <a16:creationId xmlns:a16="http://schemas.microsoft.com/office/drawing/2014/main" id="{B84C1FBD-05A7-F84D-B2B5-AB6AD92E32AC}"/>
                </a:ext>
              </a:extLst>
            </p:cNvPr>
            <p:cNvSpPr/>
            <p:nvPr/>
          </p:nvSpPr>
          <p:spPr>
            <a:xfrm>
              <a:off x="9000419" y="3306719"/>
              <a:ext cx="89728" cy="29909"/>
            </a:xfrm>
            <a:custGeom>
              <a:avLst/>
              <a:gdLst>
                <a:gd name="connsiteX0" fmla="*/ 14955 w 89728"/>
                <a:gd name="connsiteY0" fmla="*/ 29909 h 29909"/>
                <a:gd name="connsiteX1" fmla="*/ 74774 w 89728"/>
                <a:gd name="connsiteY1" fmla="*/ 29909 h 29909"/>
                <a:gd name="connsiteX2" fmla="*/ 89729 w 89728"/>
                <a:gd name="connsiteY2" fmla="*/ 14955 h 29909"/>
                <a:gd name="connsiteX3" fmla="*/ 74774 w 89728"/>
                <a:gd name="connsiteY3" fmla="*/ 0 h 29909"/>
                <a:gd name="connsiteX4" fmla="*/ 14955 w 89728"/>
                <a:gd name="connsiteY4" fmla="*/ 0 h 29909"/>
                <a:gd name="connsiteX5" fmla="*/ 1 w 89728"/>
                <a:gd name="connsiteY5" fmla="*/ 14955 h 29909"/>
                <a:gd name="connsiteX6" fmla="*/ 14955 w 89728"/>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28" h="29909">
                  <a:moveTo>
                    <a:pt x="14955" y="29909"/>
                  </a:moveTo>
                  <a:lnTo>
                    <a:pt x="74774" y="29909"/>
                  </a:lnTo>
                  <a:cubicBezTo>
                    <a:pt x="83007" y="29909"/>
                    <a:pt x="89729" y="23187"/>
                    <a:pt x="89729" y="14955"/>
                  </a:cubicBezTo>
                  <a:cubicBezTo>
                    <a:pt x="89729" y="6722"/>
                    <a:pt x="83007" y="0"/>
                    <a:pt x="74774" y="0"/>
                  </a:cubicBezTo>
                  <a:lnTo>
                    <a:pt x="14955" y="0"/>
                  </a:lnTo>
                  <a:cubicBezTo>
                    <a:pt x="6723" y="0"/>
                    <a:pt x="1" y="6722"/>
                    <a:pt x="1" y="14955"/>
                  </a:cubicBezTo>
                  <a:cubicBezTo>
                    <a:pt x="-75" y="23187"/>
                    <a:pt x="6647" y="29909"/>
                    <a:pt x="14955" y="29909"/>
                  </a:cubicBezTo>
                  <a:close/>
                </a:path>
              </a:pathLst>
            </a:custGeom>
            <a:grpFill/>
            <a:ln w="7553"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DD27A66E-F37B-68ED-F878-8BCEEC3ED637}"/>
                </a:ext>
              </a:extLst>
            </p:cNvPr>
            <p:cNvSpPr/>
            <p:nvPr/>
          </p:nvSpPr>
          <p:spPr>
            <a:xfrm>
              <a:off x="9000344" y="3406492"/>
              <a:ext cx="189501" cy="29909"/>
            </a:xfrm>
            <a:custGeom>
              <a:avLst/>
              <a:gdLst>
                <a:gd name="connsiteX0" fmla="*/ 189502 w 189501"/>
                <a:gd name="connsiteY0" fmla="*/ 14955 h 29909"/>
                <a:gd name="connsiteX1" fmla="*/ 174547 w 189501"/>
                <a:gd name="connsiteY1" fmla="*/ 0 h 29909"/>
                <a:gd name="connsiteX2" fmla="*/ 14955 w 189501"/>
                <a:gd name="connsiteY2" fmla="*/ 0 h 29909"/>
                <a:gd name="connsiteX3" fmla="*/ 0 w 189501"/>
                <a:gd name="connsiteY3" fmla="*/ 14955 h 29909"/>
                <a:gd name="connsiteX4" fmla="*/ 14955 w 189501"/>
                <a:gd name="connsiteY4" fmla="*/ 29910 h 29909"/>
                <a:gd name="connsiteX5" fmla="*/ 174547 w 189501"/>
                <a:gd name="connsiteY5" fmla="*/ 29910 h 29909"/>
                <a:gd name="connsiteX6" fmla="*/ 189502 w 189501"/>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501" h="29909">
                  <a:moveTo>
                    <a:pt x="189502" y="14955"/>
                  </a:moveTo>
                  <a:cubicBezTo>
                    <a:pt x="189502" y="6722"/>
                    <a:pt x="182779" y="0"/>
                    <a:pt x="174547" y="0"/>
                  </a:cubicBezTo>
                  <a:lnTo>
                    <a:pt x="14955" y="0"/>
                  </a:lnTo>
                  <a:cubicBezTo>
                    <a:pt x="6722" y="0"/>
                    <a:pt x="0" y="6722"/>
                    <a:pt x="0" y="14955"/>
                  </a:cubicBezTo>
                  <a:cubicBezTo>
                    <a:pt x="0" y="23187"/>
                    <a:pt x="6722" y="29910"/>
                    <a:pt x="14955" y="29910"/>
                  </a:cubicBezTo>
                  <a:lnTo>
                    <a:pt x="174547" y="29910"/>
                  </a:lnTo>
                  <a:cubicBezTo>
                    <a:pt x="182855" y="29910"/>
                    <a:pt x="189502" y="23187"/>
                    <a:pt x="189502" y="14955"/>
                  </a:cubicBezTo>
                  <a:close/>
                </a:path>
              </a:pathLst>
            </a:custGeom>
            <a:grpFill/>
            <a:ln w="7553" cap="flat">
              <a:noFill/>
              <a:prstDash val="solid"/>
              <a:miter/>
            </a:ln>
          </p:spPr>
          <p:txBody>
            <a:bodyPr rtlCol="0" anchor="ctr"/>
            <a:lstStyle/>
            <a:p>
              <a:endParaRPr lang="en-US" sz="1200"/>
            </a:p>
          </p:txBody>
        </p:sp>
        <p:sp>
          <p:nvSpPr>
            <p:cNvPr id="49" name="Freeform: Shape 48">
              <a:extLst>
                <a:ext uri="{FF2B5EF4-FFF2-40B4-BE49-F238E27FC236}">
                  <a16:creationId xmlns:a16="http://schemas.microsoft.com/office/drawing/2014/main" id="{D0C6AF17-2020-8AA0-C017-341051865B01}"/>
                </a:ext>
              </a:extLst>
            </p:cNvPr>
            <p:cNvSpPr/>
            <p:nvPr/>
          </p:nvSpPr>
          <p:spPr>
            <a:xfrm>
              <a:off x="9000419" y="3007474"/>
              <a:ext cx="109667" cy="29909"/>
            </a:xfrm>
            <a:custGeom>
              <a:avLst/>
              <a:gdLst>
                <a:gd name="connsiteX0" fmla="*/ 14955 w 109667"/>
                <a:gd name="connsiteY0" fmla="*/ 29909 h 29909"/>
                <a:gd name="connsiteX1" fmla="*/ 94713 w 109667"/>
                <a:gd name="connsiteY1" fmla="*/ 29909 h 29909"/>
                <a:gd name="connsiteX2" fmla="*/ 109668 w 109667"/>
                <a:gd name="connsiteY2" fmla="*/ 14955 h 29909"/>
                <a:gd name="connsiteX3" fmla="*/ 94713 w 109667"/>
                <a:gd name="connsiteY3" fmla="*/ 0 h 29909"/>
                <a:gd name="connsiteX4" fmla="*/ 14955 w 109667"/>
                <a:gd name="connsiteY4" fmla="*/ 0 h 29909"/>
                <a:gd name="connsiteX5" fmla="*/ 0 w 109667"/>
                <a:gd name="connsiteY5" fmla="*/ 14955 h 29909"/>
                <a:gd name="connsiteX6" fmla="*/ 14955 w 109667"/>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14955" y="29909"/>
                  </a:moveTo>
                  <a:lnTo>
                    <a:pt x="94713" y="29909"/>
                  </a:lnTo>
                  <a:cubicBezTo>
                    <a:pt x="102946" y="29909"/>
                    <a:pt x="109668" y="23187"/>
                    <a:pt x="109668" y="14955"/>
                  </a:cubicBezTo>
                  <a:cubicBezTo>
                    <a:pt x="109668" y="6722"/>
                    <a:pt x="102946" y="0"/>
                    <a:pt x="94713" y="0"/>
                  </a:cubicBezTo>
                  <a:lnTo>
                    <a:pt x="14955" y="0"/>
                  </a:lnTo>
                  <a:cubicBezTo>
                    <a:pt x="6722" y="0"/>
                    <a:pt x="0" y="6722"/>
                    <a:pt x="0" y="14955"/>
                  </a:cubicBezTo>
                  <a:cubicBezTo>
                    <a:pt x="0" y="23187"/>
                    <a:pt x="6647" y="29909"/>
                    <a:pt x="14955" y="29909"/>
                  </a:cubicBezTo>
                  <a:close/>
                </a:path>
              </a:pathLst>
            </a:custGeom>
            <a:grpFill/>
            <a:ln w="7553" cap="flat">
              <a:noFill/>
              <a:prstDash val="solid"/>
              <a:miter/>
            </a:ln>
          </p:spPr>
          <p:txBody>
            <a:bodyPr rtlCol="0" anchor="ctr"/>
            <a:lstStyle/>
            <a:p>
              <a:endParaRPr lang="en-US" sz="1200"/>
            </a:p>
          </p:txBody>
        </p:sp>
        <p:sp>
          <p:nvSpPr>
            <p:cNvPr id="50" name="Freeform: Shape 49">
              <a:extLst>
                <a:ext uri="{FF2B5EF4-FFF2-40B4-BE49-F238E27FC236}">
                  <a16:creationId xmlns:a16="http://schemas.microsoft.com/office/drawing/2014/main" id="{FBA3831E-2C84-427C-9A12-EF1D8C79E7DE}"/>
                </a:ext>
              </a:extLst>
            </p:cNvPr>
            <p:cNvSpPr/>
            <p:nvPr/>
          </p:nvSpPr>
          <p:spPr>
            <a:xfrm>
              <a:off x="9000344" y="3107172"/>
              <a:ext cx="249395" cy="29909"/>
            </a:xfrm>
            <a:custGeom>
              <a:avLst/>
              <a:gdLst>
                <a:gd name="connsiteX0" fmla="*/ 0 w 249395"/>
                <a:gd name="connsiteY0" fmla="*/ 14955 h 29909"/>
                <a:gd name="connsiteX1" fmla="*/ 14955 w 249395"/>
                <a:gd name="connsiteY1" fmla="*/ 29909 h 29909"/>
                <a:gd name="connsiteX2" fmla="*/ 234441 w 249395"/>
                <a:gd name="connsiteY2" fmla="*/ 29909 h 29909"/>
                <a:gd name="connsiteX3" fmla="*/ 249396 w 249395"/>
                <a:gd name="connsiteY3" fmla="*/ 14955 h 29909"/>
                <a:gd name="connsiteX4" fmla="*/ 234441 w 249395"/>
                <a:gd name="connsiteY4" fmla="*/ 0 h 29909"/>
                <a:gd name="connsiteX5" fmla="*/ 14955 w 249395"/>
                <a:gd name="connsiteY5" fmla="*/ 0 h 29909"/>
                <a:gd name="connsiteX6" fmla="*/ 0 w 249395"/>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95" h="29909">
                  <a:moveTo>
                    <a:pt x="0" y="14955"/>
                  </a:moveTo>
                  <a:cubicBezTo>
                    <a:pt x="0" y="23263"/>
                    <a:pt x="6722" y="29909"/>
                    <a:pt x="14955" y="29909"/>
                  </a:cubicBezTo>
                  <a:lnTo>
                    <a:pt x="234441" y="29909"/>
                  </a:lnTo>
                  <a:cubicBezTo>
                    <a:pt x="242674" y="29909"/>
                    <a:pt x="249396" y="23187"/>
                    <a:pt x="249396" y="14955"/>
                  </a:cubicBezTo>
                  <a:cubicBezTo>
                    <a:pt x="249396" y="6722"/>
                    <a:pt x="242674" y="0"/>
                    <a:pt x="234441" y="0"/>
                  </a:cubicBezTo>
                  <a:lnTo>
                    <a:pt x="14955" y="0"/>
                  </a:lnTo>
                  <a:cubicBezTo>
                    <a:pt x="6722" y="0"/>
                    <a:pt x="0" y="6722"/>
                    <a:pt x="0" y="14955"/>
                  </a:cubicBezTo>
                  <a:close/>
                </a:path>
              </a:pathLst>
            </a:custGeom>
            <a:grpFill/>
            <a:ln w="7553" cap="flat">
              <a:noFill/>
              <a:prstDash val="solid"/>
              <a:miter/>
            </a:ln>
          </p:spPr>
          <p:txBody>
            <a:bodyPr rtlCol="0" anchor="ctr"/>
            <a:lstStyle/>
            <a:p>
              <a:endParaRPr lang="en-US" sz="1200"/>
            </a:p>
          </p:txBody>
        </p:sp>
        <p:sp>
          <p:nvSpPr>
            <p:cNvPr id="51" name="Freeform: Shape 50">
              <a:extLst>
                <a:ext uri="{FF2B5EF4-FFF2-40B4-BE49-F238E27FC236}">
                  <a16:creationId xmlns:a16="http://schemas.microsoft.com/office/drawing/2014/main" id="{1A4524F4-48BD-6F5E-57AF-D5CBB047A881}"/>
                </a:ext>
              </a:extLst>
            </p:cNvPr>
            <p:cNvSpPr/>
            <p:nvPr/>
          </p:nvSpPr>
          <p:spPr>
            <a:xfrm>
              <a:off x="9000419" y="3665857"/>
              <a:ext cx="109667" cy="29909"/>
            </a:xfrm>
            <a:custGeom>
              <a:avLst/>
              <a:gdLst>
                <a:gd name="connsiteX0" fmla="*/ 94713 w 109667"/>
                <a:gd name="connsiteY0" fmla="*/ 0 h 29909"/>
                <a:gd name="connsiteX1" fmla="*/ 14955 w 109667"/>
                <a:gd name="connsiteY1" fmla="*/ 0 h 29909"/>
                <a:gd name="connsiteX2" fmla="*/ 0 w 109667"/>
                <a:gd name="connsiteY2" fmla="*/ 14955 h 29909"/>
                <a:gd name="connsiteX3" fmla="*/ 14955 w 109667"/>
                <a:gd name="connsiteY3" fmla="*/ 29910 h 29909"/>
                <a:gd name="connsiteX4" fmla="*/ 94713 w 109667"/>
                <a:gd name="connsiteY4" fmla="*/ 29910 h 29909"/>
                <a:gd name="connsiteX5" fmla="*/ 109668 w 109667"/>
                <a:gd name="connsiteY5" fmla="*/ 14955 h 29909"/>
                <a:gd name="connsiteX6" fmla="*/ 94713 w 109667"/>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94713" y="0"/>
                  </a:moveTo>
                  <a:lnTo>
                    <a:pt x="14955" y="0"/>
                  </a:lnTo>
                  <a:cubicBezTo>
                    <a:pt x="6722" y="0"/>
                    <a:pt x="0" y="6722"/>
                    <a:pt x="0" y="14955"/>
                  </a:cubicBezTo>
                  <a:cubicBezTo>
                    <a:pt x="0" y="23187"/>
                    <a:pt x="6722" y="29910"/>
                    <a:pt x="14955" y="29910"/>
                  </a:cubicBezTo>
                  <a:lnTo>
                    <a:pt x="94713" y="29910"/>
                  </a:lnTo>
                  <a:cubicBezTo>
                    <a:pt x="102946" y="29910"/>
                    <a:pt x="109668" y="23187"/>
                    <a:pt x="109668" y="14955"/>
                  </a:cubicBezTo>
                  <a:cubicBezTo>
                    <a:pt x="109668" y="6647"/>
                    <a:pt x="102946" y="0"/>
                    <a:pt x="94713" y="0"/>
                  </a:cubicBezTo>
                  <a:close/>
                </a:path>
              </a:pathLst>
            </a:custGeom>
            <a:grpFill/>
            <a:ln w="7553" cap="flat">
              <a:noFill/>
              <a:prstDash val="solid"/>
              <a:miter/>
            </a:ln>
          </p:spPr>
          <p:txBody>
            <a:bodyPr rtlCol="0" anchor="ctr"/>
            <a:lstStyle/>
            <a:p>
              <a:endParaRPr lang="en-US" sz="1200"/>
            </a:p>
          </p:txBody>
        </p:sp>
      </p:grpSp>
      <p:grpSp>
        <p:nvGrpSpPr>
          <p:cNvPr id="52" name="Graphic 2">
            <a:extLst>
              <a:ext uri="{FF2B5EF4-FFF2-40B4-BE49-F238E27FC236}">
                <a16:creationId xmlns:a16="http://schemas.microsoft.com/office/drawing/2014/main" id="{75F51CC4-DF2F-6FA3-4E12-6C1599B2240E}"/>
              </a:ext>
            </a:extLst>
          </p:cNvPr>
          <p:cNvGrpSpPr/>
          <p:nvPr/>
        </p:nvGrpSpPr>
        <p:grpSpPr>
          <a:xfrm>
            <a:off x="12447684" y="2386653"/>
            <a:ext cx="1179694" cy="1163910"/>
            <a:chOff x="8473652" y="7981454"/>
            <a:chExt cx="1234508" cy="1217989"/>
          </a:xfrm>
          <a:solidFill>
            <a:schemeClr val="accent1"/>
          </a:solidFill>
        </p:grpSpPr>
        <p:sp>
          <p:nvSpPr>
            <p:cNvPr id="53" name="Freeform: Shape 52">
              <a:extLst>
                <a:ext uri="{FF2B5EF4-FFF2-40B4-BE49-F238E27FC236}">
                  <a16:creationId xmlns:a16="http://schemas.microsoft.com/office/drawing/2014/main" id="{FF45F328-58BA-69AF-6555-EEF289633F71}"/>
                </a:ext>
              </a:extLst>
            </p:cNvPr>
            <p:cNvSpPr/>
            <p:nvPr/>
          </p:nvSpPr>
          <p:spPr>
            <a:xfrm>
              <a:off x="8473652" y="8577179"/>
              <a:ext cx="793761" cy="622191"/>
            </a:xfrm>
            <a:custGeom>
              <a:avLst/>
              <a:gdLst>
                <a:gd name="connsiteX0" fmla="*/ 774972 w 793761"/>
                <a:gd name="connsiteY0" fmla="*/ 460027 h 622191"/>
                <a:gd name="connsiteX1" fmla="*/ 162138 w 793761"/>
                <a:gd name="connsiteY1" fmla="*/ 460027 h 622191"/>
                <a:gd name="connsiteX2" fmla="*/ 162138 w 793761"/>
                <a:gd name="connsiteY2" fmla="*/ 307294 h 622191"/>
                <a:gd name="connsiteX3" fmla="*/ 460147 w 793761"/>
                <a:gd name="connsiteY3" fmla="*/ 307294 h 622191"/>
                <a:gd name="connsiteX4" fmla="*/ 478864 w 793761"/>
                <a:gd name="connsiteY4" fmla="*/ 288577 h 622191"/>
                <a:gd name="connsiteX5" fmla="*/ 460147 w 793761"/>
                <a:gd name="connsiteY5" fmla="*/ 269860 h 622191"/>
                <a:gd name="connsiteX6" fmla="*/ 48009 w 793761"/>
                <a:gd name="connsiteY6" fmla="*/ 269860 h 622191"/>
                <a:gd name="connsiteX7" fmla="*/ 155412 w 793761"/>
                <a:gd name="connsiteY7" fmla="*/ 37434 h 622191"/>
                <a:gd name="connsiteX8" fmla="*/ 189409 w 793761"/>
                <a:gd name="connsiteY8" fmla="*/ 37434 h 622191"/>
                <a:gd name="connsiteX9" fmla="*/ 208127 w 793761"/>
                <a:gd name="connsiteY9" fmla="*/ 18716 h 622191"/>
                <a:gd name="connsiteX10" fmla="*/ 189409 w 793761"/>
                <a:gd name="connsiteY10" fmla="*/ 0 h 622191"/>
                <a:gd name="connsiteX11" fmla="*/ 143422 w 793761"/>
                <a:gd name="connsiteY11" fmla="*/ 0 h 622191"/>
                <a:gd name="connsiteX12" fmla="*/ 126459 w 793761"/>
                <a:gd name="connsiteY12" fmla="*/ 10894 h 622191"/>
                <a:gd name="connsiteX13" fmla="*/ 1728 w 793761"/>
                <a:gd name="connsiteY13" fmla="*/ 280754 h 622191"/>
                <a:gd name="connsiteX14" fmla="*/ 2971 w 793761"/>
                <a:gd name="connsiteY14" fmla="*/ 298666 h 622191"/>
                <a:gd name="connsiteX15" fmla="*/ 18764 w 793761"/>
                <a:gd name="connsiteY15" fmla="*/ 307294 h 622191"/>
                <a:gd name="connsiteX16" fmla="*/ 124778 w 793761"/>
                <a:gd name="connsiteY16" fmla="*/ 307294 h 622191"/>
                <a:gd name="connsiteX17" fmla="*/ 124778 w 793761"/>
                <a:gd name="connsiteY17" fmla="*/ 603475 h 622191"/>
                <a:gd name="connsiteX18" fmla="*/ 143495 w 793761"/>
                <a:gd name="connsiteY18" fmla="*/ 622192 h 622191"/>
                <a:gd name="connsiteX19" fmla="*/ 162212 w 793761"/>
                <a:gd name="connsiteY19" fmla="*/ 603475 h 622191"/>
                <a:gd name="connsiteX20" fmla="*/ 162212 w 793761"/>
                <a:gd name="connsiteY20" fmla="*/ 497461 h 622191"/>
                <a:gd name="connsiteX21" fmla="*/ 775045 w 793761"/>
                <a:gd name="connsiteY21" fmla="*/ 497461 h 622191"/>
                <a:gd name="connsiteX22" fmla="*/ 793762 w 793761"/>
                <a:gd name="connsiteY22" fmla="*/ 478744 h 622191"/>
                <a:gd name="connsiteX23" fmla="*/ 774972 w 793761"/>
                <a:gd name="connsiteY23" fmla="*/ 460027 h 62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3761" h="622191">
                  <a:moveTo>
                    <a:pt x="774972" y="460027"/>
                  </a:moveTo>
                  <a:lnTo>
                    <a:pt x="162138" y="460027"/>
                  </a:lnTo>
                  <a:lnTo>
                    <a:pt x="162138" y="307294"/>
                  </a:lnTo>
                  <a:lnTo>
                    <a:pt x="460147" y="307294"/>
                  </a:lnTo>
                  <a:cubicBezTo>
                    <a:pt x="470456" y="307294"/>
                    <a:pt x="478864" y="298886"/>
                    <a:pt x="478864" y="288577"/>
                  </a:cubicBezTo>
                  <a:cubicBezTo>
                    <a:pt x="478864" y="278268"/>
                    <a:pt x="470456" y="269860"/>
                    <a:pt x="460147" y="269860"/>
                  </a:cubicBezTo>
                  <a:lnTo>
                    <a:pt x="48009" y="269860"/>
                  </a:lnTo>
                  <a:lnTo>
                    <a:pt x="155412" y="37434"/>
                  </a:lnTo>
                  <a:lnTo>
                    <a:pt x="189409" y="37434"/>
                  </a:lnTo>
                  <a:cubicBezTo>
                    <a:pt x="199719" y="37434"/>
                    <a:pt x="208127" y="29026"/>
                    <a:pt x="208127" y="18716"/>
                  </a:cubicBezTo>
                  <a:cubicBezTo>
                    <a:pt x="208127" y="8408"/>
                    <a:pt x="199719" y="0"/>
                    <a:pt x="189409" y="0"/>
                  </a:cubicBezTo>
                  <a:lnTo>
                    <a:pt x="143422" y="0"/>
                  </a:lnTo>
                  <a:cubicBezTo>
                    <a:pt x="136110" y="0"/>
                    <a:pt x="129530" y="4240"/>
                    <a:pt x="126459" y="10894"/>
                  </a:cubicBezTo>
                  <a:lnTo>
                    <a:pt x="1728" y="280754"/>
                  </a:lnTo>
                  <a:cubicBezTo>
                    <a:pt x="-977" y="286529"/>
                    <a:pt x="-465" y="293256"/>
                    <a:pt x="2971" y="298666"/>
                  </a:cubicBezTo>
                  <a:cubicBezTo>
                    <a:pt x="6408" y="304004"/>
                    <a:pt x="12330" y="307294"/>
                    <a:pt x="18764" y="307294"/>
                  </a:cubicBezTo>
                  <a:lnTo>
                    <a:pt x="124778" y="307294"/>
                  </a:lnTo>
                  <a:lnTo>
                    <a:pt x="124778" y="603475"/>
                  </a:lnTo>
                  <a:cubicBezTo>
                    <a:pt x="124778" y="613783"/>
                    <a:pt x="133186" y="622192"/>
                    <a:pt x="143495" y="622192"/>
                  </a:cubicBezTo>
                  <a:cubicBezTo>
                    <a:pt x="153803" y="622192"/>
                    <a:pt x="162212" y="613857"/>
                    <a:pt x="162212" y="603475"/>
                  </a:cubicBezTo>
                  <a:lnTo>
                    <a:pt x="162212" y="497461"/>
                  </a:lnTo>
                  <a:lnTo>
                    <a:pt x="775045" y="497461"/>
                  </a:lnTo>
                  <a:cubicBezTo>
                    <a:pt x="785427" y="497461"/>
                    <a:pt x="793762" y="489053"/>
                    <a:pt x="793762" y="478744"/>
                  </a:cubicBezTo>
                  <a:cubicBezTo>
                    <a:pt x="793689" y="468435"/>
                    <a:pt x="785354" y="460027"/>
                    <a:pt x="774972" y="460027"/>
                  </a:cubicBezTo>
                  <a:close/>
                </a:path>
              </a:pathLst>
            </a:custGeom>
            <a:grpFill/>
            <a:ln w="7310" cap="flat">
              <a:noFill/>
              <a:prstDash val="solid"/>
              <a:miter/>
            </a:ln>
          </p:spPr>
          <p:txBody>
            <a:bodyPr rtlCol="0" anchor="ctr"/>
            <a:lstStyle/>
            <a:p>
              <a:endParaRPr lang="en-US" sz="1200"/>
            </a:p>
          </p:txBody>
        </p:sp>
        <p:sp>
          <p:nvSpPr>
            <p:cNvPr id="54" name="Freeform: Shape 53">
              <a:extLst>
                <a:ext uri="{FF2B5EF4-FFF2-40B4-BE49-F238E27FC236}">
                  <a16:creationId xmlns:a16="http://schemas.microsoft.com/office/drawing/2014/main" id="{5D738C51-ABF3-C360-B640-F4DCC4F85DEC}"/>
                </a:ext>
              </a:extLst>
            </p:cNvPr>
            <p:cNvSpPr/>
            <p:nvPr/>
          </p:nvSpPr>
          <p:spPr>
            <a:xfrm>
              <a:off x="8716904" y="7981454"/>
              <a:ext cx="991257" cy="1217989"/>
            </a:xfrm>
            <a:custGeom>
              <a:avLst/>
              <a:gdLst>
                <a:gd name="connsiteX0" fmla="*/ 989554 w 991257"/>
                <a:gd name="connsiteY0" fmla="*/ 876479 h 1217989"/>
                <a:gd name="connsiteX1" fmla="*/ 864896 w 991257"/>
                <a:gd name="connsiteY1" fmla="*/ 606618 h 1217989"/>
                <a:gd name="connsiteX2" fmla="*/ 847934 w 991257"/>
                <a:gd name="connsiteY2" fmla="*/ 595725 h 1217989"/>
                <a:gd name="connsiteX3" fmla="*/ 727225 w 991257"/>
                <a:gd name="connsiteY3" fmla="*/ 595725 h 1217989"/>
                <a:gd name="connsiteX4" fmla="*/ 747404 w 991257"/>
                <a:gd name="connsiteY4" fmla="*/ 527583 h 1217989"/>
                <a:gd name="connsiteX5" fmla="*/ 744406 w 991257"/>
                <a:gd name="connsiteY5" fmla="*/ 511060 h 1217989"/>
                <a:gd name="connsiteX6" fmla="*/ 729418 w 991257"/>
                <a:gd name="connsiteY6" fmla="*/ 503529 h 1217989"/>
                <a:gd name="connsiteX7" fmla="*/ 673340 w 991257"/>
                <a:gd name="connsiteY7" fmla="*/ 503529 h 1217989"/>
                <a:gd name="connsiteX8" fmla="*/ 673340 w 991257"/>
                <a:gd name="connsiteY8" fmla="*/ 456006 h 1217989"/>
                <a:gd name="connsiteX9" fmla="*/ 610098 w 991257"/>
                <a:gd name="connsiteY9" fmla="*/ 360593 h 1217989"/>
                <a:gd name="connsiteX10" fmla="*/ 541956 w 991257"/>
                <a:gd name="connsiteY10" fmla="*/ 334930 h 1217989"/>
                <a:gd name="connsiteX11" fmla="*/ 511688 w 991257"/>
                <a:gd name="connsiteY11" fmla="*/ 326742 h 1217989"/>
                <a:gd name="connsiteX12" fmla="*/ 460655 w 991257"/>
                <a:gd name="connsiteY12" fmla="*/ 277317 h 1217989"/>
                <a:gd name="connsiteX13" fmla="*/ 460362 w 991257"/>
                <a:gd name="connsiteY13" fmla="*/ 275343 h 1217989"/>
                <a:gd name="connsiteX14" fmla="*/ 514393 w 991257"/>
                <a:gd name="connsiteY14" fmla="*/ 145495 h 1217989"/>
                <a:gd name="connsiteX15" fmla="*/ 374089 w 991257"/>
                <a:gd name="connsiteY15" fmla="*/ 0 h 1217989"/>
                <a:gd name="connsiteX16" fmla="*/ 233785 w 991257"/>
                <a:gd name="connsiteY16" fmla="*/ 145495 h 1217989"/>
                <a:gd name="connsiteX17" fmla="*/ 287669 w 991257"/>
                <a:gd name="connsiteY17" fmla="*/ 275197 h 1217989"/>
                <a:gd name="connsiteX18" fmla="*/ 287084 w 991257"/>
                <a:gd name="connsiteY18" fmla="*/ 279072 h 1217989"/>
                <a:gd name="connsiteX19" fmla="*/ 236490 w 991257"/>
                <a:gd name="connsiteY19" fmla="*/ 326742 h 1217989"/>
                <a:gd name="connsiteX20" fmla="*/ 206002 w 991257"/>
                <a:gd name="connsiteY20" fmla="*/ 335003 h 1217989"/>
                <a:gd name="connsiteX21" fmla="*/ 137934 w 991257"/>
                <a:gd name="connsiteY21" fmla="*/ 360666 h 1217989"/>
                <a:gd name="connsiteX22" fmla="*/ 74764 w 991257"/>
                <a:gd name="connsiteY22" fmla="*/ 456006 h 1217989"/>
                <a:gd name="connsiteX23" fmla="*/ 74764 w 991257"/>
                <a:gd name="connsiteY23" fmla="*/ 503602 h 1217989"/>
                <a:gd name="connsiteX24" fmla="*/ 18687 w 991257"/>
                <a:gd name="connsiteY24" fmla="*/ 503602 h 1217989"/>
                <a:gd name="connsiteX25" fmla="*/ 3698 w 991257"/>
                <a:gd name="connsiteY25" fmla="*/ 511132 h 1217989"/>
                <a:gd name="connsiteX26" fmla="*/ 774 w 991257"/>
                <a:gd name="connsiteY26" fmla="*/ 527656 h 1217989"/>
                <a:gd name="connsiteX27" fmla="*/ 75568 w 991257"/>
                <a:gd name="connsiteY27" fmla="*/ 780628 h 1217989"/>
                <a:gd name="connsiteX28" fmla="*/ 93481 w 991257"/>
                <a:gd name="connsiteY28" fmla="*/ 794007 h 1217989"/>
                <a:gd name="connsiteX29" fmla="*/ 554824 w 991257"/>
                <a:gd name="connsiteY29" fmla="*/ 794007 h 1217989"/>
                <a:gd name="connsiteX30" fmla="*/ 573541 w 991257"/>
                <a:gd name="connsiteY30" fmla="*/ 775290 h 1217989"/>
                <a:gd name="connsiteX31" fmla="*/ 554824 w 991257"/>
                <a:gd name="connsiteY31" fmla="*/ 756573 h 1217989"/>
                <a:gd name="connsiteX32" fmla="*/ 107446 w 991257"/>
                <a:gd name="connsiteY32" fmla="*/ 756573 h 1217989"/>
                <a:gd name="connsiteX33" fmla="*/ 43691 w 991257"/>
                <a:gd name="connsiteY33" fmla="*/ 540963 h 1217989"/>
                <a:gd name="connsiteX34" fmla="*/ 704340 w 991257"/>
                <a:gd name="connsiteY34" fmla="*/ 540963 h 1217989"/>
                <a:gd name="connsiteX35" fmla="*/ 636637 w 991257"/>
                <a:gd name="connsiteY35" fmla="*/ 769953 h 1217989"/>
                <a:gd name="connsiteX36" fmla="*/ 649286 w 991257"/>
                <a:gd name="connsiteY36" fmla="*/ 793203 h 1217989"/>
                <a:gd name="connsiteX37" fmla="*/ 654623 w 991257"/>
                <a:gd name="connsiteY37" fmla="*/ 794007 h 1217989"/>
                <a:gd name="connsiteX38" fmla="*/ 672536 w 991257"/>
                <a:gd name="connsiteY38" fmla="*/ 780628 h 1217989"/>
                <a:gd name="connsiteX39" fmla="*/ 716112 w 991257"/>
                <a:gd name="connsiteY39" fmla="*/ 633232 h 1217989"/>
                <a:gd name="connsiteX40" fmla="*/ 835944 w 991257"/>
                <a:gd name="connsiteY40" fmla="*/ 633232 h 1217989"/>
                <a:gd name="connsiteX41" fmla="*/ 943347 w 991257"/>
                <a:gd name="connsiteY41" fmla="*/ 865658 h 1217989"/>
                <a:gd name="connsiteX42" fmla="*/ 316768 w 991257"/>
                <a:gd name="connsiteY42" fmla="*/ 865658 h 1217989"/>
                <a:gd name="connsiteX43" fmla="*/ 298051 w 991257"/>
                <a:gd name="connsiteY43" fmla="*/ 884375 h 1217989"/>
                <a:gd name="connsiteX44" fmla="*/ 316768 w 991257"/>
                <a:gd name="connsiteY44" fmla="*/ 903092 h 1217989"/>
                <a:gd name="connsiteX45" fmla="*/ 829217 w 991257"/>
                <a:gd name="connsiteY45" fmla="*/ 903092 h 1217989"/>
                <a:gd name="connsiteX46" fmla="*/ 829217 w 991257"/>
                <a:gd name="connsiteY46" fmla="*/ 1055824 h 1217989"/>
                <a:gd name="connsiteX47" fmla="*/ 631593 w 991257"/>
                <a:gd name="connsiteY47" fmla="*/ 1055824 h 1217989"/>
                <a:gd name="connsiteX48" fmla="*/ 612876 w 991257"/>
                <a:gd name="connsiteY48" fmla="*/ 1074542 h 1217989"/>
                <a:gd name="connsiteX49" fmla="*/ 631593 w 991257"/>
                <a:gd name="connsiteY49" fmla="*/ 1093258 h 1217989"/>
                <a:gd name="connsiteX50" fmla="*/ 829217 w 991257"/>
                <a:gd name="connsiteY50" fmla="*/ 1093258 h 1217989"/>
                <a:gd name="connsiteX51" fmla="*/ 829217 w 991257"/>
                <a:gd name="connsiteY51" fmla="*/ 1199272 h 1217989"/>
                <a:gd name="connsiteX52" fmla="*/ 847934 w 991257"/>
                <a:gd name="connsiteY52" fmla="*/ 1217989 h 1217989"/>
                <a:gd name="connsiteX53" fmla="*/ 866651 w 991257"/>
                <a:gd name="connsiteY53" fmla="*/ 1199272 h 1217989"/>
                <a:gd name="connsiteX54" fmla="*/ 866651 w 991257"/>
                <a:gd name="connsiteY54" fmla="*/ 903092 h 1217989"/>
                <a:gd name="connsiteX55" fmla="*/ 972665 w 991257"/>
                <a:gd name="connsiteY55" fmla="*/ 903092 h 1217989"/>
                <a:gd name="connsiteX56" fmla="*/ 988384 w 991257"/>
                <a:gd name="connsiteY56" fmla="*/ 894464 h 1217989"/>
                <a:gd name="connsiteX57" fmla="*/ 989554 w 991257"/>
                <a:gd name="connsiteY57" fmla="*/ 876479 h 1217989"/>
                <a:gd name="connsiteX58" fmla="*/ 271146 w 991257"/>
                <a:gd name="connsiteY58" fmla="*/ 145495 h 1217989"/>
                <a:gd name="connsiteX59" fmla="*/ 374016 w 991257"/>
                <a:gd name="connsiteY59" fmla="*/ 37361 h 1217989"/>
                <a:gd name="connsiteX60" fmla="*/ 476886 w 991257"/>
                <a:gd name="connsiteY60" fmla="*/ 145495 h 1217989"/>
                <a:gd name="connsiteX61" fmla="*/ 374016 w 991257"/>
                <a:gd name="connsiteY61" fmla="*/ 273077 h 1217989"/>
                <a:gd name="connsiteX62" fmla="*/ 271146 w 991257"/>
                <a:gd name="connsiteY62" fmla="*/ 145495 h 1217989"/>
                <a:gd name="connsiteX63" fmla="*/ 319985 w 991257"/>
                <a:gd name="connsiteY63" fmla="*/ 297789 h 1217989"/>
                <a:gd name="connsiteX64" fmla="*/ 374016 w 991257"/>
                <a:gd name="connsiteY64" fmla="*/ 310511 h 1217989"/>
                <a:gd name="connsiteX65" fmla="*/ 428046 w 991257"/>
                <a:gd name="connsiteY65" fmla="*/ 297716 h 1217989"/>
                <a:gd name="connsiteX66" fmla="*/ 469940 w 991257"/>
                <a:gd name="connsiteY66" fmla="*/ 348602 h 1217989"/>
                <a:gd name="connsiteX67" fmla="*/ 374016 w 991257"/>
                <a:gd name="connsiteY67" fmla="*/ 400805 h 1217989"/>
                <a:gd name="connsiteX68" fmla="*/ 278165 w 991257"/>
                <a:gd name="connsiteY68" fmla="*/ 349115 h 1217989"/>
                <a:gd name="connsiteX69" fmla="*/ 319985 w 991257"/>
                <a:gd name="connsiteY69" fmla="*/ 297789 h 1217989"/>
                <a:gd name="connsiteX70" fmla="*/ 635906 w 991257"/>
                <a:gd name="connsiteY70" fmla="*/ 503529 h 1217989"/>
                <a:gd name="connsiteX71" fmla="*/ 112198 w 991257"/>
                <a:gd name="connsiteY71" fmla="*/ 503529 h 1217989"/>
                <a:gd name="connsiteX72" fmla="*/ 112198 w 991257"/>
                <a:gd name="connsiteY72" fmla="*/ 455933 h 1217989"/>
                <a:gd name="connsiteX73" fmla="*/ 153946 w 991257"/>
                <a:gd name="connsiteY73" fmla="*/ 394444 h 1217989"/>
                <a:gd name="connsiteX74" fmla="*/ 216676 w 991257"/>
                <a:gd name="connsiteY74" fmla="*/ 370829 h 1217989"/>
                <a:gd name="connsiteX75" fmla="*/ 243655 w 991257"/>
                <a:gd name="connsiteY75" fmla="*/ 363518 h 1217989"/>
                <a:gd name="connsiteX76" fmla="*/ 374016 w 991257"/>
                <a:gd name="connsiteY76" fmla="*/ 438239 h 1217989"/>
                <a:gd name="connsiteX77" fmla="*/ 504376 w 991257"/>
                <a:gd name="connsiteY77" fmla="*/ 363518 h 1217989"/>
                <a:gd name="connsiteX78" fmla="*/ 531209 w 991257"/>
                <a:gd name="connsiteY78" fmla="*/ 370829 h 1217989"/>
                <a:gd name="connsiteX79" fmla="*/ 594013 w 991257"/>
                <a:gd name="connsiteY79" fmla="*/ 394444 h 1217989"/>
                <a:gd name="connsiteX80" fmla="*/ 635906 w 991257"/>
                <a:gd name="connsiteY80" fmla="*/ 456079 h 1217989"/>
                <a:gd name="connsiteX81" fmla="*/ 635906 w 991257"/>
                <a:gd name="connsiteY81" fmla="*/ 503529 h 121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91257" h="1217989">
                  <a:moveTo>
                    <a:pt x="989554" y="876479"/>
                  </a:moveTo>
                  <a:lnTo>
                    <a:pt x="864896" y="606618"/>
                  </a:lnTo>
                  <a:cubicBezTo>
                    <a:pt x="861826" y="599965"/>
                    <a:pt x="855172" y="595725"/>
                    <a:pt x="847934" y="595725"/>
                  </a:cubicBezTo>
                  <a:lnTo>
                    <a:pt x="727225" y="595725"/>
                  </a:lnTo>
                  <a:lnTo>
                    <a:pt x="747404" y="527583"/>
                  </a:lnTo>
                  <a:cubicBezTo>
                    <a:pt x="749085" y="521881"/>
                    <a:pt x="747989" y="515812"/>
                    <a:pt x="744406" y="511060"/>
                  </a:cubicBezTo>
                  <a:cubicBezTo>
                    <a:pt x="740897" y="506308"/>
                    <a:pt x="735340" y="503529"/>
                    <a:pt x="729418" y="503529"/>
                  </a:cubicBezTo>
                  <a:lnTo>
                    <a:pt x="673340" y="503529"/>
                  </a:lnTo>
                  <a:lnTo>
                    <a:pt x="673340" y="456006"/>
                  </a:lnTo>
                  <a:cubicBezTo>
                    <a:pt x="673340" y="415574"/>
                    <a:pt x="649140" y="379018"/>
                    <a:pt x="610098" y="360593"/>
                  </a:cubicBezTo>
                  <a:cubicBezTo>
                    <a:pt x="589626" y="350942"/>
                    <a:pt x="566669" y="342315"/>
                    <a:pt x="541956" y="334930"/>
                  </a:cubicBezTo>
                  <a:cubicBezTo>
                    <a:pt x="531940" y="331933"/>
                    <a:pt x="521777" y="329155"/>
                    <a:pt x="511688" y="326742"/>
                  </a:cubicBezTo>
                  <a:cubicBezTo>
                    <a:pt x="484928" y="319430"/>
                    <a:pt x="465334" y="300494"/>
                    <a:pt x="460655" y="277317"/>
                  </a:cubicBezTo>
                  <a:cubicBezTo>
                    <a:pt x="460582" y="276806"/>
                    <a:pt x="460508" y="276075"/>
                    <a:pt x="460362" y="275343"/>
                  </a:cubicBezTo>
                  <a:cubicBezTo>
                    <a:pt x="493190" y="245147"/>
                    <a:pt x="514393" y="198209"/>
                    <a:pt x="514393" y="145495"/>
                  </a:cubicBezTo>
                  <a:cubicBezTo>
                    <a:pt x="514393" y="59806"/>
                    <a:pt x="456706" y="0"/>
                    <a:pt x="374089" y="0"/>
                  </a:cubicBezTo>
                  <a:cubicBezTo>
                    <a:pt x="291471" y="0"/>
                    <a:pt x="233785" y="59806"/>
                    <a:pt x="233785" y="145495"/>
                  </a:cubicBezTo>
                  <a:cubicBezTo>
                    <a:pt x="233785" y="198136"/>
                    <a:pt x="254915" y="245002"/>
                    <a:pt x="287669" y="275197"/>
                  </a:cubicBezTo>
                  <a:cubicBezTo>
                    <a:pt x="287523" y="276659"/>
                    <a:pt x="287304" y="278048"/>
                    <a:pt x="287084" y="279072"/>
                  </a:cubicBezTo>
                  <a:cubicBezTo>
                    <a:pt x="282259" y="301810"/>
                    <a:pt x="262372" y="320454"/>
                    <a:pt x="236490" y="326742"/>
                  </a:cubicBezTo>
                  <a:cubicBezTo>
                    <a:pt x="226108" y="329227"/>
                    <a:pt x="216092" y="331933"/>
                    <a:pt x="206002" y="335003"/>
                  </a:cubicBezTo>
                  <a:cubicBezTo>
                    <a:pt x="181217" y="342388"/>
                    <a:pt x="158332" y="351016"/>
                    <a:pt x="137934" y="360666"/>
                  </a:cubicBezTo>
                  <a:cubicBezTo>
                    <a:pt x="98964" y="379091"/>
                    <a:pt x="74764" y="415647"/>
                    <a:pt x="74764" y="456006"/>
                  </a:cubicBezTo>
                  <a:lnTo>
                    <a:pt x="74764" y="503602"/>
                  </a:lnTo>
                  <a:lnTo>
                    <a:pt x="18687" y="503602"/>
                  </a:lnTo>
                  <a:cubicBezTo>
                    <a:pt x="12764" y="503602"/>
                    <a:pt x="7208" y="506381"/>
                    <a:pt x="3698" y="511132"/>
                  </a:cubicBezTo>
                  <a:cubicBezTo>
                    <a:pt x="189" y="515885"/>
                    <a:pt x="-908" y="521954"/>
                    <a:pt x="774" y="527656"/>
                  </a:cubicBezTo>
                  <a:lnTo>
                    <a:pt x="75568" y="780628"/>
                  </a:lnTo>
                  <a:cubicBezTo>
                    <a:pt x="77908" y="788597"/>
                    <a:pt x="85219" y="794007"/>
                    <a:pt x="93481" y="794007"/>
                  </a:cubicBezTo>
                  <a:lnTo>
                    <a:pt x="554824" y="794007"/>
                  </a:lnTo>
                  <a:cubicBezTo>
                    <a:pt x="565133" y="794007"/>
                    <a:pt x="573541" y="785599"/>
                    <a:pt x="573541" y="775290"/>
                  </a:cubicBezTo>
                  <a:cubicBezTo>
                    <a:pt x="573541" y="764981"/>
                    <a:pt x="565133" y="756573"/>
                    <a:pt x="554824" y="756573"/>
                  </a:cubicBezTo>
                  <a:lnTo>
                    <a:pt x="107446" y="756573"/>
                  </a:lnTo>
                  <a:lnTo>
                    <a:pt x="43691" y="540963"/>
                  </a:lnTo>
                  <a:lnTo>
                    <a:pt x="704340" y="540963"/>
                  </a:lnTo>
                  <a:lnTo>
                    <a:pt x="636637" y="769953"/>
                  </a:lnTo>
                  <a:cubicBezTo>
                    <a:pt x="633713" y="779896"/>
                    <a:pt x="639343" y="790278"/>
                    <a:pt x="649286" y="793203"/>
                  </a:cubicBezTo>
                  <a:cubicBezTo>
                    <a:pt x="651041" y="793714"/>
                    <a:pt x="652796" y="794007"/>
                    <a:pt x="654623" y="794007"/>
                  </a:cubicBezTo>
                  <a:cubicBezTo>
                    <a:pt x="662666" y="794007"/>
                    <a:pt x="670123" y="788743"/>
                    <a:pt x="672536" y="780628"/>
                  </a:cubicBezTo>
                  <a:lnTo>
                    <a:pt x="716112" y="633232"/>
                  </a:lnTo>
                  <a:lnTo>
                    <a:pt x="835944" y="633232"/>
                  </a:lnTo>
                  <a:lnTo>
                    <a:pt x="943347" y="865658"/>
                  </a:lnTo>
                  <a:lnTo>
                    <a:pt x="316768" y="865658"/>
                  </a:lnTo>
                  <a:cubicBezTo>
                    <a:pt x="306459" y="865658"/>
                    <a:pt x="298051" y="874065"/>
                    <a:pt x="298051" y="884375"/>
                  </a:cubicBezTo>
                  <a:cubicBezTo>
                    <a:pt x="298051" y="894684"/>
                    <a:pt x="306459" y="903092"/>
                    <a:pt x="316768" y="903092"/>
                  </a:cubicBezTo>
                  <a:lnTo>
                    <a:pt x="829217" y="903092"/>
                  </a:lnTo>
                  <a:lnTo>
                    <a:pt x="829217" y="1055824"/>
                  </a:lnTo>
                  <a:lnTo>
                    <a:pt x="631593" y="1055824"/>
                  </a:lnTo>
                  <a:cubicBezTo>
                    <a:pt x="621284" y="1055824"/>
                    <a:pt x="612876" y="1064233"/>
                    <a:pt x="612876" y="1074542"/>
                  </a:cubicBezTo>
                  <a:cubicBezTo>
                    <a:pt x="612876" y="1084851"/>
                    <a:pt x="621284" y="1093258"/>
                    <a:pt x="631593" y="1093258"/>
                  </a:cubicBezTo>
                  <a:lnTo>
                    <a:pt x="829217" y="1093258"/>
                  </a:lnTo>
                  <a:lnTo>
                    <a:pt x="829217" y="1199272"/>
                  </a:lnTo>
                  <a:cubicBezTo>
                    <a:pt x="829217" y="1209581"/>
                    <a:pt x="837625" y="1217989"/>
                    <a:pt x="847934" y="1217989"/>
                  </a:cubicBezTo>
                  <a:cubicBezTo>
                    <a:pt x="858243" y="1217989"/>
                    <a:pt x="866651" y="1209654"/>
                    <a:pt x="866651" y="1199272"/>
                  </a:cubicBezTo>
                  <a:lnTo>
                    <a:pt x="866651" y="903092"/>
                  </a:lnTo>
                  <a:lnTo>
                    <a:pt x="972665" y="903092"/>
                  </a:lnTo>
                  <a:cubicBezTo>
                    <a:pt x="979026" y="903092"/>
                    <a:pt x="985021" y="899801"/>
                    <a:pt x="988384" y="894464"/>
                  </a:cubicBezTo>
                  <a:cubicBezTo>
                    <a:pt x="991747" y="889054"/>
                    <a:pt x="992186" y="882254"/>
                    <a:pt x="989554" y="876479"/>
                  </a:cubicBezTo>
                  <a:close/>
                  <a:moveTo>
                    <a:pt x="271146" y="145495"/>
                  </a:moveTo>
                  <a:cubicBezTo>
                    <a:pt x="271146" y="79839"/>
                    <a:pt x="311504" y="37361"/>
                    <a:pt x="374016" y="37361"/>
                  </a:cubicBezTo>
                  <a:cubicBezTo>
                    <a:pt x="436527" y="37361"/>
                    <a:pt x="476886" y="79766"/>
                    <a:pt x="476886" y="145495"/>
                  </a:cubicBezTo>
                  <a:cubicBezTo>
                    <a:pt x="476886" y="215902"/>
                    <a:pt x="430751" y="273077"/>
                    <a:pt x="374016" y="273077"/>
                  </a:cubicBezTo>
                  <a:cubicBezTo>
                    <a:pt x="317280" y="273077"/>
                    <a:pt x="271146" y="215902"/>
                    <a:pt x="271146" y="145495"/>
                  </a:cubicBezTo>
                  <a:close/>
                  <a:moveTo>
                    <a:pt x="319985" y="297789"/>
                  </a:moveTo>
                  <a:cubicBezTo>
                    <a:pt x="336655" y="305978"/>
                    <a:pt x="354860" y="310511"/>
                    <a:pt x="374016" y="310511"/>
                  </a:cubicBezTo>
                  <a:cubicBezTo>
                    <a:pt x="393171" y="310511"/>
                    <a:pt x="411376" y="305905"/>
                    <a:pt x="428046" y="297716"/>
                  </a:cubicBezTo>
                  <a:cubicBezTo>
                    <a:pt x="435577" y="318333"/>
                    <a:pt x="450053" y="336173"/>
                    <a:pt x="469940" y="348602"/>
                  </a:cubicBezTo>
                  <a:cubicBezTo>
                    <a:pt x="462263" y="374996"/>
                    <a:pt x="425122" y="400805"/>
                    <a:pt x="374016" y="400805"/>
                  </a:cubicBezTo>
                  <a:cubicBezTo>
                    <a:pt x="323056" y="400805"/>
                    <a:pt x="285915" y="375289"/>
                    <a:pt x="278165" y="349115"/>
                  </a:cubicBezTo>
                  <a:cubicBezTo>
                    <a:pt x="297905" y="336831"/>
                    <a:pt x="312601" y="318699"/>
                    <a:pt x="319985" y="297789"/>
                  </a:cubicBezTo>
                  <a:close/>
                  <a:moveTo>
                    <a:pt x="635906" y="503529"/>
                  </a:moveTo>
                  <a:lnTo>
                    <a:pt x="112198" y="503529"/>
                  </a:lnTo>
                  <a:lnTo>
                    <a:pt x="112198" y="455933"/>
                  </a:lnTo>
                  <a:cubicBezTo>
                    <a:pt x="112198" y="430197"/>
                    <a:pt x="128210" y="406655"/>
                    <a:pt x="153946" y="394444"/>
                  </a:cubicBezTo>
                  <a:cubicBezTo>
                    <a:pt x="172663" y="385598"/>
                    <a:pt x="193719" y="377701"/>
                    <a:pt x="216676" y="370829"/>
                  </a:cubicBezTo>
                  <a:cubicBezTo>
                    <a:pt x="225596" y="368197"/>
                    <a:pt x="234516" y="365711"/>
                    <a:pt x="243655" y="363518"/>
                  </a:cubicBezTo>
                  <a:cubicBezTo>
                    <a:pt x="258570" y="406362"/>
                    <a:pt x="311139" y="438239"/>
                    <a:pt x="374016" y="438239"/>
                  </a:cubicBezTo>
                  <a:cubicBezTo>
                    <a:pt x="436820" y="438239"/>
                    <a:pt x="489388" y="406362"/>
                    <a:pt x="504376" y="363518"/>
                  </a:cubicBezTo>
                  <a:cubicBezTo>
                    <a:pt x="513442" y="365711"/>
                    <a:pt x="522362" y="368197"/>
                    <a:pt x="531209" y="370829"/>
                  </a:cubicBezTo>
                  <a:cubicBezTo>
                    <a:pt x="554166" y="377629"/>
                    <a:pt x="575296" y="385598"/>
                    <a:pt x="594013" y="394444"/>
                  </a:cubicBezTo>
                  <a:cubicBezTo>
                    <a:pt x="619822" y="406655"/>
                    <a:pt x="635906" y="430270"/>
                    <a:pt x="635906" y="456079"/>
                  </a:cubicBezTo>
                  <a:lnTo>
                    <a:pt x="635906" y="503529"/>
                  </a:lnTo>
                  <a:close/>
                </a:path>
              </a:pathLst>
            </a:custGeom>
            <a:grpFill/>
            <a:ln w="7310" cap="flat">
              <a:noFill/>
              <a:prstDash val="solid"/>
              <a:miter/>
            </a:ln>
          </p:spPr>
          <p:txBody>
            <a:bodyPr rtlCol="0" anchor="ctr"/>
            <a:lstStyle/>
            <a:p>
              <a:endParaRPr lang="en-US" sz="1200"/>
            </a:p>
          </p:txBody>
        </p:sp>
        <p:sp>
          <p:nvSpPr>
            <p:cNvPr id="55" name="Freeform: Shape 54">
              <a:extLst>
                <a:ext uri="{FF2B5EF4-FFF2-40B4-BE49-F238E27FC236}">
                  <a16:creationId xmlns:a16="http://schemas.microsoft.com/office/drawing/2014/main" id="{1032AC3F-554E-90E6-48A0-9D11AAF3640D}"/>
                </a:ext>
              </a:extLst>
            </p:cNvPr>
            <p:cNvSpPr/>
            <p:nvPr/>
          </p:nvSpPr>
          <p:spPr>
            <a:xfrm>
              <a:off x="898490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sp>
          <p:nvSpPr>
            <p:cNvPr id="56" name="Freeform: Shape 55">
              <a:extLst>
                <a:ext uri="{FF2B5EF4-FFF2-40B4-BE49-F238E27FC236}">
                  <a16:creationId xmlns:a16="http://schemas.microsoft.com/office/drawing/2014/main" id="{2DC3CB5B-633F-A755-B043-8BDECF81170E}"/>
                </a:ext>
              </a:extLst>
            </p:cNvPr>
            <p:cNvSpPr/>
            <p:nvPr/>
          </p:nvSpPr>
          <p:spPr>
            <a:xfrm>
              <a:off x="912206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217133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9"/>
                                        </p:tgtEl>
                                        <p:attrNameLst>
                                          <p:attrName>style.visibility</p:attrName>
                                        </p:attrNameLst>
                                      </p:cBhvr>
                                      <p:to>
                                        <p:strVal val="visible"/>
                                      </p:to>
                                    </p:set>
                                    <p:anim to="" calcmode="lin" valueType="num">
                                      <p:cBhvr>
                                        <p:cTn id="7" dur="750" fill="hold">
                                          <p:stCondLst>
                                            <p:cond delay="0"/>
                                          </p:stCondLst>
                                        </p:cTn>
                                        <p:tgtEl>
                                          <p:spTgt spid="2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9"/>
                                        </p:tgtEl>
                                      </p:cBhvr>
                                    </p:animEffect>
                                  </p:childTnLst>
                                </p:cTn>
                              </p:par>
                            </p:childTnLst>
                          </p:cTn>
                        </p:par>
                        <p:par>
                          <p:cTn id="9" fill="hold">
                            <p:stCondLst>
                              <p:cond delay="1043"/>
                            </p:stCondLst>
                            <p:childTnLst>
                              <p:par>
                                <p:cTn id="10" presetID="0" presetClass="entr" presetSubtype="0" fill="hold" nodeType="afterEffect">
                                  <p:stCondLst>
                                    <p:cond delay="0"/>
                                  </p:stCondLst>
                                  <p:childTnLst>
                                    <p:set>
                                      <p:cBhvr>
                                        <p:cTn id="11" dur="1000" fill="hold">
                                          <p:stCondLst>
                                            <p:cond delay="0"/>
                                          </p:stCondLst>
                                        </p:cTn>
                                        <p:tgtEl>
                                          <p:spTgt spid="36"/>
                                        </p:tgtEl>
                                        <p:attrNameLst>
                                          <p:attrName>style.visibility</p:attrName>
                                        </p:attrNameLst>
                                      </p:cBhvr>
                                      <p:to>
                                        <p:strVal val="visible"/>
                                      </p:to>
                                    </p:set>
                                    <p:anim to="" calcmode="lin" valueType="num">
                                      <p:cBhvr>
                                        <p:cTn id="12" dur="1000" fill="hold">
                                          <p:stCondLst>
                                            <p:cond delay="0"/>
                                          </p:stCondLst>
                                        </p:cTn>
                                        <p:tgtEl>
                                          <p:spTgt spid="36"/>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36"/>
                                        </p:tgtEl>
                                        <p:attrNameLst>
                                          <p:attrName>ppt_w</p:attrName>
                                        </p:attrNameLst>
                                      </p:cBhvr>
                                      <p:tavLst>
                                        <p:tav tm="0" fmla="#ppt_w-#ppt_w*((1.5-1.5*$)^3-(1.5-1.5*$)^2)">
                                          <p:val>
                                            <p:strVal val="0"/>
                                          </p:val>
                                        </p:tav>
                                        <p:tav tm="100000">
                                          <p:val>
                                            <p:strVal val="1"/>
                                          </p:val>
                                        </p:tav>
                                      </p:tavLst>
                                    </p:anim>
                                  </p:childTnLst>
                                </p:cTn>
                              </p:par>
                              <p:par>
                                <p:cTn id="14" presetID="2" presetClass="entr" presetSubtype="4" decel="10000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1000" fill="hold"/>
                                        <p:tgtEl>
                                          <p:spTgt spid="30"/>
                                        </p:tgtEl>
                                        <p:attrNameLst>
                                          <p:attrName>ppt_x</p:attrName>
                                        </p:attrNameLst>
                                      </p:cBhvr>
                                      <p:tavLst>
                                        <p:tav tm="0">
                                          <p:val>
                                            <p:strVal val="#ppt_x"/>
                                          </p:val>
                                        </p:tav>
                                        <p:tav tm="100000">
                                          <p:val>
                                            <p:strVal val="#ppt_x"/>
                                          </p:val>
                                        </p:tav>
                                      </p:tavLst>
                                    </p:anim>
                                    <p:anim calcmode="lin" valueType="num">
                                      <p:cBhvr additive="base">
                                        <p:cTn id="17" dur="100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2043"/>
                            </p:stCondLst>
                            <p:childTnLst>
                              <p:par>
                                <p:cTn id="19" presetID="0" presetClass="entr" presetSubtype="0" fill="hold" nodeType="afterEffect">
                                  <p:stCondLst>
                                    <p:cond delay="0"/>
                                  </p:stCondLst>
                                  <p:childTnLst>
                                    <p:set>
                                      <p:cBhvr>
                                        <p:cTn id="20" dur="1000" fill="hold">
                                          <p:stCondLst>
                                            <p:cond delay="0"/>
                                          </p:stCondLst>
                                        </p:cTn>
                                        <p:tgtEl>
                                          <p:spTgt spid="52"/>
                                        </p:tgtEl>
                                        <p:attrNameLst>
                                          <p:attrName>style.visibility</p:attrName>
                                        </p:attrNameLst>
                                      </p:cBhvr>
                                      <p:to>
                                        <p:strVal val="visible"/>
                                      </p:to>
                                    </p:set>
                                    <p:anim to="" calcmode="lin" valueType="num">
                                      <p:cBhvr>
                                        <p:cTn id="21" dur="1000" fill="hold">
                                          <p:stCondLst>
                                            <p:cond delay="0"/>
                                          </p:stCondLst>
                                        </p:cTn>
                                        <p:tgtEl>
                                          <p:spTgt spid="52"/>
                                        </p:tgtEl>
                                        <p:attrNameLst>
                                          <p:attrName>ppt_h</p:attrName>
                                        </p:attrNameLst>
                                      </p:cBhvr>
                                      <p:tavLst>
                                        <p:tav tm="0" fmla="#ppt_h-#ppt_h*((1.5-1.5*$)^3-(1.5-1.5*$)^2)">
                                          <p:val>
                                            <p:strVal val="0"/>
                                          </p:val>
                                        </p:tav>
                                        <p:tav tm="100000">
                                          <p:val>
                                            <p:strVal val="1"/>
                                          </p:val>
                                        </p:tav>
                                      </p:tavLst>
                                    </p:anim>
                                    <p:anim to="" calcmode="lin" valueType="num">
                                      <p:cBhvr>
                                        <p:cTn id="22" dur="1000" fill="hold">
                                          <p:stCondLst>
                                            <p:cond delay="0"/>
                                          </p:stCondLst>
                                        </p:cTn>
                                        <p:tgtEl>
                                          <p:spTgt spid="52"/>
                                        </p:tgtEl>
                                        <p:attrNameLst>
                                          <p:attrName>ppt_w</p:attrName>
                                        </p:attrNameLst>
                                      </p:cBhvr>
                                      <p:tavLst>
                                        <p:tav tm="0" fmla="#ppt_w-#ppt_w*((1.5-1.5*$)^3-(1.5-1.5*$)^2)">
                                          <p:val>
                                            <p:strVal val="0"/>
                                          </p:val>
                                        </p:tav>
                                        <p:tav tm="100000">
                                          <p:val>
                                            <p:strVal val="1"/>
                                          </p:val>
                                        </p:tav>
                                      </p:tavLst>
                                    </p:anim>
                                  </p:childTnLst>
                                </p:cTn>
                              </p:par>
                              <p:par>
                                <p:cTn id="23" presetID="2" presetClass="entr" presetSubtype="4" decel="10000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1000" fill="hold"/>
                                        <p:tgtEl>
                                          <p:spTgt spid="33"/>
                                        </p:tgtEl>
                                        <p:attrNameLst>
                                          <p:attrName>ppt_x</p:attrName>
                                        </p:attrNameLst>
                                      </p:cBhvr>
                                      <p:tavLst>
                                        <p:tav tm="0">
                                          <p:val>
                                            <p:strVal val="#ppt_x"/>
                                          </p:val>
                                        </p:tav>
                                        <p:tav tm="100000">
                                          <p:val>
                                            <p:strVal val="#ppt_x"/>
                                          </p:val>
                                        </p:tav>
                                      </p:tavLst>
                                    </p:anim>
                                    <p:anim calcmode="lin" valueType="num">
                                      <p:cBhvr additive="base">
                                        <p:cTn id="26"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DF3D497A-9719-C9C6-33F1-27F409937DEC}"/>
              </a:ext>
            </a:extLst>
          </p:cNvPr>
          <p:cNvSpPr txBox="1">
            <a:spLocks/>
          </p:cNvSpPr>
          <p:nvPr/>
        </p:nvSpPr>
        <p:spPr>
          <a:xfrm>
            <a:off x="2980266" y="1281408"/>
            <a:ext cx="12327468" cy="1103025"/>
          </a:xfrm>
          <a:prstGeom prst="rect">
            <a:avLst/>
          </a:prstGeom>
        </p:spPr>
        <p:txBody>
          <a:bodyPr spcFirstLastPara="1" wrap="square" lIns="0" tIns="0" rIns="0" bIns="0" anchor="ctr" anchorCtr="0">
            <a:noAutofit/>
          </a:bodyPr>
          <a:lstStyle>
            <a:defPPr>
              <a:defRPr lang="zh-CN"/>
            </a:defPPr>
            <a:lvl1pPr>
              <a:lnSpc>
                <a:spcPct val="90000"/>
              </a:lnSpc>
              <a:spcBef>
                <a:spcPts val="0"/>
              </a:spcBef>
              <a:buNone/>
              <a:defRPr sz="6000">
                <a:latin typeface="Bodoni Moda 28pt ExtraBold" pitchFamily="2" charset="0"/>
                <a:ea typeface="+mj-ea"/>
                <a:cs typeface="+mj-cs"/>
              </a:defRPr>
            </a:lvl1pPr>
          </a:lstStyle>
          <a:p>
            <a:pPr algn="ctr"/>
            <a:r>
              <a:rPr lang="en-US" altLang="zh-CN" b="1" dirty="0">
                <a:solidFill>
                  <a:schemeClr val="tx1">
                    <a:lumMod val="85000"/>
                    <a:lumOff val="15000"/>
                  </a:schemeClr>
                </a:solidFill>
                <a:latin typeface="Poppins SemiBold" panose="00000700000000000000" pitchFamily="2" charset="0"/>
                <a:cs typeface="Poppins SemiBold" panose="00000700000000000000" pitchFamily="2" charset="0"/>
              </a:rPr>
              <a:t>Investment &amp; Reporting</a:t>
            </a:r>
            <a:endParaRPr lang="en-US" b="1" dirty="0">
              <a:solidFill>
                <a:schemeClr val="tx1">
                  <a:lumMod val="85000"/>
                  <a:lumOff val="15000"/>
                </a:schemeClr>
              </a:solidFill>
              <a:latin typeface="Poppins SemiBold" panose="00000700000000000000" pitchFamily="2" charset="0"/>
              <a:cs typeface="Poppins SemiBold" panose="00000700000000000000" pitchFamily="2" charset="0"/>
            </a:endParaRPr>
          </a:p>
        </p:txBody>
      </p:sp>
      <p:grpSp>
        <p:nvGrpSpPr>
          <p:cNvPr id="3" name="Group 2">
            <a:extLst>
              <a:ext uri="{FF2B5EF4-FFF2-40B4-BE49-F238E27FC236}">
                <a16:creationId xmlns:a16="http://schemas.microsoft.com/office/drawing/2014/main" id="{32158535-7AAC-DBA1-8BE2-BC051B5DB7CB}"/>
              </a:ext>
            </a:extLst>
          </p:cNvPr>
          <p:cNvGrpSpPr/>
          <p:nvPr/>
        </p:nvGrpSpPr>
        <p:grpSpPr>
          <a:xfrm>
            <a:off x="1223319" y="5730242"/>
            <a:ext cx="5165124" cy="1785091"/>
            <a:chOff x="1223319" y="6272109"/>
            <a:chExt cx="5165124" cy="1785091"/>
          </a:xfrm>
        </p:grpSpPr>
        <p:sp>
          <p:nvSpPr>
            <p:cNvPr id="4" name="TextBox 3">
              <a:extLst>
                <a:ext uri="{FF2B5EF4-FFF2-40B4-BE49-F238E27FC236}">
                  <a16:creationId xmlns:a16="http://schemas.microsoft.com/office/drawing/2014/main" id="{A681FA8D-A8BB-A855-6C74-33276187C2FD}"/>
                </a:ext>
              </a:extLst>
            </p:cNvPr>
            <p:cNvSpPr txBox="1"/>
            <p:nvPr/>
          </p:nvSpPr>
          <p:spPr>
            <a:xfrm>
              <a:off x="1223319" y="6272109"/>
              <a:ext cx="5165124" cy="400110"/>
            </a:xfrm>
            <a:prstGeom prst="rect">
              <a:avLst/>
            </a:prstGeom>
            <a:noFill/>
          </p:spPr>
          <p:txBody>
            <a:bodyPr wrap="square">
              <a:spAutoFit/>
            </a:bodyPr>
            <a:lstStyle/>
            <a:p>
              <a:pPr algn="ctr">
                <a:spcBef>
                  <a:spcPts val="2400"/>
                </a:spcBef>
                <a:buSzPct val="50000"/>
              </a:pPr>
              <a:r>
                <a:rPr lang="en-IN" sz="2000" b="1" dirty="0"/>
                <a:t>Informed Investment Decisions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B1A61C0-0A1E-5334-4958-598B122F2D15}"/>
                </a:ext>
              </a:extLst>
            </p:cNvPr>
            <p:cNvSpPr/>
            <p:nvPr/>
          </p:nvSpPr>
          <p:spPr>
            <a:xfrm>
              <a:off x="1420213" y="7031791"/>
              <a:ext cx="4754880" cy="1025409"/>
            </a:xfrm>
            <a:prstGeom prst="rect">
              <a:avLst/>
            </a:prstGeom>
          </p:spPr>
          <p:txBody>
            <a:bodyPr wrap="square">
              <a:spAutoFit/>
            </a:bodyPr>
            <a:lstStyle/>
            <a:p>
              <a:pPr algn="ctr">
                <a:lnSpc>
                  <a:spcPct val="150000"/>
                </a:lnSpc>
              </a:pPr>
              <a:r>
                <a:rPr lang="en-US" sz="1400" dirty="0"/>
                <a:t>Various economic factors considered in international finance aid in making informed investment decisions across borders.</a:t>
              </a:r>
            </a:p>
          </p:txBody>
        </p:sp>
      </p:grpSp>
      <p:grpSp>
        <p:nvGrpSpPr>
          <p:cNvPr id="6" name="Group 5">
            <a:extLst>
              <a:ext uri="{FF2B5EF4-FFF2-40B4-BE49-F238E27FC236}">
                <a16:creationId xmlns:a16="http://schemas.microsoft.com/office/drawing/2014/main" id="{02E864EF-59F3-1AB0-7B47-D3ACB3750715}"/>
              </a:ext>
            </a:extLst>
          </p:cNvPr>
          <p:cNvGrpSpPr/>
          <p:nvPr/>
        </p:nvGrpSpPr>
        <p:grpSpPr>
          <a:xfrm>
            <a:off x="6766561" y="5730242"/>
            <a:ext cx="4754880" cy="2908475"/>
            <a:chOff x="6766561" y="6272109"/>
            <a:chExt cx="4754880" cy="2908475"/>
          </a:xfrm>
        </p:grpSpPr>
        <p:sp>
          <p:nvSpPr>
            <p:cNvPr id="7" name="TextBox 6">
              <a:extLst>
                <a:ext uri="{FF2B5EF4-FFF2-40B4-BE49-F238E27FC236}">
                  <a16:creationId xmlns:a16="http://schemas.microsoft.com/office/drawing/2014/main" id="{11E9FB93-FA57-FA22-1F88-947DA6809196}"/>
                </a:ext>
              </a:extLst>
            </p:cNvPr>
            <p:cNvSpPr txBox="1"/>
            <p:nvPr/>
          </p:nvSpPr>
          <p:spPr>
            <a:xfrm>
              <a:off x="7869665" y="6272109"/>
              <a:ext cx="2548671" cy="400110"/>
            </a:xfrm>
            <a:prstGeom prst="rect">
              <a:avLst/>
            </a:prstGeom>
            <a:noFill/>
          </p:spPr>
          <p:txBody>
            <a:bodyPr wrap="square">
              <a:spAutoFit/>
            </a:bodyPr>
            <a:lstStyle/>
            <a:p>
              <a:pPr algn="ctr">
                <a:spcBef>
                  <a:spcPts val="2400"/>
                </a:spcBef>
                <a:buSzPct val="50000"/>
              </a:pPr>
              <a:r>
                <a:rPr lang="en-IN" sz="2000" b="1" dirty="0"/>
                <a:t>IFRS Utilization</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BBAECAA-2E8D-A3FB-4F6B-A570EAC3FBAB}"/>
                </a:ext>
              </a:extLst>
            </p:cNvPr>
            <p:cNvSpPr/>
            <p:nvPr/>
          </p:nvSpPr>
          <p:spPr>
            <a:xfrm>
              <a:off x="6766561" y="7031791"/>
              <a:ext cx="4754880" cy="2148793"/>
            </a:xfrm>
            <a:prstGeom prst="rect">
              <a:avLst/>
            </a:prstGeom>
          </p:spPr>
          <p:txBody>
            <a:bodyPr wrap="square">
              <a:spAutoFit/>
            </a:bodyPr>
            <a:lstStyle/>
            <a:p>
              <a:pPr algn="ctr">
                <a:lnSpc>
                  <a:spcPct val="150000"/>
                </a:lnSpc>
                <a:spcBef>
                  <a:spcPts val="1200"/>
                </a:spcBef>
              </a:pPr>
              <a:r>
                <a:rPr lang="en-US" altLang="zh-CN" sz="1400" dirty="0">
                  <a:ea typeface="Lato Light" panose="020F0502020204030203" pitchFamily="34" charset="0"/>
                  <a:cs typeface="Lato Light" panose="020F0502020204030203" pitchFamily="34" charset="0"/>
                </a:rPr>
                <a:t>Adoption of International Financial Reporting Standards (IFRS) is a critical factor in international finance.</a:t>
              </a:r>
            </a:p>
            <a:p>
              <a:pPr algn="ctr">
                <a:lnSpc>
                  <a:spcPct val="150000"/>
                </a:lnSpc>
                <a:spcBef>
                  <a:spcPts val="1200"/>
                </a:spcBef>
              </a:pPr>
              <a:r>
                <a:rPr lang="en-US" altLang="zh-CN" sz="1400" dirty="0">
                  <a:ea typeface="Lato Light" panose="020F0502020204030203" pitchFamily="34" charset="0"/>
                  <a:cs typeface="Lato Light" panose="020F0502020204030203" pitchFamily="34" charset="0"/>
                </a:rPr>
                <a:t>Promotes uniformity in financial statements among countries, facilitating a consistent reporting system </a:t>
              </a:r>
            </a:p>
          </p:txBody>
        </p:sp>
      </p:grpSp>
      <p:grpSp>
        <p:nvGrpSpPr>
          <p:cNvPr id="9" name="Group 8">
            <a:extLst>
              <a:ext uri="{FF2B5EF4-FFF2-40B4-BE49-F238E27FC236}">
                <a16:creationId xmlns:a16="http://schemas.microsoft.com/office/drawing/2014/main" id="{DF8DE346-4840-D6A3-77AA-1340C8EB8ACB}"/>
              </a:ext>
            </a:extLst>
          </p:cNvPr>
          <p:cNvGrpSpPr/>
          <p:nvPr/>
        </p:nvGrpSpPr>
        <p:grpSpPr>
          <a:xfrm>
            <a:off x="12112908" y="5730242"/>
            <a:ext cx="4754880" cy="1498346"/>
            <a:chOff x="12112908" y="6272109"/>
            <a:chExt cx="4754880" cy="1498346"/>
          </a:xfrm>
        </p:grpSpPr>
        <p:sp>
          <p:nvSpPr>
            <p:cNvPr id="10" name="TextBox 9">
              <a:extLst>
                <a:ext uri="{FF2B5EF4-FFF2-40B4-BE49-F238E27FC236}">
                  <a16:creationId xmlns:a16="http://schemas.microsoft.com/office/drawing/2014/main" id="{69688DD9-53E4-2343-1972-AFCBF52333C2}"/>
                </a:ext>
              </a:extLst>
            </p:cNvPr>
            <p:cNvSpPr txBox="1"/>
            <p:nvPr/>
          </p:nvSpPr>
          <p:spPr>
            <a:xfrm>
              <a:off x="12369114" y="6272109"/>
              <a:ext cx="4137404" cy="400110"/>
            </a:xfrm>
            <a:prstGeom prst="rect">
              <a:avLst/>
            </a:prstGeom>
            <a:noFill/>
          </p:spPr>
          <p:txBody>
            <a:bodyPr wrap="square">
              <a:spAutoFit/>
            </a:bodyPr>
            <a:lstStyle/>
            <a:p>
              <a:pPr algn="ctr">
                <a:spcBef>
                  <a:spcPts val="2400"/>
                </a:spcBef>
                <a:buSzPct val="50000"/>
              </a:pPr>
              <a:r>
                <a:rPr lang="en-IN" sz="2000" b="1" dirty="0"/>
                <a:t>Cost Savings Through IFRS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1" name="Rectangle 1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46AF4E47-7089-B377-8DB0-8B67EF20F26B}"/>
                </a:ext>
              </a:extLst>
            </p:cNvPr>
            <p:cNvSpPr/>
            <p:nvPr/>
          </p:nvSpPr>
          <p:spPr>
            <a:xfrm>
              <a:off x="12112908" y="7031791"/>
              <a:ext cx="4754880" cy="738664"/>
            </a:xfrm>
            <a:prstGeom prst="rect">
              <a:avLst/>
            </a:prstGeom>
          </p:spPr>
          <p:txBody>
            <a:bodyPr wrap="square">
              <a:spAutoFit/>
            </a:bodyPr>
            <a:lstStyle/>
            <a:p>
              <a:pPr algn="ctr"/>
              <a:r>
                <a:rPr lang="en-US" sz="1400" dirty="0"/>
                <a:t>The IFRS system within international finance contributes to cost savings by promoting adherence to a single accounting standard.</a:t>
              </a:r>
            </a:p>
          </p:txBody>
        </p:sp>
      </p:grpSp>
      <p:grpSp>
        <p:nvGrpSpPr>
          <p:cNvPr id="12" name="Graphic 2">
            <a:extLst>
              <a:ext uri="{FF2B5EF4-FFF2-40B4-BE49-F238E27FC236}">
                <a16:creationId xmlns:a16="http://schemas.microsoft.com/office/drawing/2014/main" id="{FB1B6ADF-75EE-1C41-BF30-BB4267D23583}"/>
              </a:ext>
            </a:extLst>
          </p:cNvPr>
          <p:cNvGrpSpPr/>
          <p:nvPr/>
        </p:nvGrpSpPr>
        <p:grpSpPr>
          <a:xfrm>
            <a:off x="3217343" y="3769068"/>
            <a:ext cx="1160618" cy="1160702"/>
            <a:chOff x="8656538" y="2867746"/>
            <a:chExt cx="987461" cy="987536"/>
          </a:xfrm>
          <a:solidFill>
            <a:schemeClr val="accent1"/>
          </a:solidFill>
        </p:grpSpPr>
        <p:sp>
          <p:nvSpPr>
            <p:cNvPr id="13" name="Freeform: Shape 12">
              <a:extLst>
                <a:ext uri="{FF2B5EF4-FFF2-40B4-BE49-F238E27FC236}">
                  <a16:creationId xmlns:a16="http://schemas.microsoft.com/office/drawing/2014/main" id="{D2C6D4DF-744A-4127-F9EF-B5E08B742B89}"/>
                </a:ext>
              </a:extLst>
            </p:cNvPr>
            <p:cNvSpPr/>
            <p:nvPr/>
          </p:nvSpPr>
          <p:spPr>
            <a:xfrm>
              <a:off x="9414619" y="2867784"/>
              <a:ext cx="229380" cy="987423"/>
            </a:xfrm>
            <a:custGeom>
              <a:avLst/>
              <a:gdLst>
                <a:gd name="connsiteX0" fmla="*/ 139048 w 229380"/>
                <a:gd name="connsiteY0" fmla="*/ 98452 h 987423"/>
                <a:gd name="connsiteX1" fmla="*/ 121677 w 229380"/>
                <a:gd name="connsiteY1" fmla="*/ 89464 h 987423"/>
                <a:gd name="connsiteX2" fmla="*/ 121677 w 229380"/>
                <a:gd name="connsiteY2" fmla="*/ 24962 h 987423"/>
                <a:gd name="connsiteX3" fmla="*/ 113217 w 229380"/>
                <a:gd name="connsiteY3" fmla="*/ 11518 h 987423"/>
                <a:gd name="connsiteX4" fmla="*/ 102341 w 229380"/>
                <a:gd name="connsiteY4" fmla="*/ 6231 h 987423"/>
                <a:gd name="connsiteX5" fmla="*/ 47205 w 229380"/>
                <a:gd name="connsiteY5" fmla="*/ 6231 h 987423"/>
                <a:gd name="connsiteX6" fmla="*/ 36329 w 229380"/>
                <a:gd name="connsiteY6" fmla="*/ 11518 h 987423"/>
                <a:gd name="connsiteX7" fmla="*/ 27946 w 229380"/>
                <a:gd name="connsiteY7" fmla="*/ 24962 h 987423"/>
                <a:gd name="connsiteX8" fmla="*/ 27946 w 229380"/>
                <a:gd name="connsiteY8" fmla="*/ 89464 h 987423"/>
                <a:gd name="connsiteX9" fmla="*/ 8082 w 229380"/>
                <a:gd name="connsiteY9" fmla="*/ 99660 h 987423"/>
                <a:gd name="connsiteX10" fmla="*/ 0 w 229380"/>
                <a:gd name="connsiteY10" fmla="*/ 112953 h 987423"/>
                <a:gd name="connsiteX11" fmla="*/ 0 w 229380"/>
                <a:gd name="connsiteY11" fmla="*/ 809780 h 987423"/>
                <a:gd name="connsiteX12" fmla="*/ 906 w 229380"/>
                <a:gd name="connsiteY12" fmla="*/ 814992 h 987423"/>
                <a:gd name="connsiteX13" fmla="*/ 60725 w 229380"/>
                <a:gd name="connsiteY13" fmla="*/ 977605 h 987423"/>
                <a:gd name="connsiteX14" fmla="*/ 74773 w 229380"/>
                <a:gd name="connsiteY14" fmla="*/ 987424 h 987423"/>
                <a:gd name="connsiteX15" fmla="*/ 88822 w 229380"/>
                <a:gd name="connsiteY15" fmla="*/ 977605 h 987423"/>
                <a:gd name="connsiteX16" fmla="*/ 148640 w 229380"/>
                <a:gd name="connsiteY16" fmla="*/ 814992 h 987423"/>
                <a:gd name="connsiteX17" fmla="*/ 149547 w 229380"/>
                <a:gd name="connsiteY17" fmla="*/ 809780 h 987423"/>
                <a:gd name="connsiteX18" fmla="*/ 149547 w 229380"/>
                <a:gd name="connsiteY18" fmla="*/ 129494 h 987423"/>
                <a:gd name="connsiteX19" fmla="*/ 199471 w 229380"/>
                <a:gd name="connsiteY19" fmla="*/ 182137 h 987423"/>
                <a:gd name="connsiteX20" fmla="*/ 199471 w 229380"/>
                <a:gd name="connsiteY20" fmla="*/ 446336 h 987423"/>
                <a:gd name="connsiteX21" fmla="*/ 214425 w 229380"/>
                <a:gd name="connsiteY21" fmla="*/ 461291 h 987423"/>
                <a:gd name="connsiteX22" fmla="*/ 229380 w 229380"/>
                <a:gd name="connsiteY22" fmla="*/ 446336 h 987423"/>
                <a:gd name="connsiteX23" fmla="*/ 229380 w 229380"/>
                <a:gd name="connsiteY23" fmla="*/ 182137 h 987423"/>
                <a:gd name="connsiteX24" fmla="*/ 139048 w 229380"/>
                <a:gd name="connsiteY24" fmla="*/ 98452 h 987423"/>
                <a:gd name="connsiteX25" fmla="*/ 57855 w 229380"/>
                <a:gd name="connsiteY25" fmla="*/ 34328 h 987423"/>
                <a:gd name="connsiteX26" fmla="*/ 60272 w 229380"/>
                <a:gd name="connsiteY26" fmla="*/ 33195 h 987423"/>
                <a:gd name="connsiteX27" fmla="*/ 89350 w 229380"/>
                <a:gd name="connsiteY27" fmla="*/ 33195 h 987423"/>
                <a:gd name="connsiteX28" fmla="*/ 91767 w 229380"/>
                <a:gd name="connsiteY28" fmla="*/ 34328 h 987423"/>
                <a:gd name="connsiteX29" fmla="*/ 91767 w 229380"/>
                <a:gd name="connsiteY29" fmla="*/ 75793 h 987423"/>
                <a:gd name="connsiteX30" fmla="*/ 57855 w 229380"/>
                <a:gd name="connsiteY30" fmla="*/ 75793 h 987423"/>
                <a:gd name="connsiteX31" fmla="*/ 57855 w 229380"/>
                <a:gd name="connsiteY31" fmla="*/ 34328 h 987423"/>
                <a:gd name="connsiteX32" fmla="*/ 74773 w 229380"/>
                <a:gd name="connsiteY32" fmla="*/ 929191 h 987423"/>
                <a:gd name="connsiteX33" fmla="*/ 33535 w 229380"/>
                <a:gd name="connsiteY33" fmla="*/ 817107 h 987423"/>
                <a:gd name="connsiteX34" fmla="*/ 59517 w 229380"/>
                <a:gd name="connsiteY34" fmla="*/ 803738 h 987423"/>
                <a:gd name="connsiteX35" fmla="*/ 90106 w 229380"/>
                <a:gd name="connsiteY35" fmla="*/ 803738 h 987423"/>
                <a:gd name="connsiteX36" fmla="*/ 90106 w 229380"/>
                <a:gd name="connsiteY36" fmla="*/ 803738 h 987423"/>
                <a:gd name="connsiteX37" fmla="*/ 116012 w 229380"/>
                <a:gd name="connsiteY37" fmla="*/ 817107 h 987423"/>
                <a:gd name="connsiteX38" fmla="*/ 74773 w 229380"/>
                <a:gd name="connsiteY38" fmla="*/ 929191 h 987423"/>
                <a:gd name="connsiteX39" fmla="*/ 119637 w 229380"/>
                <a:gd name="connsiteY39" fmla="*/ 785309 h 987423"/>
                <a:gd name="connsiteX40" fmla="*/ 103776 w 229380"/>
                <a:gd name="connsiteY40" fmla="*/ 777076 h 987423"/>
                <a:gd name="connsiteX41" fmla="*/ 45770 w 229380"/>
                <a:gd name="connsiteY41" fmla="*/ 777076 h 987423"/>
                <a:gd name="connsiteX42" fmla="*/ 29909 w 229380"/>
                <a:gd name="connsiteY42" fmla="*/ 785309 h 987423"/>
                <a:gd name="connsiteX43" fmla="*/ 29909 w 229380"/>
                <a:gd name="connsiteY43" fmla="*/ 580475 h 987423"/>
                <a:gd name="connsiteX44" fmla="*/ 59517 w 229380"/>
                <a:gd name="connsiteY44" fmla="*/ 565219 h 987423"/>
                <a:gd name="connsiteX45" fmla="*/ 90106 w 229380"/>
                <a:gd name="connsiteY45" fmla="*/ 565219 h 987423"/>
                <a:gd name="connsiteX46" fmla="*/ 119713 w 229380"/>
                <a:gd name="connsiteY46" fmla="*/ 580475 h 987423"/>
                <a:gd name="connsiteX47" fmla="*/ 119713 w 229380"/>
                <a:gd name="connsiteY47" fmla="*/ 785309 h 987423"/>
                <a:gd name="connsiteX48" fmla="*/ 119637 w 229380"/>
                <a:gd name="connsiteY48" fmla="*/ 546789 h 987423"/>
                <a:gd name="connsiteX49" fmla="*/ 103776 w 229380"/>
                <a:gd name="connsiteY49" fmla="*/ 538557 h 987423"/>
                <a:gd name="connsiteX50" fmla="*/ 45770 w 229380"/>
                <a:gd name="connsiteY50" fmla="*/ 538557 h 987423"/>
                <a:gd name="connsiteX51" fmla="*/ 29909 w 229380"/>
                <a:gd name="connsiteY51" fmla="*/ 546789 h 987423"/>
                <a:gd name="connsiteX52" fmla="*/ 29909 w 229380"/>
                <a:gd name="connsiteY52" fmla="*/ 122092 h 987423"/>
                <a:gd name="connsiteX53" fmla="*/ 59517 w 229380"/>
                <a:gd name="connsiteY53" fmla="*/ 106835 h 987423"/>
                <a:gd name="connsiteX54" fmla="*/ 90106 w 229380"/>
                <a:gd name="connsiteY54" fmla="*/ 106835 h 987423"/>
                <a:gd name="connsiteX55" fmla="*/ 119713 w 229380"/>
                <a:gd name="connsiteY55" fmla="*/ 122092 h 987423"/>
                <a:gd name="connsiteX56" fmla="*/ 119713 w 229380"/>
                <a:gd name="connsiteY56" fmla="*/ 546789 h 98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29380" h="987423">
                  <a:moveTo>
                    <a:pt x="139048" y="98452"/>
                  </a:moveTo>
                  <a:lnTo>
                    <a:pt x="121677" y="89464"/>
                  </a:lnTo>
                  <a:lnTo>
                    <a:pt x="121677" y="24962"/>
                  </a:lnTo>
                  <a:cubicBezTo>
                    <a:pt x="121677" y="19222"/>
                    <a:pt x="118429" y="14010"/>
                    <a:pt x="113217" y="11518"/>
                  </a:cubicBezTo>
                  <a:lnTo>
                    <a:pt x="102341" y="6231"/>
                  </a:lnTo>
                  <a:cubicBezTo>
                    <a:pt x="85045" y="-2077"/>
                    <a:pt x="64426" y="-2077"/>
                    <a:pt x="47205" y="6231"/>
                  </a:cubicBezTo>
                  <a:lnTo>
                    <a:pt x="36329" y="11518"/>
                  </a:lnTo>
                  <a:cubicBezTo>
                    <a:pt x="31193" y="14010"/>
                    <a:pt x="27946" y="19222"/>
                    <a:pt x="27946" y="24962"/>
                  </a:cubicBezTo>
                  <a:lnTo>
                    <a:pt x="27946" y="89464"/>
                  </a:lnTo>
                  <a:lnTo>
                    <a:pt x="8082" y="99660"/>
                  </a:lnTo>
                  <a:cubicBezTo>
                    <a:pt x="3096" y="102228"/>
                    <a:pt x="0" y="107364"/>
                    <a:pt x="0" y="112953"/>
                  </a:cubicBezTo>
                  <a:lnTo>
                    <a:pt x="0" y="809780"/>
                  </a:lnTo>
                  <a:cubicBezTo>
                    <a:pt x="0" y="811517"/>
                    <a:pt x="302" y="813255"/>
                    <a:pt x="906" y="814992"/>
                  </a:cubicBezTo>
                  <a:lnTo>
                    <a:pt x="60725" y="977605"/>
                  </a:lnTo>
                  <a:cubicBezTo>
                    <a:pt x="62915" y="983496"/>
                    <a:pt x="68505" y="987424"/>
                    <a:pt x="74773" y="987424"/>
                  </a:cubicBezTo>
                  <a:cubicBezTo>
                    <a:pt x="81042" y="987424"/>
                    <a:pt x="86631" y="983496"/>
                    <a:pt x="88822" y="977605"/>
                  </a:cubicBezTo>
                  <a:lnTo>
                    <a:pt x="148640" y="814992"/>
                  </a:lnTo>
                  <a:cubicBezTo>
                    <a:pt x="149245" y="813255"/>
                    <a:pt x="149547" y="811517"/>
                    <a:pt x="149547" y="809780"/>
                  </a:cubicBezTo>
                  <a:lnTo>
                    <a:pt x="149547" y="129494"/>
                  </a:lnTo>
                  <a:cubicBezTo>
                    <a:pt x="178096" y="135158"/>
                    <a:pt x="199471" y="156533"/>
                    <a:pt x="199471" y="182137"/>
                  </a:cubicBezTo>
                  <a:lnTo>
                    <a:pt x="199471" y="446336"/>
                  </a:lnTo>
                  <a:cubicBezTo>
                    <a:pt x="199471" y="454569"/>
                    <a:pt x="206193" y="461291"/>
                    <a:pt x="214425" y="461291"/>
                  </a:cubicBezTo>
                  <a:cubicBezTo>
                    <a:pt x="222734" y="461291"/>
                    <a:pt x="229380" y="454569"/>
                    <a:pt x="229380" y="446336"/>
                  </a:cubicBezTo>
                  <a:lnTo>
                    <a:pt x="229380" y="182137"/>
                  </a:lnTo>
                  <a:cubicBezTo>
                    <a:pt x="229380" y="137198"/>
                    <a:pt x="189199" y="100566"/>
                    <a:pt x="139048" y="98452"/>
                  </a:cubicBezTo>
                  <a:close/>
                  <a:moveTo>
                    <a:pt x="57855" y="34328"/>
                  </a:moveTo>
                  <a:lnTo>
                    <a:pt x="60272" y="33195"/>
                  </a:lnTo>
                  <a:cubicBezTo>
                    <a:pt x="69411" y="28739"/>
                    <a:pt x="80287" y="28739"/>
                    <a:pt x="89350" y="33195"/>
                  </a:cubicBezTo>
                  <a:lnTo>
                    <a:pt x="91767" y="34328"/>
                  </a:lnTo>
                  <a:lnTo>
                    <a:pt x="91767" y="75793"/>
                  </a:lnTo>
                  <a:cubicBezTo>
                    <a:pt x="80665" y="72696"/>
                    <a:pt x="68958" y="72696"/>
                    <a:pt x="57855" y="75793"/>
                  </a:cubicBezTo>
                  <a:lnTo>
                    <a:pt x="57855" y="34328"/>
                  </a:lnTo>
                  <a:close/>
                  <a:moveTo>
                    <a:pt x="74773" y="929191"/>
                  </a:moveTo>
                  <a:lnTo>
                    <a:pt x="33535" y="817107"/>
                  </a:lnTo>
                  <a:lnTo>
                    <a:pt x="59517" y="803738"/>
                  </a:lnTo>
                  <a:cubicBezTo>
                    <a:pt x="69108" y="798829"/>
                    <a:pt x="80513" y="798829"/>
                    <a:pt x="90106" y="803738"/>
                  </a:cubicBezTo>
                  <a:cubicBezTo>
                    <a:pt x="90106" y="803738"/>
                    <a:pt x="90106" y="803738"/>
                    <a:pt x="90106" y="803738"/>
                  </a:cubicBezTo>
                  <a:lnTo>
                    <a:pt x="116012" y="817107"/>
                  </a:lnTo>
                  <a:lnTo>
                    <a:pt x="74773" y="929191"/>
                  </a:lnTo>
                  <a:close/>
                  <a:moveTo>
                    <a:pt x="119637" y="785309"/>
                  </a:moveTo>
                  <a:lnTo>
                    <a:pt x="103776" y="777076"/>
                  </a:lnTo>
                  <a:cubicBezTo>
                    <a:pt x="85649" y="767711"/>
                    <a:pt x="63897" y="767711"/>
                    <a:pt x="45770" y="777076"/>
                  </a:cubicBezTo>
                  <a:lnTo>
                    <a:pt x="29909" y="785309"/>
                  </a:lnTo>
                  <a:lnTo>
                    <a:pt x="29909" y="580475"/>
                  </a:lnTo>
                  <a:lnTo>
                    <a:pt x="59517" y="565219"/>
                  </a:lnTo>
                  <a:cubicBezTo>
                    <a:pt x="69108" y="560309"/>
                    <a:pt x="80513" y="560309"/>
                    <a:pt x="90106" y="565219"/>
                  </a:cubicBezTo>
                  <a:lnTo>
                    <a:pt x="119713" y="580475"/>
                  </a:lnTo>
                  <a:lnTo>
                    <a:pt x="119713" y="785309"/>
                  </a:lnTo>
                  <a:close/>
                  <a:moveTo>
                    <a:pt x="119637" y="546789"/>
                  </a:moveTo>
                  <a:lnTo>
                    <a:pt x="103776" y="538557"/>
                  </a:lnTo>
                  <a:cubicBezTo>
                    <a:pt x="85649" y="529191"/>
                    <a:pt x="63897" y="529191"/>
                    <a:pt x="45770" y="538557"/>
                  </a:cubicBezTo>
                  <a:lnTo>
                    <a:pt x="29909" y="546789"/>
                  </a:lnTo>
                  <a:lnTo>
                    <a:pt x="29909" y="122092"/>
                  </a:lnTo>
                  <a:lnTo>
                    <a:pt x="59517" y="106835"/>
                  </a:lnTo>
                  <a:cubicBezTo>
                    <a:pt x="69033" y="101926"/>
                    <a:pt x="80513" y="101850"/>
                    <a:pt x="90106" y="106835"/>
                  </a:cubicBezTo>
                  <a:lnTo>
                    <a:pt x="119713" y="122092"/>
                  </a:lnTo>
                  <a:lnTo>
                    <a:pt x="119713" y="546789"/>
                  </a:lnTo>
                  <a:close/>
                </a:path>
              </a:pathLst>
            </a:custGeom>
            <a:grpFill/>
            <a:ln w="7553"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EAC41A06-38C8-B0EA-7CCA-059A1A8B5073}"/>
                </a:ext>
              </a:extLst>
            </p:cNvPr>
            <p:cNvSpPr/>
            <p:nvPr/>
          </p:nvSpPr>
          <p:spPr>
            <a:xfrm>
              <a:off x="8656538" y="2867746"/>
              <a:ext cx="688216" cy="987536"/>
            </a:xfrm>
            <a:custGeom>
              <a:avLst/>
              <a:gdLst>
                <a:gd name="connsiteX0" fmla="*/ 544184 w 688216"/>
                <a:gd name="connsiteY0" fmla="*/ 4381 h 987536"/>
                <a:gd name="connsiteX1" fmla="*/ 533610 w 688216"/>
                <a:gd name="connsiteY1" fmla="*/ 0 h 987536"/>
                <a:gd name="connsiteX2" fmla="*/ 14955 w 688216"/>
                <a:gd name="connsiteY2" fmla="*/ 0 h 987536"/>
                <a:gd name="connsiteX3" fmla="*/ 0 w 688216"/>
                <a:gd name="connsiteY3" fmla="*/ 14955 h 987536"/>
                <a:gd name="connsiteX4" fmla="*/ 0 w 688216"/>
                <a:gd name="connsiteY4" fmla="*/ 972582 h 987536"/>
                <a:gd name="connsiteX5" fmla="*/ 14955 w 688216"/>
                <a:gd name="connsiteY5" fmla="*/ 987537 h 987536"/>
                <a:gd name="connsiteX6" fmla="*/ 673262 w 688216"/>
                <a:gd name="connsiteY6" fmla="*/ 987537 h 987536"/>
                <a:gd name="connsiteX7" fmla="*/ 688217 w 688216"/>
                <a:gd name="connsiteY7" fmla="*/ 972582 h 987536"/>
                <a:gd name="connsiteX8" fmla="*/ 688217 w 688216"/>
                <a:gd name="connsiteY8" fmla="*/ 154607 h 987536"/>
                <a:gd name="connsiteX9" fmla="*/ 683836 w 688216"/>
                <a:gd name="connsiteY9" fmla="*/ 144033 h 987536"/>
                <a:gd name="connsiteX10" fmla="*/ 544184 w 688216"/>
                <a:gd name="connsiteY10" fmla="*/ 4381 h 987536"/>
                <a:gd name="connsiteX11" fmla="*/ 548565 w 688216"/>
                <a:gd name="connsiteY11" fmla="*/ 51057 h 987536"/>
                <a:gd name="connsiteX12" fmla="*/ 637159 w 688216"/>
                <a:gd name="connsiteY12" fmla="*/ 139652 h 987536"/>
                <a:gd name="connsiteX13" fmla="*/ 548565 w 688216"/>
                <a:gd name="connsiteY13" fmla="*/ 139652 h 987536"/>
                <a:gd name="connsiteX14" fmla="*/ 548565 w 688216"/>
                <a:gd name="connsiteY14" fmla="*/ 51057 h 987536"/>
                <a:gd name="connsiteX15" fmla="*/ 658307 w 688216"/>
                <a:gd name="connsiteY15" fmla="*/ 957628 h 987536"/>
                <a:gd name="connsiteX16" fmla="*/ 29909 w 688216"/>
                <a:gd name="connsiteY16" fmla="*/ 957628 h 987536"/>
                <a:gd name="connsiteX17" fmla="*/ 29909 w 688216"/>
                <a:gd name="connsiteY17" fmla="*/ 29909 h 987536"/>
                <a:gd name="connsiteX18" fmla="*/ 518655 w 688216"/>
                <a:gd name="connsiteY18" fmla="*/ 29909 h 987536"/>
                <a:gd name="connsiteX19" fmla="*/ 518655 w 688216"/>
                <a:gd name="connsiteY19" fmla="*/ 154607 h 987536"/>
                <a:gd name="connsiteX20" fmla="*/ 533610 w 688216"/>
                <a:gd name="connsiteY20" fmla="*/ 169562 h 987536"/>
                <a:gd name="connsiteX21" fmla="*/ 658307 w 688216"/>
                <a:gd name="connsiteY21" fmla="*/ 169562 h 987536"/>
                <a:gd name="connsiteX22" fmla="*/ 658307 w 688216"/>
                <a:gd name="connsiteY22" fmla="*/ 957628 h 9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8216" h="987536">
                  <a:moveTo>
                    <a:pt x="544184" y="4381"/>
                  </a:moveTo>
                  <a:cubicBezTo>
                    <a:pt x="541389" y="1586"/>
                    <a:pt x="537537" y="0"/>
                    <a:pt x="533610" y="0"/>
                  </a:cubicBezTo>
                  <a:lnTo>
                    <a:pt x="14955" y="0"/>
                  </a:lnTo>
                  <a:cubicBezTo>
                    <a:pt x="6647" y="0"/>
                    <a:pt x="0" y="6722"/>
                    <a:pt x="0" y="14955"/>
                  </a:cubicBezTo>
                  <a:lnTo>
                    <a:pt x="0" y="972582"/>
                  </a:lnTo>
                  <a:cubicBezTo>
                    <a:pt x="0" y="980815"/>
                    <a:pt x="6722" y="987537"/>
                    <a:pt x="14955" y="987537"/>
                  </a:cubicBezTo>
                  <a:lnTo>
                    <a:pt x="673262" y="987537"/>
                  </a:lnTo>
                  <a:cubicBezTo>
                    <a:pt x="681495" y="987537"/>
                    <a:pt x="688217" y="980815"/>
                    <a:pt x="688217" y="972582"/>
                  </a:cubicBezTo>
                  <a:lnTo>
                    <a:pt x="688217" y="154607"/>
                  </a:lnTo>
                  <a:cubicBezTo>
                    <a:pt x="688217" y="150604"/>
                    <a:pt x="686631" y="146828"/>
                    <a:pt x="683836" y="144033"/>
                  </a:cubicBezTo>
                  <a:lnTo>
                    <a:pt x="544184" y="4381"/>
                  </a:lnTo>
                  <a:close/>
                  <a:moveTo>
                    <a:pt x="548565" y="51057"/>
                  </a:moveTo>
                  <a:lnTo>
                    <a:pt x="637159" y="139652"/>
                  </a:lnTo>
                  <a:lnTo>
                    <a:pt x="548565" y="139652"/>
                  </a:lnTo>
                  <a:lnTo>
                    <a:pt x="548565" y="51057"/>
                  </a:lnTo>
                  <a:close/>
                  <a:moveTo>
                    <a:pt x="658307" y="957628"/>
                  </a:moveTo>
                  <a:lnTo>
                    <a:pt x="29909" y="957628"/>
                  </a:lnTo>
                  <a:lnTo>
                    <a:pt x="29909" y="29909"/>
                  </a:lnTo>
                  <a:lnTo>
                    <a:pt x="518655" y="29909"/>
                  </a:lnTo>
                  <a:lnTo>
                    <a:pt x="518655" y="154607"/>
                  </a:lnTo>
                  <a:cubicBezTo>
                    <a:pt x="518655" y="162840"/>
                    <a:pt x="525377" y="169562"/>
                    <a:pt x="533610" y="169562"/>
                  </a:cubicBezTo>
                  <a:lnTo>
                    <a:pt x="658307" y="169562"/>
                  </a:lnTo>
                  <a:lnTo>
                    <a:pt x="658307" y="957628"/>
                  </a:lnTo>
                  <a:close/>
                </a:path>
              </a:pathLst>
            </a:custGeom>
            <a:grpFill/>
            <a:ln w="7553"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7E3F5BE0-2FEB-7517-8266-25456D457E2B}"/>
                </a:ext>
              </a:extLst>
            </p:cNvPr>
            <p:cNvSpPr/>
            <p:nvPr/>
          </p:nvSpPr>
          <p:spPr>
            <a:xfrm>
              <a:off x="8804140" y="2997684"/>
              <a:ext cx="164010" cy="128974"/>
            </a:xfrm>
            <a:custGeom>
              <a:avLst/>
              <a:gdLst>
                <a:gd name="connsiteX0" fmla="*/ 138501 w 164010"/>
                <a:gd name="connsiteY0" fmla="*/ 4352 h 128974"/>
                <a:gd name="connsiteX1" fmla="*/ 50057 w 164010"/>
                <a:gd name="connsiteY1" fmla="*/ 92796 h 128974"/>
                <a:gd name="connsiteX2" fmla="*/ 25510 w 164010"/>
                <a:gd name="connsiteY2" fmla="*/ 68249 h 128974"/>
                <a:gd name="connsiteX3" fmla="*/ 4362 w 164010"/>
                <a:gd name="connsiteY3" fmla="*/ 68249 h 128974"/>
                <a:gd name="connsiteX4" fmla="*/ 4362 w 164010"/>
                <a:gd name="connsiteY4" fmla="*/ 89398 h 128974"/>
                <a:gd name="connsiteX5" fmla="*/ 39482 w 164010"/>
                <a:gd name="connsiteY5" fmla="*/ 124594 h 128974"/>
                <a:gd name="connsiteX6" fmla="*/ 50057 w 164010"/>
                <a:gd name="connsiteY6" fmla="*/ 128975 h 128974"/>
                <a:gd name="connsiteX7" fmla="*/ 60631 w 164010"/>
                <a:gd name="connsiteY7" fmla="*/ 124594 h 128974"/>
                <a:gd name="connsiteX8" fmla="*/ 159649 w 164010"/>
                <a:gd name="connsiteY8" fmla="*/ 25576 h 128974"/>
                <a:gd name="connsiteX9" fmla="*/ 159649 w 164010"/>
                <a:gd name="connsiteY9" fmla="*/ 4428 h 128974"/>
                <a:gd name="connsiteX10" fmla="*/ 138501 w 164010"/>
                <a:gd name="connsiteY10" fmla="*/ 4352 h 1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74">
                  <a:moveTo>
                    <a:pt x="138501" y="4352"/>
                  </a:moveTo>
                  <a:lnTo>
                    <a:pt x="50057" y="92796"/>
                  </a:lnTo>
                  <a:lnTo>
                    <a:pt x="25510" y="68249"/>
                  </a:lnTo>
                  <a:cubicBezTo>
                    <a:pt x="19694" y="62358"/>
                    <a:pt x="10177" y="62358"/>
                    <a:pt x="4362" y="68249"/>
                  </a:cubicBezTo>
                  <a:cubicBezTo>
                    <a:pt x="-1454" y="74065"/>
                    <a:pt x="-1454" y="83582"/>
                    <a:pt x="4362" y="89398"/>
                  </a:cubicBezTo>
                  <a:lnTo>
                    <a:pt x="39482" y="124594"/>
                  </a:lnTo>
                  <a:cubicBezTo>
                    <a:pt x="42428" y="127539"/>
                    <a:pt x="46205" y="128975"/>
                    <a:pt x="50057" y="128975"/>
                  </a:cubicBezTo>
                  <a:cubicBezTo>
                    <a:pt x="53909" y="128975"/>
                    <a:pt x="57761" y="127539"/>
                    <a:pt x="60631" y="124594"/>
                  </a:cubicBezTo>
                  <a:lnTo>
                    <a:pt x="159649" y="25576"/>
                  </a:lnTo>
                  <a:cubicBezTo>
                    <a:pt x="165464" y="19760"/>
                    <a:pt x="165464" y="10244"/>
                    <a:pt x="159649" y="4428"/>
                  </a:cubicBezTo>
                  <a:cubicBezTo>
                    <a:pt x="153757" y="-1463"/>
                    <a:pt x="144316" y="-1463"/>
                    <a:pt x="138501" y="4352"/>
                  </a:cubicBezTo>
                  <a:close/>
                </a:path>
              </a:pathLst>
            </a:custGeom>
            <a:grpFill/>
            <a:ln w="7553"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A50FE3FD-9F28-269C-02BC-EEB2F5B689F2}"/>
                </a:ext>
              </a:extLst>
            </p:cNvPr>
            <p:cNvSpPr/>
            <p:nvPr/>
          </p:nvSpPr>
          <p:spPr>
            <a:xfrm>
              <a:off x="8738562" y="2977112"/>
              <a:ext cx="196237" cy="209440"/>
            </a:xfrm>
            <a:custGeom>
              <a:avLst/>
              <a:gdLst>
                <a:gd name="connsiteX0" fmla="*/ 104683 w 196237"/>
                <a:gd name="connsiteY0" fmla="*/ 209441 h 209440"/>
                <a:gd name="connsiteX1" fmla="*/ 194033 w 196237"/>
                <a:gd name="connsiteY1" fmla="*/ 159365 h 209440"/>
                <a:gd name="connsiteX2" fmla="*/ 189124 w 196237"/>
                <a:gd name="connsiteY2" fmla="*/ 138821 h 209440"/>
                <a:gd name="connsiteX3" fmla="*/ 168580 w 196237"/>
                <a:gd name="connsiteY3" fmla="*/ 143731 h 209440"/>
                <a:gd name="connsiteX4" fmla="*/ 104758 w 196237"/>
                <a:gd name="connsiteY4" fmla="*/ 179531 h 209440"/>
                <a:gd name="connsiteX5" fmla="*/ 29985 w 196237"/>
                <a:gd name="connsiteY5" fmla="*/ 104683 h 209440"/>
                <a:gd name="connsiteX6" fmla="*/ 104758 w 196237"/>
                <a:gd name="connsiteY6" fmla="*/ 29909 h 209440"/>
                <a:gd name="connsiteX7" fmla="*/ 131118 w 196237"/>
                <a:gd name="connsiteY7" fmla="*/ 34668 h 209440"/>
                <a:gd name="connsiteX8" fmla="*/ 150377 w 196237"/>
                <a:gd name="connsiteY8" fmla="*/ 25982 h 209440"/>
                <a:gd name="connsiteX9" fmla="*/ 141692 w 196237"/>
                <a:gd name="connsiteY9" fmla="*/ 6722 h 209440"/>
                <a:gd name="connsiteX10" fmla="*/ 104758 w 196237"/>
                <a:gd name="connsiteY10" fmla="*/ 0 h 209440"/>
                <a:gd name="connsiteX11" fmla="*/ 0 w 196237"/>
                <a:gd name="connsiteY11" fmla="*/ 104758 h 209440"/>
                <a:gd name="connsiteX12" fmla="*/ 104683 w 196237"/>
                <a:gd name="connsiteY12" fmla="*/ 209441 h 20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440">
                  <a:moveTo>
                    <a:pt x="104683" y="209441"/>
                  </a:moveTo>
                  <a:cubicBezTo>
                    <a:pt x="141465" y="209441"/>
                    <a:pt x="174849" y="190710"/>
                    <a:pt x="194033" y="159365"/>
                  </a:cubicBezTo>
                  <a:cubicBezTo>
                    <a:pt x="198338" y="152341"/>
                    <a:pt x="196148" y="143127"/>
                    <a:pt x="189124" y="138821"/>
                  </a:cubicBezTo>
                  <a:cubicBezTo>
                    <a:pt x="182100" y="134516"/>
                    <a:pt x="172885" y="136707"/>
                    <a:pt x="168580" y="143731"/>
                  </a:cubicBezTo>
                  <a:cubicBezTo>
                    <a:pt x="154834" y="166087"/>
                    <a:pt x="130966" y="179531"/>
                    <a:pt x="104758" y="179531"/>
                  </a:cubicBezTo>
                  <a:cubicBezTo>
                    <a:pt x="63519" y="179531"/>
                    <a:pt x="29985" y="145997"/>
                    <a:pt x="29985" y="104683"/>
                  </a:cubicBezTo>
                  <a:cubicBezTo>
                    <a:pt x="29985" y="63444"/>
                    <a:pt x="63595" y="29909"/>
                    <a:pt x="104758" y="29909"/>
                  </a:cubicBezTo>
                  <a:cubicBezTo>
                    <a:pt x="113897" y="29909"/>
                    <a:pt x="122734" y="31495"/>
                    <a:pt x="131118" y="34668"/>
                  </a:cubicBezTo>
                  <a:cubicBezTo>
                    <a:pt x="138822" y="37613"/>
                    <a:pt x="147507" y="33686"/>
                    <a:pt x="150377" y="25982"/>
                  </a:cubicBezTo>
                  <a:cubicBezTo>
                    <a:pt x="153323" y="18278"/>
                    <a:pt x="149395" y="9592"/>
                    <a:pt x="141692" y="6722"/>
                  </a:cubicBezTo>
                  <a:cubicBezTo>
                    <a:pt x="129909" y="2266"/>
                    <a:pt x="117447" y="0"/>
                    <a:pt x="104758" y="0"/>
                  </a:cubicBezTo>
                  <a:cubicBezTo>
                    <a:pt x="46979" y="0"/>
                    <a:pt x="0" y="46979"/>
                    <a:pt x="0" y="104758"/>
                  </a:cubicBezTo>
                  <a:cubicBezTo>
                    <a:pt x="-76" y="162462"/>
                    <a:pt x="46904" y="209441"/>
                    <a:pt x="104683" y="209441"/>
                  </a:cubicBezTo>
                  <a:close/>
                </a:path>
              </a:pathLst>
            </a:custGeom>
            <a:grpFill/>
            <a:ln w="7553"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4D0CCD22-5335-87C5-1554-A7AA19A2568D}"/>
                </a:ext>
              </a:extLst>
            </p:cNvPr>
            <p:cNvSpPr/>
            <p:nvPr/>
          </p:nvSpPr>
          <p:spPr>
            <a:xfrm>
              <a:off x="8804140" y="3277026"/>
              <a:ext cx="164010" cy="128936"/>
            </a:xfrm>
            <a:custGeom>
              <a:avLst/>
              <a:gdLst>
                <a:gd name="connsiteX0" fmla="*/ 138501 w 164010"/>
                <a:gd name="connsiteY0" fmla="*/ 4390 h 128936"/>
                <a:gd name="connsiteX1" fmla="*/ 50057 w 164010"/>
                <a:gd name="connsiteY1" fmla="*/ 92834 h 128936"/>
                <a:gd name="connsiteX2" fmla="*/ 25510 w 164010"/>
                <a:gd name="connsiteY2" fmla="*/ 68288 h 128936"/>
                <a:gd name="connsiteX3" fmla="*/ 4362 w 164010"/>
                <a:gd name="connsiteY3" fmla="*/ 68288 h 128936"/>
                <a:gd name="connsiteX4" fmla="*/ 4362 w 164010"/>
                <a:gd name="connsiteY4" fmla="*/ 89435 h 128936"/>
                <a:gd name="connsiteX5" fmla="*/ 39482 w 164010"/>
                <a:gd name="connsiteY5" fmla="*/ 124556 h 128936"/>
                <a:gd name="connsiteX6" fmla="*/ 50057 w 164010"/>
                <a:gd name="connsiteY6" fmla="*/ 128937 h 128936"/>
                <a:gd name="connsiteX7" fmla="*/ 60631 w 164010"/>
                <a:gd name="connsiteY7" fmla="*/ 124556 h 128936"/>
                <a:gd name="connsiteX8" fmla="*/ 159649 w 164010"/>
                <a:gd name="connsiteY8" fmla="*/ 25538 h 128936"/>
                <a:gd name="connsiteX9" fmla="*/ 159649 w 164010"/>
                <a:gd name="connsiteY9" fmla="*/ 4390 h 128936"/>
                <a:gd name="connsiteX10" fmla="*/ 138501 w 164010"/>
                <a:gd name="connsiteY10" fmla="*/ 4390 h 12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010" h="128936">
                  <a:moveTo>
                    <a:pt x="138501" y="4390"/>
                  </a:moveTo>
                  <a:lnTo>
                    <a:pt x="50057" y="92834"/>
                  </a:lnTo>
                  <a:lnTo>
                    <a:pt x="25510" y="68288"/>
                  </a:lnTo>
                  <a:cubicBezTo>
                    <a:pt x="19694" y="62472"/>
                    <a:pt x="10177" y="62472"/>
                    <a:pt x="4362" y="68288"/>
                  </a:cubicBezTo>
                  <a:cubicBezTo>
                    <a:pt x="-1454" y="74179"/>
                    <a:pt x="-1454" y="83620"/>
                    <a:pt x="4362" y="89435"/>
                  </a:cubicBezTo>
                  <a:lnTo>
                    <a:pt x="39482" y="124556"/>
                  </a:lnTo>
                  <a:cubicBezTo>
                    <a:pt x="42428" y="127502"/>
                    <a:pt x="46205" y="128937"/>
                    <a:pt x="50057" y="128937"/>
                  </a:cubicBezTo>
                  <a:cubicBezTo>
                    <a:pt x="53909" y="128937"/>
                    <a:pt x="57761" y="127502"/>
                    <a:pt x="60631" y="124556"/>
                  </a:cubicBezTo>
                  <a:lnTo>
                    <a:pt x="159649" y="25538"/>
                  </a:lnTo>
                  <a:cubicBezTo>
                    <a:pt x="165464" y="19722"/>
                    <a:pt x="165464" y="10206"/>
                    <a:pt x="159649" y="4390"/>
                  </a:cubicBezTo>
                  <a:cubicBezTo>
                    <a:pt x="153833" y="-1426"/>
                    <a:pt x="144316" y="-1501"/>
                    <a:pt x="138501" y="4390"/>
                  </a:cubicBezTo>
                  <a:close/>
                </a:path>
              </a:pathLst>
            </a:custGeom>
            <a:grpFill/>
            <a:ln w="7553"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B0D6E776-5909-829C-7506-DFCB95A9014E}"/>
                </a:ext>
              </a:extLst>
            </p:cNvPr>
            <p:cNvSpPr/>
            <p:nvPr/>
          </p:nvSpPr>
          <p:spPr>
            <a:xfrm>
              <a:off x="8738562" y="3256492"/>
              <a:ext cx="196237" cy="209365"/>
            </a:xfrm>
            <a:custGeom>
              <a:avLst/>
              <a:gdLst>
                <a:gd name="connsiteX0" fmla="*/ 104683 w 196237"/>
                <a:gd name="connsiteY0" fmla="*/ 209365 h 209365"/>
                <a:gd name="connsiteX1" fmla="*/ 194033 w 196237"/>
                <a:gd name="connsiteY1" fmla="*/ 159365 h 209365"/>
                <a:gd name="connsiteX2" fmla="*/ 189124 w 196237"/>
                <a:gd name="connsiteY2" fmla="*/ 138822 h 209365"/>
                <a:gd name="connsiteX3" fmla="*/ 168580 w 196237"/>
                <a:gd name="connsiteY3" fmla="*/ 143731 h 209365"/>
                <a:gd name="connsiteX4" fmla="*/ 104758 w 196237"/>
                <a:gd name="connsiteY4" fmla="*/ 179531 h 209365"/>
                <a:gd name="connsiteX5" fmla="*/ 29985 w 196237"/>
                <a:gd name="connsiteY5" fmla="*/ 104758 h 209365"/>
                <a:gd name="connsiteX6" fmla="*/ 104758 w 196237"/>
                <a:gd name="connsiteY6" fmla="*/ 29909 h 209365"/>
                <a:gd name="connsiteX7" fmla="*/ 131118 w 196237"/>
                <a:gd name="connsiteY7" fmla="*/ 34668 h 209365"/>
                <a:gd name="connsiteX8" fmla="*/ 150377 w 196237"/>
                <a:gd name="connsiteY8" fmla="*/ 25982 h 209365"/>
                <a:gd name="connsiteX9" fmla="*/ 141692 w 196237"/>
                <a:gd name="connsiteY9" fmla="*/ 6722 h 209365"/>
                <a:gd name="connsiteX10" fmla="*/ 104758 w 196237"/>
                <a:gd name="connsiteY10" fmla="*/ 0 h 209365"/>
                <a:gd name="connsiteX11" fmla="*/ 0 w 196237"/>
                <a:gd name="connsiteY11" fmla="*/ 104758 h 209365"/>
                <a:gd name="connsiteX12" fmla="*/ 104683 w 196237"/>
                <a:gd name="connsiteY12" fmla="*/ 209365 h 20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237" h="209365">
                  <a:moveTo>
                    <a:pt x="104683" y="209365"/>
                  </a:moveTo>
                  <a:cubicBezTo>
                    <a:pt x="141465" y="209365"/>
                    <a:pt x="174849" y="190634"/>
                    <a:pt x="194033" y="159365"/>
                  </a:cubicBezTo>
                  <a:cubicBezTo>
                    <a:pt x="198338" y="152341"/>
                    <a:pt x="196148" y="143127"/>
                    <a:pt x="189124" y="138822"/>
                  </a:cubicBezTo>
                  <a:cubicBezTo>
                    <a:pt x="182100" y="134441"/>
                    <a:pt x="172885" y="136707"/>
                    <a:pt x="168580" y="143731"/>
                  </a:cubicBezTo>
                  <a:cubicBezTo>
                    <a:pt x="154834" y="166163"/>
                    <a:pt x="130966" y="179531"/>
                    <a:pt x="104758" y="179531"/>
                  </a:cubicBezTo>
                  <a:cubicBezTo>
                    <a:pt x="63519" y="179531"/>
                    <a:pt x="29985" y="145921"/>
                    <a:pt x="29985" y="104758"/>
                  </a:cubicBezTo>
                  <a:cubicBezTo>
                    <a:pt x="29985" y="63520"/>
                    <a:pt x="63595" y="29909"/>
                    <a:pt x="104758" y="29909"/>
                  </a:cubicBezTo>
                  <a:cubicBezTo>
                    <a:pt x="113897" y="29909"/>
                    <a:pt x="122734" y="31495"/>
                    <a:pt x="131118" y="34668"/>
                  </a:cubicBezTo>
                  <a:cubicBezTo>
                    <a:pt x="138822" y="37613"/>
                    <a:pt x="147507" y="33686"/>
                    <a:pt x="150377" y="25982"/>
                  </a:cubicBezTo>
                  <a:cubicBezTo>
                    <a:pt x="153323" y="18202"/>
                    <a:pt x="149395" y="9592"/>
                    <a:pt x="141692" y="6722"/>
                  </a:cubicBezTo>
                  <a:cubicBezTo>
                    <a:pt x="129909" y="2266"/>
                    <a:pt x="117447" y="0"/>
                    <a:pt x="104758" y="0"/>
                  </a:cubicBezTo>
                  <a:cubicBezTo>
                    <a:pt x="46979" y="0"/>
                    <a:pt x="0" y="46979"/>
                    <a:pt x="0" y="104758"/>
                  </a:cubicBezTo>
                  <a:cubicBezTo>
                    <a:pt x="-76" y="162387"/>
                    <a:pt x="46904" y="209365"/>
                    <a:pt x="104683" y="209365"/>
                  </a:cubicBezTo>
                  <a:close/>
                </a:path>
              </a:pathLst>
            </a:custGeom>
            <a:grpFill/>
            <a:ln w="7553"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D96E4280-2059-0630-625E-AD51411D114D}"/>
                </a:ext>
              </a:extLst>
            </p:cNvPr>
            <p:cNvSpPr/>
            <p:nvPr/>
          </p:nvSpPr>
          <p:spPr>
            <a:xfrm>
              <a:off x="8738411" y="3535721"/>
              <a:ext cx="210347" cy="210271"/>
            </a:xfrm>
            <a:custGeom>
              <a:avLst/>
              <a:gdLst>
                <a:gd name="connsiteX0" fmla="*/ 105211 w 210347"/>
                <a:gd name="connsiteY0" fmla="*/ 0 h 210271"/>
                <a:gd name="connsiteX1" fmla="*/ 0 w 210347"/>
                <a:gd name="connsiteY1" fmla="*/ 105136 h 210271"/>
                <a:gd name="connsiteX2" fmla="*/ 105211 w 210347"/>
                <a:gd name="connsiteY2" fmla="*/ 210272 h 210271"/>
                <a:gd name="connsiteX3" fmla="*/ 210348 w 210347"/>
                <a:gd name="connsiteY3" fmla="*/ 105136 h 210271"/>
                <a:gd name="connsiteX4" fmla="*/ 105211 w 210347"/>
                <a:gd name="connsiteY4" fmla="*/ 0 h 210271"/>
                <a:gd name="connsiteX5" fmla="*/ 105211 w 210347"/>
                <a:gd name="connsiteY5" fmla="*/ 180438 h 210271"/>
                <a:gd name="connsiteX6" fmla="*/ 29985 w 210347"/>
                <a:gd name="connsiteY6" fmla="*/ 105211 h 210271"/>
                <a:gd name="connsiteX7" fmla="*/ 105211 w 210347"/>
                <a:gd name="connsiteY7" fmla="*/ 29985 h 210271"/>
                <a:gd name="connsiteX8" fmla="*/ 180438 w 210347"/>
                <a:gd name="connsiteY8" fmla="*/ 105211 h 210271"/>
                <a:gd name="connsiteX9" fmla="*/ 105211 w 210347"/>
                <a:gd name="connsiteY9" fmla="*/ 180438 h 21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347" h="210271">
                  <a:moveTo>
                    <a:pt x="105211" y="0"/>
                  </a:moveTo>
                  <a:cubicBezTo>
                    <a:pt x="47205" y="0"/>
                    <a:pt x="0" y="47205"/>
                    <a:pt x="0" y="105136"/>
                  </a:cubicBezTo>
                  <a:cubicBezTo>
                    <a:pt x="0" y="163142"/>
                    <a:pt x="47205" y="210272"/>
                    <a:pt x="105211" y="210272"/>
                  </a:cubicBezTo>
                  <a:cubicBezTo>
                    <a:pt x="163217" y="210272"/>
                    <a:pt x="210348" y="163066"/>
                    <a:pt x="210348" y="105136"/>
                  </a:cubicBezTo>
                  <a:cubicBezTo>
                    <a:pt x="210423" y="47205"/>
                    <a:pt x="163217" y="0"/>
                    <a:pt x="105211" y="0"/>
                  </a:cubicBezTo>
                  <a:close/>
                  <a:moveTo>
                    <a:pt x="105211" y="180438"/>
                  </a:moveTo>
                  <a:cubicBezTo>
                    <a:pt x="63671" y="180438"/>
                    <a:pt x="29985" y="146676"/>
                    <a:pt x="29985" y="105211"/>
                  </a:cubicBezTo>
                  <a:cubicBezTo>
                    <a:pt x="29985" y="63746"/>
                    <a:pt x="63746" y="29985"/>
                    <a:pt x="105211" y="29985"/>
                  </a:cubicBezTo>
                  <a:cubicBezTo>
                    <a:pt x="146676" y="29985"/>
                    <a:pt x="180438" y="63746"/>
                    <a:pt x="180438" y="105211"/>
                  </a:cubicBezTo>
                  <a:cubicBezTo>
                    <a:pt x="180514" y="146676"/>
                    <a:pt x="146752" y="180438"/>
                    <a:pt x="105211" y="180438"/>
                  </a:cubicBezTo>
                  <a:close/>
                </a:path>
              </a:pathLst>
            </a:custGeom>
            <a:grpFill/>
            <a:ln w="7553"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7455E0C1-09D6-C170-EBC5-E4FDA09B03D3}"/>
                </a:ext>
              </a:extLst>
            </p:cNvPr>
            <p:cNvSpPr/>
            <p:nvPr/>
          </p:nvSpPr>
          <p:spPr>
            <a:xfrm>
              <a:off x="9179951" y="3566084"/>
              <a:ext cx="69788" cy="29909"/>
            </a:xfrm>
            <a:custGeom>
              <a:avLst/>
              <a:gdLst>
                <a:gd name="connsiteX0" fmla="*/ 54834 w 69788"/>
                <a:gd name="connsiteY0" fmla="*/ 0 h 29909"/>
                <a:gd name="connsiteX1" fmla="*/ 14955 w 69788"/>
                <a:gd name="connsiteY1" fmla="*/ 0 h 29909"/>
                <a:gd name="connsiteX2" fmla="*/ 0 w 69788"/>
                <a:gd name="connsiteY2" fmla="*/ 14955 h 29909"/>
                <a:gd name="connsiteX3" fmla="*/ 14955 w 69788"/>
                <a:gd name="connsiteY3" fmla="*/ 29909 h 29909"/>
                <a:gd name="connsiteX4" fmla="*/ 54834 w 69788"/>
                <a:gd name="connsiteY4" fmla="*/ 29909 h 29909"/>
                <a:gd name="connsiteX5" fmla="*/ 69788 w 69788"/>
                <a:gd name="connsiteY5" fmla="*/ 14955 h 29909"/>
                <a:gd name="connsiteX6" fmla="*/ 54834 w 69788"/>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88" h="29909">
                  <a:moveTo>
                    <a:pt x="54834" y="0"/>
                  </a:moveTo>
                  <a:lnTo>
                    <a:pt x="14955" y="0"/>
                  </a:lnTo>
                  <a:cubicBezTo>
                    <a:pt x="6647" y="0"/>
                    <a:pt x="0" y="6722"/>
                    <a:pt x="0" y="14955"/>
                  </a:cubicBezTo>
                  <a:cubicBezTo>
                    <a:pt x="0" y="23263"/>
                    <a:pt x="6722" y="29909"/>
                    <a:pt x="14955" y="29909"/>
                  </a:cubicBezTo>
                  <a:lnTo>
                    <a:pt x="54834" y="29909"/>
                  </a:lnTo>
                  <a:cubicBezTo>
                    <a:pt x="63066" y="29909"/>
                    <a:pt x="69788" y="23187"/>
                    <a:pt x="69788" y="14955"/>
                  </a:cubicBezTo>
                  <a:cubicBezTo>
                    <a:pt x="69788" y="6722"/>
                    <a:pt x="63142" y="0"/>
                    <a:pt x="54834" y="0"/>
                  </a:cubicBezTo>
                  <a:close/>
                </a:path>
              </a:pathLst>
            </a:custGeom>
            <a:grpFill/>
            <a:ln w="7553"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9FF6B728-2CF4-2EF8-642A-8A328E9B493C}"/>
                </a:ext>
              </a:extLst>
            </p:cNvPr>
            <p:cNvSpPr/>
            <p:nvPr/>
          </p:nvSpPr>
          <p:spPr>
            <a:xfrm>
              <a:off x="9000344" y="3566084"/>
              <a:ext cx="149622" cy="29909"/>
            </a:xfrm>
            <a:custGeom>
              <a:avLst/>
              <a:gdLst>
                <a:gd name="connsiteX0" fmla="*/ 134668 w 149622"/>
                <a:gd name="connsiteY0" fmla="*/ 0 h 29909"/>
                <a:gd name="connsiteX1" fmla="*/ 14955 w 149622"/>
                <a:gd name="connsiteY1" fmla="*/ 0 h 29909"/>
                <a:gd name="connsiteX2" fmla="*/ 0 w 149622"/>
                <a:gd name="connsiteY2" fmla="*/ 14955 h 29909"/>
                <a:gd name="connsiteX3" fmla="*/ 14955 w 149622"/>
                <a:gd name="connsiteY3" fmla="*/ 29909 h 29909"/>
                <a:gd name="connsiteX4" fmla="*/ 134668 w 149622"/>
                <a:gd name="connsiteY4" fmla="*/ 29909 h 29909"/>
                <a:gd name="connsiteX5" fmla="*/ 149622 w 149622"/>
                <a:gd name="connsiteY5" fmla="*/ 14955 h 29909"/>
                <a:gd name="connsiteX6" fmla="*/ 134668 w 14962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22" h="29909">
                  <a:moveTo>
                    <a:pt x="134668" y="0"/>
                  </a:moveTo>
                  <a:lnTo>
                    <a:pt x="14955" y="0"/>
                  </a:lnTo>
                  <a:cubicBezTo>
                    <a:pt x="6722" y="0"/>
                    <a:pt x="0" y="6722"/>
                    <a:pt x="0" y="14955"/>
                  </a:cubicBezTo>
                  <a:cubicBezTo>
                    <a:pt x="0" y="23263"/>
                    <a:pt x="6722" y="29909"/>
                    <a:pt x="14955" y="29909"/>
                  </a:cubicBezTo>
                  <a:lnTo>
                    <a:pt x="134668" y="29909"/>
                  </a:lnTo>
                  <a:cubicBezTo>
                    <a:pt x="142901" y="29909"/>
                    <a:pt x="149622" y="23187"/>
                    <a:pt x="149622" y="14955"/>
                  </a:cubicBezTo>
                  <a:cubicBezTo>
                    <a:pt x="149622" y="6722"/>
                    <a:pt x="142976" y="0"/>
                    <a:pt x="134668" y="0"/>
                  </a:cubicBezTo>
                  <a:close/>
                </a:path>
              </a:pathLst>
            </a:custGeom>
            <a:grpFill/>
            <a:ln w="7553"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5EC1BB4A-BD10-5F7F-D615-8F27F18C8388}"/>
                </a:ext>
              </a:extLst>
            </p:cNvPr>
            <p:cNvSpPr/>
            <p:nvPr/>
          </p:nvSpPr>
          <p:spPr>
            <a:xfrm>
              <a:off x="9120057" y="3306719"/>
              <a:ext cx="129682" cy="29909"/>
            </a:xfrm>
            <a:custGeom>
              <a:avLst/>
              <a:gdLst>
                <a:gd name="connsiteX0" fmla="*/ 114728 w 129682"/>
                <a:gd name="connsiteY0" fmla="*/ 0 h 29909"/>
                <a:gd name="connsiteX1" fmla="*/ 14955 w 129682"/>
                <a:gd name="connsiteY1" fmla="*/ 0 h 29909"/>
                <a:gd name="connsiteX2" fmla="*/ 0 w 129682"/>
                <a:gd name="connsiteY2" fmla="*/ 14955 h 29909"/>
                <a:gd name="connsiteX3" fmla="*/ 14955 w 129682"/>
                <a:gd name="connsiteY3" fmla="*/ 29909 h 29909"/>
                <a:gd name="connsiteX4" fmla="*/ 114728 w 129682"/>
                <a:gd name="connsiteY4" fmla="*/ 29909 h 29909"/>
                <a:gd name="connsiteX5" fmla="*/ 129683 w 129682"/>
                <a:gd name="connsiteY5" fmla="*/ 14955 h 29909"/>
                <a:gd name="connsiteX6" fmla="*/ 114728 w 129682"/>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82" h="29909">
                  <a:moveTo>
                    <a:pt x="114728" y="0"/>
                  </a:moveTo>
                  <a:lnTo>
                    <a:pt x="14955" y="0"/>
                  </a:lnTo>
                  <a:cubicBezTo>
                    <a:pt x="6722" y="0"/>
                    <a:pt x="0" y="6722"/>
                    <a:pt x="0" y="14955"/>
                  </a:cubicBezTo>
                  <a:cubicBezTo>
                    <a:pt x="0" y="23187"/>
                    <a:pt x="6722" y="29909"/>
                    <a:pt x="14955" y="29909"/>
                  </a:cubicBezTo>
                  <a:lnTo>
                    <a:pt x="114728" y="29909"/>
                  </a:lnTo>
                  <a:cubicBezTo>
                    <a:pt x="122960" y="29909"/>
                    <a:pt x="129683" y="23187"/>
                    <a:pt x="129683" y="14955"/>
                  </a:cubicBezTo>
                  <a:cubicBezTo>
                    <a:pt x="129683" y="6722"/>
                    <a:pt x="123036" y="0"/>
                    <a:pt x="114728" y="0"/>
                  </a:cubicBezTo>
                  <a:close/>
                </a:path>
              </a:pathLst>
            </a:custGeom>
            <a:grpFill/>
            <a:ln w="7553"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8C508EDD-D724-4EF9-93B1-0310E66C0ED9}"/>
                </a:ext>
              </a:extLst>
            </p:cNvPr>
            <p:cNvSpPr/>
            <p:nvPr/>
          </p:nvSpPr>
          <p:spPr>
            <a:xfrm>
              <a:off x="9000419" y="3306719"/>
              <a:ext cx="89728" cy="29909"/>
            </a:xfrm>
            <a:custGeom>
              <a:avLst/>
              <a:gdLst>
                <a:gd name="connsiteX0" fmla="*/ 14955 w 89728"/>
                <a:gd name="connsiteY0" fmla="*/ 29909 h 29909"/>
                <a:gd name="connsiteX1" fmla="*/ 74774 w 89728"/>
                <a:gd name="connsiteY1" fmla="*/ 29909 h 29909"/>
                <a:gd name="connsiteX2" fmla="*/ 89729 w 89728"/>
                <a:gd name="connsiteY2" fmla="*/ 14955 h 29909"/>
                <a:gd name="connsiteX3" fmla="*/ 74774 w 89728"/>
                <a:gd name="connsiteY3" fmla="*/ 0 h 29909"/>
                <a:gd name="connsiteX4" fmla="*/ 14955 w 89728"/>
                <a:gd name="connsiteY4" fmla="*/ 0 h 29909"/>
                <a:gd name="connsiteX5" fmla="*/ 1 w 89728"/>
                <a:gd name="connsiteY5" fmla="*/ 14955 h 29909"/>
                <a:gd name="connsiteX6" fmla="*/ 14955 w 89728"/>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28" h="29909">
                  <a:moveTo>
                    <a:pt x="14955" y="29909"/>
                  </a:moveTo>
                  <a:lnTo>
                    <a:pt x="74774" y="29909"/>
                  </a:lnTo>
                  <a:cubicBezTo>
                    <a:pt x="83007" y="29909"/>
                    <a:pt x="89729" y="23187"/>
                    <a:pt x="89729" y="14955"/>
                  </a:cubicBezTo>
                  <a:cubicBezTo>
                    <a:pt x="89729" y="6722"/>
                    <a:pt x="83007" y="0"/>
                    <a:pt x="74774" y="0"/>
                  </a:cubicBezTo>
                  <a:lnTo>
                    <a:pt x="14955" y="0"/>
                  </a:lnTo>
                  <a:cubicBezTo>
                    <a:pt x="6723" y="0"/>
                    <a:pt x="1" y="6722"/>
                    <a:pt x="1" y="14955"/>
                  </a:cubicBezTo>
                  <a:cubicBezTo>
                    <a:pt x="-75" y="23187"/>
                    <a:pt x="6647" y="29909"/>
                    <a:pt x="14955" y="29909"/>
                  </a:cubicBezTo>
                  <a:close/>
                </a:path>
              </a:pathLst>
            </a:custGeom>
            <a:grpFill/>
            <a:ln w="7553"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93BC5AFD-DF8A-2E35-20F9-6E9302228C02}"/>
                </a:ext>
              </a:extLst>
            </p:cNvPr>
            <p:cNvSpPr/>
            <p:nvPr/>
          </p:nvSpPr>
          <p:spPr>
            <a:xfrm>
              <a:off x="9000344" y="3406492"/>
              <a:ext cx="189501" cy="29909"/>
            </a:xfrm>
            <a:custGeom>
              <a:avLst/>
              <a:gdLst>
                <a:gd name="connsiteX0" fmla="*/ 189502 w 189501"/>
                <a:gd name="connsiteY0" fmla="*/ 14955 h 29909"/>
                <a:gd name="connsiteX1" fmla="*/ 174547 w 189501"/>
                <a:gd name="connsiteY1" fmla="*/ 0 h 29909"/>
                <a:gd name="connsiteX2" fmla="*/ 14955 w 189501"/>
                <a:gd name="connsiteY2" fmla="*/ 0 h 29909"/>
                <a:gd name="connsiteX3" fmla="*/ 0 w 189501"/>
                <a:gd name="connsiteY3" fmla="*/ 14955 h 29909"/>
                <a:gd name="connsiteX4" fmla="*/ 14955 w 189501"/>
                <a:gd name="connsiteY4" fmla="*/ 29910 h 29909"/>
                <a:gd name="connsiteX5" fmla="*/ 174547 w 189501"/>
                <a:gd name="connsiteY5" fmla="*/ 29910 h 29909"/>
                <a:gd name="connsiteX6" fmla="*/ 189502 w 189501"/>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501" h="29909">
                  <a:moveTo>
                    <a:pt x="189502" y="14955"/>
                  </a:moveTo>
                  <a:cubicBezTo>
                    <a:pt x="189502" y="6722"/>
                    <a:pt x="182779" y="0"/>
                    <a:pt x="174547" y="0"/>
                  </a:cubicBezTo>
                  <a:lnTo>
                    <a:pt x="14955" y="0"/>
                  </a:lnTo>
                  <a:cubicBezTo>
                    <a:pt x="6722" y="0"/>
                    <a:pt x="0" y="6722"/>
                    <a:pt x="0" y="14955"/>
                  </a:cubicBezTo>
                  <a:cubicBezTo>
                    <a:pt x="0" y="23187"/>
                    <a:pt x="6722" y="29910"/>
                    <a:pt x="14955" y="29910"/>
                  </a:cubicBezTo>
                  <a:lnTo>
                    <a:pt x="174547" y="29910"/>
                  </a:lnTo>
                  <a:cubicBezTo>
                    <a:pt x="182855" y="29910"/>
                    <a:pt x="189502" y="23187"/>
                    <a:pt x="189502" y="14955"/>
                  </a:cubicBezTo>
                  <a:close/>
                </a:path>
              </a:pathLst>
            </a:custGeom>
            <a:grpFill/>
            <a:ln w="7553"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E20E700B-A50B-590B-F159-DE96DEA9478C}"/>
                </a:ext>
              </a:extLst>
            </p:cNvPr>
            <p:cNvSpPr/>
            <p:nvPr/>
          </p:nvSpPr>
          <p:spPr>
            <a:xfrm>
              <a:off x="9000419" y="3007474"/>
              <a:ext cx="109667" cy="29909"/>
            </a:xfrm>
            <a:custGeom>
              <a:avLst/>
              <a:gdLst>
                <a:gd name="connsiteX0" fmla="*/ 14955 w 109667"/>
                <a:gd name="connsiteY0" fmla="*/ 29909 h 29909"/>
                <a:gd name="connsiteX1" fmla="*/ 94713 w 109667"/>
                <a:gd name="connsiteY1" fmla="*/ 29909 h 29909"/>
                <a:gd name="connsiteX2" fmla="*/ 109668 w 109667"/>
                <a:gd name="connsiteY2" fmla="*/ 14955 h 29909"/>
                <a:gd name="connsiteX3" fmla="*/ 94713 w 109667"/>
                <a:gd name="connsiteY3" fmla="*/ 0 h 29909"/>
                <a:gd name="connsiteX4" fmla="*/ 14955 w 109667"/>
                <a:gd name="connsiteY4" fmla="*/ 0 h 29909"/>
                <a:gd name="connsiteX5" fmla="*/ 0 w 109667"/>
                <a:gd name="connsiteY5" fmla="*/ 14955 h 29909"/>
                <a:gd name="connsiteX6" fmla="*/ 14955 w 109667"/>
                <a:gd name="connsiteY6" fmla="*/ 29909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14955" y="29909"/>
                  </a:moveTo>
                  <a:lnTo>
                    <a:pt x="94713" y="29909"/>
                  </a:lnTo>
                  <a:cubicBezTo>
                    <a:pt x="102946" y="29909"/>
                    <a:pt x="109668" y="23187"/>
                    <a:pt x="109668" y="14955"/>
                  </a:cubicBezTo>
                  <a:cubicBezTo>
                    <a:pt x="109668" y="6722"/>
                    <a:pt x="102946" y="0"/>
                    <a:pt x="94713" y="0"/>
                  </a:cubicBezTo>
                  <a:lnTo>
                    <a:pt x="14955" y="0"/>
                  </a:lnTo>
                  <a:cubicBezTo>
                    <a:pt x="6722" y="0"/>
                    <a:pt x="0" y="6722"/>
                    <a:pt x="0" y="14955"/>
                  </a:cubicBezTo>
                  <a:cubicBezTo>
                    <a:pt x="0" y="23187"/>
                    <a:pt x="6647" y="29909"/>
                    <a:pt x="14955" y="29909"/>
                  </a:cubicBezTo>
                  <a:close/>
                </a:path>
              </a:pathLst>
            </a:custGeom>
            <a:grpFill/>
            <a:ln w="7553"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3FB0523E-8911-220A-FE81-63DFD40298D1}"/>
                </a:ext>
              </a:extLst>
            </p:cNvPr>
            <p:cNvSpPr/>
            <p:nvPr/>
          </p:nvSpPr>
          <p:spPr>
            <a:xfrm>
              <a:off x="9000344" y="3107172"/>
              <a:ext cx="249395" cy="29909"/>
            </a:xfrm>
            <a:custGeom>
              <a:avLst/>
              <a:gdLst>
                <a:gd name="connsiteX0" fmla="*/ 0 w 249395"/>
                <a:gd name="connsiteY0" fmla="*/ 14955 h 29909"/>
                <a:gd name="connsiteX1" fmla="*/ 14955 w 249395"/>
                <a:gd name="connsiteY1" fmla="*/ 29909 h 29909"/>
                <a:gd name="connsiteX2" fmla="*/ 234441 w 249395"/>
                <a:gd name="connsiteY2" fmla="*/ 29909 h 29909"/>
                <a:gd name="connsiteX3" fmla="*/ 249396 w 249395"/>
                <a:gd name="connsiteY3" fmla="*/ 14955 h 29909"/>
                <a:gd name="connsiteX4" fmla="*/ 234441 w 249395"/>
                <a:gd name="connsiteY4" fmla="*/ 0 h 29909"/>
                <a:gd name="connsiteX5" fmla="*/ 14955 w 249395"/>
                <a:gd name="connsiteY5" fmla="*/ 0 h 29909"/>
                <a:gd name="connsiteX6" fmla="*/ 0 w 249395"/>
                <a:gd name="connsiteY6" fmla="*/ 14955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95" h="29909">
                  <a:moveTo>
                    <a:pt x="0" y="14955"/>
                  </a:moveTo>
                  <a:cubicBezTo>
                    <a:pt x="0" y="23263"/>
                    <a:pt x="6722" y="29909"/>
                    <a:pt x="14955" y="29909"/>
                  </a:cubicBezTo>
                  <a:lnTo>
                    <a:pt x="234441" y="29909"/>
                  </a:lnTo>
                  <a:cubicBezTo>
                    <a:pt x="242674" y="29909"/>
                    <a:pt x="249396" y="23187"/>
                    <a:pt x="249396" y="14955"/>
                  </a:cubicBezTo>
                  <a:cubicBezTo>
                    <a:pt x="249396" y="6722"/>
                    <a:pt x="242674" y="0"/>
                    <a:pt x="234441" y="0"/>
                  </a:cubicBezTo>
                  <a:lnTo>
                    <a:pt x="14955" y="0"/>
                  </a:lnTo>
                  <a:cubicBezTo>
                    <a:pt x="6722" y="0"/>
                    <a:pt x="0" y="6722"/>
                    <a:pt x="0" y="14955"/>
                  </a:cubicBezTo>
                  <a:close/>
                </a:path>
              </a:pathLst>
            </a:custGeom>
            <a:grpFill/>
            <a:ln w="7553"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414D5758-6C88-1E56-792E-99EE53109C78}"/>
                </a:ext>
              </a:extLst>
            </p:cNvPr>
            <p:cNvSpPr/>
            <p:nvPr/>
          </p:nvSpPr>
          <p:spPr>
            <a:xfrm>
              <a:off x="9000419" y="3665857"/>
              <a:ext cx="109667" cy="29909"/>
            </a:xfrm>
            <a:custGeom>
              <a:avLst/>
              <a:gdLst>
                <a:gd name="connsiteX0" fmla="*/ 94713 w 109667"/>
                <a:gd name="connsiteY0" fmla="*/ 0 h 29909"/>
                <a:gd name="connsiteX1" fmla="*/ 14955 w 109667"/>
                <a:gd name="connsiteY1" fmla="*/ 0 h 29909"/>
                <a:gd name="connsiteX2" fmla="*/ 0 w 109667"/>
                <a:gd name="connsiteY2" fmla="*/ 14955 h 29909"/>
                <a:gd name="connsiteX3" fmla="*/ 14955 w 109667"/>
                <a:gd name="connsiteY3" fmla="*/ 29910 h 29909"/>
                <a:gd name="connsiteX4" fmla="*/ 94713 w 109667"/>
                <a:gd name="connsiteY4" fmla="*/ 29910 h 29909"/>
                <a:gd name="connsiteX5" fmla="*/ 109668 w 109667"/>
                <a:gd name="connsiteY5" fmla="*/ 14955 h 29909"/>
                <a:gd name="connsiteX6" fmla="*/ 94713 w 109667"/>
                <a:gd name="connsiteY6" fmla="*/ 0 h 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7" h="29909">
                  <a:moveTo>
                    <a:pt x="94713" y="0"/>
                  </a:moveTo>
                  <a:lnTo>
                    <a:pt x="14955" y="0"/>
                  </a:lnTo>
                  <a:cubicBezTo>
                    <a:pt x="6722" y="0"/>
                    <a:pt x="0" y="6722"/>
                    <a:pt x="0" y="14955"/>
                  </a:cubicBezTo>
                  <a:cubicBezTo>
                    <a:pt x="0" y="23187"/>
                    <a:pt x="6722" y="29910"/>
                    <a:pt x="14955" y="29910"/>
                  </a:cubicBezTo>
                  <a:lnTo>
                    <a:pt x="94713" y="29910"/>
                  </a:lnTo>
                  <a:cubicBezTo>
                    <a:pt x="102946" y="29910"/>
                    <a:pt x="109668" y="23187"/>
                    <a:pt x="109668" y="14955"/>
                  </a:cubicBezTo>
                  <a:cubicBezTo>
                    <a:pt x="109668" y="6647"/>
                    <a:pt x="102946" y="0"/>
                    <a:pt x="94713" y="0"/>
                  </a:cubicBezTo>
                  <a:close/>
                </a:path>
              </a:pathLst>
            </a:custGeom>
            <a:grpFill/>
            <a:ln w="7553" cap="flat">
              <a:noFill/>
              <a:prstDash val="solid"/>
              <a:miter/>
            </a:ln>
          </p:spPr>
          <p:txBody>
            <a:bodyPr rtlCol="0" anchor="ctr"/>
            <a:lstStyle/>
            <a:p>
              <a:endParaRPr lang="en-US" sz="1200"/>
            </a:p>
          </p:txBody>
        </p:sp>
      </p:grpSp>
      <p:grpSp>
        <p:nvGrpSpPr>
          <p:cNvPr id="28" name="Graphic 2">
            <a:extLst>
              <a:ext uri="{FF2B5EF4-FFF2-40B4-BE49-F238E27FC236}">
                <a16:creationId xmlns:a16="http://schemas.microsoft.com/office/drawing/2014/main" id="{07F33E7B-9E2A-11C4-0093-BD0231A4B4CE}"/>
              </a:ext>
            </a:extLst>
          </p:cNvPr>
          <p:cNvGrpSpPr/>
          <p:nvPr/>
        </p:nvGrpSpPr>
        <p:grpSpPr>
          <a:xfrm>
            <a:off x="13843447" y="3702625"/>
            <a:ext cx="1293800" cy="1293586"/>
            <a:chOff x="6192144" y="1234974"/>
            <a:chExt cx="1234506" cy="1234306"/>
          </a:xfrm>
          <a:solidFill>
            <a:schemeClr val="accent1"/>
          </a:solidFill>
        </p:grpSpPr>
        <p:sp>
          <p:nvSpPr>
            <p:cNvPr id="29" name="Freeform: Shape 28">
              <a:extLst>
                <a:ext uri="{FF2B5EF4-FFF2-40B4-BE49-F238E27FC236}">
                  <a16:creationId xmlns:a16="http://schemas.microsoft.com/office/drawing/2014/main" id="{5E2C393B-A1DD-D32A-BED8-159DF34C7338}"/>
                </a:ext>
              </a:extLst>
            </p:cNvPr>
            <p:cNvSpPr/>
            <p:nvPr/>
          </p:nvSpPr>
          <p:spPr>
            <a:xfrm>
              <a:off x="6192144" y="1235040"/>
              <a:ext cx="203670" cy="296060"/>
            </a:xfrm>
            <a:custGeom>
              <a:avLst/>
              <a:gdLst>
                <a:gd name="connsiteX0" fmla="*/ 18758 w 203670"/>
                <a:gd name="connsiteY0" fmla="*/ 296060 h 296060"/>
                <a:gd name="connsiteX1" fmla="*/ 37450 w 203670"/>
                <a:gd name="connsiteY1" fmla="*/ 277369 h 296060"/>
                <a:gd name="connsiteX2" fmla="*/ 37450 w 203670"/>
                <a:gd name="connsiteY2" fmla="*/ 93457 h 296060"/>
                <a:gd name="connsiteX3" fmla="*/ 93524 w 203670"/>
                <a:gd name="connsiteY3" fmla="*/ 37383 h 296060"/>
                <a:gd name="connsiteX4" fmla="*/ 184979 w 203670"/>
                <a:gd name="connsiteY4" fmla="*/ 37383 h 296060"/>
                <a:gd name="connsiteX5" fmla="*/ 203671 w 203670"/>
                <a:gd name="connsiteY5" fmla="*/ 18692 h 296060"/>
                <a:gd name="connsiteX6" fmla="*/ 184979 w 203670"/>
                <a:gd name="connsiteY6" fmla="*/ 0 h 296060"/>
                <a:gd name="connsiteX7" fmla="*/ 93524 w 203670"/>
                <a:gd name="connsiteY7" fmla="*/ 0 h 296060"/>
                <a:gd name="connsiteX8" fmla="*/ 0 w 203670"/>
                <a:gd name="connsiteY8" fmla="*/ 93524 h 296060"/>
                <a:gd name="connsiteX9" fmla="*/ 0 w 203670"/>
                <a:gd name="connsiteY9" fmla="*/ 277435 h 296060"/>
                <a:gd name="connsiteX10" fmla="*/ 18758 w 203670"/>
                <a:gd name="connsiteY10" fmla="*/ 296060 h 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70" h="296060">
                  <a:moveTo>
                    <a:pt x="18758" y="296060"/>
                  </a:moveTo>
                  <a:cubicBezTo>
                    <a:pt x="29105" y="296060"/>
                    <a:pt x="37450" y="287716"/>
                    <a:pt x="37450" y="277369"/>
                  </a:cubicBezTo>
                  <a:lnTo>
                    <a:pt x="37450" y="93457"/>
                  </a:lnTo>
                  <a:cubicBezTo>
                    <a:pt x="37450" y="62550"/>
                    <a:pt x="62617" y="37383"/>
                    <a:pt x="93524" y="37383"/>
                  </a:cubicBezTo>
                  <a:lnTo>
                    <a:pt x="184979" y="37383"/>
                  </a:lnTo>
                  <a:cubicBezTo>
                    <a:pt x="195326" y="37383"/>
                    <a:pt x="203671" y="29039"/>
                    <a:pt x="203671" y="18692"/>
                  </a:cubicBezTo>
                  <a:cubicBezTo>
                    <a:pt x="203671" y="8344"/>
                    <a:pt x="195326" y="0"/>
                    <a:pt x="184979" y="0"/>
                  </a:cubicBezTo>
                  <a:lnTo>
                    <a:pt x="93524" y="0"/>
                  </a:lnTo>
                  <a:cubicBezTo>
                    <a:pt x="41989" y="0"/>
                    <a:pt x="0" y="41989"/>
                    <a:pt x="0" y="93524"/>
                  </a:cubicBezTo>
                  <a:lnTo>
                    <a:pt x="0" y="277435"/>
                  </a:lnTo>
                  <a:cubicBezTo>
                    <a:pt x="0" y="287716"/>
                    <a:pt x="8411" y="296060"/>
                    <a:pt x="18758" y="296060"/>
                  </a:cubicBezTo>
                  <a:close/>
                </a:path>
              </a:pathLst>
            </a:custGeom>
            <a:grpFill/>
            <a:ln w="6671"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EBBB5970-F7FE-41D5-D113-3344C15CC70B}"/>
                </a:ext>
              </a:extLst>
            </p:cNvPr>
            <p:cNvSpPr/>
            <p:nvPr/>
          </p:nvSpPr>
          <p:spPr>
            <a:xfrm>
              <a:off x="6192210" y="1618416"/>
              <a:ext cx="37383" cy="152335"/>
            </a:xfrm>
            <a:custGeom>
              <a:avLst/>
              <a:gdLst>
                <a:gd name="connsiteX0" fmla="*/ 18692 w 37383"/>
                <a:gd name="connsiteY0" fmla="*/ 152336 h 152335"/>
                <a:gd name="connsiteX1" fmla="*/ 37383 w 37383"/>
                <a:gd name="connsiteY1" fmla="*/ 133644 h 152335"/>
                <a:gd name="connsiteX2" fmla="*/ 37383 w 37383"/>
                <a:gd name="connsiteY2" fmla="*/ 18692 h 152335"/>
                <a:gd name="connsiteX3" fmla="*/ 18692 w 37383"/>
                <a:gd name="connsiteY3" fmla="*/ 0 h 152335"/>
                <a:gd name="connsiteX4" fmla="*/ 0 w 37383"/>
                <a:gd name="connsiteY4" fmla="*/ 18692 h 152335"/>
                <a:gd name="connsiteX5" fmla="*/ 0 w 37383"/>
                <a:gd name="connsiteY5" fmla="*/ 133644 h 152335"/>
                <a:gd name="connsiteX6" fmla="*/ 18692 w 37383"/>
                <a:gd name="connsiteY6" fmla="*/ 152336 h 15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83" h="152335">
                  <a:moveTo>
                    <a:pt x="18692" y="152336"/>
                  </a:moveTo>
                  <a:cubicBezTo>
                    <a:pt x="29039" y="152336"/>
                    <a:pt x="37383" y="143925"/>
                    <a:pt x="37383" y="133644"/>
                  </a:cubicBezTo>
                  <a:lnTo>
                    <a:pt x="37383" y="18692"/>
                  </a:lnTo>
                  <a:cubicBezTo>
                    <a:pt x="37383" y="8344"/>
                    <a:pt x="29039" y="0"/>
                    <a:pt x="18692" y="0"/>
                  </a:cubicBezTo>
                  <a:cubicBezTo>
                    <a:pt x="8345" y="0"/>
                    <a:pt x="0" y="8411"/>
                    <a:pt x="0" y="18692"/>
                  </a:cubicBezTo>
                  <a:lnTo>
                    <a:pt x="0" y="133644"/>
                  </a:lnTo>
                  <a:cubicBezTo>
                    <a:pt x="-66" y="143925"/>
                    <a:pt x="8345" y="152336"/>
                    <a:pt x="18692" y="152336"/>
                  </a:cubicBezTo>
                  <a:close/>
                </a:path>
              </a:pathLst>
            </a:custGeom>
            <a:grpFill/>
            <a:ln w="6671"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86989713-840A-DA2F-69E5-C9060D06C5C1}"/>
                </a:ext>
              </a:extLst>
            </p:cNvPr>
            <p:cNvSpPr/>
            <p:nvPr/>
          </p:nvSpPr>
          <p:spPr>
            <a:xfrm>
              <a:off x="6441542" y="2332231"/>
              <a:ext cx="74766" cy="37383"/>
            </a:xfrm>
            <a:custGeom>
              <a:avLst/>
              <a:gdLst>
                <a:gd name="connsiteX0" fmla="*/ 18691 w 74766"/>
                <a:gd name="connsiteY0" fmla="*/ 0 h 37383"/>
                <a:gd name="connsiteX1" fmla="*/ 0 w 74766"/>
                <a:gd name="connsiteY1" fmla="*/ 18692 h 37383"/>
                <a:gd name="connsiteX2" fmla="*/ 18691 w 74766"/>
                <a:gd name="connsiteY2" fmla="*/ 37383 h 37383"/>
                <a:gd name="connsiteX3" fmla="*/ 56075 w 74766"/>
                <a:gd name="connsiteY3" fmla="*/ 37383 h 37383"/>
                <a:gd name="connsiteX4" fmla="*/ 74766 w 74766"/>
                <a:gd name="connsiteY4" fmla="*/ 18692 h 37383"/>
                <a:gd name="connsiteX5" fmla="*/ 56075 w 74766"/>
                <a:gd name="connsiteY5" fmla="*/ 0 h 37383"/>
                <a:gd name="connsiteX6" fmla="*/ 18691 w 74766"/>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66" h="37383">
                  <a:moveTo>
                    <a:pt x="18691" y="0"/>
                  </a:moveTo>
                  <a:cubicBezTo>
                    <a:pt x="8344" y="0"/>
                    <a:pt x="0" y="8344"/>
                    <a:pt x="0" y="18692"/>
                  </a:cubicBezTo>
                  <a:cubicBezTo>
                    <a:pt x="0" y="29039"/>
                    <a:pt x="8344" y="37383"/>
                    <a:pt x="18691" y="37383"/>
                  </a:cubicBezTo>
                  <a:lnTo>
                    <a:pt x="56075" y="37383"/>
                  </a:lnTo>
                  <a:cubicBezTo>
                    <a:pt x="66422" y="37383"/>
                    <a:pt x="74766" y="29039"/>
                    <a:pt x="74766" y="18692"/>
                  </a:cubicBezTo>
                  <a:cubicBezTo>
                    <a:pt x="74766" y="8344"/>
                    <a:pt x="66422" y="0"/>
                    <a:pt x="56075" y="0"/>
                  </a:cubicBezTo>
                  <a:lnTo>
                    <a:pt x="18691" y="0"/>
                  </a:lnTo>
                  <a:close/>
                </a:path>
              </a:pathLst>
            </a:custGeom>
            <a:grpFill/>
            <a:ln w="6671"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4AF8BAA5-0B03-CEE5-AC51-5E2214D47C89}"/>
                </a:ext>
              </a:extLst>
            </p:cNvPr>
            <p:cNvSpPr/>
            <p:nvPr/>
          </p:nvSpPr>
          <p:spPr>
            <a:xfrm>
              <a:off x="6596882" y="2332231"/>
              <a:ext cx="125767" cy="37383"/>
            </a:xfrm>
            <a:custGeom>
              <a:avLst/>
              <a:gdLst>
                <a:gd name="connsiteX0" fmla="*/ 18691 w 125767"/>
                <a:gd name="connsiteY0" fmla="*/ 0 h 37383"/>
                <a:gd name="connsiteX1" fmla="*/ 0 w 125767"/>
                <a:gd name="connsiteY1" fmla="*/ 18692 h 37383"/>
                <a:gd name="connsiteX2" fmla="*/ 18691 w 125767"/>
                <a:gd name="connsiteY2" fmla="*/ 37383 h 37383"/>
                <a:gd name="connsiteX3" fmla="*/ 107075 w 125767"/>
                <a:gd name="connsiteY3" fmla="*/ 37383 h 37383"/>
                <a:gd name="connsiteX4" fmla="*/ 125767 w 125767"/>
                <a:gd name="connsiteY4" fmla="*/ 18692 h 37383"/>
                <a:gd name="connsiteX5" fmla="*/ 107075 w 125767"/>
                <a:gd name="connsiteY5" fmla="*/ 0 h 37383"/>
                <a:gd name="connsiteX6" fmla="*/ 18691 w 125767"/>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67" h="37383">
                  <a:moveTo>
                    <a:pt x="18691" y="0"/>
                  </a:moveTo>
                  <a:cubicBezTo>
                    <a:pt x="8344" y="0"/>
                    <a:pt x="0" y="8344"/>
                    <a:pt x="0" y="18692"/>
                  </a:cubicBezTo>
                  <a:cubicBezTo>
                    <a:pt x="0" y="29039"/>
                    <a:pt x="8344" y="37383"/>
                    <a:pt x="18691" y="37383"/>
                  </a:cubicBezTo>
                  <a:lnTo>
                    <a:pt x="107075" y="37383"/>
                  </a:lnTo>
                  <a:cubicBezTo>
                    <a:pt x="117423" y="37383"/>
                    <a:pt x="125767" y="29039"/>
                    <a:pt x="125767" y="18692"/>
                  </a:cubicBezTo>
                  <a:cubicBezTo>
                    <a:pt x="125767" y="8344"/>
                    <a:pt x="117423" y="0"/>
                    <a:pt x="107075" y="0"/>
                  </a:cubicBezTo>
                  <a:lnTo>
                    <a:pt x="18691" y="0"/>
                  </a:lnTo>
                  <a:close/>
                </a:path>
              </a:pathLst>
            </a:custGeom>
            <a:grpFill/>
            <a:ln w="6671"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228A94DA-1532-6DFB-5DBB-2D69D67CF987}"/>
                </a:ext>
              </a:extLst>
            </p:cNvPr>
            <p:cNvSpPr/>
            <p:nvPr/>
          </p:nvSpPr>
          <p:spPr>
            <a:xfrm>
              <a:off x="6803156" y="2332231"/>
              <a:ext cx="74765" cy="37383"/>
            </a:xfrm>
            <a:custGeom>
              <a:avLst/>
              <a:gdLst>
                <a:gd name="connsiteX0" fmla="*/ 18691 w 74765"/>
                <a:gd name="connsiteY0" fmla="*/ 0 h 37383"/>
                <a:gd name="connsiteX1" fmla="*/ 0 w 74765"/>
                <a:gd name="connsiteY1" fmla="*/ 18692 h 37383"/>
                <a:gd name="connsiteX2" fmla="*/ 18691 w 74765"/>
                <a:gd name="connsiteY2" fmla="*/ 37383 h 37383"/>
                <a:gd name="connsiteX3" fmla="*/ 56074 w 74765"/>
                <a:gd name="connsiteY3" fmla="*/ 37383 h 37383"/>
                <a:gd name="connsiteX4" fmla="*/ 74766 w 74765"/>
                <a:gd name="connsiteY4" fmla="*/ 18692 h 37383"/>
                <a:gd name="connsiteX5" fmla="*/ 56074 w 74765"/>
                <a:gd name="connsiteY5" fmla="*/ 0 h 37383"/>
                <a:gd name="connsiteX6" fmla="*/ 18691 w 74765"/>
                <a:gd name="connsiteY6" fmla="*/ 0 h 3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65" h="37383">
                  <a:moveTo>
                    <a:pt x="18691" y="0"/>
                  </a:moveTo>
                  <a:cubicBezTo>
                    <a:pt x="8344" y="0"/>
                    <a:pt x="0" y="8344"/>
                    <a:pt x="0" y="18692"/>
                  </a:cubicBezTo>
                  <a:cubicBezTo>
                    <a:pt x="0" y="29039"/>
                    <a:pt x="8344" y="37383"/>
                    <a:pt x="18691" y="37383"/>
                  </a:cubicBezTo>
                  <a:lnTo>
                    <a:pt x="56074" y="37383"/>
                  </a:lnTo>
                  <a:cubicBezTo>
                    <a:pt x="66421" y="37383"/>
                    <a:pt x="74766" y="29039"/>
                    <a:pt x="74766" y="18692"/>
                  </a:cubicBezTo>
                  <a:cubicBezTo>
                    <a:pt x="74766" y="8344"/>
                    <a:pt x="66421" y="0"/>
                    <a:pt x="56074" y="0"/>
                  </a:cubicBezTo>
                  <a:lnTo>
                    <a:pt x="18691" y="0"/>
                  </a:lnTo>
                  <a:close/>
                </a:path>
              </a:pathLst>
            </a:custGeom>
            <a:grpFill/>
            <a:ln w="6671"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CC2C9C40-3119-75DD-C0D1-AAA01CAE0C4C}"/>
                </a:ext>
              </a:extLst>
            </p:cNvPr>
            <p:cNvSpPr/>
            <p:nvPr/>
          </p:nvSpPr>
          <p:spPr>
            <a:xfrm>
              <a:off x="6192211" y="1234974"/>
              <a:ext cx="1234439" cy="1234306"/>
            </a:xfrm>
            <a:custGeom>
              <a:avLst/>
              <a:gdLst>
                <a:gd name="connsiteX0" fmla="*/ 1215682 w 1234439"/>
                <a:gd name="connsiteY0" fmla="*/ 0 h 1234306"/>
                <a:gd name="connsiteX1" fmla="*/ 837713 w 1234439"/>
                <a:gd name="connsiteY1" fmla="*/ 0 h 1234306"/>
                <a:gd name="connsiteX2" fmla="*/ 819021 w 1234439"/>
                <a:gd name="connsiteY2" fmla="*/ 18692 h 1234306"/>
                <a:gd name="connsiteX3" fmla="*/ 837713 w 1234439"/>
                <a:gd name="connsiteY3" fmla="*/ 37383 h 1234306"/>
                <a:gd name="connsiteX4" fmla="*/ 1196923 w 1234439"/>
                <a:gd name="connsiteY4" fmla="*/ 37383 h 1234306"/>
                <a:gd name="connsiteX5" fmla="*/ 1196923 w 1234439"/>
                <a:gd name="connsiteY5" fmla="*/ 638448 h 1234306"/>
                <a:gd name="connsiteX6" fmla="*/ 905269 w 1234439"/>
                <a:gd name="connsiteY6" fmla="*/ 350933 h 1234306"/>
                <a:gd name="connsiteX7" fmla="*/ 1129568 w 1234439"/>
                <a:gd name="connsiteY7" fmla="*/ 129839 h 1234306"/>
                <a:gd name="connsiteX8" fmla="*/ 1129768 w 1234439"/>
                <a:gd name="connsiteY8" fmla="*/ 103404 h 1234306"/>
                <a:gd name="connsiteX9" fmla="*/ 1103332 w 1234439"/>
                <a:gd name="connsiteY9" fmla="*/ 103204 h 1234306"/>
                <a:gd name="connsiteX10" fmla="*/ 762613 w 1234439"/>
                <a:gd name="connsiteY10" fmla="*/ 439050 h 1234306"/>
                <a:gd name="connsiteX11" fmla="*/ 355139 w 1234439"/>
                <a:gd name="connsiteY11" fmla="*/ 37383 h 1234306"/>
                <a:gd name="connsiteX12" fmla="*/ 712947 w 1234439"/>
                <a:gd name="connsiteY12" fmla="*/ 37383 h 1234306"/>
                <a:gd name="connsiteX13" fmla="*/ 731639 w 1234439"/>
                <a:gd name="connsiteY13" fmla="*/ 18692 h 1234306"/>
                <a:gd name="connsiteX14" fmla="*/ 712947 w 1234439"/>
                <a:gd name="connsiteY14" fmla="*/ 0 h 1234306"/>
                <a:gd name="connsiteX15" fmla="*/ 309611 w 1234439"/>
                <a:gd name="connsiteY15" fmla="*/ 0 h 1234306"/>
                <a:gd name="connsiteX16" fmla="*/ 290920 w 1234439"/>
                <a:gd name="connsiteY16" fmla="*/ 18692 h 1234306"/>
                <a:gd name="connsiteX17" fmla="*/ 290920 w 1234439"/>
                <a:gd name="connsiteY17" fmla="*/ 907673 h 1234306"/>
                <a:gd name="connsiteX18" fmla="*/ 302402 w 1234439"/>
                <a:gd name="connsiteY18" fmla="*/ 924895 h 1234306"/>
                <a:gd name="connsiteX19" fmla="*/ 309611 w 1234439"/>
                <a:gd name="connsiteY19" fmla="*/ 926364 h 1234306"/>
                <a:gd name="connsiteX20" fmla="*/ 322762 w 1234439"/>
                <a:gd name="connsiteY20" fmla="*/ 920957 h 1234306"/>
                <a:gd name="connsiteX21" fmla="*/ 545391 w 1234439"/>
                <a:gd name="connsiteY21" fmla="*/ 701465 h 1234306"/>
                <a:gd name="connsiteX22" fmla="*/ 897726 w 1234439"/>
                <a:gd name="connsiteY22" fmla="*/ 701665 h 1234306"/>
                <a:gd name="connsiteX23" fmla="*/ 897726 w 1234439"/>
                <a:gd name="connsiteY23" fmla="*/ 1140849 h 1234306"/>
                <a:gd name="connsiteX24" fmla="*/ 841585 w 1234439"/>
                <a:gd name="connsiteY24" fmla="*/ 1196923 h 1234306"/>
                <a:gd name="connsiteX25" fmla="*/ 93457 w 1234439"/>
                <a:gd name="connsiteY25" fmla="*/ 1196923 h 1234306"/>
                <a:gd name="connsiteX26" fmla="*/ 37383 w 1234439"/>
                <a:gd name="connsiteY26" fmla="*/ 1140849 h 1234306"/>
                <a:gd name="connsiteX27" fmla="*/ 37383 w 1234439"/>
                <a:gd name="connsiteY27" fmla="*/ 1034841 h 1234306"/>
                <a:gd name="connsiteX28" fmla="*/ 816685 w 1234439"/>
                <a:gd name="connsiteY28" fmla="*/ 1034841 h 1234306"/>
                <a:gd name="connsiteX29" fmla="*/ 835377 w 1234439"/>
                <a:gd name="connsiteY29" fmla="*/ 1016150 h 1234306"/>
                <a:gd name="connsiteX30" fmla="*/ 816685 w 1234439"/>
                <a:gd name="connsiteY30" fmla="*/ 997459 h 1234306"/>
                <a:gd name="connsiteX31" fmla="*/ 37383 w 1234439"/>
                <a:gd name="connsiteY31" fmla="*/ 997459 h 1234306"/>
                <a:gd name="connsiteX32" fmla="*/ 37383 w 1234439"/>
                <a:gd name="connsiteY32" fmla="*/ 641652 h 1234306"/>
                <a:gd name="connsiteX33" fmla="*/ 18691 w 1234439"/>
                <a:gd name="connsiteY33" fmla="*/ 622961 h 1234306"/>
                <a:gd name="connsiteX34" fmla="*/ 0 w 1234439"/>
                <a:gd name="connsiteY34" fmla="*/ 641652 h 1234306"/>
                <a:gd name="connsiteX35" fmla="*/ 0 w 1234439"/>
                <a:gd name="connsiteY35" fmla="*/ 1140782 h 1234306"/>
                <a:gd name="connsiteX36" fmla="*/ 93524 w 1234439"/>
                <a:gd name="connsiteY36" fmla="*/ 1234307 h 1234306"/>
                <a:gd name="connsiteX37" fmla="*/ 841652 w 1234439"/>
                <a:gd name="connsiteY37" fmla="*/ 1234307 h 1234306"/>
                <a:gd name="connsiteX38" fmla="*/ 935176 w 1234439"/>
                <a:gd name="connsiteY38" fmla="*/ 1140782 h 1234306"/>
                <a:gd name="connsiteX39" fmla="*/ 935176 w 1234439"/>
                <a:gd name="connsiteY39" fmla="*/ 701599 h 1234306"/>
                <a:gd name="connsiteX40" fmla="*/ 1215749 w 1234439"/>
                <a:gd name="connsiteY40" fmla="*/ 701799 h 1234306"/>
                <a:gd name="connsiteX41" fmla="*/ 1215749 w 1234439"/>
                <a:gd name="connsiteY41" fmla="*/ 701799 h 1234306"/>
                <a:gd name="connsiteX42" fmla="*/ 1228966 w 1234439"/>
                <a:gd name="connsiteY42" fmla="*/ 696325 h 1234306"/>
                <a:gd name="connsiteX43" fmla="*/ 1234440 w 1234439"/>
                <a:gd name="connsiteY43" fmla="*/ 683107 h 1234306"/>
                <a:gd name="connsiteX44" fmla="*/ 1234440 w 1234439"/>
                <a:gd name="connsiteY44" fmla="*/ 18692 h 1234306"/>
                <a:gd name="connsiteX45" fmla="*/ 1215682 w 1234439"/>
                <a:gd name="connsiteY45" fmla="*/ 0 h 1234306"/>
                <a:gd name="connsiteX46" fmla="*/ 537714 w 1234439"/>
                <a:gd name="connsiteY46" fmla="*/ 664082 h 1234306"/>
                <a:gd name="connsiteX47" fmla="*/ 537714 w 1234439"/>
                <a:gd name="connsiteY47" fmla="*/ 664082 h 1234306"/>
                <a:gd name="connsiteX48" fmla="*/ 524564 w 1234439"/>
                <a:gd name="connsiteY48" fmla="*/ 669490 h 1234306"/>
                <a:gd name="connsiteX49" fmla="*/ 328303 w 1234439"/>
                <a:gd name="connsiteY49" fmla="*/ 862946 h 1234306"/>
                <a:gd name="connsiteX50" fmla="*/ 328303 w 1234439"/>
                <a:gd name="connsiteY50" fmla="*/ 63418 h 1234306"/>
                <a:gd name="connsiteX51" fmla="*/ 620024 w 1234439"/>
                <a:gd name="connsiteY51" fmla="*/ 351000 h 1234306"/>
                <a:gd name="connsiteX52" fmla="*/ 398997 w 1234439"/>
                <a:gd name="connsiteY52" fmla="*/ 568822 h 1234306"/>
                <a:gd name="connsiteX53" fmla="*/ 398796 w 1234439"/>
                <a:gd name="connsiteY53" fmla="*/ 595324 h 1234306"/>
                <a:gd name="connsiteX54" fmla="*/ 412148 w 1234439"/>
                <a:gd name="connsiteY54" fmla="*/ 600932 h 1234306"/>
                <a:gd name="connsiteX55" fmla="*/ 425299 w 1234439"/>
                <a:gd name="connsiteY55" fmla="*/ 595524 h 1234306"/>
                <a:gd name="connsiteX56" fmla="*/ 646726 w 1234439"/>
                <a:gd name="connsiteY56" fmla="*/ 377301 h 1234306"/>
                <a:gd name="connsiteX57" fmla="*/ 749596 w 1234439"/>
                <a:gd name="connsiteY57" fmla="*/ 478769 h 1234306"/>
                <a:gd name="connsiteX58" fmla="*/ 762747 w 1234439"/>
                <a:gd name="connsiteY58" fmla="*/ 484177 h 1234306"/>
                <a:gd name="connsiteX59" fmla="*/ 775897 w 1234439"/>
                <a:gd name="connsiteY59" fmla="*/ 478769 h 1234306"/>
                <a:gd name="connsiteX60" fmla="*/ 878768 w 1234439"/>
                <a:gd name="connsiteY60" fmla="*/ 377368 h 1234306"/>
                <a:gd name="connsiteX61" fmla="*/ 1170154 w 1234439"/>
                <a:gd name="connsiteY61" fmla="*/ 664616 h 1234306"/>
                <a:gd name="connsiteX62" fmla="*/ 537714 w 1234439"/>
                <a:gd name="connsiteY62" fmla="*/ 664082 h 123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34439" h="1234306">
                  <a:moveTo>
                    <a:pt x="1215682" y="0"/>
                  </a:moveTo>
                  <a:lnTo>
                    <a:pt x="837713" y="0"/>
                  </a:lnTo>
                  <a:cubicBezTo>
                    <a:pt x="827366" y="0"/>
                    <a:pt x="819021" y="8344"/>
                    <a:pt x="819021" y="18692"/>
                  </a:cubicBezTo>
                  <a:cubicBezTo>
                    <a:pt x="819021" y="29039"/>
                    <a:pt x="827433" y="37383"/>
                    <a:pt x="837713" y="37383"/>
                  </a:cubicBezTo>
                  <a:lnTo>
                    <a:pt x="1196923" y="37383"/>
                  </a:lnTo>
                  <a:lnTo>
                    <a:pt x="1196923" y="638448"/>
                  </a:lnTo>
                  <a:lnTo>
                    <a:pt x="905269" y="350933"/>
                  </a:lnTo>
                  <a:lnTo>
                    <a:pt x="1129568" y="129839"/>
                  </a:lnTo>
                  <a:cubicBezTo>
                    <a:pt x="1136910" y="122563"/>
                    <a:pt x="1137044" y="110747"/>
                    <a:pt x="1129768" y="103404"/>
                  </a:cubicBezTo>
                  <a:cubicBezTo>
                    <a:pt x="1122491" y="96061"/>
                    <a:pt x="1110676" y="95994"/>
                    <a:pt x="1103332" y="103204"/>
                  </a:cubicBezTo>
                  <a:lnTo>
                    <a:pt x="762613" y="439050"/>
                  </a:lnTo>
                  <a:lnTo>
                    <a:pt x="355139" y="37383"/>
                  </a:lnTo>
                  <a:lnTo>
                    <a:pt x="712947" y="37383"/>
                  </a:lnTo>
                  <a:cubicBezTo>
                    <a:pt x="723294" y="37383"/>
                    <a:pt x="731639" y="29039"/>
                    <a:pt x="731639" y="18692"/>
                  </a:cubicBezTo>
                  <a:cubicBezTo>
                    <a:pt x="731639" y="8344"/>
                    <a:pt x="723294" y="0"/>
                    <a:pt x="712947" y="0"/>
                  </a:cubicBezTo>
                  <a:lnTo>
                    <a:pt x="309611" y="0"/>
                  </a:lnTo>
                  <a:cubicBezTo>
                    <a:pt x="299264" y="0"/>
                    <a:pt x="290920" y="8344"/>
                    <a:pt x="290920" y="18692"/>
                  </a:cubicBezTo>
                  <a:lnTo>
                    <a:pt x="290920" y="907673"/>
                  </a:lnTo>
                  <a:cubicBezTo>
                    <a:pt x="290920" y="915216"/>
                    <a:pt x="295459" y="921958"/>
                    <a:pt x="302402" y="924895"/>
                  </a:cubicBezTo>
                  <a:cubicBezTo>
                    <a:pt x="304738" y="925897"/>
                    <a:pt x="307208" y="926364"/>
                    <a:pt x="309611" y="926364"/>
                  </a:cubicBezTo>
                  <a:cubicBezTo>
                    <a:pt x="314418" y="926364"/>
                    <a:pt x="319157" y="924495"/>
                    <a:pt x="322762" y="920957"/>
                  </a:cubicBezTo>
                  <a:lnTo>
                    <a:pt x="545391" y="701465"/>
                  </a:lnTo>
                  <a:lnTo>
                    <a:pt x="897726" y="701665"/>
                  </a:lnTo>
                  <a:lnTo>
                    <a:pt x="897726" y="1140849"/>
                  </a:lnTo>
                  <a:cubicBezTo>
                    <a:pt x="897726" y="1171757"/>
                    <a:pt x="872559" y="1196923"/>
                    <a:pt x="841585" y="1196923"/>
                  </a:cubicBezTo>
                  <a:lnTo>
                    <a:pt x="93457" y="1196923"/>
                  </a:lnTo>
                  <a:cubicBezTo>
                    <a:pt x="62550" y="1196923"/>
                    <a:pt x="37383" y="1171757"/>
                    <a:pt x="37383" y="1140849"/>
                  </a:cubicBezTo>
                  <a:lnTo>
                    <a:pt x="37383" y="1034841"/>
                  </a:lnTo>
                  <a:lnTo>
                    <a:pt x="816685" y="1034841"/>
                  </a:lnTo>
                  <a:cubicBezTo>
                    <a:pt x="827032" y="1034841"/>
                    <a:pt x="835377" y="1026497"/>
                    <a:pt x="835377" y="1016150"/>
                  </a:cubicBezTo>
                  <a:cubicBezTo>
                    <a:pt x="835377" y="1005870"/>
                    <a:pt x="827032" y="997459"/>
                    <a:pt x="816685" y="997459"/>
                  </a:cubicBezTo>
                  <a:lnTo>
                    <a:pt x="37383" y="997459"/>
                  </a:lnTo>
                  <a:lnTo>
                    <a:pt x="37383" y="641652"/>
                  </a:lnTo>
                  <a:cubicBezTo>
                    <a:pt x="37383" y="631372"/>
                    <a:pt x="29038" y="622961"/>
                    <a:pt x="18691" y="622961"/>
                  </a:cubicBezTo>
                  <a:cubicBezTo>
                    <a:pt x="8344" y="622961"/>
                    <a:pt x="0" y="631372"/>
                    <a:pt x="0" y="641652"/>
                  </a:cubicBezTo>
                  <a:lnTo>
                    <a:pt x="0" y="1140782"/>
                  </a:lnTo>
                  <a:cubicBezTo>
                    <a:pt x="0" y="1192317"/>
                    <a:pt x="41922" y="1234307"/>
                    <a:pt x="93524" y="1234307"/>
                  </a:cubicBezTo>
                  <a:lnTo>
                    <a:pt x="841652" y="1234307"/>
                  </a:lnTo>
                  <a:cubicBezTo>
                    <a:pt x="893253" y="1234307"/>
                    <a:pt x="935176" y="1192317"/>
                    <a:pt x="935176" y="1140782"/>
                  </a:cubicBezTo>
                  <a:lnTo>
                    <a:pt x="935176" y="701599"/>
                  </a:lnTo>
                  <a:lnTo>
                    <a:pt x="1215749" y="701799"/>
                  </a:lnTo>
                  <a:lnTo>
                    <a:pt x="1215749" y="701799"/>
                  </a:lnTo>
                  <a:cubicBezTo>
                    <a:pt x="1220688" y="701799"/>
                    <a:pt x="1225428" y="699796"/>
                    <a:pt x="1228966" y="696325"/>
                  </a:cubicBezTo>
                  <a:cubicBezTo>
                    <a:pt x="1232437" y="692854"/>
                    <a:pt x="1234440" y="688114"/>
                    <a:pt x="1234440" y="683107"/>
                  </a:cubicBezTo>
                  <a:lnTo>
                    <a:pt x="1234440" y="18692"/>
                  </a:lnTo>
                  <a:cubicBezTo>
                    <a:pt x="1234373" y="8411"/>
                    <a:pt x="1226029" y="0"/>
                    <a:pt x="1215682" y="0"/>
                  </a:cubicBezTo>
                  <a:close/>
                  <a:moveTo>
                    <a:pt x="537714" y="664082"/>
                  </a:moveTo>
                  <a:lnTo>
                    <a:pt x="537714" y="664082"/>
                  </a:lnTo>
                  <a:cubicBezTo>
                    <a:pt x="532774" y="664082"/>
                    <a:pt x="528102" y="666018"/>
                    <a:pt x="524564" y="669490"/>
                  </a:cubicBezTo>
                  <a:lnTo>
                    <a:pt x="328303" y="862946"/>
                  </a:lnTo>
                  <a:lnTo>
                    <a:pt x="328303" y="63418"/>
                  </a:lnTo>
                  <a:lnTo>
                    <a:pt x="620024" y="351000"/>
                  </a:lnTo>
                  <a:lnTo>
                    <a:pt x="398997" y="568822"/>
                  </a:lnTo>
                  <a:cubicBezTo>
                    <a:pt x="391654" y="576099"/>
                    <a:pt x="391587" y="587914"/>
                    <a:pt x="398796" y="595324"/>
                  </a:cubicBezTo>
                  <a:cubicBezTo>
                    <a:pt x="402468" y="599063"/>
                    <a:pt x="407274" y="600932"/>
                    <a:pt x="412148" y="600932"/>
                  </a:cubicBezTo>
                  <a:cubicBezTo>
                    <a:pt x="416887" y="600932"/>
                    <a:pt x="421627" y="599129"/>
                    <a:pt x="425299" y="595524"/>
                  </a:cubicBezTo>
                  <a:lnTo>
                    <a:pt x="646726" y="377301"/>
                  </a:lnTo>
                  <a:lnTo>
                    <a:pt x="749596" y="478769"/>
                  </a:lnTo>
                  <a:cubicBezTo>
                    <a:pt x="753201" y="482307"/>
                    <a:pt x="757940" y="484177"/>
                    <a:pt x="762747" y="484177"/>
                  </a:cubicBezTo>
                  <a:cubicBezTo>
                    <a:pt x="767486" y="484177"/>
                    <a:pt x="772226" y="482374"/>
                    <a:pt x="775897" y="478769"/>
                  </a:cubicBezTo>
                  <a:lnTo>
                    <a:pt x="878768" y="377368"/>
                  </a:lnTo>
                  <a:lnTo>
                    <a:pt x="1170154" y="664616"/>
                  </a:lnTo>
                  <a:lnTo>
                    <a:pt x="537714" y="664082"/>
                  </a:lnTo>
                  <a:close/>
                </a:path>
              </a:pathLst>
            </a:custGeom>
            <a:grpFill/>
            <a:ln w="6671" cap="flat">
              <a:noFill/>
              <a:prstDash val="solid"/>
              <a:miter/>
            </a:ln>
          </p:spPr>
          <p:txBody>
            <a:bodyPr rtlCol="0" anchor="ctr"/>
            <a:lstStyle/>
            <a:p>
              <a:endParaRPr lang="en-US" sz="1200"/>
            </a:p>
          </p:txBody>
        </p:sp>
      </p:grpSp>
      <p:grpSp>
        <p:nvGrpSpPr>
          <p:cNvPr id="35" name="Graphic 2">
            <a:extLst>
              <a:ext uri="{FF2B5EF4-FFF2-40B4-BE49-F238E27FC236}">
                <a16:creationId xmlns:a16="http://schemas.microsoft.com/office/drawing/2014/main" id="{10653E02-2B0F-A66A-B590-B638970BC5EA}"/>
              </a:ext>
            </a:extLst>
          </p:cNvPr>
          <p:cNvGrpSpPr/>
          <p:nvPr/>
        </p:nvGrpSpPr>
        <p:grpSpPr>
          <a:xfrm>
            <a:off x="8453122" y="3667782"/>
            <a:ext cx="1381758" cy="1363272"/>
            <a:chOff x="8473652" y="7981454"/>
            <a:chExt cx="1234508" cy="1217989"/>
          </a:xfrm>
          <a:solidFill>
            <a:schemeClr val="accent1"/>
          </a:solidFill>
        </p:grpSpPr>
        <p:sp>
          <p:nvSpPr>
            <p:cNvPr id="36" name="Freeform: Shape 35">
              <a:extLst>
                <a:ext uri="{FF2B5EF4-FFF2-40B4-BE49-F238E27FC236}">
                  <a16:creationId xmlns:a16="http://schemas.microsoft.com/office/drawing/2014/main" id="{CC661A9A-3060-9C2D-8DC4-2E7EA338835D}"/>
                </a:ext>
              </a:extLst>
            </p:cNvPr>
            <p:cNvSpPr/>
            <p:nvPr/>
          </p:nvSpPr>
          <p:spPr>
            <a:xfrm>
              <a:off x="8473652" y="8577179"/>
              <a:ext cx="793761" cy="622191"/>
            </a:xfrm>
            <a:custGeom>
              <a:avLst/>
              <a:gdLst>
                <a:gd name="connsiteX0" fmla="*/ 774972 w 793761"/>
                <a:gd name="connsiteY0" fmla="*/ 460027 h 622191"/>
                <a:gd name="connsiteX1" fmla="*/ 162138 w 793761"/>
                <a:gd name="connsiteY1" fmla="*/ 460027 h 622191"/>
                <a:gd name="connsiteX2" fmla="*/ 162138 w 793761"/>
                <a:gd name="connsiteY2" fmla="*/ 307294 h 622191"/>
                <a:gd name="connsiteX3" fmla="*/ 460147 w 793761"/>
                <a:gd name="connsiteY3" fmla="*/ 307294 h 622191"/>
                <a:gd name="connsiteX4" fmla="*/ 478864 w 793761"/>
                <a:gd name="connsiteY4" fmla="*/ 288577 h 622191"/>
                <a:gd name="connsiteX5" fmla="*/ 460147 w 793761"/>
                <a:gd name="connsiteY5" fmla="*/ 269860 h 622191"/>
                <a:gd name="connsiteX6" fmla="*/ 48009 w 793761"/>
                <a:gd name="connsiteY6" fmla="*/ 269860 h 622191"/>
                <a:gd name="connsiteX7" fmla="*/ 155412 w 793761"/>
                <a:gd name="connsiteY7" fmla="*/ 37434 h 622191"/>
                <a:gd name="connsiteX8" fmla="*/ 189409 w 793761"/>
                <a:gd name="connsiteY8" fmla="*/ 37434 h 622191"/>
                <a:gd name="connsiteX9" fmla="*/ 208127 w 793761"/>
                <a:gd name="connsiteY9" fmla="*/ 18716 h 622191"/>
                <a:gd name="connsiteX10" fmla="*/ 189409 w 793761"/>
                <a:gd name="connsiteY10" fmla="*/ 0 h 622191"/>
                <a:gd name="connsiteX11" fmla="*/ 143422 w 793761"/>
                <a:gd name="connsiteY11" fmla="*/ 0 h 622191"/>
                <a:gd name="connsiteX12" fmla="*/ 126459 w 793761"/>
                <a:gd name="connsiteY12" fmla="*/ 10894 h 622191"/>
                <a:gd name="connsiteX13" fmla="*/ 1728 w 793761"/>
                <a:gd name="connsiteY13" fmla="*/ 280754 h 622191"/>
                <a:gd name="connsiteX14" fmla="*/ 2971 w 793761"/>
                <a:gd name="connsiteY14" fmla="*/ 298666 h 622191"/>
                <a:gd name="connsiteX15" fmla="*/ 18764 w 793761"/>
                <a:gd name="connsiteY15" fmla="*/ 307294 h 622191"/>
                <a:gd name="connsiteX16" fmla="*/ 124778 w 793761"/>
                <a:gd name="connsiteY16" fmla="*/ 307294 h 622191"/>
                <a:gd name="connsiteX17" fmla="*/ 124778 w 793761"/>
                <a:gd name="connsiteY17" fmla="*/ 603475 h 622191"/>
                <a:gd name="connsiteX18" fmla="*/ 143495 w 793761"/>
                <a:gd name="connsiteY18" fmla="*/ 622192 h 622191"/>
                <a:gd name="connsiteX19" fmla="*/ 162212 w 793761"/>
                <a:gd name="connsiteY19" fmla="*/ 603475 h 622191"/>
                <a:gd name="connsiteX20" fmla="*/ 162212 w 793761"/>
                <a:gd name="connsiteY20" fmla="*/ 497461 h 622191"/>
                <a:gd name="connsiteX21" fmla="*/ 775045 w 793761"/>
                <a:gd name="connsiteY21" fmla="*/ 497461 h 622191"/>
                <a:gd name="connsiteX22" fmla="*/ 793762 w 793761"/>
                <a:gd name="connsiteY22" fmla="*/ 478744 h 622191"/>
                <a:gd name="connsiteX23" fmla="*/ 774972 w 793761"/>
                <a:gd name="connsiteY23" fmla="*/ 460027 h 62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3761" h="622191">
                  <a:moveTo>
                    <a:pt x="774972" y="460027"/>
                  </a:moveTo>
                  <a:lnTo>
                    <a:pt x="162138" y="460027"/>
                  </a:lnTo>
                  <a:lnTo>
                    <a:pt x="162138" y="307294"/>
                  </a:lnTo>
                  <a:lnTo>
                    <a:pt x="460147" y="307294"/>
                  </a:lnTo>
                  <a:cubicBezTo>
                    <a:pt x="470456" y="307294"/>
                    <a:pt x="478864" y="298886"/>
                    <a:pt x="478864" y="288577"/>
                  </a:cubicBezTo>
                  <a:cubicBezTo>
                    <a:pt x="478864" y="278268"/>
                    <a:pt x="470456" y="269860"/>
                    <a:pt x="460147" y="269860"/>
                  </a:cubicBezTo>
                  <a:lnTo>
                    <a:pt x="48009" y="269860"/>
                  </a:lnTo>
                  <a:lnTo>
                    <a:pt x="155412" y="37434"/>
                  </a:lnTo>
                  <a:lnTo>
                    <a:pt x="189409" y="37434"/>
                  </a:lnTo>
                  <a:cubicBezTo>
                    <a:pt x="199719" y="37434"/>
                    <a:pt x="208127" y="29026"/>
                    <a:pt x="208127" y="18716"/>
                  </a:cubicBezTo>
                  <a:cubicBezTo>
                    <a:pt x="208127" y="8408"/>
                    <a:pt x="199719" y="0"/>
                    <a:pt x="189409" y="0"/>
                  </a:cubicBezTo>
                  <a:lnTo>
                    <a:pt x="143422" y="0"/>
                  </a:lnTo>
                  <a:cubicBezTo>
                    <a:pt x="136110" y="0"/>
                    <a:pt x="129530" y="4240"/>
                    <a:pt x="126459" y="10894"/>
                  </a:cubicBezTo>
                  <a:lnTo>
                    <a:pt x="1728" y="280754"/>
                  </a:lnTo>
                  <a:cubicBezTo>
                    <a:pt x="-977" y="286529"/>
                    <a:pt x="-465" y="293256"/>
                    <a:pt x="2971" y="298666"/>
                  </a:cubicBezTo>
                  <a:cubicBezTo>
                    <a:pt x="6408" y="304004"/>
                    <a:pt x="12330" y="307294"/>
                    <a:pt x="18764" y="307294"/>
                  </a:cubicBezTo>
                  <a:lnTo>
                    <a:pt x="124778" y="307294"/>
                  </a:lnTo>
                  <a:lnTo>
                    <a:pt x="124778" y="603475"/>
                  </a:lnTo>
                  <a:cubicBezTo>
                    <a:pt x="124778" y="613783"/>
                    <a:pt x="133186" y="622192"/>
                    <a:pt x="143495" y="622192"/>
                  </a:cubicBezTo>
                  <a:cubicBezTo>
                    <a:pt x="153803" y="622192"/>
                    <a:pt x="162212" y="613857"/>
                    <a:pt x="162212" y="603475"/>
                  </a:cubicBezTo>
                  <a:lnTo>
                    <a:pt x="162212" y="497461"/>
                  </a:lnTo>
                  <a:lnTo>
                    <a:pt x="775045" y="497461"/>
                  </a:lnTo>
                  <a:cubicBezTo>
                    <a:pt x="785427" y="497461"/>
                    <a:pt x="793762" y="489053"/>
                    <a:pt x="793762" y="478744"/>
                  </a:cubicBezTo>
                  <a:cubicBezTo>
                    <a:pt x="793689" y="468435"/>
                    <a:pt x="785354" y="460027"/>
                    <a:pt x="774972" y="460027"/>
                  </a:cubicBezTo>
                  <a:close/>
                </a:path>
              </a:pathLst>
            </a:custGeom>
            <a:grpFill/>
            <a:ln w="7310"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1DD40989-750E-9D4F-7100-B944FACF958C}"/>
                </a:ext>
              </a:extLst>
            </p:cNvPr>
            <p:cNvSpPr/>
            <p:nvPr/>
          </p:nvSpPr>
          <p:spPr>
            <a:xfrm>
              <a:off x="8716904" y="7981454"/>
              <a:ext cx="991257" cy="1217989"/>
            </a:xfrm>
            <a:custGeom>
              <a:avLst/>
              <a:gdLst>
                <a:gd name="connsiteX0" fmla="*/ 989554 w 991257"/>
                <a:gd name="connsiteY0" fmla="*/ 876479 h 1217989"/>
                <a:gd name="connsiteX1" fmla="*/ 864896 w 991257"/>
                <a:gd name="connsiteY1" fmla="*/ 606618 h 1217989"/>
                <a:gd name="connsiteX2" fmla="*/ 847934 w 991257"/>
                <a:gd name="connsiteY2" fmla="*/ 595725 h 1217989"/>
                <a:gd name="connsiteX3" fmla="*/ 727225 w 991257"/>
                <a:gd name="connsiteY3" fmla="*/ 595725 h 1217989"/>
                <a:gd name="connsiteX4" fmla="*/ 747404 w 991257"/>
                <a:gd name="connsiteY4" fmla="*/ 527583 h 1217989"/>
                <a:gd name="connsiteX5" fmla="*/ 744406 w 991257"/>
                <a:gd name="connsiteY5" fmla="*/ 511060 h 1217989"/>
                <a:gd name="connsiteX6" fmla="*/ 729418 w 991257"/>
                <a:gd name="connsiteY6" fmla="*/ 503529 h 1217989"/>
                <a:gd name="connsiteX7" fmla="*/ 673340 w 991257"/>
                <a:gd name="connsiteY7" fmla="*/ 503529 h 1217989"/>
                <a:gd name="connsiteX8" fmla="*/ 673340 w 991257"/>
                <a:gd name="connsiteY8" fmla="*/ 456006 h 1217989"/>
                <a:gd name="connsiteX9" fmla="*/ 610098 w 991257"/>
                <a:gd name="connsiteY9" fmla="*/ 360593 h 1217989"/>
                <a:gd name="connsiteX10" fmla="*/ 541956 w 991257"/>
                <a:gd name="connsiteY10" fmla="*/ 334930 h 1217989"/>
                <a:gd name="connsiteX11" fmla="*/ 511688 w 991257"/>
                <a:gd name="connsiteY11" fmla="*/ 326742 h 1217989"/>
                <a:gd name="connsiteX12" fmla="*/ 460655 w 991257"/>
                <a:gd name="connsiteY12" fmla="*/ 277317 h 1217989"/>
                <a:gd name="connsiteX13" fmla="*/ 460362 w 991257"/>
                <a:gd name="connsiteY13" fmla="*/ 275343 h 1217989"/>
                <a:gd name="connsiteX14" fmla="*/ 514393 w 991257"/>
                <a:gd name="connsiteY14" fmla="*/ 145495 h 1217989"/>
                <a:gd name="connsiteX15" fmla="*/ 374089 w 991257"/>
                <a:gd name="connsiteY15" fmla="*/ 0 h 1217989"/>
                <a:gd name="connsiteX16" fmla="*/ 233785 w 991257"/>
                <a:gd name="connsiteY16" fmla="*/ 145495 h 1217989"/>
                <a:gd name="connsiteX17" fmla="*/ 287669 w 991257"/>
                <a:gd name="connsiteY17" fmla="*/ 275197 h 1217989"/>
                <a:gd name="connsiteX18" fmla="*/ 287084 w 991257"/>
                <a:gd name="connsiteY18" fmla="*/ 279072 h 1217989"/>
                <a:gd name="connsiteX19" fmla="*/ 236490 w 991257"/>
                <a:gd name="connsiteY19" fmla="*/ 326742 h 1217989"/>
                <a:gd name="connsiteX20" fmla="*/ 206002 w 991257"/>
                <a:gd name="connsiteY20" fmla="*/ 335003 h 1217989"/>
                <a:gd name="connsiteX21" fmla="*/ 137934 w 991257"/>
                <a:gd name="connsiteY21" fmla="*/ 360666 h 1217989"/>
                <a:gd name="connsiteX22" fmla="*/ 74764 w 991257"/>
                <a:gd name="connsiteY22" fmla="*/ 456006 h 1217989"/>
                <a:gd name="connsiteX23" fmla="*/ 74764 w 991257"/>
                <a:gd name="connsiteY23" fmla="*/ 503602 h 1217989"/>
                <a:gd name="connsiteX24" fmla="*/ 18687 w 991257"/>
                <a:gd name="connsiteY24" fmla="*/ 503602 h 1217989"/>
                <a:gd name="connsiteX25" fmla="*/ 3698 w 991257"/>
                <a:gd name="connsiteY25" fmla="*/ 511132 h 1217989"/>
                <a:gd name="connsiteX26" fmla="*/ 774 w 991257"/>
                <a:gd name="connsiteY26" fmla="*/ 527656 h 1217989"/>
                <a:gd name="connsiteX27" fmla="*/ 75568 w 991257"/>
                <a:gd name="connsiteY27" fmla="*/ 780628 h 1217989"/>
                <a:gd name="connsiteX28" fmla="*/ 93481 w 991257"/>
                <a:gd name="connsiteY28" fmla="*/ 794007 h 1217989"/>
                <a:gd name="connsiteX29" fmla="*/ 554824 w 991257"/>
                <a:gd name="connsiteY29" fmla="*/ 794007 h 1217989"/>
                <a:gd name="connsiteX30" fmla="*/ 573541 w 991257"/>
                <a:gd name="connsiteY30" fmla="*/ 775290 h 1217989"/>
                <a:gd name="connsiteX31" fmla="*/ 554824 w 991257"/>
                <a:gd name="connsiteY31" fmla="*/ 756573 h 1217989"/>
                <a:gd name="connsiteX32" fmla="*/ 107446 w 991257"/>
                <a:gd name="connsiteY32" fmla="*/ 756573 h 1217989"/>
                <a:gd name="connsiteX33" fmla="*/ 43691 w 991257"/>
                <a:gd name="connsiteY33" fmla="*/ 540963 h 1217989"/>
                <a:gd name="connsiteX34" fmla="*/ 704340 w 991257"/>
                <a:gd name="connsiteY34" fmla="*/ 540963 h 1217989"/>
                <a:gd name="connsiteX35" fmla="*/ 636637 w 991257"/>
                <a:gd name="connsiteY35" fmla="*/ 769953 h 1217989"/>
                <a:gd name="connsiteX36" fmla="*/ 649286 w 991257"/>
                <a:gd name="connsiteY36" fmla="*/ 793203 h 1217989"/>
                <a:gd name="connsiteX37" fmla="*/ 654623 w 991257"/>
                <a:gd name="connsiteY37" fmla="*/ 794007 h 1217989"/>
                <a:gd name="connsiteX38" fmla="*/ 672536 w 991257"/>
                <a:gd name="connsiteY38" fmla="*/ 780628 h 1217989"/>
                <a:gd name="connsiteX39" fmla="*/ 716112 w 991257"/>
                <a:gd name="connsiteY39" fmla="*/ 633232 h 1217989"/>
                <a:gd name="connsiteX40" fmla="*/ 835944 w 991257"/>
                <a:gd name="connsiteY40" fmla="*/ 633232 h 1217989"/>
                <a:gd name="connsiteX41" fmla="*/ 943347 w 991257"/>
                <a:gd name="connsiteY41" fmla="*/ 865658 h 1217989"/>
                <a:gd name="connsiteX42" fmla="*/ 316768 w 991257"/>
                <a:gd name="connsiteY42" fmla="*/ 865658 h 1217989"/>
                <a:gd name="connsiteX43" fmla="*/ 298051 w 991257"/>
                <a:gd name="connsiteY43" fmla="*/ 884375 h 1217989"/>
                <a:gd name="connsiteX44" fmla="*/ 316768 w 991257"/>
                <a:gd name="connsiteY44" fmla="*/ 903092 h 1217989"/>
                <a:gd name="connsiteX45" fmla="*/ 829217 w 991257"/>
                <a:gd name="connsiteY45" fmla="*/ 903092 h 1217989"/>
                <a:gd name="connsiteX46" fmla="*/ 829217 w 991257"/>
                <a:gd name="connsiteY46" fmla="*/ 1055824 h 1217989"/>
                <a:gd name="connsiteX47" fmla="*/ 631593 w 991257"/>
                <a:gd name="connsiteY47" fmla="*/ 1055824 h 1217989"/>
                <a:gd name="connsiteX48" fmla="*/ 612876 w 991257"/>
                <a:gd name="connsiteY48" fmla="*/ 1074542 h 1217989"/>
                <a:gd name="connsiteX49" fmla="*/ 631593 w 991257"/>
                <a:gd name="connsiteY49" fmla="*/ 1093258 h 1217989"/>
                <a:gd name="connsiteX50" fmla="*/ 829217 w 991257"/>
                <a:gd name="connsiteY50" fmla="*/ 1093258 h 1217989"/>
                <a:gd name="connsiteX51" fmla="*/ 829217 w 991257"/>
                <a:gd name="connsiteY51" fmla="*/ 1199272 h 1217989"/>
                <a:gd name="connsiteX52" fmla="*/ 847934 w 991257"/>
                <a:gd name="connsiteY52" fmla="*/ 1217989 h 1217989"/>
                <a:gd name="connsiteX53" fmla="*/ 866651 w 991257"/>
                <a:gd name="connsiteY53" fmla="*/ 1199272 h 1217989"/>
                <a:gd name="connsiteX54" fmla="*/ 866651 w 991257"/>
                <a:gd name="connsiteY54" fmla="*/ 903092 h 1217989"/>
                <a:gd name="connsiteX55" fmla="*/ 972665 w 991257"/>
                <a:gd name="connsiteY55" fmla="*/ 903092 h 1217989"/>
                <a:gd name="connsiteX56" fmla="*/ 988384 w 991257"/>
                <a:gd name="connsiteY56" fmla="*/ 894464 h 1217989"/>
                <a:gd name="connsiteX57" fmla="*/ 989554 w 991257"/>
                <a:gd name="connsiteY57" fmla="*/ 876479 h 1217989"/>
                <a:gd name="connsiteX58" fmla="*/ 271146 w 991257"/>
                <a:gd name="connsiteY58" fmla="*/ 145495 h 1217989"/>
                <a:gd name="connsiteX59" fmla="*/ 374016 w 991257"/>
                <a:gd name="connsiteY59" fmla="*/ 37361 h 1217989"/>
                <a:gd name="connsiteX60" fmla="*/ 476886 w 991257"/>
                <a:gd name="connsiteY60" fmla="*/ 145495 h 1217989"/>
                <a:gd name="connsiteX61" fmla="*/ 374016 w 991257"/>
                <a:gd name="connsiteY61" fmla="*/ 273077 h 1217989"/>
                <a:gd name="connsiteX62" fmla="*/ 271146 w 991257"/>
                <a:gd name="connsiteY62" fmla="*/ 145495 h 1217989"/>
                <a:gd name="connsiteX63" fmla="*/ 319985 w 991257"/>
                <a:gd name="connsiteY63" fmla="*/ 297789 h 1217989"/>
                <a:gd name="connsiteX64" fmla="*/ 374016 w 991257"/>
                <a:gd name="connsiteY64" fmla="*/ 310511 h 1217989"/>
                <a:gd name="connsiteX65" fmla="*/ 428046 w 991257"/>
                <a:gd name="connsiteY65" fmla="*/ 297716 h 1217989"/>
                <a:gd name="connsiteX66" fmla="*/ 469940 w 991257"/>
                <a:gd name="connsiteY66" fmla="*/ 348602 h 1217989"/>
                <a:gd name="connsiteX67" fmla="*/ 374016 w 991257"/>
                <a:gd name="connsiteY67" fmla="*/ 400805 h 1217989"/>
                <a:gd name="connsiteX68" fmla="*/ 278165 w 991257"/>
                <a:gd name="connsiteY68" fmla="*/ 349115 h 1217989"/>
                <a:gd name="connsiteX69" fmla="*/ 319985 w 991257"/>
                <a:gd name="connsiteY69" fmla="*/ 297789 h 1217989"/>
                <a:gd name="connsiteX70" fmla="*/ 635906 w 991257"/>
                <a:gd name="connsiteY70" fmla="*/ 503529 h 1217989"/>
                <a:gd name="connsiteX71" fmla="*/ 112198 w 991257"/>
                <a:gd name="connsiteY71" fmla="*/ 503529 h 1217989"/>
                <a:gd name="connsiteX72" fmla="*/ 112198 w 991257"/>
                <a:gd name="connsiteY72" fmla="*/ 455933 h 1217989"/>
                <a:gd name="connsiteX73" fmla="*/ 153946 w 991257"/>
                <a:gd name="connsiteY73" fmla="*/ 394444 h 1217989"/>
                <a:gd name="connsiteX74" fmla="*/ 216676 w 991257"/>
                <a:gd name="connsiteY74" fmla="*/ 370829 h 1217989"/>
                <a:gd name="connsiteX75" fmla="*/ 243655 w 991257"/>
                <a:gd name="connsiteY75" fmla="*/ 363518 h 1217989"/>
                <a:gd name="connsiteX76" fmla="*/ 374016 w 991257"/>
                <a:gd name="connsiteY76" fmla="*/ 438239 h 1217989"/>
                <a:gd name="connsiteX77" fmla="*/ 504376 w 991257"/>
                <a:gd name="connsiteY77" fmla="*/ 363518 h 1217989"/>
                <a:gd name="connsiteX78" fmla="*/ 531209 w 991257"/>
                <a:gd name="connsiteY78" fmla="*/ 370829 h 1217989"/>
                <a:gd name="connsiteX79" fmla="*/ 594013 w 991257"/>
                <a:gd name="connsiteY79" fmla="*/ 394444 h 1217989"/>
                <a:gd name="connsiteX80" fmla="*/ 635906 w 991257"/>
                <a:gd name="connsiteY80" fmla="*/ 456079 h 1217989"/>
                <a:gd name="connsiteX81" fmla="*/ 635906 w 991257"/>
                <a:gd name="connsiteY81" fmla="*/ 503529 h 121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91257" h="1217989">
                  <a:moveTo>
                    <a:pt x="989554" y="876479"/>
                  </a:moveTo>
                  <a:lnTo>
                    <a:pt x="864896" y="606618"/>
                  </a:lnTo>
                  <a:cubicBezTo>
                    <a:pt x="861826" y="599965"/>
                    <a:pt x="855172" y="595725"/>
                    <a:pt x="847934" y="595725"/>
                  </a:cubicBezTo>
                  <a:lnTo>
                    <a:pt x="727225" y="595725"/>
                  </a:lnTo>
                  <a:lnTo>
                    <a:pt x="747404" y="527583"/>
                  </a:lnTo>
                  <a:cubicBezTo>
                    <a:pt x="749085" y="521881"/>
                    <a:pt x="747989" y="515812"/>
                    <a:pt x="744406" y="511060"/>
                  </a:cubicBezTo>
                  <a:cubicBezTo>
                    <a:pt x="740897" y="506308"/>
                    <a:pt x="735340" y="503529"/>
                    <a:pt x="729418" y="503529"/>
                  </a:cubicBezTo>
                  <a:lnTo>
                    <a:pt x="673340" y="503529"/>
                  </a:lnTo>
                  <a:lnTo>
                    <a:pt x="673340" y="456006"/>
                  </a:lnTo>
                  <a:cubicBezTo>
                    <a:pt x="673340" y="415574"/>
                    <a:pt x="649140" y="379018"/>
                    <a:pt x="610098" y="360593"/>
                  </a:cubicBezTo>
                  <a:cubicBezTo>
                    <a:pt x="589626" y="350942"/>
                    <a:pt x="566669" y="342315"/>
                    <a:pt x="541956" y="334930"/>
                  </a:cubicBezTo>
                  <a:cubicBezTo>
                    <a:pt x="531940" y="331933"/>
                    <a:pt x="521777" y="329155"/>
                    <a:pt x="511688" y="326742"/>
                  </a:cubicBezTo>
                  <a:cubicBezTo>
                    <a:pt x="484928" y="319430"/>
                    <a:pt x="465334" y="300494"/>
                    <a:pt x="460655" y="277317"/>
                  </a:cubicBezTo>
                  <a:cubicBezTo>
                    <a:pt x="460582" y="276806"/>
                    <a:pt x="460508" y="276075"/>
                    <a:pt x="460362" y="275343"/>
                  </a:cubicBezTo>
                  <a:cubicBezTo>
                    <a:pt x="493190" y="245147"/>
                    <a:pt x="514393" y="198209"/>
                    <a:pt x="514393" y="145495"/>
                  </a:cubicBezTo>
                  <a:cubicBezTo>
                    <a:pt x="514393" y="59806"/>
                    <a:pt x="456706" y="0"/>
                    <a:pt x="374089" y="0"/>
                  </a:cubicBezTo>
                  <a:cubicBezTo>
                    <a:pt x="291471" y="0"/>
                    <a:pt x="233785" y="59806"/>
                    <a:pt x="233785" y="145495"/>
                  </a:cubicBezTo>
                  <a:cubicBezTo>
                    <a:pt x="233785" y="198136"/>
                    <a:pt x="254915" y="245002"/>
                    <a:pt x="287669" y="275197"/>
                  </a:cubicBezTo>
                  <a:cubicBezTo>
                    <a:pt x="287523" y="276659"/>
                    <a:pt x="287304" y="278048"/>
                    <a:pt x="287084" y="279072"/>
                  </a:cubicBezTo>
                  <a:cubicBezTo>
                    <a:pt x="282259" y="301810"/>
                    <a:pt x="262372" y="320454"/>
                    <a:pt x="236490" y="326742"/>
                  </a:cubicBezTo>
                  <a:cubicBezTo>
                    <a:pt x="226108" y="329227"/>
                    <a:pt x="216092" y="331933"/>
                    <a:pt x="206002" y="335003"/>
                  </a:cubicBezTo>
                  <a:cubicBezTo>
                    <a:pt x="181217" y="342388"/>
                    <a:pt x="158332" y="351016"/>
                    <a:pt x="137934" y="360666"/>
                  </a:cubicBezTo>
                  <a:cubicBezTo>
                    <a:pt x="98964" y="379091"/>
                    <a:pt x="74764" y="415647"/>
                    <a:pt x="74764" y="456006"/>
                  </a:cubicBezTo>
                  <a:lnTo>
                    <a:pt x="74764" y="503602"/>
                  </a:lnTo>
                  <a:lnTo>
                    <a:pt x="18687" y="503602"/>
                  </a:lnTo>
                  <a:cubicBezTo>
                    <a:pt x="12764" y="503602"/>
                    <a:pt x="7208" y="506381"/>
                    <a:pt x="3698" y="511132"/>
                  </a:cubicBezTo>
                  <a:cubicBezTo>
                    <a:pt x="189" y="515885"/>
                    <a:pt x="-908" y="521954"/>
                    <a:pt x="774" y="527656"/>
                  </a:cubicBezTo>
                  <a:lnTo>
                    <a:pt x="75568" y="780628"/>
                  </a:lnTo>
                  <a:cubicBezTo>
                    <a:pt x="77908" y="788597"/>
                    <a:pt x="85219" y="794007"/>
                    <a:pt x="93481" y="794007"/>
                  </a:cubicBezTo>
                  <a:lnTo>
                    <a:pt x="554824" y="794007"/>
                  </a:lnTo>
                  <a:cubicBezTo>
                    <a:pt x="565133" y="794007"/>
                    <a:pt x="573541" y="785599"/>
                    <a:pt x="573541" y="775290"/>
                  </a:cubicBezTo>
                  <a:cubicBezTo>
                    <a:pt x="573541" y="764981"/>
                    <a:pt x="565133" y="756573"/>
                    <a:pt x="554824" y="756573"/>
                  </a:cubicBezTo>
                  <a:lnTo>
                    <a:pt x="107446" y="756573"/>
                  </a:lnTo>
                  <a:lnTo>
                    <a:pt x="43691" y="540963"/>
                  </a:lnTo>
                  <a:lnTo>
                    <a:pt x="704340" y="540963"/>
                  </a:lnTo>
                  <a:lnTo>
                    <a:pt x="636637" y="769953"/>
                  </a:lnTo>
                  <a:cubicBezTo>
                    <a:pt x="633713" y="779896"/>
                    <a:pt x="639343" y="790278"/>
                    <a:pt x="649286" y="793203"/>
                  </a:cubicBezTo>
                  <a:cubicBezTo>
                    <a:pt x="651041" y="793714"/>
                    <a:pt x="652796" y="794007"/>
                    <a:pt x="654623" y="794007"/>
                  </a:cubicBezTo>
                  <a:cubicBezTo>
                    <a:pt x="662666" y="794007"/>
                    <a:pt x="670123" y="788743"/>
                    <a:pt x="672536" y="780628"/>
                  </a:cubicBezTo>
                  <a:lnTo>
                    <a:pt x="716112" y="633232"/>
                  </a:lnTo>
                  <a:lnTo>
                    <a:pt x="835944" y="633232"/>
                  </a:lnTo>
                  <a:lnTo>
                    <a:pt x="943347" y="865658"/>
                  </a:lnTo>
                  <a:lnTo>
                    <a:pt x="316768" y="865658"/>
                  </a:lnTo>
                  <a:cubicBezTo>
                    <a:pt x="306459" y="865658"/>
                    <a:pt x="298051" y="874065"/>
                    <a:pt x="298051" y="884375"/>
                  </a:cubicBezTo>
                  <a:cubicBezTo>
                    <a:pt x="298051" y="894684"/>
                    <a:pt x="306459" y="903092"/>
                    <a:pt x="316768" y="903092"/>
                  </a:cubicBezTo>
                  <a:lnTo>
                    <a:pt x="829217" y="903092"/>
                  </a:lnTo>
                  <a:lnTo>
                    <a:pt x="829217" y="1055824"/>
                  </a:lnTo>
                  <a:lnTo>
                    <a:pt x="631593" y="1055824"/>
                  </a:lnTo>
                  <a:cubicBezTo>
                    <a:pt x="621284" y="1055824"/>
                    <a:pt x="612876" y="1064233"/>
                    <a:pt x="612876" y="1074542"/>
                  </a:cubicBezTo>
                  <a:cubicBezTo>
                    <a:pt x="612876" y="1084851"/>
                    <a:pt x="621284" y="1093258"/>
                    <a:pt x="631593" y="1093258"/>
                  </a:cubicBezTo>
                  <a:lnTo>
                    <a:pt x="829217" y="1093258"/>
                  </a:lnTo>
                  <a:lnTo>
                    <a:pt x="829217" y="1199272"/>
                  </a:lnTo>
                  <a:cubicBezTo>
                    <a:pt x="829217" y="1209581"/>
                    <a:pt x="837625" y="1217989"/>
                    <a:pt x="847934" y="1217989"/>
                  </a:cubicBezTo>
                  <a:cubicBezTo>
                    <a:pt x="858243" y="1217989"/>
                    <a:pt x="866651" y="1209654"/>
                    <a:pt x="866651" y="1199272"/>
                  </a:cubicBezTo>
                  <a:lnTo>
                    <a:pt x="866651" y="903092"/>
                  </a:lnTo>
                  <a:lnTo>
                    <a:pt x="972665" y="903092"/>
                  </a:lnTo>
                  <a:cubicBezTo>
                    <a:pt x="979026" y="903092"/>
                    <a:pt x="985021" y="899801"/>
                    <a:pt x="988384" y="894464"/>
                  </a:cubicBezTo>
                  <a:cubicBezTo>
                    <a:pt x="991747" y="889054"/>
                    <a:pt x="992186" y="882254"/>
                    <a:pt x="989554" y="876479"/>
                  </a:cubicBezTo>
                  <a:close/>
                  <a:moveTo>
                    <a:pt x="271146" y="145495"/>
                  </a:moveTo>
                  <a:cubicBezTo>
                    <a:pt x="271146" y="79839"/>
                    <a:pt x="311504" y="37361"/>
                    <a:pt x="374016" y="37361"/>
                  </a:cubicBezTo>
                  <a:cubicBezTo>
                    <a:pt x="436527" y="37361"/>
                    <a:pt x="476886" y="79766"/>
                    <a:pt x="476886" y="145495"/>
                  </a:cubicBezTo>
                  <a:cubicBezTo>
                    <a:pt x="476886" y="215902"/>
                    <a:pt x="430751" y="273077"/>
                    <a:pt x="374016" y="273077"/>
                  </a:cubicBezTo>
                  <a:cubicBezTo>
                    <a:pt x="317280" y="273077"/>
                    <a:pt x="271146" y="215902"/>
                    <a:pt x="271146" y="145495"/>
                  </a:cubicBezTo>
                  <a:close/>
                  <a:moveTo>
                    <a:pt x="319985" y="297789"/>
                  </a:moveTo>
                  <a:cubicBezTo>
                    <a:pt x="336655" y="305978"/>
                    <a:pt x="354860" y="310511"/>
                    <a:pt x="374016" y="310511"/>
                  </a:cubicBezTo>
                  <a:cubicBezTo>
                    <a:pt x="393171" y="310511"/>
                    <a:pt x="411376" y="305905"/>
                    <a:pt x="428046" y="297716"/>
                  </a:cubicBezTo>
                  <a:cubicBezTo>
                    <a:pt x="435577" y="318333"/>
                    <a:pt x="450053" y="336173"/>
                    <a:pt x="469940" y="348602"/>
                  </a:cubicBezTo>
                  <a:cubicBezTo>
                    <a:pt x="462263" y="374996"/>
                    <a:pt x="425122" y="400805"/>
                    <a:pt x="374016" y="400805"/>
                  </a:cubicBezTo>
                  <a:cubicBezTo>
                    <a:pt x="323056" y="400805"/>
                    <a:pt x="285915" y="375289"/>
                    <a:pt x="278165" y="349115"/>
                  </a:cubicBezTo>
                  <a:cubicBezTo>
                    <a:pt x="297905" y="336831"/>
                    <a:pt x="312601" y="318699"/>
                    <a:pt x="319985" y="297789"/>
                  </a:cubicBezTo>
                  <a:close/>
                  <a:moveTo>
                    <a:pt x="635906" y="503529"/>
                  </a:moveTo>
                  <a:lnTo>
                    <a:pt x="112198" y="503529"/>
                  </a:lnTo>
                  <a:lnTo>
                    <a:pt x="112198" y="455933"/>
                  </a:lnTo>
                  <a:cubicBezTo>
                    <a:pt x="112198" y="430197"/>
                    <a:pt x="128210" y="406655"/>
                    <a:pt x="153946" y="394444"/>
                  </a:cubicBezTo>
                  <a:cubicBezTo>
                    <a:pt x="172663" y="385598"/>
                    <a:pt x="193719" y="377701"/>
                    <a:pt x="216676" y="370829"/>
                  </a:cubicBezTo>
                  <a:cubicBezTo>
                    <a:pt x="225596" y="368197"/>
                    <a:pt x="234516" y="365711"/>
                    <a:pt x="243655" y="363518"/>
                  </a:cubicBezTo>
                  <a:cubicBezTo>
                    <a:pt x="258570" y="406362"/>
                    <a:pt x="311139" y="438239"/>
                    <a:pt x="374016" y="438239"/>
                  </a:cubicBezTo>
                  <a:cubicBezTo>
                    <a:pt x="436820" y="438239"/>
                    <a:pt x="489388" y="406362"/>
                    <a:pt x="504376" y="363518"/>
                  </a:cubicBezTo>
                  <a:cubicBezTo>
                    <a:pt x="513442" y="365711"/>
                    <a:pt x="522362" y="368197"/>
                    <a:pt x="531209" y="370829"/>
                  </a:cubicBezTo>
                  <a:cubicBezTo>
                    <a:pt x="554166" y="377629"/>
                    <a:pt x="575296" y="385598"/>
                    <a:pt x="594013" y="394444"/>
                  </a:cubicBezTo>
                  <a:cubicBezTo>
                    <a:pt x="619822" y="406655"/>
                    <a:pt x="635906" y="430270"/>
                    <a:pt x="635906" y="456079"/>
                  </a:cubicBezTo>
                  <a:lnTo>
                    <a:pt x="635906" y="503529"/>
                  </a:lnTo>
                  <a:close/>
                </a:path>
              </a:pathLst>
            </a:custGeom>
            <a:grpFill/>
            <a:ln w="7310"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91B2CD64-A3A9-70DD-94E8-2FE47CCBAD99}"/>
                </a:ext>
              </a:extLst>
            </p:cNvPr>
            <p:cNvSpPr/>
            <p:nvPr/>
          </p:nvSpPr>
          <p:spPr>
            <a:xfrm>
              <a:off x="898490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A7BCEEE1-9C5A-35BA-B3CC-F400DADDA095}"/>
                </a:ext>
              </a:extLst>
            </p:cNvPr>
            <p:cNvSpPr/>
            <p:nvPr/>
          </p:nvSpPr>
          <p:spPr>
            <a:xfrm>
              <a:off x="9122066" y="8611468"/>
              <a:ext cx="74867" cy="37433"/>
            </a:xfrm>
            <a:custGeom>
              <a:avLst/>
              <a:gdLst>
                <a:gd name="connsiteX0" fmla="*/ 18717 w 74867"/>
                <a:gd name="connsiteY0" fmla="*/ 0 h 37433"/>
                <a:gd name="connsiteX1" fmla="*/ 0 w 74867"/>
                <a:gd name="connsiteY1" fmla="*/ 18717 h 37433"/>
                <a:gd name="connsiteX2" fmla="*/ 18717 w 74867"/>
                <a:gd name="connsiteY2" fmla="*/ 37434 h 37433"/>
                <a:gd name="connsiteX3" fmla="*/ 56151 w 74867"/>
                <a:gd name="connsiteY3" fmla="*/ 37434 h 37433"/>
                <a:gd name="connsiteX4" fmla="*/ 74868 w 74867"/>
                <a:gd name="connsiteY4" fmla="*/ 18717 h 37433"/>
                <a:gd name="connsiteX5" fmla="*/ 56151 w 74867"/>
                <a:gd name="connsiteY5" fmla="*/ 0 h 37433"/>
                <a:gd name="connsiteX6" fmla="*/ 18717 w 74867"/>
                <a:gd name="connsiteY6" fmla="*/ 0 h 3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67" h="37433">
                  <a:moveTo>
                    <a:pt x="18717" y="0"/>
                  </a:moveTo>
                  <a:cubicBezTo>
                    <a:pt x="8408" y="0"/>
                    <a:pt x="0" y="8408"/>
                    <a:pt x="0" y="18717"/>
                  </a:cubicBezTo>
                  <a:cubicBezTo>
                    <a:pt x="0" y="29027"/>
                    <a:pt x="8408" y="37434"/>
                    <a:pt x="18717" y="37434"/>
                  </a:cubicBezTo>
                  <a:lnTo>
                    <a:pt x="56151" y="37434"/>
                  </a:lnTo>
                  <a:cubicBezTo>
                    <a:pt x="66460" y="37434"/>
                    <a:pt x="74868" y="29027"/>
                    <a:pt x="74868" y="18717"/>
                  </a:cubicBezTo>
                  <a:cubicBezTo>
                    <a:pt x="74868" y="8408"/>
                    <a:pt x="66460" y="0"/>
                    <a:pt x="56151" y="0"/>
                  </a:cubicBezTo>
                  <a:lnTo>
                    <a:pt x="18717" y="0"/>
                  </a:lnTo>
                  <a:close/>
                </a:path>
              </a:pathLst>
            </a:custGeom>
            <a:grpFill/>
            <a:ln w="7310"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383898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178"/>
                            </p:stCondLst>
                            <p:childTnLst>
                              <p:par>
                                <p:cTn id="10" presetID="0" presetClass="entr" presetSubtype="0" fill="hold" nodeType="afterEffect">
                                  <p:stCondLst>
                                    <p:cond delay="0"/>
                                  </p:stCondLst>
                                  <p:childTnLst>
                                    <p:set>
                                      <p:cBhvr>
                                        <p:cTn id="11" dur="1000" fill="hold">
                                          <p:stCondLst>
                                            <p:cond delay="0"/>
                                          </p:stCondLst>
                                        </p:cTn>
                                        <p:tgtEl>
                                          <p:spTgt spid="12"/>
                                        </p:tgtEl>
                                        <p:attrNameLst>
                                          <p:attrName>style.visibility</p:attrName>
                                        </p:attrNameLst>
                                      </p:cBhvr>
                                      <p:to>
                                        <p:strVal val="visible"/>
                                      </p:to>
                                    </p:set>
                                    <p:anim to="" calcmode="lin" valueType="num">
                                      <p:cBhvr>
                                        <p:cTn id="12" dur="1000" fill="hold">
                                          <p:stCondLst>
                                            <p:cond delay="0"/>
                                          </p:stCondLst>
                                        </p:cTn>
                                        <p:tgtEl>
                                          <p:spTgt spid="12"/>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12"/>
                                        </p:tgtEl>
                                        <p:attrNameLst>
                                          <p:attrName>ppt_w</p:attrName>
                                        </p:attrNameLst>
                                      </p:cBhvr>
                                      <p:tavLst>
                                        <p:tav tm="0" fmla="#ppt_w-#ppt_w*((1.5-1.5*$)^3-(1.5-1.5*$)^2)">
                                          <p:val>
                                            <p:strVal val="0"/>
                                          </p:val>
                                        </p:tav>
                                        <p:tav tm="100000">
                                          <p:val>
                                            <p:strVal val="1"/>
                                          </p:val>
                                        </p:tav>
                                      </p:tavLst>
                                    </p:anim>
                                  </p:childTnLst>
                                </p:cTn>
                              </p:par>
                              <p:par>
                                <p:cTn id="14" presetID="2" presetClass="entr" presetSubtype="4" decel="10000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2178"/>
                            </p:stCondLst>
                            <p:childTnLst>
                              <p:par>
                                <p:cTn id="19" presetID="0" presetClass="entr" presetSubtype="0" fill="hold" nodeType="afterEffect">
                                  <p:stCondLst>
                                    <p:cond delay="0"/>
                                  </p:stCondLst>
                                  <p:childTnLst>
                                    <p:set>
                                      <p:cBhvr>
                                        <p:cTn id="20" dur="1000" fill="hold">
                                          <p:stCondLst>
                                            <p:cond delay="0"/>
                                          </p:stCondLst>
                                        </p:cTn>
                                        <p:tgtEl>
                                          <p:spTgt spid="35"/>
                                        </p:tgtEl>
                                        <p:attrNameLst>
                                          <p:attrName>style.visibility</p:attrName>
                                        </p:attrNameLst>
                                      </p:cBhvr>
                                      <p:to>
                                        <p:strVal val="visible"/>
                                      </p:to>
                                    </p:set>
                                    <p:anim to="" calcmode="lin" valueType="num">
                                      <p:cBhvr>
                                        <p:cTn id="21" dur="1000" fill="hold">
                                          <p:stCondLst>
                                            <p:cond delay="0"/>
                                          </p:stCondLst>
                                        </p:cTn>
                                        <p:tgtEl>
                                          <p:spTgt spid="35"/>
                                        </p:tgtEl>
                                        <p:attrNameLst>
                                          <p:attrName>ppt_h</p:attrName>
                                        </p:attrNameLst>
                                      </p:cBhvr>
                                      <p:tavLst>
                                        <p:tav tm="0" fmla="#ppt_h-#ppt_h*((1.5-1.5*$)^3-(1.5-1.5*$)^2)">
                                          <p:val>
                                            <p:strVal val="0"/>
                                          </p:val>
                                        </p:tav>
                                        <p:tav tm="100000">
                                          <p:val>
                                            <p:strVal val="1"/>
                                          </p:val>
                                        </p:tav>
                                      </p:tavLst>
                                    </p:anim>
                                    <p:anim to="" calcmode="lin" valueType="num">
                                      <p:cBhvr>
                                        <p:cTn id="22" dur="1000" fill="hold">
                                          <p:stCondLst>
                                            <p:cond delay="0"/>
                                          </p:stCondLst>
                                        </p:cTn>
                                        <p:tgtEl>
                                          <p:spTgt spid="35"/>
                                        </p:tgtEl>
                                        <p:attrNameLst>
                                          <p:attrName>ppt_w</p:attrName>
                                        </p:attrNameLst>
                                      </p:cBhvr>
                                      <p:tavLst>
                                        <p:tav tm="0" fmla="#ppt_w-#ppt_w*((1.5-1.5*$)^3-(1.5-1.5*$)^2)">
                                          <p:val>
                                            <p:strVal val="0"/>
                                          </p:val>
                                        </p:tav>
                                        <p:tav tm="100000">
                                          <p:val>
                                            <p:strVal val="1"/>
                                          </p:val>
                                        </p:tav>
                                      </p:tavLst>
                                    </p:anim>
                                  </p:childTnLst>
                                </p:cTn>
                              </p:par>
                              <p:par>
                                <p:cTn id="23" presetID="2" presetClass="entr" presetSubtype="4"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ppt_x"/>
                                          </p:val>
                                        </p:tav>
                                        <p:tav tm="100000">
                                          <p:val>
                                            <p:strVal val="#ppt_x"/>
                                          </p:val>
                                        </p:tav>
                                      </p:tavLst>
                                    </p:anim>
                                    <p:anim calcmode="lin" valueType="num">
                                      <p:cBhvr additive="base">
                                        <p:cTn id="26" dur="10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3178"/>
                            </p:stCondLst>
                            <p:childTnLst>
                              <p:par>
                                <p:cTn id="28" presetID="0" presetClass="entr" presetSubtype="0" fill="hold" nodeType="afterEffect">
                                  <p:stCondLst>
                                    <p:cond delay="0"/>
                                  </p:stCondLst>
                                  <p:childTnLst>
                                    <p:set>
                                      <p:cBhvr>
                                        <p:cTn id="29" dur="1000" fill="hold">
                                          <p:stCondLst>
                                            <p:cond delay="0"/>
                                          </p:stCondLst>
                                        </p:cTn>
                                        <p:tgtEl>
                                          <p:spTgt spid="28"/>
                                        </p:tgtEl>
                                        <p:attrNameLst>
                                          <p:attrName>style.visibility</p:attrName>
                                        </p:attrNameLst>
                                      </p:cBhvr>
                                      <p:to>
                                        <p:strVal val="visible"/>
                                      </p:to>
                                    </p:set>
                                    <p:anim to="" calcmode="lin" valueType="num">
                                      <p:cBhvr>
                                        <p:cTn id="30" dur="1000" fill="hold">
                                          <p:stCondLst>
                                            <p:cond delay="0"/>
                                          </p:stCondLst>
                                        </p:cTn>
                                        <p:tgtEl>
                                          <p:spTgt spid="28"/>
                                        </p:tgtEl>
                                        <p:attrNameLst>
                                          <p:attrName>ppt_h</p:attrName>
                                        </p:attrNameLst>
                                      </p:cBhvr>
                                      <p:tavLst>
                                        <p:tav tm="0" fmla="#ppt_h-#ppt_h*((1.5-1.5*$)^3-(1.5-1.5*$)^2)">
                                          <p:val>
                                            <p:strVal val="0"/>
                                          </p:val>
                                        </p:tav>
                                        <p:tav tm="100000">
                                          <p:val>
                                            <p:strVal val="1"/>
                                          </p:val>
                                        </p:tav>
                                      </p:tavLst>
                                    </p:anim>
                                    <p:anim to="" calcmode="lin" valueType="num">
                                      <p:cBhvr>
                                        <p:cTn id="31" dur="1000" fill="hold">
                                          <p:stCondLst>
                                            <p:cond delay="0"/>
                                          </p:stCondLst>
                                        </p:cTn>
                                        <p:tgtEl>
                                          <p:spTgt spid="28"/>
                                        </p:tgtEl>
                                        <p:attrNameLst>
                                          <p:attrName>ppt_w</p:attrName>
                                        </p:attrNameLst>
                                      </p:cBhvr>
                                      <p:tavLst>
                                        <p:tav tm="0" fmla="#ppt_w-#ppt_w*((1.5-1.5*$)^3-(1.5-1.5*$)^2)">
                                          <p:val>
                                            <p:strVal val="0"/>
                                          </p:val>
                                        </p:tav>
                                        <p:tav tm="100000">
                                          <p:val>
                                            <p:strVal val="1"/>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ppt_x"/>
                                          </p:val>
                                        </p:tav>
                                        <p:tav tm="100000">
                                          <p:val>
                                            <p:strVal val="#ppt_x"/>
                                          </p:val>
                                        </p:tav>
                                      </p:tavLst>
                                    </p:anim>
                                    <p:anim calcmode="lin" valueType="num">
                                      <p:cBhvr additive="base">
                                        <p:cTn id="3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7C25A66-397D-F0D5-B08F-B942F63D7BAE}"/>
              </a:ext>
            </a:extLst>
          </p:cNvPr>
          <p:cNvGrpSpPr/>
          <p:nvPr/>
        </p:nvGrpSpPr>
        <p:grpSpPr>
          <a:xfrm>
            <a:off x="7048500" y="2493633"/>
            <a:ext cx="9620765" cy="2072209"/>
            <a:chOff x="7048500" y="2493633"/>
            <a:chExt cx="9620765" cy="2072209"/>
          </a:xfrm>
        </p:grpSpPr>
        <p:sp>
          <p:nvSpPr>
            <p:cNvPr id="20" name="Oval 19">
              <a:extLst>
                <a:ext uri="{FF2B5EF4-FFF2-40B4-BE49-F238E27FC236}">
                  <a16:creationId xmlns:a16="http://schemas.microsoft.com/office/drawing/2014/main" id="{AA0C2746-E5DC-20D8-93CA-06A47D945A14}"/>
                </a:ext>
              </a:extLst>
            </p:cNvPr>
            <p:cNvSpPr/>
            <p:nvPr/>
          </p:nvSpPr>
          <p:spPr>
            <a:xfrm>
              <a:off x="14673924" y="2770300"/>
              <a:ext cx="1440000" cy="14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3C742F1-0CF7-8D9B-2DA3-8650ACD53EB0}"/>
                </a:ext>
              </a:extLst>
            </p:cNvPr>
            <p:cNvSpPr/>
            <p:nvPr/>
          </p:nvSpPr>
          <p:spPr>
            <a:xfrm>
              <a:off x="7048500" y="2493633"/>
              <a:ext cx="9372600" cy="2028939"/>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0"/>
              <a:endParaRPr lang="en-US" altLang="zh-CN" sz="3600" dirty="0">
                <a:solidFill>
                  <a:schemeClr val="accent6"/>
                </a:solidFill>
                <a:latin typeface="+mj-ea"/>
                <a:ea typeface="+mj-ea"/>
              </a:endParaRPr>
            </a:p>
          </p:txBody>
        </p:sp>
        <p:sp>
          <p:nvSpPr>
            <p:cNvPr id="5" name="Rectangle: Rounded Corners 4">
              <a:extLst>
                <a:ext uri="{FF2B5EF4-FFF2-40B4-BE49-F238E27FC236}">
                  <a16:creationId xmlns:a16="http://schemas.microsoft.com/office/drawing/2014/main" id="{E27BC7FA-67D6-0F05-BFC4-1FE73B0CE913}"/>
                </a:ext>
              </a:extLst>
            </p:cNvPr>
            <p:cNvSpPr/>
            <p:nvPr/>
          </p:nvSpPr>
          <p:spPr>
            <a:xfrm>
              <a:off x="15461255" y="271082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bg1"/>
                </a:solidFill>
                <a:latin typeface="+mj-lt"/>
                <a:ea typeface="+mj-ea"/>
              </a:endParaRPr>
            </a:p>
          </p:txBody>
        </p:sp>
        <p:sp>
          <p:nvSpPr>
            <p:cNvPr id="15" name="TextBox 79">
              <a:extLst>
                <a:ext uri="{FF2B5EF4-FFF2-40B4-BE49-F238E27FC236}">
                  <a16:creationId xmlns:a16="http://schemas.microsoft.com/office/drawing/2014/main" id="{19A4D398-B708-535C-2E80-39BBD40450F3}"/>
                </a:ext>
              </a:extLst>
            </p:cNvPr>
            <p:cNvSpPr txBox="1"/>
            <p:nvPr/>
          </p:nvSpPr>
          <p:spPr>
            <a:xfrm>
              <a:off x="7642861" y="2666091"/>
              <a:ext cx="9026404" cy="1899751"/>
            </a:xfrm>
            <a:prstGeom prst="rect">
              <a:avLst/>
            </a:prstGeom>
            <a:noFill/>
          </p:spPr>
          <p:txBody>
            <a:bodyPr wrap="square" rtlCol="0">
              <a:spAutoFit/>
            </a:bodyPr>
            <a:lstStyle/>
            <a:p>
              <a:pPr>
                <a:lnSpc>
                  <a:spcPct val="150000"/>
                </a:lnSpc>
              </a:pPr>
              <a:r>
                <a:rPr lang="en-IN" sz="2000" b="1" dirty="0"/>
                <a:t>Globalization Impact</a:t>
              </a:r>
              <a:endParaRPr lang="en-IN" altLang="zh-CN" sz="2000" b="1" dirty="0">
                <a:solidFill>
                  <a:schemeClr val="tx1">
                    <a:lumMod val="85000"/>
                    <a:lumOff val="15000"/>
                  </a:schemeClr>
                </a:solidFill>
                <a:latin typeface="+mj-lt"/>
              </a:endParaRPr>
            </a:p>
            <a:p>
              <a:pPr>
                <a:lnSpc>
                  <a:spcPct val="150000"/>
                </a:lnSpc>
              </a:pPr>
              <a:r>
                <a:rPr lang="en-US" sz="1400" dirty="0"/>
                <a:t>The growth of international finance is closely  linked to globalization, </a:t>
              </a:r>
            </a:p>
            <a:p>
              <a:pPr>
                <a:lnSpc>
                  <a:spcPct val="150000"/>
                </a:lnSpc>
              </a:pPr>
              <a:r>
                <a:rPr lang="en-US" sz="1400" dirty="0"/>
                <a:t>enhancing understanding of international organizations and </a:t>
              </a:r>
            </a:p>
            <a:p>
              <a:pPr>
                <a:lnSpc>
                  <a:spcPct val="150000"/>
                </a:lnSpc>
              </a:pPr>
              <a:r>
                <a:rPr lang="en-US" sz="1400" dirty="0"/>
                <a:t>maintaining balance among them.</a:t>
              </a:r>
            </a:p>
            <a:p>
              <a:pPr>
                <a:lnSpc>
                  <a:spcPct val="150000"/>
                </a:lnSpc>
              </a:pPr>
              <a:endParaRPr lang="zh-CN" altLang="en-US" sz="1800" dirty="0">
                <a:solidFill>
                  <a:schemeClr val="tx1">
                    <a:lumMod val="85000"/>
                    <a:lumOff val="15000"/>
                  </a:schemeClr>
                </a:solidFill>
                <a:latin typeface="+mj-lt"/>
              </a:endParaRPr>
            </a:p>
          </p:txBody>
        </p:sp>
      </p:grpSp>
      <p:sp>
        <p:nvSpPr>
          <p:cNvPr id="24" name="Google Shape;204;p13">
            <a:extLst>
              <a:ext uri="{FF2B5EF4-FFF2-40B4-BE49-F238E27FC236}">
                <a16:creationId xmlns:a16="http://schemas.microsoft.com/office/drawing/2014/main" id="{C3B05EE8-2577-8B1E-2990-DDD22B32F2E0}"/>
              </a:ext>
            </a:extLst>
          </p:cNvPr>
          <p:cNvSpPr txBox="1">
            <a:spLocks/>
          </p:cNvSpPr>
          <p:nvPr/>
        </p:nvSpPr>
        <p:spPr>
          <a:xfrm>
            <a:off x="1859279" y="3825241"/>
            <a:ext cx="4160521" cy="263652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b="1" dirty="0">
                <a:solidFill>
                  <a:schemeClr val="tx1">
                    <a:lumMod val="85000"/>
                    <a:lumOff val="15000"/>
                  </a:schemeClr>
                </a:solidFill>
                <a:latin typeface="Poppins SemiBold" panose="00000700000000000000" pitchFamily="2" charset="0"/>
                <a:cs typeface="Poppins SemiBold" panose="00000700000000000000" pitchFamily="2" charset="0"/>
              </a:rPr>
              <a:t>Scope</a:t>
            </a:r>
          </a:p>
        </p:txBody>
      </p:sp>
      <p:grpSp>
        <p:nvGrpSpPr>
          <p:cNvPr id="25" name="Group 24">
            <a:extLst>
              <a:ext uri="{FF2B5EF4-FFF2-40B4-BE49-F238E27FC236}">
                <a16:creationId xmlns:a16="http://schemas.microsoft.com/office/drawing/2014/main" id="{20E63545-027E-4820-BC27-4AD3BAF83338}"/>
              </a:ext>
            </a:extLst>
          </p:cNvPr>
          <p:cNvGrpSpPr/>
          <p:nvPr/>
        </p:nvGrpSpPr>
        <p:grpSpPr>
          <a:xfrm>
            <a:off x="6924417" y="5425656"/>
            <a:ext cx="9620765" cy="2395374"/>
            <a:chOff x="7048500" y="2493633"/>
            <a:chExt cx="9620765" cy="2395374"/>
          </a:xfrm>
        </p:grpSpPr>
        <p:sp>
          <p:nvSpPr>
            <p:cNvPr id="26" name="Oval 25">
              <a:extLst>
                <a:ext uri="{FF2B5EF4-FFF2-40B4-BE49-F238E27FC236}">
                  <a16:creationId xmlns:a16="http://schemas.microsoft.com/office/drawing/2014/main" id="{56DE9B69-8EA5-44E1-9B21-C66824B20865}"/>
                </a:ext>
              </a:extLst>
            </p:cNvPr>
            <p:cNvSpPr/>
            <p:nvPr/>
          </p:nvSpPr>
          <p:spPr>
            <a:xfrm>
              <a:off x="14673924" y="2770300"/>
              <a:ext cx="1440000" cy="14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18F2A928-F7AE-405E-9C1E-FB2C4AC4E393}"/>
                </a:ext>
              </a:extLst>
            </p:cNvPr>
            <p:cNvSpPr/>
            <p:nvPr/>
          </p:nvSpPr>
          <p:spPr>
            <a:xfrm>
              <a:off x="7048500" y="2493633"/>
              <a:ext cx="9372600" cy="2028939"/>
            </a:xfrm>
            <a:prstGeom prst="roundRect">
              <a:avLst>
                <a:gd name="adj" fmla="val 50000"/>
              </a:avLst>
            </a:prstGeom>
            <a:noFill/>
            <a:ln w="1270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0"/>
              <a:endParaRPr lang="en-US" altLang="zh-CN" sz="3600" dirty="0">
                <a:solidFill>
                  <a:schemeClr val="accent6"/>
                </a:solidFill>
                <a:latin typeface="+mj-ea"/>
                <a:ea typeface="+mj-ea"/>
              </a:endParaRPr>
            </a:p>
          </p:txBody>
        </p:sp>
        <p:sp>
          <p:nvSpPr>
            <p:cNvPr id="32" name="Rectangle: Rounded Corners 4">
              <a:extLst>
                <a:ext uri="{FF2B5EF4-FFF2-40B4-BE49-F238E27FC236}">
                  <a16:creationId xmlns:a16="http://schemas.microsoft.com/office/drawing/2014/main" id="{180D95C3-DEC2-43FC-B791-223CE0B74EF7}"/>
                </a:ext>
              </a:extLst>
            </p:cNvPr>
            <p:cNvSpPr/>
            <p:nvPr/>
          </p:nvSpPr>
          <p:spPr>
            <a:xfrm>
              <a:off x="15461255" y="2710824"/>
              <a:ext cx="807446" cy="713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bg1"/>
                </a:solidFill>
                <a:latin typeface="+mj-lt"/>
                <a:ea typeface="+mj-ea"/>
              </a:endParaRPr>
            </a:p>
          </p:txBody>
        </p:sp>
        <p:sp>
          <p:nvSpPr>
            <p:cNvPr id="33" name="TextBox 79">
              <a:extLst>
                <a:ext uri="{FF2B5EF4-FFF2-40B4-BE49-F238E27FC236}">
                  <a16:creationId xmlns:a16="http://schemas.microsoft.com/office/drawing/2014/main" id="{0B84FA47-49AC-4CFC-8809-CFC14565E39D}"/>
                </a:ext>
              </a:extLst>
            </p:cNvPr>
            <p:cNvSpPr txBox="1"/>
            <p:nvPr/>
          </p:nvSpPr>
          <p:spPr>
            <a:xfrm>
              <a:off x="7642861" y="2666091"/>
              <a:ext cx="9026404" cy="2222916"/>
            </a:xfrm>
            <a:prstGeom prst="rect">
              <a:avLst/>
            </a:prstGeom>
            <a:noFill/>
          </p:spPr>
          <p:txBody>
            <a:bodyPr wrap="square" rtlCol="0">
              <a:spAutoFit/>
            </a:bodyPr>
            <a:lstStyle/>
            <a:p>
              <a:pPr>
                <a:lnSpc>
                  <a:spcPct val="150000"/>
                </a:lnSpc>
              </a:pPr>
              <a:r>
                <a:rPr lang="en-IN" sz="2000" b="1" dirty="0"/>
                <a:t>Peace Maintenance</a:t>
              </a:r>
              <a:endParaRPr lang="en-US" sz="1400" dirty="0"/>
            </a:p>
            <a:p>
              <a:pPr>
                <a:lnSpc>
                  <a:spcPct val="150000"/>
                </a:lnSpc>
              </a:pPr>
              <a:r>
                <a:rPr lang="en-US" sz="1400" dirty="0"/>
                <a:t>Acts as a stabilizing force in international relations by preventing nations </a:t>
              </a:r>
            </a:p>
            <a:p>
              <a:pPr>
                <a:lnSpc>
                  <a:spcPct val="150000"/>
                </a:lnSpc>
              </a:pPr>
              <a:r>
                <a:rPr lang="en-US" sz="1400" dirty="0"/>
                <a:t>from solely pursuing self-interest.</a:t>
              </a:r>
            </a:p>
            <a:p>
              <a:pPr>
                <a:lnSpc>
                  <a:spcPct val="150000"/>
                </a:lnSpc>
              </a:pPr>
              <a:r>
                <a:rPr lang="en-US" sz="1400" dirty="0"/>
                <a:t>A robust international finance system contributes to maintaining peace </a:t>
              </a:r>
            </a:p>
            <a:p>
              <a:pPr>
                <a:lnSpc>
                  <a:spcPct val="150000"/>
                </a:lnSpc>
              </a:pPr>
              <a:r>
                <a:rPr lang="en-US" sz="1400" dirty="0"/>
                <a:t>by fostering cooperation and interdependence among nations </a:t>
              </a:r>
            </a:p>
            <a:p>
              <a:pPr>
                <a:lnSpc>
                  <a:spcPct val="150000"/>
                </a:lnSpc>
              </a:pPr>
              <a:endParaRPr lang="zh-CN" altLang="en-US" sz="1800" dirty="0">
                <a:solidFill>
                  <a:schemeClr val="tx1">
                    <a:lumMod val="85000"/>
                    <a:lumOff val="15000"/>
                  </a:schemeClr>
                </a:solidFill>
                <a:latin typeface="+mj-lt"/>
              </a:endParaRPr>
            </a:p>
          </p:txBody>
        </p:sp>
      </p:grpSp>
      <p:pic>
        <p:nvPicPr>
          <p:cNvPr id="7" name="Picture 6">
            <a:extLst>
              <a:ext uri="{FF2B5EF4-FFF2-40B4-BE49-F238E27FC236}">
                <a16:creationId xmlns:a16="http://schemas.microsoft.com/office/drawing/2014/main" id="{D0BAB25B-533A-4C07-96BB-32EDB7EF55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3924" y="2928567"/>
            <a:ext cx="1080000" cy="1080000"/>
          </a:xfrm>
          <a:prstGeom prst="rect">
            <a:avLst/>
          </a:prstGeom>
        </p:spPr>
      </p:pic>
      <p:pic>
        <p:nvPicPr>
          <p:cNvPr id="34" name="Picture 33">
            <a:extLst>
              <a:ext uri="{FF2B5EF4-FFF2-40B4-BE49-F238E27FC236}">
                <a16:creationId xmlns:a16="http://schemas.microsoft.com/office/drawing/2014/main" id="{F1C5148C-C49C-439B-B423-543A6D9A31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29841" y="5882323"/>
            <a:ext cx="1080000" cy="1080000"/>
          </a:xfrm>
          <a:prstGeom prst="rect">
            <a:avLst/>
          </a:prstGeom>
        </p:spPr>
      </p:pic>
    </p:spTree>
    <p:extLst>
      <p:ext uri="{BB962C8B-B14F-4D97-AF65-F5344CB8AC3E}">
        <p14:creationId xmlns:p14="http://schemas.microsoft.com/office/powerpoint/2010/main" val="11224140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4"/>
                                        </p:tgtEl>
                                        <p:attrNameLst>
                                          <p:attrName>style.visibility</p:attrName>
                                        </p:attrNameLst>
                                      </p:cBhvr>
                                      <p:to>
                                        <p:strVal val="visible"/>
                                      </p:to>
                                    </p:set>
                                    <p:anim to="" calcmode="lin" valueType="num">
                                      <p:cBhvr>
                                        <p:cTn id="7" dur="750" fill="hold">
                                          <p:stCondLst>
                                            <p:cond delay="0"/>
                                          </p:stCondLst>
                                        </p:cTn>
                                        <p:tgtEl>
                                          <p:spTgt spid="2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4"/>
                                        </p:tgtEl>
                                      </p:cBhvr>
                                    </p:animEffect>
                                  </p:childTnLst>
                                </p:cTn>
                              </p:par>
                            </p:childTnLst>
                          </p:cTn>
                        </p:par>
                        <p:par>
                          <p:cTn id="9" fill="hold">
                            <p:stCondLst>
                              <p:cond delay="840"/>
                            </p:stCondLst>
                            <p:childTnLst>
                              <p:par>
                                <p:cTn id="10" presetID="2" presetClass="entr" presetSubtype="2"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1+#ppt_w/2"/>
                                          </p:val>
                                        </p:tav>
                                        <p:tav tm="100000">
                                          <p:val>
                                            <p:strVal val="#ppt_x"/>
                                          </p:val>
                                        </p:tav>
                                      </p:tavLst>
                                    </p:anim>
                                    <p:anim calcmode="lin" valueType="num">
                                      <p:cBhvr additive="base">
                                        <p:cTn id="13" dur="10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1840"/>
                            </p:stCondLst>
                            <p:childTnLst>
                              <p:par>
                                <p:cTn id="15" presetID="2" presetClass="entr" presetSubtype="2" decel="10000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1000" fill="hold"/>
                                        <p:tgtEl>
                                          <p:spTgt spid="25"/>
                                        </p:tgtEl>
                                        <p:attrNameLst>
                                          <p:attrName>ppt_x</p:attrName>
                                        </p:attrNameLst>
                                      </p:cBhvr>
                                      <p:tavLst>
                                        <p:tav tm="0">
                                          <p:val>
                                            <p:strVal val="1+#ppt_w/2"/>
                                          </p:val>
                                        </p:tav>
                                        <p:tav tm="100000">
                                          <p:val>
                                            <p:strVal val="#ppt_x"/>
                                          </p:val>
                                        </p:tav>
                                      </p:tavLst>
                                    </p:anim>
                                    <p:anim calcmode="lin" valueType="num">
                                      <p:cBhvr additive="base">
                                        <p:cTn id="18"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Simplicity theme">
  <a:themeElements>
    <a:clrScheme name="Custom 1">
      <a:dk1>
        <a:sysClr val="windowText" lastClr="000000"/>
      </a:dk1>
      <a:lt1>
        <a:sysClr val="window" lastClr="FFFFFF"/>
      </a:lt1>
      <a:dk2>
        <a:srgbClr val="212745"/>
      </a:dk2>
      <a:lt2>
        <a:srgbClr val="B4DCFA"/>
      </a:lt2>
      <a:accent1>
        <a:srgbClr val="5ECCF3"/>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ustom 1">
      <a:majorFont>
        <a:latin typeface="Poppins"/>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408114</TotalTime>
  <Words>1919</Words>
  <Application>Microsoft Office PowerPoint</Application>
  <PresentationFormat>Custom</PresentationFormat>
  <Paragraphs>185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Microsoft YaHei Light</vt:lpstr>
      <vt:lpstr>Arial</vt:lpstr>
      <vt:lpstr>Courier New</vt:lpstr>
      <vt:lpstr>Montserrat</vt:lpstr>
      <vt:lpstr>Outfit Black</vt:lpstr>
      <vt:lpstr>Outfit Light</vt:lpstr>
      <vt:lpstr>Poppins</vt:lpstr>
      <vt:lpstr>Poppins SemiBold</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6011</cp:revision>
  <dcterms:created xsi:type="dcterms:W3CDTF">2015-11-23T02:03:38Z</dcterms:created>
  <dcterms:modified xsi:type="dcterms:W3CDTF">2023-12-04T17:48:57Z</dcterms:modified>
</cp:coreProperties>
</file>