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78" r:id="rId4"/>
    <p:sldId id="280" r:id="rId5"/>
    <p:sldId id="282" r:id="rId6"/>
    <p:sldId id="287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437" y="72"/>
      </p:cViewPr>
      <p:guideLst>
        <p:guide orient="horz" pos="2328"/>
        <p:guide pos="3840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3078459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utfit" pitchFamily="2" charset="0"/>
              </a:rPr>
              <a:t>Project Charter</a:t>
            </a:r>
            <a:br>
              <a:rPr lang="en-US" dirty="0">
                <a:solidFill>
                  <a:schemeClr val="bg1"/>
                </a:solidFill>
                <a:latin typeface="Outfit" pitchFamily="2" charset="0"/>
              </a:rPr>
            </a:br>
            <a:r>
              <a:rPr lang="en-US" dirty="0">
                <a:solidFill>
                  <a:schemeClr val="bg1"/>
                </a:solidFill>
                <a:latin typeface="Outfit" pitchFamily="2" charset="0"/>
              </a:rPr>
              <a:t>VC Nutrifoods</a:t>
            </a:r>
            <a:endParaRPr lang="en-US" dirty="0">
              <a:solidFill>
                <a:schemeClr val="accent4"/>
              </a:solidFill>
              <a:latin typeface="Outfit" pitchFamily="2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770" y="87086"/>
            <a:ext cx="2041230" cy="144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105775" y="69286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49650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69286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</a:extLst>
          </p:cNvPr>
          <p:cNvSpPr/>
          <p:nvPr/>
        </p:nvSpPr>
        <p:spPr>
          <a:xfrm rot="5400000">
            <a:off x="-779410" y="2704500"/>
            <a:ext cx="4336142" cy="2209981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</a:extLst>
          </p:cNvPr>
          <p:cNvSpPr/>
          <p:nvPr/>
        </p:nvSpPr>
        <p:spPr>
          <a:xfrm rot="5400000">
            <a:off x="1575795" y="2569756"/>
            <a:ext cx="4336142" cy="2251889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</a:extLst>
          </p:cNvPr>
          <p:cNvSpPr/>
          <p:nvPr/>
        </p:nvSpPr>
        <p:spPr>
          <a:xfrm rot="5400000">
            <a:off x="3873044" y="2618472"/>
            <a:ext cx="4336142" cy="2154458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</a:extLst>
          </p:cNvPr>
          <p:cNvSpPr/>
          <p:nvPr/>
        </p:nvSpPr>
        <p:spPr>
          <a:xfrm rot="5400000">
            <a:off x="6180912" y="2587174"/>
            <a:ext cx="4336142" cy="2217051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</a:extLst>
          </p:cNvPr>
          <p:cNvSpPr/>
          <p:nvPr/>
        </p:nvSpPr>
        <p:spPr>
          <a:xfrm rot="5400000">
            <a:off x="8622840" y="2526475"/>
            <a:ext cx="4336142" cy="233845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630675" y="212205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utfit" pitchFamily="2" charset="0"/>
              </a:rPr>
              <a:t>Project Overview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166738" y="2069729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utfit" pitchFamily="2" charset="0"/>
              </a:rPr>
              <a:t>Purpose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197693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utfit" pitchFamily="2" charset="0"/>
              </a:rPr>
              <a:t>Project Objective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013488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utfit" pitchFamily="2" charset="0"/>
              </a:rPr>
              <a:t>Scope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01348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utfit" pitchFamily="2" charset="0"/>
              </a:rPr>
              <a:t>Key Deliverables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449441" y="2819876"/>
            <a:ext cx="1878439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Outfit" pitchFamily="2" charset="0"/>
              </a:rPr>
              <a:t>Development and implementation of an automated Human Capital Management (HCM) dashboard</a:t>
            </a:r>
            <a:endParaRPr lang="en-US" sz="1400" dirty="0">
              <a:solidFill>
                <a:schemeClr val="bg1"/>
              </a:solidFill>
              <a:latin typeface="Outfit" pitchFamily="2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2717245" y="2469381"/>
            <a:ext cx="2053241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Outfit" pitchFamily="2" charset="0"/>
              </a:rPr>
              <a:t>Automating the HCM dashboard will improve data accuracy, provide real-time insights, and enhance decision-making capabilities.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033989" y="2599221"/>
            <a:ext cx="2123754" cy="25853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Outfit" pitchFamily="2" charset="0"/>
              </a:rPr>
              <a:t>Create and implement an automated HCM dashboard by August 31, 2024.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Outfit" pitchFamily="2" charset="0"/>
              </a:rPr>
              <a:t>Ensure daily automated updates and accurate real-time reporting.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Outfit" pitchFamily="2" charset="0"/>
              </a:rPr>
              <a:t>Provide actionable insights on labor contribution and attendance.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524" y="2599221"/>
            <a:ext cx="1924917" cy="23698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Outfit" pitchFamily="2" charset="0"/>
              </a:rPr>
              <a:t>Design and development of the automated HCM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Outfit" pitchFamily="2" charset="0"/>
              </a:rPr>
              <a:t>Alignment on data pipeline from Excel and Google Sheets.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Outfit" pitchFamily="2" charset="0"/>
              </a:rPr>
              <a:t>Setup of scheduled data refreshes.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Outfit" pitchFamily="2" charset="0"/>
              </a:rPr>
              <a:t>User training and support.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711847" y="2684824"/>
            <a:ext cx="2248289" cy="193899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Outfit" pitchFamily="2" charset="0"/>
              </a:rPr>
              <a:t>Requirements specification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Outfit" pitchFamily="2" charset="0"/>
              </a:rPr>
              <a:t>Automated HCM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Outfit" pitchFamily="2" charset="0"/>
              </a:rPr>
              <a:t>Integration with current data sources (Excel and Google Sheets).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Outfit" pitchFamily="2" charset="0"/>
              </a:rPr>
              <a:t>Scheduled data refresh setup.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8082ED7-BFC0-4E65-80BC-1CADE226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00" y="-35286"/>
            <a:ext cx="1159200" cy="7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105775" y="61869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408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Team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</a:extLst>
          </p:cNvPr>
          <p:cNvSpPr/>
          <p:nvPr/>
        </p:nvSpPr>
        <p:spPr>
          <a:xfrm>
            <a:off x="2043112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</a:extLst>
          </p:cNvPr>
          <p:cNvSpPr/>
          <p:nvPr/>
        </p:nvSpPr>
        <p:spPr>
          <a:xfrm>
            <a:off x="6374674" y="2871332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</a:extLst>
          </p:cNvPr>
          <p:cNvSpPr/>
          <p:nvPr/>
        </p:nvSpPr>
        <p:spPr>
          <a:xfrm>
            <a:off x="6319575" y="1107832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</a:extLst>
          </p:cNvPr>
          <p:cNvSpPr/>
          <p:nvPr/>
        </p:nvSpPr>
        <p:spPr>
          <a:xfrm>
            <a:off x="6319575" y="462668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</a:extLst>
          </p:cNvPr>
          <p:cNvCxnSpPr>
            <a:cxnSpLocks/>
            <a:stCxn id="73" idx="6"/>
          </p:cNvCxnSpPr>
          <p:nvPr/>
        </p:nvCxnSpPr>
        <p:spPr>
          <a:xfrm>
            <a:off x="3630612" y="3722564"/>
            <a:ext cx="2688963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</a:extLst>
          </p:cNvPr>
          <p:cNvCxnSpPr/>
          <p:nvPr/>
        </p:nvCxnSpPr>
        <p:spPr>
          <a:xfrm rot="10800000" flipV="1">
            <a:off x="6222602" y="1844101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461425" y="1601086"/>
            <a:ext cx="137160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utfit" pitchFamily="2" charset="0"/>
                <a:cs typeface="Segoe UI" panose="020B0502040204020203" pitchFamily="34" charset="0"/>
              </a:rPr>
              <a:t>Principal Consultant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484443" y="3299597"/>
            <a:ext cx="1348582" cy="7309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bg1"/>
                </a:solidFill>
                <a:latin typeface="Outfit" pitchFamily="2" charset="0"/>
                <a:cs typeface="Segoe UI" panose="020B0502040204020203" pitchFamily="34" charset="0"/>
              </a:rPr>
              <a:t>Business Intelligence Analyst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6484443" y="5372474"/>
            <a:ext cx="1348582" cy="22717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bg1"/>
                </a:solidFill>
                <a:latin typeface="Outfit" pitchFamily="2" charset="0"/>
                <a:cs typeface="Segoe UI" panose="020B0502040204020203" pitchFamily="34" charset="0"/>
              </a:rPr>
              <a:t>Junior Analyst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2157240" y="3577008"/>
            <a:ext cx="1385630" cy="24365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bg1"/>
                </a:solidFill>
                <a:latin typeface="Outfit" pitchFamily="2" charset="0"/>
                <a:cs typeface="Segoe UI" panose="020B0502040204020203" pitchFamily="34" charset="0"/>
              </a:rPr>
              <a:t>Project Manager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8082ED7-BFC0-4E65-80BC-1CADE226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00" y="-88595"/>
            <a:ext cx="1159200" cy="7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049469" y="66275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84228" y="450667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</a:rPr>
              <a:t>Schedule and Budget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64456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228600" y="1411283"/>
            <a:ext cx="3799854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Project Kickoff: June 1,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Requirements Gathering: June 1 - June 15, 2024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187961" y="1314038"/>
            <a:ext cx="3727334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Design Phase: June 16 - June 30,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Development Phase: July 1 - July 31,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Testing Phase: August 1 - August 15, 2024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8416099" y="1297130"/>
            <a:ext cx="3465575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User Training: August 16 - August 25,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Project Completion: August 31, 2024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-261896" y="5654512"/>
            <a:ext cx="379872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Principal Consultant- 20 hours at 15,000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3848315" y="5650133"/>
            <a:ext cx="4406626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Business Intelligence Analyst- 20 hours at 15,000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655174" y="5643105"/>
            <a:ext cx="3188436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Junior Analyst- 90 hours at 18,000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Freeform 1671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850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86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18082ED7-BFC0-4E65-80BC-1CADE226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0" y="-54853"/>
            <a:ext cx="1158240" cy="7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4604657" y="766644"/>
            <a:ext cx="74654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661852" y="600445"/>
            <a:ext cx="6043749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</a:rPr>
              <a:t>Inputs for Scheduled Refresh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495300" y="1144690"/>
            <a:ext cx="7710624" cy="23698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Outfit" pitchFamily="2" charset="0"/>
              </a:rPr>
              <a:t>Current Day's Attendance Marked in ERP:</a:t>
            </a:r>
            <a:endParaRPr lang="en-US" sz="1400" dirty="0">
              <a:latin typeface="Outfi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Deadline: By 6:00 PM every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Outfit" pitchFamily="2" charset="0"/>
              </a:rPr>
              <a:t>Responsible for Downloading the Excel File:</a:t>
            </a:r>
            <a:endParaRPr lang="en-US" sz="1400" dirty="0">
              <a:latin typeface="Outfi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Person: HR Analyst.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Outfit" pitchFamily="2" charset="0"/>
              </a:rPr>
              <a:t>Expected Time for Excel File Availability:</a:t>
            </a:r>
            <a:endParaRPr lang="en-US" sz="1400" dirty="0">
              <a:latin typeface="Outfi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Time: By 7:00 PM every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Outfit" pitchFamily="2" charset="0"/>
              </a:rPr>
              <a:t>Dashboard Viewing Time:</a:t>
            </a:r>
            <a:endParaRPr lang="en-US" sz="1400" dirty="0">
              <a:latin typeface="Outfi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Time: Dashboard available for review by 8:00 PM every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Outfit" pitchFamily="2" charset="0"/>
              </a:rPr>
              <a:t>Dashboard Users:</a:t>
            </a:r>
            <a:endParaRPr lang="en-US" sz="1400" dirty="0">
              <a:latin typeface="Outfi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Primary User: Vamsi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Additional Users: HR Team, Operations Managers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7586" y="3693683"/>
            <a:ext cx="4512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ea typeface="+mj-ea"/>
                <a:cs typeface="+mj-cs"/>
              </a:rPr>
              <a:t>Dashboard Insights and Filters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4803715" y="3924515"/>
            <a:ext cx="732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8546" y="433446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Outfit" pitchFamily="2" charset="0"/>
              </a:rPr>
              <a:t>Insights Provided: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Contribution of labor via Village, Auto Drivers, and 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Metrics: Number and percentage of total, day-on-day growth/decline, week-on-week growth/decline, total attendance per day, per week, per month, per quarter.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Outfit" pitchFamily="2" charset="0"/>
              </a:rPr>
              <a:t>Filters: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Village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utfit" pitchFamily="2" charset="0"/>
              </a:rPr>
              <a:t>Auto Drivers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8082ED7-BFC0-4E65-80BC-1CADE226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40" y="-24859"/>
            <a:ext cx="1159200" cy="7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856616" y="566441"/>
            <a:ext cx="3335383" cy="172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1292" y="269613"/>
            <a:ext cx="4772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utfit" pitchFamily="2" charset="0"/>
                <a:ea typeface="+mj-ea"/>
                <a:cs typeface="+mj-cs"/>
              </a:rPr>
              <a:t>Future Dashboard Required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Outfit" pitchFamily="2" charset="0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54" y="2059774"/>
            <a:ext cx="343335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600" dirty="0">
              <a:latin typeface="Outfit" pitchFamily="2" charset="0"/>
            </a:endParaRPr>
          </a:p>
          <a:p>
            <a:pPr lvl="1"/>
            <a:r>
              <a:rPr lang="en-US" dirty="0">
                <a:latin typeface="Outfit" pitchFamily="2" charset="0"/>
              </a:rPr>
              <a:t>This dashboard will track and report the status and </a:t>
            </a:r>
            <a:r>
              <a:rPr lang="en-US" b="1" dirty="0">
                <a:latin typeface="Outfit" pitchFamily="2" charset="0"/>
              </a:rPr>
              <a:t>frequency of employee top-ups</a:t>
            </a:r>
            <a:r>
              <a:rPr lang="en-US" dirty="0">
                <a:latin typeface="Outfit" pitchFamily="2" charset="0"/>
              </a:rPr>
              <a:t>, providing insights into how often and how much additional labor or resources are required to meet operational demands.</a:t>
            </a:r>
          </a:p>
          <a:p>
            <a:pPr lvl="1"/>
            <a:endParaRPr lang="en-US" sz="1600" dirty="0">
              <a:latin typeface="Outfit" pitchFamily="2" charset="0"/>
            </a:endParaRPr>
          </a:p>
          <a:p>
            <a:pPr lvl="1"/>
            <a:endParaRPr lang="en-US" sz="1600" dirty="0">
              <a:latin typeface="Outfit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66441"/>
            <a:ext cx="3518263" cy="83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20187" y="1309339"/>
            <a:ext cx="2540725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Outfit" pitchFamily="2" charset="0"/>
              </a:rPr>
              <a:t>Top Up Dashboard:</a:t>
            </a:r>
            <a:endParaRPr lang="en-US" dirty="0">
              <a:latin typeface="Outfit" pitchFamily="2" charset="0"/>
            </a:endParaRPr>
          </a:p>
        </p:txBody>
      </p:sp>
      <p:sp>
        <p:nvSpPr>
          <p:cNvPr id="19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8573587" y="1248818"/>
            <a:ext cx="3204753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Outfit" pitchFamily="2" charset="0"/>
              </a:rPr>
              <a:t>Performance Management Dashboard</a:t>
            </a:r>
            <a:endParaRPr lang="en-US" dirty="0">
              <a:latin typeface="Outfit" pitchFamily="2" charset="0"/>
            </a:endParaRPr>
          </a:p>
        </p:txBody>
      </p:sp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101737" y="1309339"/>
            <a:ext cx="3422469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Outfit" pitchFamily="2" charset="0"/>
              </a:rPr>
              <a:t>Employee/Labor Efficiency Dashboard:</a:t>
            </a:r>
            <a:endParaRPr lang="en-US" dirty="0">
              <a:latin typeface="Outfit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01737" y="2289417"/>
            <a:ext cx="3692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utfit" pitchFamily="2" charset="0"/>
              </a:rPr>
              <a:t>This dashboard will </a:t>
            </a:r>
            <a:r>
              <a:rPr lang="en-US" b="1" dirty="0">
                <a:latin typeface="Outfit" pitchFamily="2" charset="0"/>
              </a:rPr>
              <a:t>analyze and present data on individual and group productivity</a:t>
            </a:r>
            <a:r>
              <a:rPr lang="en-US" dirty="0">
                <a:latin typeface="Outfit" pitchFamily="2" charset="0"/>
              </a:rPr>
              <a:t>, highlighting areas of high and low efficiency. It will help identify trends, enabling better workforce management and optimization of labor resources.</a:t>
            </a: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177349" y="2244440"/>
            <a:ext cx="3457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Outfit" pitchFamily="2" charset="0"/>
              </a:rPr>
              <a:t>This dashboard will monitor and evaluate employee performance metrics, such as key performance indicators (KPIs), goals, and targets. It </a:t>
            </a:r>
            <a:r>
              <a:rPr lang="en-US" b="1" dirty="0">
                <a:latin typeface="Outfit" pitchFamily="2" charset="0"/>
              </a:rPr>
              <a:t>will support performance reviews, identify high performers</a:t>
            </a:r>
            <a:r>
              <a:rPr lang="en-US" dirty="0">
                <a:latin typeface="Outfit" pitchFamily="2" charset="0"/>
              </a:rPr>
              <a:t>, and address areas needing improvement.</a:t>
            </a:r>
          </a:p>
          <a:p>
            <a:pPr lvl="1"/>
            <a:endParaRPr lang="en-IN" dirty="0">
              <a:latin typeface="Outfit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082ED7-BFC0-4E65-80BC-1CADE226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02" y="-103849"/>
            <a:ext cx="1159200" cy="7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4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Outfit" pitchFamily="2" charset="0"/>
              </a:rPr>
              <a:t>Thank You</a:t>
            </a:r>
            <a:endParaRPr lang="en-US" sz="7200" dirty="0">
              <a:solidFill>
                <a:schemeClr val="accent4"/>
              </a:solidFill>
              <a:latin typeface="Outfit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96" y="0"/>
            <a:ext cx="2041230" cy="144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498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Outfit</vt:lpstr>
      <vt:lpstr>Segoe UI Light</vt:lpstr>
      <vt:lpstr>Office Theme</vt:lpstr>
      <vt:lpstr>Project Charter VC Nutrifoods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Balasubramanian P.G</cp:lastModifiedBy>
  <cp:revision>91</cp:revision>
  <dcterms:created xsi:type="dcterms:W3CDTF">2018-08-10T07:18:12Z</dcterms:created>
  <dcterms:modified xsi:type="dcterms:W3CDTF">2024-05-20T11:15:43Z</dcterms:modified>
</cp:coreProperties>
</file>