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753600" cy="73152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aret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7" d="100"/>
          <a:sy n="87" d="100"/>
        </p:scale>
        <p:origin x="21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-1667568" y="1713818"/>
            <a:ext cx="3423223" cy="7779541"/>
            <a:chOff x="0" y="0"/>
            <a:chExt cx="3093720" cy="70307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93720" cy="7030720"/>
            </a:xfrm>
            <a:custGeom>
              <a:avLst/>
              <a:gdLst/>
              <a:ahLst/>
              <a:cxnLst/>
              <a:rect l="l" t="t" r="r" b="b"/>
              <a:pathLst>
                <a:path w="3093720" h="7030720">
                  <a:moveTo>
                    <a:pt x="0" y="0"/>
                  </a:moveTo>
                  <a:lnTo>
                    <a:pt x="2293620" y="0"/>
                  </a:lnTo>
                  <a:cubicBezTo>
                    <a:pt x="2735580" y="0"/>
                    <a:pt x="3093720" y="358140"/>
                    <a:pt x="3093720" y="800100"/>
                  </a:cubicBezTo>
                  <a:lnTo>
                    <a:pt x="3093720" y="7030720"/>
                  </a:lnTo>
                  <a:lnTo>
                    <a:pt x="3093720" y="7030720"/>
                  </a:lnTo>
                  <a:lnTo>
                    <a:pt x="0" y="7030720"/>
                  </a:lnTo>
                  <a:lnTo>
                    <a:pt x="0" y="70307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448C">
                <a:alpha val="4980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Freeform 4"/>
          <p:cNvSpPr/>
          <p:nvPr/>
        </p:nvSpPr>
        <p:spPr>
          <a:xfrm>
            <a:off x="2930512" y="2359977"/>
            <a:ext cx="3892576" cy="3892576"/>
          </a:xfrm>
          <a:custGeom>
            <a:avLst/>
            <a:gdLst/>
            <a:ahLst/>
            <a:cxnLst/>
            <a:rect l="l" t="t" r="r" b="b"/>
            <a:pathLst>
              <a:path w="3892576" h="3892576">
                <a:moveTo>
                  <a:pt x="0" y="0"/>
                </a:moveTo>
                <a:lnTo>
                  <a:pt x="3892576" y="0"/>
                </a:lnTo>
                <a:lnTo>
                  <a:pt x="3892576" y="3892576"/>
                </a:lnTo>
                <a:lnTo>
                  <a:pt x="0" y="38925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074815" y="2504280"/>
            <a:ext cx="3603971" cy="3603971"/>
            <a:chOff x="0" y="0"/>
            <a:chExt cx="4805294" cy="4805294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4805294" cy="4805294"/>
              <a:chOff x="0" y="0"/>
              <a:chExt cx="2540000" cy="254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270000" y="0"/>
                <a:ext cx="1063476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063476" h="1270000">
                    <a:moveTo>
                      <a:pt x="0" y="0"/>
                    </a:moveTo>
                    <a:lnTo>
                      <a:pt x="0" y="0"/>
                    </a:lnTo>
                    <a:cubicBezTo>
                      <a:pt x="428989" y="0"/>
                      <a:pt x="828984" y="216569"/>
                      <a:pt x="1063476" y="575797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3AD49E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1270000" y="523513"/>
                <a:ext cx="1311991" cy="1809964"/>
              </a:xfrm>
              <a:custGeom>
                <a:avLst/>
                <a:gdLst/>
                <a:ahLst/>
                <a:cxnLst/>
                <a:rect l="l" t="t" r="r" b="b"/>
                <a:pathLst>
                  <a:path w="1311991" h="1809964">
                    <a:moveTo>
                      <a:pt x="1027452" y="0"/>
                    </a:moveTo>
                    <a:cubicBezTo>
                      <a:pt x="1231907" y="281409"/>
                      <a:pt x="1311991" y="634362"/>
                      <a:pt x="1249006" y="976453"/>
                    </a:cubicBezTo>
                    <a:cubicBezTo>
                      <a:pt x="1186021" y="1318543"/>
                      <a:pt x="985479" y="1619828"/>
                      <a:pt x="694203" y="1809963"/>
                    </a:cubicBezTo>
                    <a:lnTo>
                      <a:pt x="0" y="746487"/>
                    </a:lnTo>
                    <a:close/>
                  </a:path>
                </a:pathLst>
              </a:custGeom>
              <a:solidFill>
                <a:srgbClr val="00AEA9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817672" y="1270000"/>
                <a:ext cx="1198815" cy="1339508"/>
              </a:xfrm>
              <a:custGeom>
                <a:avLst/>
                <a:gdLst/>
                <a:ahLst/>
                <a:cxnLst/>
                <a:rect l="l" t="t" r="r" b="b"/>
                <a:pathLst>
                  <a:path w="1198815" h="1339508">
                    <a:moveTo>
                      <a:pt x="1198815" y="1027452"/>
                    </a:moveTo>
                    <a:cubicBezTo>
                      <a:pt x="851756" y="1279605"/>
                      <a:pt x="400857" y="1339508"/>
                      <a:pt x="0" y="1186718"/>
                    </a:cubicBezTo>
                    <a:lnTo>
                      <a:pt x="452328" y="0"/>
                    </a:lnTo>
                    <a:close/>
                  </a:path>
                </a:pathLst>
              </a:custGeom>
              <a:solidFill>
                <a:srgbClr val="0085AA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206524" y="1270000"/>
                <a:ext cx="1063476" cy="1207842"/>
              </a:xfrm>
              <a:custGeom>
                <a:avLst/>
                <a:gdLst/>
                <a:ahLst/>
                <a:cxnLst/>
                <a:rect l="l" t="t" r="r" b="b"/>
                <a:pathLst>
                  <a:path w="1063476" h="1207842">
                    <a:moveTo>
                      <a:pt x="671024" y="1207842"/>
                    </a:moveTo>
                    <a:cubicBezTo>
                      <a:pt x="395276" y="1118246"/>
                      <a:pt x="158485" y="936994"/>
                      <a:pt x="0" y="694203"/>
                    </a:cubicBezTo>
                    <a:lnTo>
                      <a:pt x="1063476" y="0"/>
                    </a:lnTo>
                    <a:close/>
                  </a:path>
                </a:pathLst>
              </a:custGeom>
              <a:solidFill>
                <a:srgbClr val="005B98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-94661" y="473094"/>
                <a:ext cx="1364661" cy="1543393"/>
              </a:xfrm>
              <a:custGeom>
                <a:avLst/>
                <a:gdLst/>
                <a:ahLst/>
                <a:cxnLst/>
                <a:rect l="l" t="t" r="r" b="b"/>
                <a:pathLst>
                  <a:path w="1364661" h="1543393">
                    <a:moveTo>
                      <a:pt x="337209" y="1543393"/>
                    </a:moveTo>
                    <a:cubicBezTo>
                      <a:pt x="0" y="1079264"/>
                      <a:pt x="15817" y="446696"/>
                      <a:pt x="375802" y="0"/>
                    </a:cubicBezTo>
                    <a:lnTo>
                      <a:pt x="1364661" y="796906"/>
                    </a:lnTo>
                    <a:close/>
                  </a:path>
                </a:pathLst>
              </a:custGeom>
              <a:solidFill>
                <a:srgbClr val="003173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242548" y="0"/>
                <a:ext cx="1027452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027452" h="1270000">
                    <a:moveTo>
                      <a:pt x="0" y="523513"/>
                    </a:moveTo>
                    <a:cubicBezTo>
                      <a:pt x="238928" y="194657"/>
                      <a:pt x="620836" y="41"/>
                      <a:pt x="1027325" y="0"/>
                    </a:cubicBezTo>
                    <a:lnTo>
                      <a:pt x="1027452" y="1270000"/>
                    </a:lnTo>
                    <a:close/>
                  </a:path>
                </a:pathLst>
              </a:custGeom>
              <a:solidFill>
                <a:srgbClr val="5E478C"/>
              </a:solidFill>
            </p:spPr>
          </p:sp>
        </p:grpSp>
      </p:grpSp>
      <p:sp>
        <p:nvSpPr>
          <p:cNvPr id="13" name="Freeform 13"/>
          <p:cNvSpPr/>
          <p:nvPr/>
        </p:nvSpPr>
        <p:spPr>
          <a:xfrm>
            <a:off x="3933814" y="3363279"/>
            <a:ext cx="1885971" cy="1885971"/>
          </a:xfrm>
          <a:custGeom>
            <a:avLst/>
            <a:gdLst/>
            <a:ahLst/>
            <a:cxnLst/>
            <a:rect l="l" t="t" r="r" b="b"/>
            <a:pathLst>
              <a:path w="1885971" h="1885971">
                <a:moveTo>
                  <a:pt x="0" y="0"/>
                </a:moveTo>
                <a:lnTo>
                  <a:pt x="1885972" y="0"/>
                </a:lnTo>
                <a:lnTo>
                  <a:pt x="1885972" y="1885972"/>
                </a:lnTo>
                <a:lnTo>
                  <a:pt x="0" y="1885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 rot="-10800000">
            <a:off x="6823088" y="-5639997"/>
            <a:ext cx="3218899" cy="7315200"/>
            <a:chOff x="0" y="0"/>
            <a:chExt cx="3093720" cy="70307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093720" cy="7030720"/>
            </a:xfrm>
            <a:custGeom>
              <a:avLst/>
              <a:gdLst/>
              <a:ahLst/>
              <a:cxnLst/>
              <a:rect l="l" t="t" r="r" b="b"/>
              <a:pathLst>
                <a:path w="3093720" h="7030720">
                  <a:moveTo>
                    <a:pt x="0" y="0"/>
                  </a:moveTo>
                  <a:lnTo>
                    <a:pt x="2293620" y="0"/>
                  </a:lnTo>
                  <a:cubicBezTo>
                    <a:pt x="2735580" y="0"/>
                    <a:pt x="3093720" y="358140"/>
                    <a:pt x="3093720" y="800100"/>
                  </a:cubicBezTo>
                  <a:lnTo>
                    <a:pt x="3093720" y="7030720"/>
                  </a:lnTo>
                  <a:lnTo>
                    <a:pt x="3093720" y="7030720"/>
                  </a:lnTo>
                  <a:lnTo>
                    <a:pt x="0" y="7030720"/>
                  </a:lnTo>
                  <a:lnTo>
                    <a:pt x="0" y="70307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448C">
                <a:alpha val="4980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6" name="TextBox 16"/>
          <p:cNvSpPr txBox="1"/>
          <p:nvPr/>
        </p:nvSpPr>
        <p:spPr>
          <a:xfrm>
            <a:off x="731520" y="518868"/>
            <a:ext cx="8290560" cy="694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800" dirty="0">
                <a:solidFill>
                  <a:srgbClr val="FFFFFF"/>
                </a:solidFill>
                <a:latin typeface="Garet Bold"/>
              </a:rPr>
              <a:t>7s</a:t>
            </a:r>
            <a:r>
              <a:rPr lang="en-US" sz="4800" dirty="0">
                <a:solidFill>
                  <a:srgbClr val="3AD49E"/>
                </a:solidFill>
                <a:latin typeface="Garet Bold"/>
              </a:rPr>
              <a:t> Framework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5563092" y="2205383"/>
            <a:ext cx="1568126" cy="731357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6101893" y="4032146"/>
            <a:ext cx="1534919" cy="594754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2566714" y="1952688"/>
            <a:ext cx="1537425" cy="948732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0" name="AutoShape 20"/>
          <p:cNvSpPr/>
          <p:nvPr/>
        </p:nvSpPr>
        <p:spPr>
          <a:xfrm>
            <a:off x="1906905" y="3693658"/>
            <a:ext cx="1562036" cy="59832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1" name="AutoShape 21"/>
          <p:cNvSpPr/>
          <p:nvPr/>
        </p:nvSpPr>
        <p:spPr>
          <a:xfrm flipV="1">
            <a:off x="2834808" y="5502940"/>
            <a:ext cx="1269331" cy="749612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2" name="AutoShape 22"/>
          <p:cNvSpPr/>
          <p:nvPr/>
        </p:nvSpPr>
        <p:spPr>
          <a:xfrm>
            <a:off x="4948322" y="5773465"/>
            <a:ext cx="1592837" cy="669571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7975780" y="1971738"/>
            <a:ext cx="985011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7"/>
              </a:lnSpc>
            </a:pPr>
            <a:r>
              <a:rPr lang="en-US" sz="1716" dirty="0">
                <a:solidFill>
                  <a:srgbClr val="3AD49E"/>
                </a:solidFill>
                <a:latin typeface="Garet Bold"/>
              </a:rPr>
              <a:t>15%</a:t>
            </a:r>
          </a:p>
          <a:p>
            <a:pPr>
              <a:lnSpc>
                <a:spcPts val="1887"/>
              </a:lnSpc>
            </a:pPr>
            <a:r>
              <a:rPr lang="en-US" sz="1716" dirty="0">
                <a:solidFill>
                  <a:srgbClr val="FFFFFF"/>
                </a:solidFill>
                <a:latin typeface="Garet Bold"/>
              </a:rPr>
              <a:t>Staff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62012" y="2458077"/>
            <a:ext cx="1418977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87"/>
              </a:lnSpc>
            </a:pPr>
            <a:r>
              <a:rPr lang="en-US" sz="1716" dirty="0">
                <a:solidFill>
                  <a:srgbClr val="3AD49E"/>
                </a:solidFill>
                <a:latin typeface="Garet Bold"/>
              </a:rPr>
              <a:t>15%</a:t>
            </a:r>
          </a:p>
          <a:p>
            <a:pPr algn="r">
              <a:lnSpc>
                <a:spcPts val="1887"/>
              </a:lnSpc>
            </a:pPr>
            <a:r>
              <a:rPr lang="en-US" sz="1716" dirty="0">
                <a:solidFill>
                  <a:srgbClr val="FFFFFF"/>
                </a:solidFill>
                <a:latin typeface="Garet Bold"/>
              </a:rPr>
              <a:t>Strategy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87928" y="4201019"/>
            <a:ext cx="1418977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87"/>
              </a:lnSpc>
            </a:pPr>
            <a:r>
              <a:rPr lang="en-US" sz="1716" dirty="0">
                <a:solidFill>
                  <a:srgbClr val="3AD49E"/>
                </a:solidFill>
                <a:latin typeface="Garet Bold"/>
              </a:rPr>
              <a:t>20%</a:t>
            </a:r>
          </a:p>
          <a:p>
            <a:pPr algn="r">
              <a:lnSpc>
                <a:spcPts val="1887"/>
              </a:lnSpc>
            </a:pPr>
            <a:r>
              <a:rPr lang="en-US" sz="1716" dirty="0">
                <a:solidFill>
                  <a:srgbClr val="FFFFFF"/>
                </a:solidFill>
                <a:latin typeface="Garet Bold"/>
              </a:rPr>
              <a:t>Structure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37348" y="6061370"/>
            <a:ext cx="1418977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87"/>
              </a:lnSpc>
            </a:pPr>
            <a:r>
              <a:rPr lang="en-US" sz="1716" dirty="0">
                <a:solidFill>
                  <a:srgbClr val="3AD49E"/>
                </a:solidFill>
                <a:latin typeface="Garet Bold"/>
              </a:rPr>
              <a:t>10%</a:t>
            </a:r>
          </a:p>
          <a:p>
            <a:pPr algn="r">
              <a:lnSpc>
                <a:spcPts val="1887"/>
              </a:lnSpc>
            </a:pPr>
            <a:r>
              <a:rPr lang="en-US" sz="1716" dirty="0">
                <a:solidFill>
                  <a:srgbClr val="FFFFFF"/>
                </a:solidFill>
                <a:latin typeface="Garet Bold"/>
              </a:rPr>
              <a:t>Systems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775652" y="4434962"/>
            <a:ext cx="1385268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7"/>
              </a:lnSpc>
            </a:pPr>
            <a:r>
              <a:rPr lang="en-US" sz="1716" dirty="0">
                <a:solidFill>
                  <a:srgbClr val="3AD49E"/>
                </a:solidFill>
                <a:latin typeface="Garet Bold"/>
              </a:rPr>
              <a:t>25%</a:t>
            </a:r>
          </a:p>
          <a:p>
            <a:pPr>
              <a:lnSpc>
                <a:spcPts val="1887"/>
              </a:lnSpc>
            </a:pPr>
            <a:r>
              <a:rPr lang="en-US" sz="1716" dirty="0">
                <a:solidFill>
                  <a:srgbClr val="FFFFFF"/>
                </a:solidFill>
                <a:latin typeface="Garet Bold"/>
              </a:rPr>
              <a:t>Style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583635" y="6271603"/>
            <a:ext cx="1769301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7"/>
              </a:lnSpc>
            </a:pPr>
            <a:r>
              <a:rPr lang="en-US" sz="1716" dirty="0">
                <a:solidFill>
                  <a:srgbClr val="3AD49E"/>
                </a:solidFill>
                <a:latin typeface="Garet Bold"/>
              </a:rPr>
              <a:t>15%</a:t>
            </a:r>
          </a:p>
          <a:p>
            <a:pPr>
              <a:lnSpc>
                <a:spcPts val="1887"/>
              </a:lnSpc>
            </a:pPr>
            <a:r>
              <a:rPr lang="en-US" sz="1716" dirty="0">
                <a:solidFill>
                  <a:srgbClr val="FFFFFF"/>
                </a:solidFill>
                <a:latin typeface="Garet Bold"/>
              </a:rPr>
              <a:t>Skills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942ABBE-EDB6-4BA7-88E2-05CC35B71FF4}"/>
              </a:ext>
            </a:extLst>
          </p:cNvPr>
          <p:cNvSpPr txBox="1"/>
          <p:nvPr/>
        </p:nvSpPr>
        <p:spPr>
          <a:xfrm>
            <a:off x="1066800" y="2460428"/>
            <a:ext cx="1418977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87"/>
              </a:lnSpc>
            </a:pPr>
            <a:r>
              <a:rPr lang="en-US" sz="1716" dirty="0">
                <a:solidFill>
                  <a:srgbClr val="3AD49E"/>
                </a:solidFill>
                <a:latin typeface="Garet Bold"/>
              </a:rPr>
              <a:t>15%</a:t>
            </a:r>
          </a:p>
          <a:p>
            <a:pPr algn="r">
              <a:lnSpc>
                <a:spcPts val="1887"/>
              </a:lnSpc>
            </a:pPr>
            <a:r>
              <a:rPr lang="en-US" sz="1716" dirty="0">
                <a:solidFill>
                  <a:srgbClr val="FFFFFF"/>
                </a:solidFill>
                <a:latin typeface="Garet Bold"/>
              </a:rPr>
              <a:t>Strategy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423E1974-DCAB-4B9C-8DFC-3E76EB20C141}"/>
              </a:ext>
            </a:extLst>
          </p:cNvPr>
          <p:cNvSpPr txBox="1"/>
          <p:nvPr/>
        </p:nvSpPr>
        <p:spPr>
          <a:xfrm>
            <a:off x="3909988" y="4049095"/>
            <a:ext cx="1418977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87"/>
              </a:lnSpc>
            </a:pPr>
            <a:r>
              <a:rPr lang="en-US" sz="1716" dirty="0">
                <a:solidFill>
                  <a:srgbClr val="3AD49E"/>
                </a:solidFill>
                <a:latin typeface="Garet Bold"/>
              </a:rPr>
              <a:t>Shared Values</a:t>
            </a:r>
            <a:endParaRPr lang="en-US" sz="1716" dirty="0">
              <a:solidFill>
                <a:srgbClr val="FFFFFF"/>
              </a:solidFill>
              <a:latin typeface="Gare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Garet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and Green Modern Budget Pie Chart Graph</dc:title>
  <cp:lastModifiedBy>Balasubramanyan</cp:lastModifiedBy>
  <cp:revision>2</cp:revision>
  <dcterms:created xsi:type="dcterms:W3CDTF">2006-08-16T00:00:00Z</dcterms:created>
  <dcterms:modified xsi:type="dcterms:W3CDTF">2023-10-08T15:40:52Z</dcterms:modified>
  <dc:identifier>DAFwr5dHhlU</dc:identifier>
</cp:coreProperties>
</file>