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66" r:id="rId2"/>
    <p:sldId id="356" r:id="rId3"/>
    <p:sldId id="385" r:id="rId4"/>
    <p:sldId id="278" r:id="rId5"/>
  </p:sldIdLst>
  <p:sldSz cx="18288000" cy="10287000"/>
  <p:notesSz cx="6858000" cy="9144000"/>
  <p:embeddedFontLst>
    <p:embeddedFont>
      <p:font typeface="Codec Pro ExtraBold" panose="020B0604020202020204" charset="0"/>
      <p:regular r:id="rId7"/>
    </p:embeddedFont>
    <p:embeddedFont>
      <p:font typeface="Montserrat Light" panose="00000400000000000000" pitchFamily="2" charset="0"/>
      <p:regular r:id="rId8"/>
      <p:italic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Tenorite" panose="000005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739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142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39AF-EE01-4C09-A893-40498233901B}" type="datetimeFigureOut">
              <a:rPr lang="en-150" smtClean="0"/>
              <a:t>02/04/2024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E2809-E9AD-447E-9CA5-B8285F1B4E6C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690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piqsels.com/en/public-domain-photo-suvjv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74764" y="-207071"/>
            <a:ext cx="3086100" cy="11299900"/>
            <a:chOff x="0" y="0"/>
            <a:chExt cx="812800" cy="29761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776329" y="580047"/>
            <a:ext cx="5482971" cy="9023371"/>
          </a:xfrm>
          <a:custGeom>
            <a:avLst/>
            <a:gdLst/>
            <a:ahLst/>
            <a:cxnLst/>
            <a:rect l="l" t="t" r="r" b="b"/>
            <a:pathLst>
              <a:path w="5482971" h="9023371">
                <a:moveTo>
                  <a:pt x="0" y="0"/>
                </a:moveTo>
                <a:lnTo>
                  <a:pt x="5482971" y="0"/>
                </a:lnTo>
                <a:lnTo>
                  <a:pt x="5482971" y="9023371"/>
                </a:lnTo>
                <a:lnTo>
                  <a:pt x="0" y="902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27773" y="4163622"/>
            <a:ext cx="110236" cy="2818996"/>
            <a:chOff x="0" y="0"/>
            <a:chExt cx="26312" cy="67285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52928" y="3206708"/>
            <a:ext cx="3459096" cy="569486"/>
            <a:chOff x="0" y="0"/>
            <a:chExt cx="825638" cy="13592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25638" cy="135928"/>
            </a:xfrm>
            <a:custGeom>
              <a:avLst/>
              <a:gdLst/>
              <a:ahLst/>
              <a:cxnLst/>
              <a:rect l="l" t="t" r="r" b="b"/>
              <a:pathLst>
                <a:path w="825638" h="135928">
                  <a:moveTo>
                    <a:pt x="40286" y="0"/>
                  </a:moveTo>
                  <a:lnTo>
                    <a:pt x="785351" y="0"/>
                  </a:lnTo>
                  <a:cubicBezTo>
                    <a:pt x="807601" y="0"/>
                    <a:pt x="825638" y="18037"/>
                    <a:pt x="825638" y="40286"/>
                  </a:cubicBezTo>
                  <a:lnTo>
                    <a:pt x="825638" y="95642"/>
                  </a:lnTo>
                  <a:cubicBezTo>
                    <a:pt x="825638" y="117891"/>
                    <a:pt x="807601" y="135928"/>
                    <a:pt x="785351" y="135928"/>
                  </a:cubicBezTo>
                  <a:lnTo>
                    <a:pt x="40286" y="135928"/>
                  </a:lnTo>
                  <a:cubicBezTo>
                    <a:pt x="18037" y="135928"/>
                    <a:pt x="0" y="117891"/>
                    <a:pt x="0" y="95642"/>
                  </a:cubicBezTo>
                  <a:lnTo>
                    <a:pt x="0" y="40286"/>
                  </a:lnTo>
                  <a:cubicBezTo>
                    <a:pt x="0" y="18037"/>
                    <a:pt x="18037" y="0"/>
                    <a:pt x="40286" y="0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825638" cy="154978"/>
            </a:xfrm>
            <a:prstGeom prst="rect">
              <a:avLst/>
            </a:prstGeom>
          </p:spPr>
          <p:txBody>
            <a:bodyPr lIns="56055" tIns="56055" rIns="56055" bIns="56055" rtlCol="0" anchor="ctr"/>
            <a:lstStyle/>
            <a:p>
              <a:pPr algn="ctr">
                <a:lnSpc>
                  <a:spcPts val="3120"/>
                </a:lnSpc>
              </a:pPr>
              <a:endParaRPr lang="en-US" sz="2400" dirty="0">
                <a:solidFill>
                  <a:srgbClr val="FFFFFF"/>
                </a:solidFill>
                <a:latin typeface="Montserrat Light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52928" y="4635642"/>
            <a:ext cx="12344073" cy="1513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813"/>
              </a:lnSpc>
            </a:pPr>
            <a:r>
              <a:rPr lang="en-US" sz="10300" dirty="0">
                <a:solidFill>
                  <a:srgbClr val="1C573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Charter</a:t>
            </a:r>
          </a:p>
        </p:txBody>
      </p:sp>
      <p:sp>
        <p:nvSpPr>
          <p:cNvPr id="18" name="Freeform 18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D7437F-9172-B15C-FDC2-141BCADBD9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487" y="0"/>
            <a:ext cx="1454248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DD833EE-7FC5-81B5-81EE-351D805C648E}"/>
              </a:ext>
            </a:extLst>
          </p:cNvPr>
          <p:cNvGrpSpPr/>
          <p:nvPr/>
        </p:nvGrpSpPr>
        <p:grpSpPr>
          <a:xfrm>
            <a:off x="12811613" y="2383209"/>
            <a:ext cx="4389120" cy="1288898"/>
            <a:chOff x="332936" y="2658544"/>
            <a:chExt cx="2926080" cy="85926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CCA964-E297-71E2-25E4-BB40412D27C9}"/>
                </a:ext>
              </a:extLst>
            </p:cNvPr>
            <p:cNvSpPr txBox="1"/>
            <p:nvPr/>
          </p:nvSpPr>
          <p:spPr>
            <a:xfrm>
              <a:off x="332936" y="2658544"/>
              <a:ext cx="2926080" cy="430887"/>
            </a:xfrm>
            <a:prstGeom prst="rect">
              <a:avLst/>
            </a:prstGeom>
            <a:grp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3600" b="1" noProof="1">
                  <a:latin typeface="Tenorite" panose="00000500000000000000" pitchFamily="2" charset="0"/>
                </a:rPr>
                <a:t>2. Documentation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F83ACA-A36E-D48D-E922-AD88FF588E9F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430887"/>
            </a:xfrm>
            <a:prstGeom prst="rect">
              <a:avLst/>
            </a:prstGeom>
            <a:grp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The Documnetation including the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Client Onboarding Form 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is completed.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FB70A3-7DE3-0C27-F2D4-9F56334D9132}"/>
              </a:ext>
            </a:extLst>
          </p:cNvPr>
          <p:cNvGrpSpPr/>
          <p:nvPr/>
        </p:nvGrpSpPr>
        <p:grpSpPr>
          <a:xfrm>
            <a:off x="962120" y="2333159"/>
            <a:ext cx="4389120" cy="1565897"/>
            <a:chOff x="332936" y="2658544"/>
            <a:chExt cx="2926080" cy="104393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5DD893-1B6D-2859-4DE5-6ADB363E10F9}"/>
                </a:ext>
              </a:extLst>
            </p:cNvPr>
            <p:cNvSpPr txBox="1"/>
            <p:nvPr/>
          </p:nvSpPr>
          <p:spPr>
            <a:xfrm>
              <a:off x="332936" y="2658544"/>
              <a:ext cx="2926080" cy="430887"/>
            </a:xfrm>
            <a:prstGeom prst="rect">
              <a:avLst/>
            </a:prstGeom>
            <a:grp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3600" b="1" noProof="1">
                  <a:latin typeface="Tenorite" panose="00000500000000000000" pitchFamily="2" charset="0"/>
                </a:rPr>
                <a:t>1. Contract Initiation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0089C3-CCA0-75A4-57FA-E9F722E7DF4E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615553"/>
            </a:xfrm>
            <a:prstGeom prst="rect">
              <a:avLst/>
            </a:prstGeom>
            <a:grp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Post closing of sales, the Contract including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deliverables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 and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commercials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 are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sent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 to the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client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DB148D-7F59-86E6-2C50-F009FAD4CC70}"/>
              </a:ext>
            </a:extLst>
          </p:cNvPr>
          <p:cNvGrpSpPr/>
          <p:nvPr/>
        </p:nvGrpSpPr>
        <p:grpSpPr>
          <a:xfrm>
            <a:off x="962120" y="5177690"/>
            <a:ext cx="4389120" cy="1565897"/>
            <a:chOff x="8921977" y="1497503"/>
            <a:chExt cx="2926080" cy="10439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CA320D-CAE1-8951-6FFF-1910F61DBFB5}"/>
                </a:ext>
              </a:extLst>
            </p:cNvPr>
            <p:cNvSpPr txBox="1"/>
            <p:nvPr/>
          </p:nvSpPr>
          <p:spPr>
            <a:xfrm>
              <a:off x="8921977" y="1497503"/>
              <a:ext cx="2926080" cy="430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3600" b="1" noProof="1">
                  <a:latin typeface="Tenorite" panose="00000500000000000000" pitchFamily="2" charset="0"/>
                </a:rPr>
                <a:t>4. Invoice Generation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5C24A-B2A7-2BC4-C8B6-505AF817637F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6155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The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Invoice is generated 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post delivery of the committed deliverables and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sent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 to the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client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FB8C75-FD1E-A294-A7B4-035787322EA4}"/>
              </a:ext>
            </a:extLst>
          </p:cNvPr>
          <p:cNvGrpSpPr/>
          <p:nvPr/>
        </p:nvGrpSpPr>
        <p:grpSpPr>
          <a:xfrm>
            <a:off x="12801600" y="8496300"/>
            <a:ext cx="4389120" cy="1011899"/>
            <a:chOff x="332936" y="2658544"/>
            <a:chExt cx="2926080" cy="674599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62BF6F-9C41-4A5B-715E-706BD760FE94}"/>
                </a:ext>
              </a:extLst>
            </p:cNvPr>
            <p:cNvSpPr txBox="1"/>
            <p:nvPr/>
          </p:nvSpPr>
          <p:spPr>
            <a:xfrm>
              <a:off x="332936" y="2658544"/>
              <a:ext cx="2926080" cy="430887"/>
            </a:xfrm>
            <a:prstGeom prst="rect">
              <a:avLst/>
            </a:prstGeom>
            <a:grp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3600" b="1" noProof="1">
                  <a:latin typeface="Tenorite" panose="00000500000000000000" pitchFamily="2" charset="0"/>
                </a:rPr>
                <a:t>6. Receipt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5B27D6-F42E-5568-D346-210DABAB8A5B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2462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The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Payment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 is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received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 by FC Team.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C53DDD-1152-529A-28AA-E71D4F9A062F}"/>
              </a:ext>
            </a:extLst>
          </p:cNvPr>
          <p:cNvGrpSpPr/>
          <p:nvPr/>
        </p:nvGrpSpPr>
        <p:grpSpPr>
          <a:xfrm>
            <a:off x="962120" y="8562980"/>
            <a:ext cx="4389120" cy="1011899"/>
            <a:chOff x="332936" y="2658544"/>
            <a:chExt cx="2926080" cy="6745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7A7963-A9E3-41E2-D6DD-34BF5200A1A2}"/>
                </a:ext>
              </a:extLst>
            </p:cNvPr>
            <p:cNvSpPr txBox="1"/>
            <p:nvPr/>
          </p:nvSpPr>
          <p:spPr>
            <a:xfrm>
              <a:off x="332936" y="2658544"/>
              <a:ext cx="2926080" cy="4308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3600" b="1" noProof="1">
                  <a:latin typeface="Tenorite" panose="00000500000000000000" pitchFamily="2" charset="0"/>
                </a:rPr>
                <a:t>5. Revenue Realised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75BE51-E952-9484-4829-4E9591B39208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2462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The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client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makes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 the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payment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3BAFFA-123D-7021-C436-7CC819B9AB3F}"/>
              </a:ext>
            </a:extLst>
          </p:cNvPr>
          <p:cNvGrpSpPr/>
          <p:nvPr/>
        </p:nvGrpSpPr>
        <p:grpSpPr>
          <a:xfrm>
            <a:off x="12811613" y="5290284"/>
            <a:ext cx="4389120" cy="1565897"/>
            <a:chOff x="332936" y="2658544"/>
            <a:chExt cx="2926080" cy="10439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049D04-0ACC-43F3-21C9-A256B1B4D08D}"/>
                </a:ext>
              </a:extLst>
            </p:cNvPr>
            <p:cNvSpPr txBox="1"/>
            <p:nvPr/>
          </p:nvSpPr>
          <p:spPr>
            <a:xfrm>
              <a:off x="332936" y="2658544"/>
              <a:ext cx="2926080" cy="4308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3600" b="1" noProof="1">
                  <a:latin typeface="Tenorite" panose="00000500000000000000" pitchFamily="2" charset="0"/>
                </a:rPr>
                <a:t>3. Payment Schedule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B3AA6A-4DC1-9AD9-9F76-4E924152CA30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6155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The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Payment Schedule 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is shared with the client specifying </a:t>
              </a:r>
              <a:r>
                <a:rPr lang="en-US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dates of invoice generation</a:t>
              </a: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enorite" panose="00000500000000000000" pitchFamily="2" charset="0"/>
                </a:rPr>
                <a:t>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AD6AF89-5988-493F-F53D-9CD0563822DD}"/>
              </a:ext>
            </a:extLst>
          </p:cNvPr>
          <p:cNvSpPr txBox="1"/>
          <p:nvPr/>
        </p:nvSpPr>
        <p:spPr>
          <a:xfrm>
            <a:off x="6886479" y="2529241"/>
            <a:ext cx="4389120" cy="10618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100" b="1" noProof="1">
                <a:latin typeface="Tenorite" panose="00000500000000000000" pitchFamily="2" charset="0"/>
              </a:rPr>
              <a:t>Follow up Email in alignment with Ageing sent to Growth, Finance and Admin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F80BC-3851-F1FB-83C4-4471478F9B9B}"/>
              </a:ext>
            </a:extLst>
          </p:cNvPr>
          <p:cNvSpPr txBox="1"/>
          <p:nvPr/>
        </p:nvSpPr>
        <p:spPr>
          <a:xfrm>
            <a:off x="12801600" y="4298330"/>
            <a:ext cx="4389120" cy="4154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100" b="1" noProof="1">
                <a:latin typeface="Tenorite" panose="00000500000000000000" pitchFamily="2" charset="0"/>
              </a:rPr>
              <a:t>Follow up Email sent to Admin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738E4-237D-AF18-10DA-287EF706F7AF}"/>
              </a:ext>
            </a:extLst>
          </p:cNvPr>
          <p:cNvSpPr txBox="1"/>
          <p:nvPr/>
        </p:nvSpPr>
        <p:spPr>
          <a:xfrm>
            <a:off x="952107" y="7405845"/>
            <a:ext cx="4389120" cy="4154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100" b="1" noProof="1">
                <a:latin typeface="Tenorite" panose="00000500000000000000" pitchFamily="2" charset="0"/>
              </a:rPr>
              <a:t>Email Sent to client for Follow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13CA0-CBDE-4705-4638-DC633DAD0CB6}"/>
              </a:ext>
            </a:extLst>
          </p:cNvPr>
          <p:cNvSpPr txBox="1"/>
          <p:nvPr/>
        </p:nvSpPr>
        <p:spPr>
          <a:xfrm>
            <a:off x="6855999" y="8725690"/>
            <a:ext cx="4389120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100" b="1" noProof="1">
                <a:latin typeface="Tenorite" panose="00000500000000000000" pitchFamily="2" charset="0"/>
              </a:rPr>
              <a:t>Follow up Email in alignment with Ageing sent to Finance Team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128CAD-E0BA-C391-7E9A-482BA0648D0A}"/>
              </a:ext>
            </a:extLst>
          </p:cNvPr>
          <p:cNvSpPr txBox="1"/>
          <p:nvPr/>
        </p:nvSpPr>
        <p:spPr>
          <a:xfrm>
            <a:off x="6871239" y="5429724"/>
            <a:ext cx="4389120" cy="10618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2100" b="1" noProof="1">
                <a:latin typeface="Tenorite" panose="00000500000000000000" pitchFamily="2" charset="0"/>
              </a:rPr>
              <a:t>Follow up Email in alignment with Ageing sent to Associated PC and Finance Team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44A4E4B-7AC1-6A10-1EE1-97F9BE6DD3FB}"/>
              </a:ext>
            </a:extLst>
          </p:cNvPr>
          <p:cNvSpPr/>
          <p:nvPr/>
        </p:nvSpPr>
        <p:spPr>
          <a:xfrm>
            <a:off x="5638799" y="2907547"/>
            <a:ext cx="990601" cy="3052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enorite" panose="00000500000000000000" pitchFamily="2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04B3CEC-6A5C-7712-7AF7-4B3A919E6D2F}"/>
              </a:ext>
            </a:extLst>
          </p:cNvPr>
          <p:cNvSpPr/>
          <p:nvPr/>
        </p:nvSpPr>
        <p:spPr>
          <a:xfrm>
            <a:off x="11533452" y="2907547"/>
            <a:ext cx="990601" cy="3052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enorite" panose="00000500000000000000" pitchFamily="2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EECE4F-FE12-0C54-6E89-E7816BC83C33}"/>
              </a:ext>
            </a:extLst>
          </p:cNvPr>
          <p:cNvSpPr/>
          <p:nvPr/>
        </p:nvSpPr>
        <p:spPr>
          <a:xfrm rot="5400000">
            <a:off x="14748614" y="3860800"/>
            <a:ext cx="495091" cy="2941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enorite" panose="00000500000000000000" pitchFamily="2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C905B7-7AAF-DA9B-3FC7-07728E797AF8}"/>
              </a:ext>
            </a:extLst>
          </p:cNvPr>
          <p:cNvSpPr/>
          <p:nvPr/>
        </p:nvSpPr>
        <p:spPr>
          <a:xfrm rot="5400000">
            <a:off x="14748614" y="4904080"/>
            <a:ext cx="495091" cy="2941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enorite" panose="00000500000000000000" pitchFamily="2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BF1AFFC-1832-D352-E640-AED962F4AA6C}"/>
              </a:ext>
            </a:extLst>
          </p:cNvPr>
          <p:cNvSpPr/>
          <p:nvPr/>
        </p:nvSpPr>
        <p:spPr>
          <a:xfrm rot="10800000">
            <a:off x="11533451" y="5808030"/>
            <a:ext cx="990601" cy="3052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enorite" panose="00000500000000000000" pitchFamily="2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BF912B7-3D5C-8BE2-E505-E4DD04CAF52D}"/>
              </a:ext>
            </a:extLst>
          </p:cNvPr>
          <p:cNvSpPr/>
          <p:nvPr/>
        </p:nvSpPr>
        <p:spPr>
          <a:xfrm rot="10800000">
            <a:off x="5638799" y="5780241"/>
            <a:ext cx="990601" cy="3052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enorite" panose="00000500000000000000" pitchFamily="2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819283F-AAF8-05B6-CD3D-EC248FB832E9}"/>
              </a:ext>
            </a:extLst>
          </p:cNvPr>
          <p:cNvSpPr/>
          <p:nvPr/>
        </p:nvSpPr>
        <p:spPr>
          <a:xfrm rot="5400000">
            <a:off x="2873872" y="6945047"/>
            <a:ext cx="556237" cy="3387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enorite" panose="00000500000000000000" pitchFamily="2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220B11-98D6-DB5A-D02A-352BF4FF73B1}"/>
              </a:ext>
            </a:extLst>
          </p:cNvPr>
          <p:cNvSpPr/>
          <p:nvPr/>
        </p:nvSpPr>
        <p:spPr>
          <a:xfrm rot="5400000">
            <a:off x="2907936" y="8032391"/>
            <a:ext cx="551759" cy="3387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enorite" panose="00000500000000000000" pitchFamily="2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F5C8135-19F6-6EAD-B689-38D9A5FB2E68}"/>
              </a:ext>
            </a:extLst>
          </p:cNvPr>
          <p:cNvSpPr/>
          <p:nvPr/>
        </p:nvSpPr>
        <p:spPr>
          <a:xfrm>
            <a:off x="5598688" y="8964211"/>
            <a:ext cx="990601" cy="3052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enorite" panose="00000500000000000000" pitchFamily="2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4D40657-BAFB-805B-201C-E21F7BC33648}"/>
              </a:ext>
            </a:extLst>
          </p:cNvPr>
          <p:cNvSpPr/>
          <p:nvPr/>
        </p:nvSpPr>
        <p:spPr>
          <a:xfrm>
            <a:off x="11562321" y="8942413"/>
            <a:ext cx="990601" cy="30521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>
              <a:latin typeface="Tenorite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8B9864-E9A5-2B2C-13ED-2B4311F975DD}"/>
              </a:ext>
            </a:extLst>
          </p:cNvPr>
          <p:cNvSpPr txBox="1"/>
          <p:nvPr/>
        </p:nvSpPr>
        <p:spPr>
          <a:xfrm>
            <a:off x="6717890" y="313061"/>
            <a:ext cx="4953000" cy="1571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1813"/>
              </a:lnSpc>
            </a:pPr>
            <a:r>
              <a:rPr lang="en-US" sz="9600" dirty="0">
                <a:solidFill>
                  <a:srgbClr val="1C573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Process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D55CB0E-9483-1ED5-38B3-1A8486181B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487" y="0"/>
            <a:ext cx="145424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9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698915" y="8697813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668032" y="651399"/>
            <a:ext cx="14903688" cy="1278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7868" spc="771" dirty="0">
                <a:solidFill>
                  <a:srgbClr val="231F20"/>
                </a:solidFill>
                <a:latin typeface="Codec Pro ExtraBold"/>
              </a:rPr>
              <a:t>Report Structure &amp; Content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911C6F-5FAA-D080-096F-4154CB1FD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41605"/>
              </p:ext>
            </p:extLst>
          </p:nvPr>
        </p:nvGraphicFramePr>
        <p:xfrm>
          <a:off x="3045414" y="6214301"/>
          <a:ext cx="13182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50">
                  <a:extLst>
                    <a:ext uri="{9D8B030D-6E8A-4147-A177-3AD203B41FA5}">
                      <a16:colId xmlns:a16="http://schemas.microsoft.com/office/drawing/2014/main" val="3189718691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3310495505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3636653057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3264943247"/>
                    </a:ext>
                  </a:extLst>
                </a:gridCol>
              </a:tblGrid>
              <a:tr h="12852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enorite" panose="00000500000000000000" pitchFamily="2" charset="0"/>
                        </a:rPr>
                        <a:t>Client</a:t>
                      </a:r>
                      <a:endParaRPr lang="en-150" sz="2800" b="1" dirty="0">
                        <a:latin typeface="Tenorite" panose="00000500000000000000" pitchFamily="2" charset="0"/>
                      </a:endParaRPr>
                    </a:p>
                  </a:txBody>
                  <a:tcPr>
                    <a:solidFill>
                      <a:srgbClr val="1C573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enorite" panose="00000500000000000000" pitchFamily="2" charset="0"/>
                        </a:rPr>
                        <a:t>Start date of Each Stage</a:t>
                      </a:r>
                      <a:endParaRPr lang="en-150" sz="2800" b="1" dirty="0">
                        <a:latin typeface="Tenorite" panose="00000500000000000000" pitchFamily="2" charset="0"/>
                      </a:endParaRPr>
                    </a:p>
                  </a:txBody>
                  <a:tcPr>
                    <a:solidFill>
                      <a:srgbClr val="1C573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enorite" panose="00000500000000000000" pitchFamily="2" charset="0"/>
                        </a:rPr>
                        <a:t>End date of Each stage</a:t>
                      </a:r>
                      <a:endParaRPr lang="en-150" sz="2800" b="1" dirty="0">
                        <a:latin typeface="Tenorite" panose="00000500000000000000" pitchFamily="2" charset="0"/>
                      </a:endParaRPr>
                    </a:p>
                  </a:txBody>
                  <a:tcPr>
                    <a:solidFill>
                      <a:srgbClr val="1C5739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enorite" panose="00000500000000000000" pitchFamily="2" charset="0"/>
                        </a:rPr>
                        <a:t>PC Associated (default is BU Head)</a:t>
                      </a:r>
                      <a:endParaRPr lang="en-150" sz="2800" b="1" dirty="0">
                        <a:latin typeface="Tenorite" panose="00000500000000000000" pitchFamily="2" charset="0"/>
                      </a:endParaRPr>
                    </a:p>
                  </a:txBody>
                  <a:tcPr>
                    <a:solidFill>
                      <a:srgbClr val="1C5739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907676"/>
                  </a:ext>
                </a:extLst>
              </a:tr>
            </a:tbl>
          </a:graphicData>
        </a:graphic>
      </p:graphicFrame>
      <p:sp>
        <p:nvSpPr>
          <p:cNvPr id="12" name="TextBox 21">
            <a:extLst>
              <a:ext uri="{FF2B5EF4-FFF2-40B4-BE49-F238E27FC236}">
                <a16:creationId xmlns:a16="http://schemas.microsoft.com/office/drawing/2014/main" id="{5DD1CB0D-8166-8E98-CB0A-40C09B0570FF}"/>
              </a:ext>
            </a:extLst>
          </p:cNvPr>
          <p:cNvSpPr txBox="1"/>
          <p:nvPr/>
        </p:nvSpPr>
        <p:spPr>
          <a:xfrm>
            <a:off x="3045414" y="567031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  <a:t>Report Structure:</a:t>
            </a: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EA6A6812-D4A6-5FB2-6147-EEBE53CC152E}"/>
              </a:ext>
            </a:extLst>
          </p:cNvPr>
          <p:cNvSpPr txBox="1"/>
          <p:nvPr/>
        </p:nvSpPr>
        <p:spPr>
          <a:xfrm>
            <a:off x="3045413" y="7281101"/>
            <a:ext cx="5790503" cy="310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endParaRPr lang="en-US" sz="2524" spc="247" dirty="0">
              <a:solidFill>
                <a:srgbClr val="231F20"/>
              </a:solidFill>
              <a:latin typeface="Tenorite" panose="00000500000000000000" pitchFamily="2" charset="0"/>
            </a:endParaRPr>
          </a:p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  <a:t>Filters:</a:t>
            </a:r>
          </a:p>
          <a:p>
            <a:pPr marL="457200" indent="-457200">
              <a:lnSpc>
                <a:spcPts val="3483"/>
              </a:lnSpc>
              <a:buFont typeface="Arial" panose="020B0604020202020204" pitchFamily="34" charset="0"/>
              <a:buChar char="•"/>
            </a:pPr>
            <a: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  <a:t>Business Verticals</a:t>
            </a:r>
          </a:p>
          <a:p>
            <a:pPr marL="457200" indent="-457200">
              <a:lnSpc>
                <a:spcPts val="3483"/>
              </a:lnSpc>
              <a:buFont typeface="Arial" panose="020B0604020202020204" pitchFamily="34" charset="0"/>
              <a:buChar char="•"/>
            </a:pPr>
            <a: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  <a:t>Month</a:t>
            </a:r>
          </a:p>
          <a:p>
            <a:pPr marL="457200" indent="-457200">
              <a:lnSpc>
                <a:spcPts val="3483"/>
              </a:lnSpc>
              <a:buFont typeface="Arial" panose="020B0604020202020204" pitchFamily="34" charset="0"/>
              <a:buChar char="•"/>
            </a:pPr>
            <a: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  <a:t>Ageing/ DPO </a:t>
            </a:r>
          </a:p>
          <a:p>
            <a:pPr>
              <a:lnSpc>
                <a:spcPts val="3483"/>
              </a:lnSpc>
            </a:pPr>
            <a:endParaRPr lang="en-US" sz="2524" spc="247" dirty="0">
              <a:solidFill>
                <a:srgbClr val="231F20"/>
              </a:solidFill>
              <a:latin typeface="Tenorite" panose="00000500000000000000" pitchFamily="2" charset="0"/>
            </a:endParaRPr>
          </a:p>
          <a:p>
            <a:pPr>
              <a:lnSpc>
                <a:spcPts val="3483"/>
              </a:lnSpc>
            </a:pPr>
            <a:endParaRPr lang="en-US" sz="2524" spc="247" dirty="0">
              <a:solidFill>
                <a:srgbClr val="231F20"/>
              </a:solidFill>
              <a:latin typeface="Tenorite" panose="00000500000000000000" pitchFamily="2" charset="0"/>
            </a:endParaRPr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E665328C-0FBE-6D88-575C-E0ACCC93E003}"/>
              </a:ext>
            </a:extLst>
          </p:cNvPr>
          <p:cNvSpPr txBox="1"/>
          <p:nvPr/>
        </p:nvSpPr>
        <p:spPr>
          <a:xfrm>
            <a:off x="3075893" y="2321113"/>
            <a:ext cx="13679262" cy="3558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  <a:t>Data Owner: Lokesh Sir (Administration Team)</a:t>
            </a:r>
            <a:b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</a:br>
            <a:b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</a:br>
            <a: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  <a:t>Data Refresh: Whenever there is addition or deletion of client related information.</a:t>
            </a:r>
            <a:b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</a:br>
            <a:b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</a:br>
            <a: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  <a:t>Increment Post Revision of Agreement: The commercials are increased by 10% after the renewal of the agreement. </a:t>
            </a:r>
            <a:b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</a:br>
            <a:r>
              <a:rPr lang="en-US" sz="2524" spc="247" dirty="0">
                <a:solidFill>
                  <a:srgbClr val="231F20"/>
                </a:solidFill>
                <a:latin typeface="Tenorite" panose="00000500000000000000" pitchFamily="2" charset="0"/>
              </a:rPr>
              <a:t>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3396F02-B96C-BF12-10E0-3C513C1D22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487" y="0"/>
            <a:ext cx="145424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11947" y="4991100"/>
            <a:ext cx="7680431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02"/>
              </a:lnSpc>
            </a:pPr>
            <a:r>
              <a:rPr lang="en-US" sz="8174" spc="882" dirty="0">
                <a:solidFill>
                  <a:srgbClr val="231F20"/>
                </a:solidFill>
                <a:latin typeface="Codec Pro ExtraBold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963400" y="0"/>
            <a:ext cx="8603573" cy="10287000"/>
            <a:chOff x="0" y="0"/>
            <a:chExt cx="8603361" cy="10286746"/>
          </a:xfrm>
        </p:grpSpPr>
        <p:sp>
          <p:nvSpPr>
            <p:cNvPr id="5" name="Freeform 5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3"/>
              <a:stretch>
                <a:fillRect l="-39675" r="-39675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826432">
            <a:off x="-20475626" y="-3663118"/>
            <a:ext cx="21026341" cy="12831921"/>
            <a:chOff x="0" y="0"/>
            <a:chExt cx="5537802" cy="337960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37802" cy="3379601"/>
            </a:xfrm>
            <a:custGeom>
              <a:avLst/>
              <a:gdLst/>
              <a:ahLst/>
              <a:cxnLst/>
              <a:rect l="l" t="t" r="r" b="b"/>
              <a:pathLst>
                <a:path w="5537802" h="3379601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773821">
            <a:off x="12314997" y="4365564"/>
            <a:ext cx="313833" cy="8482349"/>
            <a:chOff x="0" y="0"/>
            <a:chExt cx="82656" cy="223403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656" cy="2234034"/>
            </a:xfrm>
            <a:custGeom>
              <a:avLst/>
              <a:gdLst/>
              <a:ahLst/>
              <a:cxnLst/>
              <a:rect l="l" t="t" r="r" b="b"/>
              <a:pathLst>
                <a:path w="82656" h="2234034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773821">
            <a:off x="1636272" y="-5075429"/>
            <a:ext cx="313833" cy="8482349"/>
            <a:chOff x="0" y="0"/>
            <a:chExt cx="82656" cy="2234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656" cy="2234034"/>
            </a:xfrm>
            <a:custGeom>
              <a:avLst/>
              <a:gdLst/>
              <a:ahLst/>
              <a:cxnLst/>
              <a:rect l="l" t="t" r="r" b="b"/>
              <a:pathLst>
                <a:path w="82656" h="2234034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A578A5E-2B64-309F-6C20-9D172A389E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487" y="0"/>
            <a:ext cx="1454248" cy="102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250</Words>
  <Application>Microsoft Office PowerPoint</Application>
  <PresentationFormat>Custom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Tenorite</vt:lpstr>
      <vt:lpstr>Montserrat Light</vt:lpstr>
      <vt:lpstr>Poppins</vt:lpstr>
      <vt:lpstr>Arial</vt:lpstr>
      <vt:lpstr>Codec Pro ExtraBold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Modern Corporate Infographic Slide Presentation</dc:title>
  <dc:creator>Anant Khemka</dc:creator>
  <cp:lastModifiedBy>Anant Khemka</cp:lastModifiedBy>
  <cp:revision>3</cp:revision>
  <dcterms:created xsi:type="dcterms:W3CDTF">2006-08-16T00:00:00Z</dcterms:created>
  <dcterms:modified xsi:type="dcterms:W3CDTF">2024-04-02T06:29:23Z</dcterms:modified>
  <dc:identifier>DAGAA8QM8VM</dc:identifier>
</cp:coreProperties>
</file>