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5143500" type="screen16x9"/>
  <p:notesSz cx="6858000" cy="9144000"/>
  <p:embeddedFontLst>
    <p:embeddedFont>
      <p:font typeface="DM Sans"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7" autoAdjust="0"/>
    <p:restoredTop sz="95033" autoAdjust="0"/>
  </p:normalViewPr>
  <p:slideViewPr>
    <p:cSldViewPr snapToGrid="0">
      <p:cViewPr varScale="1">
        <p:scale>
          <a:sx n="104" d="100"/>
          <a:sy n="104" d="100"/>
        </p:scale>
        <p:origin x="78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f266468e8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f266468e8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f2bc20c609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f2bc20c60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f266468e8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f266468e8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b4d64c7d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b4d64c7d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2bc20c60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2bc20c60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b4d64c7d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b4d64c7d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f2bc20c609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f2bc20c60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2bc20c60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f2bc20c60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2bc20c609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f2bc20c60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2bc20c609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2bc20c60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24172381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24172381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f1a1597b1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f1a1597b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f903b244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f903b244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24172381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24172381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f24172381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f24172381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903b244ee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f903b244e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266468e8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266468e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b4d64c7d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b4d64c7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266468e8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266468e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3626725"/>
            <a:ext cx="9144000" cy="1399200"/>
          </a:xfrm>
          <a:prstGeom prst="rect">
            <a:avLst/>
          </a:prstGeom>
          <a:solidFill>
            <a:srgbClr val="21A8B0"/>
          </a:solidFill>
          <a:ln>
            <a:noFill/>
          </a:ln>
          <a:effectLst>
            <a:outerShdw blurRad="57150" dist="19050" dir="5400000" algn="bl" rotWithShape="0">
              <a:srgbClr val="000000">
                <a:alpha val="50000"/>
              </a:srgbClr>
            </a:outerShdw>
          </a:effectLst>
        </p:spPr>
        <p:txBody>
          <a:bodyPr spcFirstLastPara="1" wrap="square" lIns="201250" tIns="100600" rIns="201250" bIns="1006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rgbClr val="FFFFFF"/>
              </a:solidFill>
              <a:latin typeface="Arial"/>
              <a:ea typeface="Arial"/>
              <a:cs typeface="Arial"/>
              <a:sym typeface="Arial"/>
            </a:endParaRPr>
          </a:p>
        </p:txBody>
      </p:sp>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A0049"/>
              </a:buClr>
              <a:buSzPts val="5200"/>
              <a:buNone/>
              <a:defRPr sz="5200">
                <a:solidFill>
                  <a:srgbClr val="0A0049"/>
                </a:solidFill>
              </a:defRPr>
            </a:lvl1pPr>
            <a:lvl2pPr lvl="1" algn="ctr">
              <a:spcBef>
                <a:spcPts val="0"/>
              </a:spcBef>
              <a:spcAft>
                <a:spcPts val="0"/>
              </a:spcAft>
              <a:buClr>
                <a:srgbClr val="0A0049"/>
              </a:buClr>
              <a:buSzPts val="5200"/>
              <a:buNone/>
              <a:defRPr sz="5200">
                <a:solidFill>
                  <a:srgbClr val="0A0049"/>
                </a:solidFill>
              </a:defRPr>
            </a:lvl2pPr>
            <a:lvl3pPr lvl="2" algn="ctr">
              <a:spcBef>
                <a:spcPts val="0"/>
              </a:spcBef>
              <a:spcAft>
                <a:spcPts val="0"/>
              </a:spcAft>
              <a:buClr>
                <a:srgbClr val="0A0049"/>
              </a:buClr>
              <a:buSzPts val="5200"/>
              <a:buNone/>
              <a:defRPr sz="5200">
                <a:solidFill>
                  <a:srgbClr val="0A0049"/>
                </a:solidFill>
              </a:defRPr>
            </a:lvl3pPr>
            <a:lvl4pPr lvl="3" algn="ctr">
              <a:spcBef>
                <a:spcPts val="0"/>
              </a:spcBef>
              <a:spcAft>
                <a:spcPts val="0"/>
              </a:spcAft>
              <a:buClr>
                <a:srgbClr val="0A0049"/>
              </a:buClr>
              <a:buSzPts val="5200"/>
              <a:buNone/>
              <a:defRPr sz="5200">
                <a:solidFill>
                  <a:srgbClr val="0A0049"/>
                </a:solidFill>
              </a:defRPr>
            </a:lvl4pPr>
            <a:lvl5pPr lvl="4" algn="ctr">
              <a:spcBef>
                <a:spcPts val="0"/>
              </a:spcBef>
              <a:spcAft>
                <a:spcPts val="0"/>
              </a:spcAft>
              <a:buClr>
                <a:srgbClr val="0A0049"/>
              </a:buClr>
              <a:buSzPts val="5200"/>
              <a:buNone/>
              <a:defRPr sz="5200">
                <a:solidFill>
                  <a:srgbClr val="0A0049"/>
                </a:solidFill>
              </a:defRPr>
            </a:lvl5pPr>
            <a:lvl6pPr lvl="5" algn="ctr">
              <a:spcBef>
                <a:spcPts val="0"/>
              </a:spcBef>
              <a:spcAft>
                <a:spcPts val="0"/>
              </a:spcAft>
              <a:buClr>
                <a:srgbClr val="0A0049"/>
              </a:buClr>
              <a:buSzPts val="5200"/>
              <a:buNone/>
              <a:defRPr sz="5200">
                <a:solidFill>
                  <a:srgbClr val="0A0049"/>
                </a:solidFill>
              </a:defRPr>
            </a:lvl6pPr>
            <a:lvl7pPr lvl="6" algn="ctr">
              <a:spcBef>
                <a:spcPts val="0"/>
              </a:spcBef>
              <a:spcAft>
                <a:spcPts val="0"/>
              </a:spcAft>
              <a:buClr>
                <a:srgbClr val="0A0049"/>
              </a:buClr>
              <a:buSzPts val="5200"/>
              <a:buNone/>
              <a:defRPr sz="5200">
                <a:solidFill>
                  <a:srgbClr val="0A0049"/>
                </a:solidFill>
              </a:defRPr>
            </a:lvl7pPr>
            <a:lvl8pPr lvl="7" algn="ctr">
              <a:spcBef>
                <a:spcPts val="0"/>
              </a:spcBef>
              <a:spcAft>
                <a:spcPts val="0"/>
              </a:spcAft>
              <a:buClr>
                <a:srgbClr val="0A0049"/>
              </a:buClr>
              <a:buSzPts val="5200"/>
              <a:buNone/>
              <a:defRPr sz="5200">
                <a:solidFill>
                  <a:srgbClr val="0A0049"/>
                </a:solidFill>
              </a:defRPr>
            </a:lvl8pPr>
            <a:lvl9pPr lvl="8" algn="ctr">
              <a:spcBef>
                <a:spcPts val="0"/>
              </a:spcBef>
              <a:spcAft>
                <a:spcPts val="0"/>
              </a:spcAft>
              <a:buClr>
                <a:srgbClr val="0A0049"/>
              </a:buClr>
              <a:buSzPts val="5200"/>
              <a:buNone/>
              <a:defRPr sz="5200">
                <a:solidFill>
                  <a:srgbClr val="0A0049"/>
                </a:solidFill>
              </a:defRPr>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ptly" type="tx">
  <p:cSld name="TITLE_AND_BODY">
    <p:spTree>
      <p:nvGrpSpPr>
        <p:cNvPr id="1" name="Shape 17"/>
        <p:cNvGrpSpPr/>
        <p:nvPr/>
      </p:nvGrpSpPr>
      <p:grpSpPr>
        <a:xfrm>
          <a:off x="0" y="0"/>
          <a:ext cx="0" cy="0"/>
          <a:chOff x="0" y="0"/>
          <a:chExt cx="0" cy="0"/>
        </a:xfrm>
      </p:grpSpPr>
      <p:sp>
        <p:nvSpPr>
          <p:cNvPr id="18" name="Google Shape;18;p4"/>
          <p:cNvSpPr/>
          <p:nvPr/>
        </p:nvSpPr>
        <p:spPr>
          <a:xfrm>
            <a:off x="0" y="0"/>
            <a:ext cx="9144000" cy="986100"/>
          </a:xfrm>
          <a:prstGeom prst="rect">
            <a:avLst/>
          </a:prstGeom>
          <a:solidFill>
            <a:srgbClr val="21A8B0"/>
          </a:solidFill>
          <a:ln>
            <a:noFill/>
          </a:ln>
          <a:effectLst>
            <a:outerShdw blurRad="57150" dist="19050" dir="5400000" algn="bl" rotWithShape="0">
              <a:srgbClr val="000000">
                <a:alpha val="50000"/>
              </a:srgbClr>
            </a:outerShdw>
          </a:effectLst>
        </p:spPr>
        <p:txBody>
          <a:bodyPr spcFirstLastPara="1" wrap="square" lIns="201250" tIns="100600" rIns="201250" bIns="1006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rgbClr val="FFFFFF"/>
              </a:solidFill>
              <a:latin typeface="Arial"/>
              <a:ea typeface="Arial"/>
              <a:cs typeface="Arial"/>
              <a:sym typeface="Arial"/>
            </a:endParaRPr>
          </a:p>
        </p:txBody>
      </p:sp>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Clr>
                <a:srgbClr val="0A0049"/>
              </a:buClr>
              <a:buSzPts val="3200"/>
              <a:buFont typeface="DM Sans"/>
              <a:buNone/>
              <a:defRPr sz="3200">
                <a:solidFill>
                  <a:srgbClr val="0A0049"/>
                </a:solidFill>
                <a:latin typeface="DM Sans"/>
                <a:ea typeface="DM Sans"/>
                <a:cs typeface="DM Sans"/>
                <a:sym typeface="DM Sans"/>
              </a:defRPr>
            </a:lvl1pPr>
            <a:lvl2pPr lvl="1">
              <a:spcBef>
                <a:spcPts val="0"/>
              </a:spcBef>
              <a:spcAft>
                <a:spcPts val="0"/>
              </a:spcAft>
              <a:buClr>
                <a:srgbClr val="0A0049"/>
              </a:buClr>
              <a:buSzPts val="3200"/>
              <a:buNone/>
              <a:defRPr sz="3200">
                <a:solidFill>
                  <a:srgbClr val="0A0049"/>
                </a:solidFill>
              </a:defRPr>
            </a:lvl2pPr>
            <a:lvl3pPr lvl="2">
              <a:spcBef>
                <a:spcPts val="0"/>
              </a:spcBef>
              <a:spcAft>
                <a:spcPts val="0"/>
              </a:spcAft>
              <a:buClr>
                <a:srgbClr val="0A0049"/>
              </a:buClr>
              <a:buSzPts val="3200"/>
              <a:buNone/>
              <a:defRPr sz="3200">
                <a:solidFill>
                  <a:srgbClr val="0A0049"/>
                </a:solidFill>
              </a:defRPr>
            </a:lvl3pPr>
            <a:lvl4pPr lvl="3">
              <a:spcBef>
                <a:spcPts val="0"/>
              </a:spcBef>
              <a:spcAft>
                <a:spcPts val="0"/>
              </a:spcAft>
              <a:buClr>
                <a:srgbClr val="0A0049"/>
              </a:buClr>
              <a:buSzPts val="3200"/>
              <a:buNone/>
              <a:defRPr sz="3200">
                <a:solidFill>
                  <a:srgbClr val="0A0049"/>
                </a:solidFill>
              </a:defRPr>
            </a:lvl4pPr>
            <a:lvl5pPr lvl="4">
              <a:spcBef>
                <a:spcPts val="0"/>
              </a:spcBef>
              <a:spcAft>
                <a:spcPts val="0"/>
              </a:spcAft>
              <a:buClr>
                <a:srgbClr val="0A0049"/>
              </a:buClr>
              <a:buSzPts val="3200"/>
              <a:buNone/>
              <a:defRPr sz="3200">
                <a:solidFill>
                  <a:srgbClr val="0A0049"/>
                </a:solidFill>
              </a:defRPr>
            </a:lvl5pPr>
            <a:lvl6pPr lvl="5">
              <a:spcBef>
                <a:spcPts val="0"/>
              </a:spcBef>
              <a:spcAft>
                <a:spcPts val="0"/>
              </a:spcAft>
              <a:buClr>
                <a:srgbClr val="0A0049"/>
              </a:buClr>
              <a:buSzPts val="3200"/>
              <a:buNone/>
              <a:defRPr sz="3200">
                <a:solidFill>
                  <a:srgbClr val="0A0049"/>
                </a:solidFill>
              </a:defRPr>
            </a:lvl6pPr>
            <a:lvl7pPr lvl="6">
              <a:spcBef>
                <a:spcPts val="0"/>
              </a:spcBef>
              <a:spcAft>
                <a:spcPts val="0"/>
              </a:spcAft>
              <a:buClr>
                <a:srgbClr val="0A0049"/>
              </a:buClr>
              <a:buSzPts val="3200"/>
              <a:buNone/>
              <a:defRPr sz="3200">
                <a:solidFill>
                  <a:srgbClr val="0A0049"/>
                </a:solidFill>
              </a:defRPr>
            </a:lvl7pPr>
            <a:lvl8pPr lvl="7">
              <a:spcBef>
                <a:spcPts val="0"/>
              </a:spcBef>
              <a:spcAft>
                <a:spcPts val="0"/>
              </a:spcAft>
              <a:buClr>
                <a:srgbClr val="0A0049"/>
              </a:buClr>
              <a:buSzPts val="3200"/>
              <a:buNone/>
              <a:defRPr sz="3200">
                <a:solidFill>
                  <a:srgbClr val="0A0049"/>
                </a:solidFill>
              </a:defRPr>
            </a:lvl8pPr>
            <a:lvl9pPr lvl="8">
              <a:spcBef>
                <a:spcPts val="0"/>
              </a:spcBef>
              <a:spcAft>
                <a:spcPts val="0"/>
              </a:spcAft>
              <a:buClr>
                <a:srgbClr val="0A0049"/>
              </a:buClr>
              <a:buSzPts val="3200"/>
              <a:buNone/>
              <a:defRPr sz="3200">
                <a:solidFill>
                  <a:srgbClr val="0A0049"/>
                </a:solidFill>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A004A"/>
              </a:buClr>
              <a:buSzPts val="2800"/>
              <a:buFont typeface="DM Sans"/>
              <a:buNone/>
              <a:defRPr sz="2800">
                <a:solidFill>
                  <a:srgbClr val="0A004A"/>
                </a:solidFill>
                <a:latin typeface="DM Sans"/>
                <a:ea typeface="DM Sans"/>
                <a:cs typeface="DM Sans"/>
                <a:sym typeface="DM Sans"/>
              </a:defRPr>
            </a:lvl1pPr>
            <a:lvl2pPr lvl="1">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2pPr>
            <a:lvl3pPr lvl="2">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3pPr>
            <a:lvl4pPr lvl="3">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4pPr>
            <a:lvl5pPr lvl="4">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5pPr>
            <a:lvl6pPr lvl="5">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6pPr>
            <a:lvl7pPr lvl="6">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7pPr>
            <a:lvl8pPr lvl="7">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8pPr>
            <a:lvl9pPr lvl="8">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0A004A"/>
              </a:buClr>
              <a:buSzPts val="1800"/>
              <a:buFont typeface="DM Sans"/>
              <a:buChar char="●"/>
              <a:defRPr sz="1800">
                <a:solidFill>
                  <a:srgbClr val="0A004A"/>
                </a:solidFill>
                <a:latin typeface="DM Sans"/>
                <a:ea typeface="DM Sans"/>
                <a:cs typeface="DM Sans"/>
                <a:sym typeface="DM Sans"/>
              </a:defRPr>
            </a:lvl1pPr>
            <a:lvl2pPr marL="914400" lvl="1"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2pPr>
            <a:lvl3pPr marL="1371600" lvl="2"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3pPr>
            <a:lvl4pPr marL="1828800" lvl="3"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4pPr>
            <a:lvl5pPr marL="2286000" lvl="4"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5pPr>
            <a:lvl6pPr marL="2743200" lvl="5"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6pPr>
            <a:lvl7pPr marL="3200400" lvl="6"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7pPr>
            <a:lvl8pPr marL="3657600" lvl="7"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8pPr>
            <a:lvl9pPr marL="4114800" lvl="8"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Course 3 Capstone</a:t>
            </a:r>
            <a:endParaRPr/>
          </a:p>
        </p:txBody>
      </p:sp>
      <p:sp>
        <p:nvSpPr>
          <p:cNvPr id="63" name="Google Shape;63;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Data Collection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Variable Types</a:t>
            </a:r>
            <a:endParaRPr sz="2800"/>
          </a:p>
        </p:txBody>
      </p:sp>
      <p:sp>
        <p:nvSpPr>
          <p:cNvPr id="134" name="Google Shape;134;p23"/>
          <p:cNvSpPr txBox="1">
            <a:spLocks noGrp="1"/>
          </p:cNvSpPr>
          <p:nvPr>
            <p:ph type="body" idx="1"/>
          </p:nvPr>
        </p:nvSpPr>
        <p:spPr>
          <a:xfrm>
            <a:off x="387900" y="1192850"/>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Determining the types of variables your working with is an important skill. Below, list the variables from your data that are:</a:t>
            </a:r>
            <a:endParaRPr sz="1600"/>
          </a:p>
        </p:txBody>
      </p:sp>
      <p:sp>
        <p:nvSpPr>
          <p:cNvPr id="135" name="Google Shape;135;p23"/>
          <p:cNvSpPr txBox="1"/>
          <p:nvPr/>
        </p:nvSpPr>
        <p:spPr>
          <a:xfrm>
            <a:off x="387900" y="1944013"/>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Quantitative: </a:t>
            </a:r>
            <a:endParaRPr sz="1800">
              <a:solidFill>
                <a:srgbClr val="0A004A"/>
              </a:solidFill>
              <a:latin typeface="DM Sans"/>
              <a:ea typeface="DM Sans"/>
              <a:cs typeface="DM Sans"/>
              <a:sym typeface="DM Sans"/>
            </a:endParaRPr>
          </a:p>
        </p:txBody>
      </p:sp>
      <p:sp>
        <p:nvSpPr>
          <p:cNvPr id="136" name="Google Shape;136;p23"/>
          <p:cNvSpPr txBox="1"/>
          <p:nvPr/>
        </p:nvSpPr>
        <p:spPr>
          <a:xfrm>
            <a:off x="387900" y="3439740"/>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Qualitative: </a:t>
            </a:r>
            <a:endParaRPr sz="1800">
              <a:solidFill>
                <a:srgbClr val="0A004A"/>
              </a:solidFill>
              <a:latin typeface="DM Sans"/>
              <a:ea typeface="DM Sans"/>
              <a:cs typeface="DM Sans"/>
              <a:sym typeface="DM Sans"/>
            </a:endParaRPr>
          </a:p>
        </p:txBody>
      </p:sp>
      <p:sp>
        <p:nvSpPr>
          <p:cNvPr id="137" name="Google Shape;137;p23"/>
          <p:cNvSpPr txBox="1"/>
          <p:nvPr/>
        </p:nvSpPr>
        <p:spPr>
          <a:xfrm>
            <a:off x="665250" y="2442592"/>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Continuous: xx</a:t>
            </a:r>
            <a:endParaRPr sz="1800">
              <a:solidFill>
                <a:srgbClr val="0A004A"/>
              </a:solidFill>
              <a:latin typeface="DM Sans"/>
              <a:ea typeface="DM Sans"/>
              <a:cs typeface="DM Sans"/>
              <a:sym typeface="DM Sans"/>
            </a:endParaRPr>
          </a:p>
        </p:txBody>
      </p:sp>
      <p:sp>
        <p:nvSpPr>
          <p:cNvPr id="138" name="Google Shape;138;p23"/>
          <p:cNvSpPr txBox="1"/>
          <p:nvPr/>
        </p:nvSpPr>
        <p:spPr>
          <a:xfrm>
            <a:off x="665250" y="2904294"/>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Discrete: xx</a:t>
            </a:r>
            <a:endParaRPr sz="1800">
              <a:solidFill>
                <a:srgbClr val="0A004A"/>
              </a:solidFill>
              <a:latin typeface="DM Sans"/>
              <a:ea typeface="DM Sans"/>
              <a:cs typeface="DM Sans"/>
              <a:sym typeface="DM Sans"/>
            </a:endParaRPr>
          </a:p>
        </p:txBody>
      </p:sp>
      <p:sp>
        <p:nvSpPr>
          <p:cNvPr id="139" name="Google Shape;139;p23"/>
          <p:cNvSpPr txBox="1"/>
          <p:nvPr/>
        </p:nvSpPr>
        <p:spPr>
          <a:xfrm>
            <a:off x="665250" y="3928559"/>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Nominal: xx</a:t>
            </a:r>
            <a:endParaRPr sz="1800">
              <a:solidFill>
                <a:srgbClr val="0A004A"/>
              </a:solidFill>
              <a:latin typeface="DM Sans"/>
              <a:ea typeface="DM Sans"/>
              <a:cs typeface="DM Sans"/>
              <a:sym typeface="DM Sans"/>
            </a:endParaRPr>
          </a:p>
        </p:txBody>
      </p:sp>
      <p:sp>
        <p:nvSpPr>
          <p:cNvPr id="140" name="Google Shape;140;p23"/>
          <p:cNvSpPr txBox="1"/>
          <p:nvPr/>
        </p:nvSpPr>
        <p:spPr>
          <a:xfrm>
            <a:off x="665250" y="4417348"/>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Ordinal: xx</a:t>
            </a:r>
            <a:endParaRPr sz="1800">
              <a:solidFill>
                <a:srgbClr val="0A004A"/>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Section 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Question and Hypothesis</a:t>
            </a:r>
            <a:endParaRPr sz="2800"/>
          </a:p>
        </p:txBody>
      </p:sp>
      <p:sp>
        <p:nvSpPr>
          <p:cNvPr id="151" name="Google Shape;151;p25"/>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The question you hope to answer and your hypothesized answer are necessary to complete an analysis. Answer the following questions</a:t>
            </a:r>
            <a:endParaRPr sz="1600"/>
          </a:p>
        </p:txBody>
      </p:sp>
      <p:sp>
        <p:nvSpPr>
          <p:cNvPr id="152" name="Google Shape;152;p25"/>
          <p:cNvSpPr txBox="1"/>
          <p:nvPr/>
        </p:nvSpPr>
        <p:spPr>
          <a:xfrm>
            <a:off x="375300" y="1932775"/>
            <a:ext cx="8393400" cy="2775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What is your hypothesis based off the evaluation question? xx</a:t>
            </a:r>
            <a:endParaRPr sz="1800">
              <a:solidFill>
                <a:srgbClr val="0A004A"/>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Question and Hypothesis</a:t>
            </a:r>
            <a:endParaRPr sz="2800"/>
          </a:p>
        </p:txBody>
      </p:sp>
      <p:sp>
        <p:nvSpPr>
          <p:cNvPr id="158" name="Google Shape;158;p26"/>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highlight>
                  <a:srgbClr val="FFDE00"/>
                </a:highlight>
              </a:rPr>
              <a:t>The question you hope to answer and your hypothesized answer are necessary to complete  an analysis. Answer the following questions</a:t>
            </a:r>
            <a:endParaRPr sz="1600">
              <a:highlight>
                <a:srgbClr val="FFDE00"/>
              </a:highlight>
            </a:endParaRPr>
          </a:p>
        </p:txBody>
      </p:sp>
      <p:sp>
        <p:nvSpPr>
          <p:cNvPr id="159" name="Google Shape;159;p26"/>
          <p:cNvSpPr txBox="1"/>
          <p:nvPr/>
        </p:nvSpPr>
        <p:spPr>
          <a:xfrm>
            <a:off x="407581" y="1932775"/>
            <a:ext cx="7483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0A004A"/>
                </a:solidFill>
                <a:latin typeface="DM Sans"/>
                <a:ea typeface="DM Sans"/>
                <a:cs typeface="DM Sans"/>
                <a:sym typeface="DM Sans"/>
              </a:rPr>
              <a:t>What is your independent variable? xx</a:t>
            </a:r>
            <a:endParaRPr sz="2400">
              <a:solidFill>
                <a:srgbClr val="0A004A"/>
              </a:solidFill>
              <a:latin typeface="DM Sans"/>
              <a:ea typeface="DM Sans"/>
              <a:cs typeface="DM Sans"/>
              <a:sym typeface="DM Sans"/>
            </a:endParaRPr>
          </a:p>
        </p:txBody>
      </p:sp>
      <p:sp>
        <p:nvSpPr>
          <p:cNvPr id="160" name="Google Shape;160;p26"/>
          <p:cNvSpPr txBox="1"/>
          <p:nvPr/>
        </p:nvSpPr>
        <p:spPr>
          <a:xfrm>
            <a:off x="407581" y="2571750"/>
            <a:ext cx="7483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0A004A"/>
                </a:solidFill>
                <a:latin typeface="DM Sans"/>
                <a:ea typeface="DM Sans"/>
                <a:cs typeface="DM Sans"/>
                <a:sym typeface="DM Sans"/>
              </a:rPr>
              <a:t>What is your dependent variable? xx</a:t>
            </a:r>
            <a:endParaRPr sz="2400">
              <a:solidFill>
                <a:srgbClr val="0A004A"/>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Running a Test</a:t>
            </a:r>
            <a:endParaRPr sz="2800"/>
          </a:p>
        </p:txBody>
      </p:sp>
      <p:sp>
        <p:nvSpPr>
          <p:cNvPr id="166" name="Google Shape;166;p27"/>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highlight>
                  <a:srgbClr val="FFDE00"/>
                </a:highlight>
              </a:rPr>
              <a:t>With your question and hypothesis ready, run the test on the two sets of data. Fill in the information below.</a:t>
            </a:r>
            <a:endParaRPr sz="1600">
              <a:highlight>
                <a:srgbClr val="FFDE00"/>
              </a:highlight>
            </a:endParaRPr>
          </a:p>
        </p:txBody>
      </p:sp>
      <p:sp>
        <p:nvSpPr>
          <p:cNvPr id="167" name="Google Shape;167;p27"/>
          <p:cNvSpPr txBox="1"/>
          <p:nvPr/>
        </p:nvSpPr>
        <p:spPr>
          <a:xfrm>
            <a:off x="341978" y="1932775"/>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0A004A"/>
                </a:solidFill>
                <a:latin typeface="DM Sans"/>
                <a:ea typeface="DM Sans"/>
                <a:cs typeface="DM Sans"/>
                <a:sym typeface="DM Sans"/>
              </a:rPr>
              <a:t>Mean number of Facebook conversions: xx</a:t>
            </a:r>
            <a:endParaRPr sz="2400">
              <a:solidFill>
                <a:srgbClr val="0A004A"/>
              </a:solidFill>
              <a:latin typeface="DM Sans"/>
              <a:ea typeface="DM Sans"/>
              <a:cs typeface="DM Sans"/>
              <a:sym typeface="DM Sans"/>
            </a:endParaRPr>
          </a:p>
        </p:txBody>
      </p:sp>
      <p:sp>
        <p:nvSpPr>
          <p:cNvPr id="168" name="Google Shape;168;p27"/>
          <p:cNvSpPr txBox="1"/>
          <p:nvPr/>
        </p:nvSpPr>
        <p:spPr>
          <a:xfrm>
            <a:off x="341978" y="3125850"/>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0A004A"/>
                </a:solidFill>
                <a:latin typeface="DM Sans"/>
                <a:ea typeface="DM Sans"/>
                <a:cs typeface="DM Sans"/>
                <a:sym typeface="DM Sans"/>
              </a:rPr>
              <a:t>p-Value: xx</a:t>
            </a:r>
            <a:endParaRPr sz="2400">
              <a:solidFill>
                <a:srgbClr val="0A004A"/>
              </a:solidFill>
              <a:latin typeface="DM Sans"/>
              <a:ea typeface="DM Sans"/>
              <a:cs typeface="DM Sans"/>
              <a:sym typeface="DM Sans"/>
            </a:endParaRPr>
          </a:p>
        </p:txBody>
      </p:sp>
      <p:sp>
        <p:nvSpPr>
          <p:cNvPr id="169" name="Google Shape;169;p27"/>
          <p:cNvSpPr txBox="1"/>
          <p:nvPr/>
        </p:nvSpPr>
        <p:spPr>
          <a:xfrm>
            <a:off x="341978" y="2571750"/>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0A004A"/>
                </a:solidFill>
                <a:latin typeface="DM Sans"/>
                <a:ea typeface="DM Sans"/>
                <a:cs typeface="DM Sans"/>
                <a:sym typeface="DM Sans"/>
              </a:rPr>
              <a:t>Mean number of Adware conversions: xx</a:t>
            </a:r>
            <a:endParaRPr sz="2400">
              <a:solidFill>
                <a:srgbClr val="0A004A"/>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Hypothesis </a:t>
            </a:r>
            <a:endParaRPr sz="2800"/>
          </a:p>
        </p:txBody>
      </p:sp>
      <p:sp>
        <p:nvSpPr>
          <p:cNvPr id="175" name="Google Shape;175;p28"/>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After running the test, was your hypothesis proven correct?</a:t>
            </a:r>
            <a:endParaRPr sz="1600"/>
          </a:p>
        </p:txBody>
      </p:sp>
      <p:sp>
        <p:nvSpPr>
          <p:cNvPr id="176" name="Google Shape;176;p28"/>
          <p:cNvSpPr txBox="1"/>
          <p:nvPr/>
        </p:nvSpPr>
        <p:spPr>
          <a:xfrm>
            <a:off x="311700" y="1932775"/>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Do your findings support a null or an alternative hypothesis? xx</a:t>
            </a:r>
            <a:endParaRPr sz="1800">
              <a:solidFill>
                <a:srgbClr val="0A004A"/>
              </a:solidFill>
              <a:latin typeface="DM Sans"/>
              <a:ea typeface="DM Sans"/>
              <a:cs typeface="DM Sans"/>
              <a:sym typeface="DM Sans"/>
            </a:endParaRPr>
          </a:p>
        </p:txBody>
      </p:sp>
      <p:sp>
        <p:nvSpPr>
          <p:cNvPr id="177" name="Google Shape;177;p28"/>
          <p:cNvSpPr txBox="1"/>
          <p:nvPr/>
        </p:nvSpPr>
        <p:spPr>
          <a:xfrm>
            <a:off x="311700" y="2394475"/>
            <a:ext cx="8484000" cy="24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What’s your conclusion about your main hypothesis? Is there a difference, and is it what your hypothesis predicted?</a:t>
            </a:r>
            <a:endParaRPr sz="1800">
              <a:solidFill>
                <a:srgbClr val="0A004A"/>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Section 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Determining a Model</a:t>
            </a:r>
            <a:endParaRPr sz="2800"/>
          </a:p>
        </p:txBody>
      </p:sp>
      <p:sp>
        <p:nvSpPr>
          <p:cNvPr id="188" name="Google Shape;188;p30"/>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Based off what you know so far, you’ll need to determine if your data meets the assumptions for a chosen model. Including:</a:t>
            </a:r>
            <a:endParaRPr sz="1600"/>
          </a:p>
        </p:txBody>
      </p:sp>
      <p:sp>
        <p:nvSpPr>
          <p:cNvPr id="189" name="Google Shape;189;p30"/>
          <p:cNvSpPr txBox="1"/>
          <p:nvPr/>
        </p:nvSpPr>
        <p:spPr>
          <a:xfrm>
            <a:off x="311700" y="1866775"/>
            <a:ext cx="8110800" cy="2886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Which model makes the most sense to use and why? </a:t>
            </a:r>
            <a:endParaRPr sz="1800">
              <a:solidFill>
                <a:srgbClr val="0A004A"/>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Modeling</a:t>
            </a:r>
            <a:endParaRPr sz="2800"/>
          </a:p>
        </p:txBody>
      </p:sp>
      <p:sp>
        <p:nvSpPr>
          <p:cNvPr id="195" name="Google Shape;195;p31"/>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Finally, include a visualization of your complete model. </a:t>
            </a:r>
            <a:endParaRPr sz="1600"/>
          </a:p>
        </p:txBody>
      </p:sp>
      <p:pic>
        <p:nvPicPr>
          <p:cNvPr id="196" name="Google Shape;196;p31"/>
          <p:cNvPicPr preferRelativeResize="0"/>
          <p:nvPr/>
        </p:nvPicPr>
        <p:blipFill>
          <a:blip r:embed="rId3">
            <a:alphaModFix/>
          </a:blip>
          <a:stretch>
            <a:fillRect/>
          </a:stretch>
        </p:blipFill>
        <p:spPr>
          <a:xfrm>
            <a:off x="2643900" y="2001525"/>
            <a:ext cx="3856176" cy="2892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Section 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Finding the Middle</a:t>
            </a:r>
            <a:endParaRPr sz="2800"/>
          </a:p>
        </p:txBody>
      </p:sp>
      <p:sp>
        <p:nvSpPr>
          <p:cNvPr id="69" name="Google Shape;69;p15"/>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Mean, Median, and Mode help you compare data. Below, list the mean, median, and mode of the clicks in the provided data.</a:t>
            </a:r>
            <a:endParaRPr sz="1600"/>
          </a:p>
        </p:txBody>
      </p:sp>
      <p:sp>
        <p:nvSpPr>
          <p:cNvPr id="70" name="Google Shape;70;p15"/>
          <p:cNvSpPr txBox="1"/>
          <p:nvPr/>
        </p:nvSpPr>
        <p:spPr>
          <a:xfrm>
            <a:off x="311700" y="1932775"/>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Mean: 60.38</a:t>
            </a:r>
            <a:endParaRPr sz="2400" dirty="0">
              <a:solidFill>
                <a:srgbClr val="434343"/>
              </a:solidFill>
              <a:latin typeface="DM Sans"/>
              <a:ea typeface="DM Sans"/>
              <a:cs typeface="DM Sans"/>
              <a:sym typeface="DM Sans"/>
            </a:endParaRPr>
          </a:p>
        </p:txBody>
      </p:sp>
      <p:sp>
        <p:nvSpPr>
          <p:cNvPr id="71" name="Google Shape;71;p15"/>
          <p:cNvSpPr txBox="1"/>
          <p:nvPr/>
        </p:nvSpPr>
        <p:spPr>
          <a:xfrm>
            <a:off x="311700" y="2500788"/>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Median: 60</a:t>
            </a:r>
            <a:endParaRPr sz="2400" dirty="0">
              <a:solidFill>
                <a:srgbClr val="434343"/>
              </a:solidFill>
              <a:latin typeface="DM Sans"/>
              <a:ea typeface="DM Sans"/>
              <a:cs typeface="DM Sans"/>
              <a:sym typeface="DM Sans"/>
            </a:endParaRPr>
          </a:p>
        </p:txBody>
      </p:sp>
      <p:sp>
        <p:nvSpPr>
          <p:cNvPr id="72" name="Google Shape;72;p15"/>
          <p:cNvSpPr txBox="1"/>
          <p:nvPr/>
        </p:nvSpPr>
        <p:spPr>
          <a:xfrm>
            <a:off x="311700" y="3068800"/>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Mode: 78</a:t>
            </a:r>
            <a:endParaRPr sz="2400" dirty="0">
              <a:solidFill>
                <a:srgbClr val="434343"/>
              </a:solidFill>
              <a:latin typeface="DM Sans"/>
              <a:ea typeface="DM Sans"/>
              <a:cs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Final Insights</a:t>
            </a:r>
            <a:endParaRPr sz="2800"/>
          </a:p>
        </p:txBody>
      </p:sp>
      <p:sp>
        <p:nvSpPr>
          <p:cNvPr id="207" name="Google Shape;207;p33"/>
          <p:cNvSpPr txBox="1">
            <a:spLocks noGrp="1"/>
          </p:cNvSpPr>
          <p:nvPr>
            <p:ph type="body" idx="1"/>
          </p:nvPr>
        </p:nvSpPr>
        <p:spPr>
          <a:xfrm>
            <a:off x="311700" y="1152475"/>
            <a:ext cx="8520600" cy="9975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Now, knowing what you do about the results of your test, what are the final insights that you would share with your client? What did you learn and what would you recommend? Is there anything you would do differently next time?</a:t>
            </a:r>
            <a:endParaRPr sz="1600"/>
          </a:p>
        </p:txBody>
      </p:sp>
      <p:sp>
        <p:nvSpPr>
          <p:cNvPr id="208" name="Google Shape;208;p33"/>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0A004A"/>
                </a:solidFill>
                <a:latin typeface="DM Sans"/>
                <a:ea typeface="DM Sans"/>
                <a:cs typeface="DM Sans"/>
                <a:sym typeface="DM Sans"/>
              </a:rPr>
              <a:t>Enter your insights here:</a:t>
            </a:r>
            <a:endParaRPr sz="1200">
              <a:solidFill>
                <a:srgbClr val="0A004A"/>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Finding the Middle</a:t>
            </a:r>
            <a:endParaRPr sz="2800"/>
          </a:p>
        </p:txBody>
      </p:sp>
      <p:sp>
        <p:nvSpPr>
          <p:cNvPr id="78" name="Google Shape;78;p16"/>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Mean, Median, and Mode help you compare data. Below, list the mean, median, and mode of the conversions in the provided data.</a:t>
            </a:r>
            <a:endParaRPr sz="1600"/>
          </a:p>
        </p:txBody>
      </p:sp>
      <p:sp>
        <p:nvSpPr>
          <p:cNvPr id="79" name="Google Shape;79;p16"/>
          <p:cNvSpPr txBox="1"/>
          <p:nvPr/>
        </p:nvSpPr>
        <p:spPr>
          <a:xfrm>
            <a:off x="311700" y="1932775"/>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Mean: 5.98</a:t>
            </a:r>
            <a:endParaRPr sz="2400" dirty="0">
              <a:solidFill>
                <a:srgbClr val="434343"/>
              </a:solidFill>
              <a:latin typeface="DM Sans"/>
              <a:ea typeface="DM Sans"/>
              <a:cs typeface="DM Sans"/>
              <a:sym typeface="DM Sans"/>
            </a:endParaRPr>
          </a:p>
        </p:txBody>
      </p:sp>
      <p:sp>
        <p:nvSpPr>
          <p:cNvPr id="80" name="Google Shape;80;p16"/>
          <p:cNvSpPr txBox="1"/>
          <p:nvPr/>
        </p:nvSpPr>
        <p:spPr>
          <a:xfrm>
            <a:off x="311700" y="2500788"/>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Median: 6</a:t>
            </a:r>
            <a:endParaRPr sz="2400" dirty="0">
              <a:solidFill>
                <a:srgbClr val="434343"/>
              </a:solidFill>
              <a:latin typeface="DM Sans"/>
              <a:ea typeface="DM Sans"/>
              <a:cs typeface="DM Sans"/>
              <a:sym typeface="DM Sans"/>
            </a:endParaRPr>
          </a:p>
        </p:txBody>
      </p:sp>
      <p:sp>
        <p:nvSpPr>
          <p:cNvPr id="81" name="Google Shape;81;p16"/>
          <p:cNvSpPr txBox="1"/>
          <p:nvPr/>
        </p:nvSpPr>
        <p:spPr>
          <a:xfrm>
            <a:off x="311700" y="3068800"/>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Mode: 5</a:t>
            </a:r>
            <a:endParaRPr sz="2400" dirty="0">
              <a:solidFill>
                <a:srgbClr val="434343"/>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Standard Deviation</a:t>
            </a:r>
            <a:endParaRPr sz="2800"/>
          </a:p>
        </p:txBody>
      </p:sp>
      <p:sp>
        <p:nvSpPr>
          <p:cNvPr id="87" name="Google Shape;87;p17"/>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Determining variance in data helps you </a:t>
            </a:r>
            <a:r>
              <a:rPr lang="en" sz="1600">
                <a:highlight>
                  <a:srgbClr val="FFDE00"/>
                </a:highlight>
              </a:rPr>
              <a:t>[why this is helpful]</a:t>
            </a:r>
            <a:r>
              <a:rPr lang="en" sz="1600"/>
              <a:t>. Below, enter the standard deviation of the provided data. </a:t>
            </a:r>
            <a:endParaRPr sz="1600"/>
          </a:p>
        </p:txBody>
      </p:sp>
      <p:sp>
        <p:nvSpPr>
          <p:cNvPr id="88" name="Google Shape;88;p17"/>
          <p:cNvSpPr txBox="1"/>
          <p:nvPr/>
        </p:nvSpPr>
        <p:spPr>
          <a:xfrm>
            <a:off x="311700" y="1932775"/>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Standard Deviation of Clicks: 14.37</a:t>
            </a:r>
            <a:endParaRPr sz="2400" dirty="0">
              <a:solidFill>
                <a:srgbClr val="434343"/>
              </a:solidFill>
              <a:latin typeface="DM Sans"/>
              <a:ea typeface="DM Sans"/>
              <a:cs typeface="DM Sans"/>
              <a:sym typeface="DM Sans"/>
            </a:endParaRPr>
          </a:p>
        </p:txBody>
      </p:sp>
      <p:sp>
        <p:nvSpPr>
          <p:cNvPr id="89" name="Google Shape;89;p17"/>
          <p:cNvSpPr txBox="1"/>
          <p:nvPr/>
        </p:nvSpPr>
        <p:spPr>
          <a:xfrm>
            <a:off x="311700" y="2486875"/>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Standard Deviation of Conversions: 1.63</a:t>
            </a:r>
            <a:endParaRPr sz="2400" dirty="0">
              <a:solidFill>
                <a:srgbClr val="434343"/>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Frequency and Contingency Tables</a:t>
            </a:r>
            <a:endParaRPr sz="2800"/>
          </a:p>
        </p:txBody>
      </p:sp>
      <p:sp>
        <p:nvSpPr>
          <p:cNvPr id="95" name="Google Shape;95;p18"/>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Understanding how often something happens is important to understanding trends and patterns in your data. Create and insert a contingency table generated from your data.</a:t>
            </a:r>
            <a:endParaRPr sz="1600"/>
          </a:p>
        </p:txBody>
      </p:sp>
      <p:pic>
        <p:nvPicPr>
          <p:cNvPr id="3" name="Picture 2">
            <a:extLst>
              <a:ext uri="{FF2B5EF4-FFF2-40B4-BE49-F238E27FC236}">
                <a16:creationId xmlns:a16="http://schemas.microsoft.com/office/drawing/2014/main" id="{640F4C33-7A3E-04D6-5DC3-54F1F08E57E0}"/>
              </a:ext>
            </a:extLst>
          </p:cNvPr>
          <p:cNvPicPr>
            <a:picLocks noChangeAspect="1"/>
          </p:cNvPicPr>
          <p:nvPr/>
        </p:nvPicPr>
        <p:blipFill>
          <a:blip r:embed="rId3"/>
          <a:stretch>
            <a:fillRect/>
          </a:stretch>
        </p:blipFill>
        <p:spPr>
          <a:xfrm>
            <a:off x="311700" y="2392004"/>
            <a:ext cx="8534400" cy="12001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Scatter Plot</a:t>
            </a:r>
            <a:endParaRPr sz="2800"/>
          </a:p>
        </p:txBody>
      </p:sp>
      <p:sp>
        <p:nvSpPr>
          <p:cNvPr id="102" name="Google Shape;102;p19"/>
          <p:cNvSpPr txBox="1">
            <a:spLocks noGrp="1"/>
          </p:cNvSpPr>
          <p:nvPr>
            <p:ph type="body" idx="1"/>
          </p:nvPr>
        </p:nvSpPr>
        <p:spPr>
          <a:xfrm>
            <a:off x="311700" y="1152475"/>
            <a:ext cx="8520600" cy="9975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Understanding the </a:t>
            </a:r>
            <a:r>
              <a:rPr lang="en" sz="1600">
                <a:highlight>
                  <a:srgbClr val="FFDE00"/>
                </a:highlight>
              </a:rPr>
              <a:t>relationships between data is important to understanding trends and patterns</a:t>
            </a:r>
            <a:r>
              <a:rPr lang="en" sz="1600"/>
              <a:t>. Create and insert a scatter plot generated from your data. Then, include the input the correlation coefficient as well.</a:t>
            </a:r>
            <a:endParaRPr sz="1600"/>
          </a:p>
        </p:txBody>
      </p:sp>
      <p:sp>
        <p:nvSpPr>
          <p:cNvPr id="103" name="Google Shape;103;p19"/>
          <p:cNvSpPr txBox="1"/>
          <p:nvPr/>
        </p:nvSpPr>
        <p:spPr>
          <a:xfrm>
            <a:off x="311700" y="270742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Correlation coefficient: xx</a:t>
            </a:r>
            <a:endParaRPr sz="1800">
              <a:solidFill>
                <a:srgbClr val="434343"/>
              </a:solidFill>
              <a:latin typeface="DM Sans"/>
              <a:ea typeface="DM Sans"/>
              <a:cs typeface="DM Sans"/>
              <a:sym typeface="DM Sans"/>
            </a:endParaRPr>
          </a:p>
        </p:txBody>
      </p:sp>
      <p:pic>
        <p:nvPicPr>
          <p:cNvPr id="104" name="Google Shape;104;p19"/>
          <p:cNvPicPr preferRelativeResize="0"/>
          <p:nvPr/>
        </p:nvPicPr>
        <p:blipFill>
          <a:blip r:embed="rId3">
            <a:alphaModFix/>
          </a:blip>
          <a:stretch>
            <a:fillRect/>
          </a:stretch>
        </p:blipFill>
        <p:spPr>
          <a:xfrm>
            <a:off x="4792475" y="2382475"/>
            <a:ext cx="3190474" cy="2392850"/>
          </a:xfrm>
          <a:prstGeom prst="rect">
            <a:avLst/>
          </a:prstGeom>
          <a:noFill/>
          <a:ln>
            <a:noFill/>
          </a:ln>
        </p:spPr>
      </p:pic>
      <p:sp>
        <p:nvSpPr>
          <p:cNvPr id="105" name="Google Shape;105;p19"/>
          <p:cNvSpPr txBox="1"/>
          <p:nvPr/>
        </p:nvSpPr>
        <p:spPr>
          <a:xfrm>
            <a:off x="4740913" y="200152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Scatter Plot of your data:</a:t>
            </a:r>
            <a:endParaRPr sz="1800">
              <a:solidFill>
                <a:srgbClr val="434343"/>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Section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Sample Type</a:t>
            </a:r>
            <a:endParaRPr sz="2800"/>
          </a:p>
        </p:txBody>
      </p:sp>
      <p:sp>
        <p:nvSpPr>
          <p:cNvPr id="116" name="Google Shape;116;p21"/>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It’s important to understand the sample you’re using in your analysis. Fill in the information below about the sample you have received:</a:t>
            </a:r>
            <a:endParaRPr sz="1600"/>
          </a:p>
        </p:txBody>
      </p:sp>
      <p:pic>
        <p:nvPicPr>
          <p:cNvPr id="117" name="Google Shape;117;p21"/>
          <p:cNvPicPr preferRelativeResize="0"/>
          <p:nvPr/>
        </p:nvPicPr>
        <p:blipFill>
          <a:blip r:embed="rId3">
            <a:alphaModFix/>
          </a:blip>
          <a:stretch>
            <a:fillRect/>
          </a:stretch>
        </p:blipFill>
        <p:spPr>
          <a:xfrm>
            <a:off x="4976125" y="2500800"/>
            <a:ext cx="3190474" cy="2392850"/>
          </a:xfrm>
          <a:prstGeom prst="rect">
            <a:avLst/>
          </a:prstGeom>
          <a:noFill/>
          <a:ln>
            <a:noFill/>
          </a:ln>
        </p:spPr>
      </p:pic>
      <p:sp>
        <p:nvSpPr>
          <p:cNvPr id="118" name="Google Shape;118;p21"/>
          <p:cNvSpPr txBox="1"/>
          <p:nvPr/>
        </p:nvSpPr>
        <p:spPr>
          <a:xfrm>
            <a:off x="4740913" y="200152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Histogram of conversions data:</a:t>
            </a:r>
            <a:endParaRPr sz="1800">
              <a:solidFill>
                <a:srgbClr val="434343"/>
              </a:solidFill>
              <a:latin typeface="DM Sans"/>
              <a:ea typeface="DM Sans"/>
              <a:cs typeface="DM Sans"/>
              <a:sym typeface="DM Sans"/>
            </a:endParaRPr>
          </a:p>
        </p:txBody>
      </p:sp>
      <p:pic>
        <p:nvPicPr>
          <p:cNvPr id="119" name="Google Shape;119;p21"/>
          <p:cNvPicPr preferRelativeResize="0"/>
          <p:nvPr/>
        </p:nvPicPr>
        <p:blipFill>
          <a:blip r:embed="rId3">
            <a:alphaModFix/>
          </a:blip>
          <a:stretch>
            <a:fillRect/>
          </a:stretch>
        </p:blipFill>
        <p:spPr>
          <a:xfrm>
            <a:off x="546900" y="2500800"/>
            <a:ext cx="3190474" cy="2392850"/>
          </a:xfrm>
          <a:prstGeom prst="rect">
            <a:avLst/>
          </a:prstGeom>
          <a:noFill/>
          <a:ln>
            <a:noFill/>
          </a:ln>
        </p:spPr>
      </p:pic>
      <p:sp>
        <p:nvSpPr>
          <p:cNvPr id="120" name="Google Shape;120;p21"/>
          <p:cNvSpPr txBox="1"/>
          <p:nvPr/>
        </p:nvSpPr>
        <p:spPr>
          <a:xfrm>
            <a:off x="311688" y="200152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Histogram of your clicks data:</a:t>
            </a:r>
            <a:endParaRPr sz="1800">
              <a:solidFill>
                <a:srgbClr val="434343"/>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Sample Type</a:t>
            </a:r>
            <a:endParaRPr sz="2800"/>
          </a:p>
        </p:txBody>
      </p:sp>
      <p:sp>
        <p:nvSpPr>
          <p:cNvPr id="126" name="Google Shape;126;p22"/>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highlight>
                  <a:srgbClr val="FFDE00"/>
                </a:highlight>
              </a:rPr>
              <a:t>It’s important to understand the sample you’re using in your analysis. Fill in the information below about the sample you have received:</a:t>
            </a:r>
            <a:endParaRPr sz="1600">
              <a:highlight>
                <a:srgbClr val="FFDE00"/>
              </a:highlight>
            </a:endParaRPr>
          </a:p>
        </p:txBody>
      </p:sp>
      <p:sp>
        <p:nvSpPr>
          <p:cNvPr id="127" name="Google Shape;127;p22"/>
          <p:cNvSpPr txBox="1"/>
          <p:nvPr/>
        </p:nvSpPr>
        <p:spPr>
          <a:xfrm>
            <a:off x="311700" y="3309525"/>
            <a:ext cx="8520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Does the conversions data have a normal distribution? xx</a:t>
            </a:r>
            <a:endParaRPr sz="1800">
              <a:solidFill>
                <a:srgbClr val="434343"/>
              </a:solidFill>
              <a:latin typeface="DM Sans"/>
              <a:ea typeface="DM Sans"/>
              <a:cs typeface="DM Sans"/>
              <a:sym typeface="DM Sans"/>
            </a:endParaRPr>
          </a:p>
        </p:txBody>
      </p:sp>
      <p:sp>
        <p:nvSpPr>
          <p:cNvPr id="128" name="Google Shape;128;p22"/>
          <p:cNvSpPr txBox="1"/>
          <p:nvPr/>
        </p:nvSpPr>
        <p:spPr>
          <a:xfrm>
            <a:off x="311700" y="2707425"/>
            <a:ext cx="8520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Does the clicks data have a normal distribution? xx</a:t>
            </a:r>
            <a:endParaRPr sz="1800">
              <a:solidFill>
                <a:srgbClr val="434343"/>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607</Words>
  <Application>Microsoft Office PowerPoint</Application>
  <PresentationFormat>On-screen Show (16:9)</PresentationFormat>
  <Paragraphs>66</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DM Sans</vt:lpstr>
      <vt:lpstr>Simple Light</vt:lpstr>
      <vt:lpstr>Course 3 Capstone</vt:lpstr>
      <vt:lpstr>Finding the Middle</vt:lpstr>
      <vt:lpstr>Finding the Middle</vt:lpstr>
      <vt:lpstr>Standard Deviation</vt:lpstr>
      <vt:lpstr>Frequency and Contingency Tables</vt:lpstr>
      <vt:lpstr>Scatter Plot</vt:lpstr>
      <vt:lpstr>End of Section 1</vt:lpstr>
      <vt:lpstr>Sample Type</vt:lpstr>
      <vt:lpstr>Sample Type</vt:lpstr>
      <vt:lpstr>Variable Types</vt:lpstr>
      <vt:lpstr>End of Section 2</vt:lpstr>
      <vt:lpstr>Question and Hypothesis</vt:lpstr>
      <vt:lpstr>Question and Hypothesis</vt:lpstr>
      <vt:lpstr>Running a Test</vt:lpstr>
      <vt:lpstr>Hypothesis </vt:lpstr>
      <vt:lpstr>End of Section 3</vt:lpstr>
      <vt:lpstr>Determining a Model</vt:lpstr>
      <vt:lpstr>Modeling</vt:lpstr>
      <vt:lpstr>End of Section 4</vt:lpstr>
      <vt:lpstr>Final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Reminders... </dc:title>
  <cp:lastModifiedBy>Kavit Vichhivora</cp:lastModifiedBy>
  <cp:revision>2</cp:revision>
  <dcterms:modified xsi:type="dcterms:W3CDTF">2023-12-08T23:18:20Z</dcterms:modified>
</cp:coreProperties>
</file>