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73B86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73B8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73B8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C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987" y="381012"/>
            <a:ext cx="17509490" cy="9481820"/>
          </a:xfrm>
          <a:custGeom>
            <a:avLst/>
            <a:gdLst/>
            <a:ahLst/>
            <a:cxnLst/>
            <a:rect l="l" t="t" r="r" b="b"/>
            <a:pathLst>
              <a:path w="17509490" h="9481820">
                <a:moveTo>
                  <a:pt x="17508004" y="805903"/>
                </a:moveTo>
                <a:lnTo>
                  <a:pt x="0" y="805903"/>
                </a:lnTo>
                <a:lnTo>
                  <a:pt x="0" y="9481502"/>
                </a:lnTo>
                <a:lnTo>
                  <a:pt x="17508004" y="9481502"/>
                </a:lnTo>
                <a:lnTo>
                  <a:pt x="17508004" y="805903"/>
                </a:lnTo>
                <a:close/>
              </a:path>
              <a:path w="17509490" h="9481820">
                <a:moveTo>
                  <a:pt x="17509071" y="0"/>
                </a:moveTo>
                <a:lnTo>
                  <a:pt x="7004278" y="0"/>
                </a:lnTo>
                <a:lnTo>
                  <a:pt x="7004278" y="783932"/>
                </a:lnTo>
                <a:lnTo>
                  <a:pt x="17509071" y="783932"/>
                </a:lnTo>
                <a:lnTo>
                  <a:pt x="175090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831667" y="1180630"/>
            <a:ext cx="0" cy="5706110"/>
          </a:xfrm>
          <a:custGeom>
            <a:avLst/>
            <a:gdLst/>
            <a:ahLst/>
            <a:cxnLst/>
            <a:rect l="l" t="t" r="r" b="b"/>
            <a:pathLst>
              <a:path h="5706109">
                <a:moveTo>
                  <a:pt x="0" y="5705513"/>
                </a:moveTo>
                <a:lnTo>
                  <a:pt x="0" y="0"/>
                </a:lnTo>
              </a:path>
            </a:pathLst>
          </a:custGeom>
          <a:ln w="3810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832416" y="3984945"/>
            <a:ext cx="3543935" cy="0"/>
          </a:xfrm>
          <a:custGeom>
            <a:avLst/>
            <a:gdLst/>
            <a:ahLst/>
            <a:cxnLst/>
            <a:rect l="l" t="t" r="r" b="b"/>
            <a:pathLst>
              <a:path w="3543934">
                <a:moveTo>
                  <a:pt x="3543314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1000" y="6886163"/>
            <a:ext cx="17526000" cy="0"/>
          </a:xfrm>
          <a:custGeom>
            <a:avLst/>
            <a:gdLst/>
            <a:ahLst/>
            <a:cxnLst/>
            <a:rect l="l" t="t" r="r" b="b"/>
            <a:pathLst>
              <a:path w="17526000">
                <a:moveTo>
                  <a:pt x="17525998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912278" y="3984945"/>
            <a:ext cx="3543935" cy="0"/>
          </a:xfrm>
          <a:custGeom>
            <a:avLst/>
            <a:gdLst/>
            <a:ahLst/>
            <a:cxnLst/>
            <a:rect l="l" t="t" r="r" b="b"/>
            <a:pathLst>
              <a:path w="3543934">
                <a:moveTo>
                  <a:pt x="3543314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381827" y="1167855"/>
            <a:ext cx="10525760" cy="0"/>
          </a:xfrm>
          <a:custGeom>
            <a:avLst/>
            <a:gdLst/>
            <a:ahLst/>
            <a:cxnLst/>
            <a:rect l="l" t="t" r="r" b="b"/>
            <a:pathLst>
              <a:path w="10525760">
                <a:moveTo>
                  <a:pt x="10525147" y="0"/>
                </a:moveTo>
                <a:lnTo>
                  <a:pt x="0" y="0"/>
                </a:lnTo>
              </a:path>
            </a:pathLst>
          </a:custGeom>
          <a:ln w="3809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375726" y="1180631"/>
            <a:ext cx="0" cy="5725160"/>
          </a:xfrm>
          <a:custGeom>
            <a:avLst/>
            <a:gdLst/>
            <a:ahLst/>
            <a:cxnLst/>
            <a:rect l="l" t="t" r="r" b="b"/>
            <a:pathLst>
              <a:path h="5725159">
                <a:moveTo>
                  <a:pt x="0" y="5724563"/>
                </a:moveTo>
                <a:lnTo>
                  <a:pt x="0" y="0"/>
                </a:lnTo>
              </a:path>
            </a:pathLst>
          </a:custGeom>
          <a:ln w="3810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143968" y="6885390"/>
            <a:ext cx="11430" cy="2991485"/>
          </a:xfrm>
          <a:custGeom>
            <a:avLst/>
            <a:gdLst/>
            <a:ahLst/>
            <a:cxnLst/>
            <a:rect l="l" t="t" r="r" b="b"/>
            <a:pathLst>
              <a:path w="11429" h="2991484">
                <a:moveTo>
                  <a:pt x="10834" y="2990887"/>
                </a:moveTo>
                <a:lnTo>
                  <a:pt x="0" y="0"/>
                </a:lnTo>
              </a:path>
            </a:pathLst>
          </a:custGeom>
          <a:ln w="3810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916559" y="1180630"/>
            <a:ext cx="0" cy="5706110"/>
          </a:xfrm>
          <a:custGeom>
            <a:avLst/>
            <a:gdLst/>
            <a:ahLst/>
            <a:cxnLst/>
            <a:rect l="l" t="t" r="r" b="b"/>
            <a:pathLst>
              <a:path h="5706109">
                <a:moveTo>
                  <a:pt x="0" y="5705513"/>
                </a:moveTo>
                <a:lnTo>
                  <a:pt x="0" y="0"/>
                </a:lnTo>
              </a:path>
            </a:pathLst>
          </a:custGeom>
          <a:ln w="3810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916580" y="377278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38284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235061" y="377278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38284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465132" y="377278"/>
            <a:ext cx="0" cy="771525"/>
          </a:xfrm>
          <a:custGeom>
            <a:avLst/>
            <a:gdLst/>
            <a:ahLst/>
            <a:cxnLst/>
            <a:rect l="l" t="t" r="r" b="b"/>
            <a:pathLst>
              <a:path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38284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465112" y="1180631"/>
            <a:ext cx="0" cy="5687060"/>
          </a:xfrm>
          <a:custGeom>
            <a:avLst/>
            <a:gdLst/>
            <a:ahLst/>
            <a:cxnLst/>
            <a:rect l="l" t="t" r="r" b="b"/>
            <a:pathLst>
              <a:path h="5687059">
                <a:moveTo>
                  <a:pt x="0" y="5686463"/>
                </a:moveTo>
                <a:lnTo>
                  <a:pt x="0" y="0"/>
                </a:lnTo>
              </a:path>
            </a:pathLst>
          </a:custGeom>
          <a:ln w="38109">
            <a:solidFill>
              <a:srgbClr val="E6EC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1237" y="4184970"/>
            <a:ext cx="380999" cy="31432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74336" y="1353179"/>
            <a:ext cx="361949" cy="36194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4629" y="1353179"/>
            <a:ext cx="304799" cy="34289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662109" y="1353179"/>
            <a:ext cx="361949" cy="36194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110714" y="4143362"/>
            <a:ext cx="380999" cy="38099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61523" y="7067138"/>
            <a:ext cx="390524" cy="390524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5044" y="7060300"/>
            <a:ext cx="390524" cy="390524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31712" y="1342424"/>
            <a:ext cx="285749" cy="36194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27895" y="1353179"/>
            <a:ext cx="361949" cy="342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327056"/>
            <a:ext cx="17551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73B86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28-Jan-23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" y="327056"/>
            <a:ext cx="6238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B</a:t>
            </a:r>
            <a:r>
              <a:rPr spc="-204" dirty="0"/>
              <a:t>u</a:t>
            </a:r>
            <a:r>
              <a:rPr spc="-195" dirty="0"/>
              <a:t>s</a:t>
            </a:r>
            <a:r>
              <a:rPr spc="-155" dirty="0"/>
              <a:t>i</a:t>
            </a:r>
            <a:r>
              <a:rPr spc="-195" dirty="0"/>
              <a:t>n</a:t>
            </a:r>
            <a:r>
              <a:rPr spc="-70" dirty="0"/>
              <a:t>e</a:t>
            </a:r>
            <a:r>
              <a:rPr spc="-195" dirty="0"/>
              <a:t>s</a:t>
            </a:r>
            <a:r>
              <a:rPr spc="-190" dirty="0"/>
              <a:t>s</a:t>
            </a:r>
            <a:r>
              <a:rPr spc="-430" dirty="0"/>
              <a:t> </a:t>
            </a:r>
            <a:r>
              <a:rPr spc="-60" dirty="0"/>
              <a:t>M</a:t>
            </a:r>
            <a:r>
              <a:rPr spc="-85" dirty="0"/>
              <a:t>o</a:t>
            </a:r>
            <a:r>
              <a:rPr dirty="0"/>
              <a:t>d</a:t>
            </a:r>
            <a:r>
              <a:rPr spc="-70" dirty="0"/>
              <a:t>e</a:t>
            </a:r>
            <a:r>
              <a:rPr spc="-155" dirty="0"/>
              <a:t>l</a:t>
            </a:r>
            <a:r>
              <a:rPr spc="-430" dirty="0"/>
              <a:t> </a:t>
            </a:r>
            <a:r>
              <a:rPr spc="325" dirty="0"/>
              <a:t>C</a:t>
            </a:r>
            <a:r>
              <a:rPr spc="-145" dirty="0"/>
              <a:t>a</a:t>
            </a:r>
            <a:r>
              <a:rPr spc="-195" dirty="0"/>
              <a:t>n</a:t>
            </a:r>
            <a:r>
              <a:rPr spc="-180" dirty="0"/>
              <a:t>v</a:t>
            </a:r>
            <a:r>
              <a:rPr spc="-145" dirty="0"/>
              <a:t>a</a:t>
            </a:r>
            <a:r>
              <a:rPr spc="-19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1372255"/>
            <a:ext cx="1400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K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y</a:t>
            </a:r>
            <a:r>
              <a:rPr sz="1600" b="1" spc="-175" dirty="0">
                <a:solidFill>
                  <a:srgbClr val="36454A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36454A"/>
                </a:solidFill>
                <a:latin typeface="Verdana"/>
                <a:cs typeface="Verdana"/>
              </a:rPr>
              <a:t>P</a:t>
            </a:r>
            <a:r>
              <a:rPr sz="1600" b="1" spc="-60" dirty="0">
                <a:solidFill>
                  <a:srgbClr val="36454A"/>
                </a:solidFill>
                <a:latin typeface="Verdana"/>
                <a:cs typeface="Verdana"/>
              </a:rPr>
              <a:t>a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n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127" y="7087314"/>
            <a:ext cx="16192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25" dirty="0">
                <a:solidFill>
                  <a:srgbClr val="36454A"/>
                </a:solidFill>
                <a:latin typeface="Verdana"/>
                <a:cs typeface="Verdana"/>
              </a:rPr>
              <a:t>C</a:t>
            </a:r>
            <a:r>
              <a:rPr sz="1600" b="1" spc="-40" dirty="0">
                <a:solidFill>
                  <a:srgbClr val="36454A"/>
                </a:solidFill>
                <a:latin typeface="Verdana"/>
                <a:cs typeface="Verdana"/>
              </a:rPr>
              <a:t>o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r>
              <a:rPr sz="1600" b="1" spc="15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175" dirty="0">
                <a:solidFill>
                  <a:srgbClr val="36454A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85" dirty="0">
                <a:solidFill>
                  <a:srgbClr val="36454A"/>
                </a:solidFill>
                <a:latin typeface="Verdana"/>
                <a:cs typeface="Verdana"/>
              </a:rPr>
              <a:t>u</a:t>
            </a:r>
            <a:r>
              <a:rPr sz="1600" b="1" spc="90" dirty="0">
                <a:solidFill>
                  <a:srgbClr val="36454A"/>
                </a:solidFill>
                <a:latin typeface="Verdana"/>
                <a:cs typeface="Verdana"/>
              </a:rPr>
              <a:t>c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85" dirty="0">
                <a:solidFill>
                  <a:srgbClr val="36454A"/>
                </a:solidFill>
                <a:latin typeface="Verdana"/>
                <a:cs typeface="Verdana"/>
              </a:rPr>
              <a:t>u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25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8817" y="7107399"/>
            <a:ext cx="1790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v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n</a:t>
            </a:r>
            <a:r>
              <a:rPr sz="1600" b="1" spc="-85" dirty="0">
                <a:solidFill>
                  <a:srgbClr val="36454A"/>
                </a:solidFill>
                <a:latin typeface="Verdana"/>
                <a:cs typeface="Verdana"/>
              </a:rPr>
              <a:t>u</a:t>
            </a:r>
            <a:r>
              <a:rPr sz="1600" b="1" spc="-25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175" dirty="0">
                <a:solidFill>
                  <a:srgbClr val="36454A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60" dirty="0">
                <a:solidFill>
                  <a:srgbClr val="36454A"/>
                </a:solidFill>
                <a:latin typeface="Verdana"/>
                <a:cs typeface="Verdana"/>
              </a:rPr>
              <a:t>a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1923" y="1372255"/>
            <a:ext cx="1497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K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y</a:t>
            </a:r>
            <a:r>
              <a:rPr sz="1600" b="1" spc="-175" dirty="0">
                <a:solidFill>
                  <a:srgbClr val="36454A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A</a:t>
            </a:r>
            <a:r>
              <a:rPr sz="1600" b="1" spc="90" dirty="0">
                <a:solidFill>
                  <a:srgbClr val="36454A"/>
                </a:solidFill>
                <a:latin typeface="Verdana"/>
                <a:cs typeface="Verdana"/>
              </a:rPr>
              <a:t>c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i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v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i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i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1323" y="1373075"/>
            <a:ext cx="2028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solidFill>
                  <a:srgbClr val="36454A"/>
                </a:solidFill>
                <a:latin typeface="Verdana"/>
                <a:cs typeface="Verdana"/>
              </a:rPr>
              <a:t>V</a:t>
            </a:r>
            <a:r>
              <a:rPr sz="1600" b="1" spc="-60" dirty="0">
                <a:solidFill>
                  <a:srgbClr val="36454A"/>
                </a:solidFill>
                <a:latin typeface="Verdana"/>
                <a:cs typeface="Verdana"/>
              </a:rPr>
              <a:t>a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l</a:t>
            </a:r>
            <a:r>
              <a:rPr sz="1600" b="1" spc="-85" dirty="0">
                <a:solidFill>
                  <a:srgbClr val="36454A"/>
                </a:solidFill>
                <a:latin typeface="Verdana"/>
                <a:cs typeface="Verdana"/>
              </a:rPr>
              <a:t>u</a:t>
            </a:r>
            <a:r>
              <a:rPr sz="1600" b="1" spc="-25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175" dirty="0">
                <a:solidFill>
                  <a:srgbClr val="36454A"/>
                </a:solidFill>
                <a:latin typeface="Verdana"/>
                <a:cs typeface="Verdana"/>
              </a:rPr>
              <a:t> </a:t>
            </a:r>
            <a:r>
              <a:rPr sz="1600" b="1" spc="-114" dirty="0">
                <a:solidFill>
                  <a:srgbClr val="36454A"/>
                </a:solidFill>
                <a:latin typeface="Verdana"/>
                <a:cs typeface="Verdana"/>
              </a:rPr>
              <a:t>P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40" dirty="0">
                <a:solidFill>
                  <a:srgbClr val="36454A"/>
                </a:solidFill>
                <a:latin typeface="Verdana"/>
                <a:cs typeface="Verdana"/>
              </a:rPr>
              <a:t>o</a:t>
            </a:r>
            <a:r>
              <a:rPr sz="1600" b="1" spc="-5" dirty="0">
                <a:solidFill>
                  <a:srgbClr val="36454A"/>
                </a:solidFill>
                <a:latin typeface="Verdana"/>
                <a:cs typeface="Verdana"/>
              </a:rPr>
              <a:t>p</a:t>
            </a:r>
            <a:r>
              <a:rPr sz="1600" b="1" spc="-40" dirty="0">
                <a:solidFill>
                  <a:srgbClr val="36454A"/>
                </a:solidFill>
                <a:latin typeface="Verdana"/>
                <a:cs typeface="Verdana"/>
              </a:rPr>
              <a:t>o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i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i</a:t>
            </a:r>
            <a:r>
              <a:rPr sz="1600" b="1" spc="-40" dirty="0">
                <a:solidFill>
                  <a:srgbClr val="36454A"/>
                </a:solidFill>
                <a:latin typeface="Verdana"/>
                <a:cs typeface="Verdana"/>
              </a:rPr>
              <a:t>o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n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8131" y="444500"/>
            <a:ext cx="303366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D</a:t>
            </a:r>
            <a:r>
              <a:rPr b="1" spc="9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e</a:t>
            </a:r>
            <a:r>
              <a:rPr b="1" spc="4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s</a:t>
            </a:r>
            <a:r>
              <a:rPr b="1" spc="-25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i</a:t>
            </a:r>
            <a:r>
              <a:rPr b="1" spc="6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g</a:t>
            </a:r>
            <a:r>
              <a:rPr b="1" spc="4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n</a:t>
            </a:r>
            <a:r>
              <a:rPr b="1" spc="9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e</a:t>
            </a:r>
            <a:r>
              <a:rPr b="1" spc="75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d</a:t>
            </a:r>
            <a:r>
              <a:rPr b="1" spc="-85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 </a:t>
            </a:r>
            <a:r>
              <a:rPr lang="en-US" b="1" spc="25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by</a:t>
            </a:r>
            <a:r>
              <a:rPr b="1" spc="-75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:</a:t>
            </a:r>
            <a:r>
              <a:rPr lang="en-US" b="1" spc="-75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 Balasubramanian PG</a:t>
            </a:r>
            <a:endParaRPr b="1" dirty="0">
              <a:latin typeface="Tenorite" panose="00000500000000000000" pitchFamily="2" charset="0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8013" y="444500"/>
            <a:ext cx="333327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6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Company Name: Flipcarbon Integrated Solutions Pvt. Ltd.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27109" y="1373075"/>
            <a:ext cx="2488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25" dirty="0">
                <a:solidFill>
                  <a:srgbClr val="36454A"/>
                </a:solidFill>
                <a:latin typeface="Verdana"/>
                <a:cs typeface="Verdana"/>
              </a:rPr>
              <a:t>C</a:t>
            </a:r>
            <a:r>
              <a:rPr sz="1600" b="1" spc="-85" dirty="0">
                <a:solidFill>
                  <a:srgbClr val="36454A"/>
                </a:solidFill>
                <a:latin typeface="Verdana"/>
                <a:cs typeface="Verdana"/>
              </a:rPr>
              <a:t>u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40" dirty="0">
                <a:solidFill>
                  <a:srgbClr val="36454A"/>
                </a:solidFill>
                <a:latin typeface="Verdana"/>
                <a:cs typeface="Verdana"/>
              </a:rPr>
              <a:t>o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m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60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175" dirty="0">
                <a:solidFill>
                  <a:srgbClr val="36454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l</a:t>
            </a:r>
            <a:r>
              <a:rPr sz="1600" b="1" spc="-60" dirty="0">
                <a:solidFill>
                  <a:srgbClr val="36454A"/>
                </a:solidFill>
                <a:latin typeface="Verdana"/>
                <a:cs typeface="Verdana"/>
              </a:rPr>
              <a:t>a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i</a:t>
            </a:r>
            <a:r>
              <a:rPr sz="1600" b="1" spc="-40" dirty="0">
                <a:solidFill>
                  <a:srgbClr val="36454A"/>
                </a:solidFill>
                <a:latin typeface="Verdana"/>
                <a:cs typeface="Verdana"/>
              </a:rPr>
              <a:t>o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nsh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i</a:t>
            </a:r>
            <a:r>
              <a:rPr sz="1600" b="1" dirty="0">
                <a:solidFill>
                  <a:srgbClr val="36454A"/>
                </a:solidFill>
                <a:latin typeface="Verdana"/>
                <a:cs typeface="Verdana"/>
              </a:rPr>
              <a:t>p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63875" y="1373075"/>
            <a:ext cx="2225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125" dirty="0">
                <a:solidFill>
                  <a:srgbClr val="36454A"/>
                </a:solidFill>
                <a:latin typeface="Verdana"/>
                <a:cs typeface="Verdana"/>
              </a:rPr>
              <a:t>C</a:t>
            </a:r>
            <a:r>
              <a:rPr sz="1600" b="1" spc="-85" dirty="0">
                <a:solidFill>
                  <a:srgbClr val="36454A"/>
                </a:solidFill>
                <a:latin typeface="Verdana"/>
                <a:cs typeface="Verdana"/>
              </a:rPr>
              <a:t>u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40" dirty="0">
                <a:solidFill>
                  <a:srgbClr val="36454A"/>
                </a:solidFill>
                <a:latin typeface="Verdana"/>
                <a:cs typeface="Verdana"/>
              </a:rPr>
              <a:t>o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m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60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175" dirty="0">
                <a:solidFill>
                  <a:srgbClr val="36454A"/>
                </a:solidFill>
                <a:latin typeface="Verdana"/>
                <a:cs typeface="Verdana"/>
              </a:rPr>
              <a:t> </a:t>
            </a:r>
            <a:r>
              <a:rPr sz="1600" b="1" spc="-120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eg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m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n</a:t>
            </a:r>
            <a:r>
              <a:rPr sz="1600" b="1" spc="10" dirty="0">
                <a:solidFill>
                  <a:srgbClr val="36454A"/>
                </a:solidFill>
                <a:latin typeface="Verdana"/>
                <a:cs typeface="Verdana"/>
              </a:rPr>
              <a:t>t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2168" y="4187204"/>
            <a:ext cx="16008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K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y</a:t>
            </a:r>
            <a:r>
              <a:rPr sz="1600" b="1" spc="-175" dirty="0">
                <a:solidFill>
                  <a:srgbClr val="36454A"/>
                </a:solidFill>
                <a:latin typeface="Verdana"/>
                <a:cs typeface="Verdana"/>
              </a:rPr>
              <a:t> </a:t>
            </a:r>
            <a:r>
              <a:rPr sz="1600" b="1" spc="-13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80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r>
              <a:rPr sz="1600" b="1" spc="-40" dirty="0">
                <a:solidFill>
                  <a:srgbClr val="36454A"/>
                </a:solidFill>
                <a:latin typeface="Verdana"/>
                <a:cs typeface="Verdana"/>
              </a:rPr>
              <a:t>o</a:t>
            </a:r>
            <a:r>
              <a:rPr sz="1600" b="1" spc="-85" dirty="0">
                <a:solidFill>
                  <a:srgbClr val="36454A"/>
                </a:solidFill>
                <a:latin typeface="Verdana"/>
                <a:cs typeface="Verdana"/>
              </a:rPr>
              <a:t>u</a:t>
            </a:r>
            <a:r>
              <a:rPr sz="1600" b="1" spc="-65" dirty="0">
                <a:solidFill>
                  <a:srgbClr val="36454A"/>
                </a:solidFill>
                <a:latin typeface="Verdana"/>
                <a:cs typeface="Verdana"/>
              </a:rPr>
              <a:t>r</a:t>
            </a:r>
            <a:r>
              <a:rPr sz="1600" b="1" spc="90" dirty="0">
                <a:solidFill>
                  <a:srgbClr val="36454A"/>
                </a:solidFill>
                <a:latin typeface="Verdana"/>
                <a:cs typeface="Verdana"/>
              </a:rPr>
              <a:t>c</a:t>
            </a:r>
            <a:r>
              <a:rPr sz="1600" b="1" spc="-30" dirty="0">
                <a:solidFill>
                  <a:srgbClr val="36454A"/>
                </a:solidFill>
                <a:latin typeface="Verdana"/>
                <a:cs typeface="Verdana"/>
              </a:rPr>
              <a:t>e</a:t>
            </a:r>
            <a:r>
              <a:rPr sz="1600" b="1" spc="-75" dirty="0">
                <a:solidFill>
                  <a:srgbClr val="36454A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21237" y="4177679"/>
            <a:ext cx="1029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36454A"/>
                </a:solidFill>
                <a:latin typeface="Verdana"/>
                <a:cs typeface="Verdana"/>
              </a:rPr>
              <a:t>Channels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079A7-2110-570B-2685-C970E290A4AC}"/>
              </a:ext>
            </a:extLst>
          </p:cNvPr>
          <p:cNvSpPr txBox="1"/>
          <p:nvPr/>
        </p:nvSpPr>
        <p:spPr>
          <a:xfrm>
            <a:off x="3810000" y="1701438"/>
            <a:ext cx="37481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Conducting market research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Developing and implementing consulting plans and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Providing expert consulting services to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Managing and leading consulting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6BA0D-3A51-C692-DFF4-ED6F0C2079DE}"/>
              </a:ext>
            </a:extLst>
          </p:cNvPr>
          <p:cNvSpPr txBox="1"/>
          <p:nvPr/>
        </p:nvSpPr>
        <p:spPr>
          <a:xfrm>
            <a:off x="3846160" y="4582654"/>
            <a:ext cx="3545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Consulting experts and subject matter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and analysis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space and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and business development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CRM software to keep track of client relationships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A0EF6-9B02-209F-186F-8891EB96960D}"/>
              </a:ext>
            </a:extLst>
          </p:cNvPr>
          <p:cNvSpPr txBox="1"/>
          <p:nvPr/>
        </p:nvSpPr>
        <p:spPr>
          <a:xfrm>
            <a:off x="7391400" y="1771172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latin typeface="Tenorite" panose="00000500000000000000" pitchFamily="2" charset="0"/>
              </a:defRPr>
            </a:lvl1pPr>
          </a:lstStyle>
          <a:p>
            <a:r>
              <a:rPr lang="en-US" dirty="0"/>
              <a:t>Providing expert consulting services that help businesses improve their operations, increase revenue, and achieve their goals.</a:t>
            </a:r>
          </a:p>
          <a:p>
            <a:r>
              <a:rPr lang="en-US" dirty="0"/>
              <a:t>Offering customized solutions for each client's unique needs and challenges.</a:t>
            </a:r>
          </a:p>
          <a:p>
            <a:r>
              <a:rPr lang="en-US" dirty="0"/>
              <a:t>Delivering high-quality consulting services at a competitive price.</a:t>
            </a:r>
          </a:p>
          <a:p>
            <a:r>
              <a:rPr lang="en-US" dirty="0"/>
              <a:t>Providing a one-stop-shop for all consulting needs.</a:t>
            </a:r>
          </a:p>
          <a:p>
            <a:r>
              <a:rPr lang="en-US" dirty="0"/>
              <a:t>Providing a team of experts with diverse skills and experience.</a:t>
            </a:r>
          </a:p>
          <a:p>
            <a:r>
              <a:rPr lang="en-US" dirty="0"/>
              <a:t>Offering a satisfaction guarantee.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535659-D0D3-90D1-8BAE-843C2A5A6F6D}"/>
              </a:ext>
            </a:extLst>
          </p:cNvPr>
          <p:cNvSpPr txBox="1"/>
          <p:nvPr/>
        </p:nvSpPr>
        <p:spPr>
          <a:xfrm>
            <a:off x="10936640" y="1771172"/>
            <a:ext cx="35413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Building long-term relationships with clients through regular communication and follow-up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Providing exceptional customer service to ensure client satisfaction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B6337C-E734-CB2D-0CF6-125BE786EF7B}"/>
              </a:ext>
            </a:extLst>
          </p:cNvPr>
          <p:cNvSpPr txBox="1"/>
          <p:nvPr/>
        </p:nvSpPr>
        <p:spPr>
          <a:xfrm>
            <a:off x="10936640" y="4496999"/>
            <a:ext cx="3637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Networking events and industry conferences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advertising and social media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Referrals from satisfied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 calling and email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Blogging and content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Offering webinars and workshops.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BB175F-0D64-D565-07C9-EF70B34F5863}"/>
              </a:ext>
            </a:extLst>
          </p:cNvPr>
          <p:cNvSpPr txBox="1"/>
          <p:nvPr/>
        </p:nvSpPr>
        <p:spPr>
          <a:xfrm>
            <a:off x="14441841" y="1747345"/>
            <a:ext cx="33332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Small and medium-sized businesses in specific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Large corporations looking for specialized consulting services in Human Resources and Finances.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Non-profit organizations in the education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Startups looking for CFO and CHRO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Government agencies looking for consulting services and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Foreign firms looking to expand in our country.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84DC8-5C82-0B56-11A9-21650C8FE610}"/>
              </a:ext>
            </a:extLst>
          </p:cNvPr>
          <p:cNvSpPr txBox="1"/>
          <p:nvPr/>
        </p:nvSpPr>
        <p:spPr>
          <a:xfrm>
            <a:off x="618905" y="7482764"/>
            <a:ext cx="8296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Salaries and benefits for consulting experts and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Office expenses such as rent, utilities, and equipment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Marketing and business development expenses such as website development, advertising, and event sponsorships.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Travel and accommodation expenses for consultants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Subscription costs for software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Professional fees such as legal and accounting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9439F0-F870-EF8D-D75C-AD2ECE4443AB}"/>
              </a:ext>
            </a:extLst>
          </p:cNvPr>
          <p:cNvSpPr txBox="1"/>
          <p:nvPr/>
        </p:nvSpPr>
        <p:spPr>
          <a:xfrm>
            <a:off x="9317683" y="7634553"/>
            <a:ext cx="76940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Hourly consulting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Project-based consulting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Retainer agreements for ongoing consulting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Training and development services for 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Outsourced HR and Finance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Software and Intellectual properties usage for clients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CC56A-501B-F7EA-0CE9-587EC767DC6E}"/>
              </a:ext>
            </a:extLst>
          </p:cNvPr>
          <p:cNvSpPr txBox="1"/>
          <p:nvPr/>
        </p:nvSpPr>
        <p:spPr>
          <a:xfrm>
            <a:off x="340960" y="1867209"/>
            <a:ext cx="35452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 leading market research firm to conduct research for consulting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 network of industry experts to bring in as specialized consultants for specific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 technology vendor to provide software and tools needed for consulting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 law firm to provide legal guidance on consulting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 public relations firm to handle communications for consulting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</a:rPr>
              <a:t>A lead generation agency.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3FF61408-7085-DC8A-863C-81E9F63A9AEE}"/>
              </a:ext>
            </a:extLst>
          </p:cNvPr>
          <p:cNvSpPr txBox="1"/>
          <p:nvPr/>
        </p:nvSpPr>
        <p:spPr>
          <a:xfrm>
            <a:off x="14524698" y="430543"/>
            <a:ext cx="17821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6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Date: 24/1/23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91E78998-02AC-CBC9-59F5-735BCEB5168F}"/>
              </a:ext>
            </a:extLst>
          </p:cNvPr>
          <p:cNvSpPr txBox="1"/>
          <p:nvPr/>
        </p:nvSpPr>
        <p:spPr>
          <a:xfrm>
            <a:off x="16306800" y="327056"/>
            <a:ext cx="1782102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6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Company Size: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6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51-200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60" dirty="0">
                <a:solidFill>
                  <a:srgbClr val="36454A"/>
                </a:solidFill>
                <a:latin typeface="Tenorite" panose="00000500000000000000" pitchFamily="2" charset="0"/>
                <a:cs typeface="Lucida Sans Unicode"/>
              </a:rPr>
              <a:t>Employees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412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Tenorite</vt:lpstr>
      <vt:lpstr>Verdana</vt:lpstr>
      <vt:lpstr>Office Theme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Business Model Canvas Brainstorm</dc:title>
  <dc:creator>Balasubramanian P G</dc:creator>
  <cp:keywords>DAFY7VpQj_I,BAElSQ8xYMU</cp:keywords>
  <cp:lastModifiedBy>MY.BU.U3COM18153 - Balasubramanian P G</cp:lastModifiedBy>
  <cp:revision>16</cp:revision>
  <dcterms:created xsi:type="dcterms:W3CDTF">2023-01-28T05:15:36Z</dcterms:created>
  <dcterms:modified xsi:type="dcterms:W3CDTF">2023-01-28T09:38:40Z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2023-01-28T00:00:00Z</vt:filetime>
  </property>
</Properties>
</file>