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305" r:id="rId2"/>
    <p:sldId id="281" r:id="rId3"/>
    <p:sldId id="279" r:id="rId4"/>
    <p:sldId id="291" r:id="rId5"/>
    <p:sldId id="282" r:id="rId6"/>
    <p:sldId id="284" r:id="rId7"/>
    <p:sldId id="306" r:id="rId8"/>
    <p:sldId id="278" r:id="rId9"/>
    <p:sldId id="288" r:id="rId10"/>
    <p:sldId id="307" r:id="rId11"/>
    <p:sldId id="308" r:id="rId12"/>
    <p:sldId id="287" r:id="rId13"/>
    <p:sldId id="285" r:id="rId14"/>
    <p:sldId id="309" r:id="rId15"/>
    <p:sldId id="286" r:id="rId16"/>
    <p:sldId id="289" r:id="rId17"/>
    <p:sldId id="290" r:id="rId18"/>
    <p:sldId id="310" r:id="rId19"/>
    <p:sldId id="292" r:id="rId20"/>
  </p:sldIdLst>
  <p:sldSz cx="18288000" cy="10287000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Ultra-Bold" panose="020B0604020202020204" charset="0"/>
      <p:regular r:id="rId26"/>
    </p:embeddedFont>
    <p:embeddedFont>
      <p:font typeface="Tenorite" panose="000005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663"/>
    <a:srgbClr val="FF914D"/>
    <a:srgbClr val="FFFFFF"/>
    <a:srgbClr val="B79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2" autoAdjust="0"/>
  </p:normalViewPr>
  <p:slideViewPr>
    <p:cSldViewPr>
      <p:cViewPr varScale="1">
        <p:scale>
          <a:sx n="54" d="100"/>
          <a:sy n="54" d="100"/>
        </p:scale>
        <p:origin x="53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7713-2DD4-4604-8790-D8471EFED9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2435-5833-4470-BD88-27448815D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0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B2435-5833-4470-BD88-27448815D8E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48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B2435-5833-4470-BD88-27448815D8E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7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954" y="641614"/>
            <a:ext cx="16230600" cy="9434985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6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Veritas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911570-8EAD-CF25-6E6E-3A677DA0F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03992"/>
              </p:ext>
            </p:extLst>
          </p:nvPr>
        </p:nvGraphicFramePr>
        <p:xfrm>
          <a:off x="1320407" y="1437049"/>
          <a:ext cx="8229600" cy="3785856"/>
        </p:xfrm>
        <a:graphic>
          <a:graphicData uri="http://schemas.openxmlformats.org/drawingml/2006/table">
            <a:tbl>
              <a:tblPr/>
              <a:tblGrid>
                <a:gridCol w="4646728">
                  <a:extLst>
                    <a:ext uri="{9D8B030D-6E8A-4147-A177-3AD203B41FA5}">
                      <a16:colId xmlns:a16="http://schemas.microsoft.com/office/drawing/2014/main" val="576825197"/>
                    </a:ext>
                  </a:extLst>
                </a:gridCol>
                <a:gridCol w="892661">
                  <a:extLst>
                    <a:ext uri="{9D8B030D-6E8A-4147-A177-3AD203B41FA5}">
                      <a16:colId xmlns:a16="http://schemas.microsoft.com/office/drawing/2014/main" val="271528025"/>
                    </a:ext>
                  </a:extLst>
                </a:gridCol>
                <a:gridCol w="855976">
                  <a:extLst>
                    <a:ext uri="{9D8B030D-6E8A-4147-A177-3AD203B41FA5}">
                      <a16:colId xmlns:a16="http://schemas.microsoft.com/office/drawing/2014/main" val="4146185137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1622452801"/>
                    </a:ext>
                  </a:extLst>
                </a:gridCol>
                <a:gridCol w="904889">
                  <a:extLst>
                    <a:ext uri="{9D8B030D-6E8A-4147-A177-3AD203B41FA5}">
                      <a16:colId xmlns:a16="http://schemas.microsoft.com/office/drawing/2014/main" val="4225454380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2162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5,875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3,532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2,967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3,093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5660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119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62885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2,931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1,545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1,302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1,040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8582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726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534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451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503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07317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1,589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1,078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964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1,159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97364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1,381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1,028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752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926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589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280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165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86939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100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104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5568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1,001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759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654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838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3189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201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230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231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67070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687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558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424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607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5166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B15370-F0DB-0769-699F-F221249E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11317"/>
              </p:ext>
            </p:extLst>
          </p:nvPr>
        </p:nvGraphicFramePr>
        <p:xfrm>
          <a:off x="5435207" y="5520236"/>
          <a:ext cx="8229600" cy="4101344"/>
        </p:xfrm>
        <a:graphic>
          <a:graphicData uri="http://schemas.openxmlformats.org/drawingml/2006/table">
            <a:tbl>
              <a:tblPr firstRow="1" bandRow="1"/>
              <a:tblGrid>
                <a:gridCol w="4646728">
                  <a:extLst>
                    <a:ext uri="{9D8B030D-6E8A-4147-A177-3AD203B41FA5}">
                      <a16:colId xmlns:a16="http://schemas.microsoft.com/office/drawing/2014/main" val="4076492439"/>
                    </a:ext>
                  </a:extLst>
                </a:gridCol>
                <a:gridCol w="892661">
                  <a:extLst>
                    <a:ext uri="{9D8B030D-6E8A-4147-A177-3AD203B41FA5}">
                      <a16:colId xmlns:a16="http://schemas.microsoft.com/office/drawing/2014/main" val="3291637265"/>
                    </a:ext>
                  </a:extLst>
                </a:gridCol>
                <a:gridCol w="855976">
                  <a:extLst>
                    <a:ext uri="{9D8B030D-6E8A-4147-A177-3AD203B41FA5}">
                      <a16:colId xmlns:a16="http://schemas.microsoft.com/office/drawing/2014/main" val="2689580536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4206738165"/>
                    </a:ext>
                  </a:extLst>
                </a:gridCol>
                <a:gridCol w="904889">
                  <a:extLst>
                    <a:ext uri="{9D8B030D-6E8A-4147-A177-3AD203B41FA5}">
                      <a16:colId xmlns:a16="http://schemas.microsoft.com/office/drawing/2014/main" val="261442695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8432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6831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009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45595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0609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20979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4271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29%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89918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9589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0.3%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08414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16053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75303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9569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6FA83CB-6F64-9293-35CB-BB0200A6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17780"/>
              </p:ext>
            </p:extLst>
          </p:nvPr>
        </p:nvGraphicFramePr>
        <p:xfrm>
          <a:off x="9841460" y="1406872"/>
          <a:ext cx="76073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131337634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2526428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621545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4225539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243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172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016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181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19966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031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533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338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1274%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934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16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715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8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06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2925538" y="670937"/>
            <a:ext cx="12427595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Travelling &amp; Conveyance Expense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87CC44-7DC6-C4D1-9DD9-71828D0A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86" y="3799795"/>
            <a:ext cx="8549163" cy="41943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9A5AE-3891-4DEC-D8AD-5931DD35C631}"/>
              </a:ext>
            </a:extLst>
          </p:cNvPr>
          <p:cNvSpPr/>
          <p:nvPr/>
        </p:nvSpPr>
        <p:spPr>
          <a:xfrm>
            <a:off x="11887200" y="5113269"/>
            <a:ext cx="3657600" cy="1303864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has the highest average of Travelling &amp; Conveyance Expense after </a:t>
            </a:r>
            <a:r>
              <a:rPr lang="en-US" sz="2000" dirty="0" err="1">
                <a:latin typeface="Tenorite" panose="00000500000000000000" pitchFamily="2" charset="0"/>
              </a:rPr>
              <a:t>Freightco</a:t>
            </a:r>
            <a:r>
              <a:rPr lang="en-US" sz="2000" dirty="0">
                <a:latin typeface="Tenorite" panose="00000500000000000000" pitchFamily="2" charset="0"/>
              </a:rPr>
              <a:t> at </a:t>
            </a:r>
            <a:r>
              <a:rPr lang="en-US" sz="2000" b="1" dirty="0">
                <a:latin typeface="Tenorite" panose="00000500000000000000" pitchFamily="2" charset="0"/>
              </a:rPr>
              <a:t>1.25%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6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Finance Costs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D56DB-FDE7-9CD0-60D3-CEEB54C4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62734"/>
            <a:ext cx="8923970" cy="43723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EB5956-45CB-A07C-6748-9A81458400C1}"/>
              </a:ext>
            </a:extLst>
          </p:cNvPr>
          <p:cNvSpPr/>
          <p:nvPr/>
        </p:nvSpPr>
        <p:spPr>
          <a:xfrm>
            <a:off x="12377843" y="5113269"/>
            <a:ext cx="3313533" cy="1303864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EMIZA </a:t>
            </a:r>
            <a:r>
              <a:rPr lang="en-US" sz="2000" dirty="0">
                <a:latin typeface="Tenorite" panose="00000500000000000000" pitchFamily="2" charset="0"/>
              </a:rPr>
              <a:t>has the highest average of Finance Costs after </a:t>
            </a:r>
            <a:r>
              <a:rPr lang="en-US" sz="2000" dirty="0" err="1">
                <a:latin typeface="Tenorite" panose="00000500000000000000" pitchFamily="2" charset="0"/>
              </a:rPr>
              <a:t>FreightCo</a:t>
            </a:r>
            <a:r>
              <a:rPr lang="en-US" sz="2000" dirty="0">
                <a:latin typeface="Tenorite" panose="00000500000000000000" pitchFamily="2" charset="0"/>
              </a:rPr>
              <a:t> at </a:t>
            </a:r>
            <a:r>
              <a:rPr lang="en-US" sz="2000" b="1" dirty="0">
                <a:latin typeface="Tenorite" panose="00000500000000000000" pitchFamily="2" charset="0"/>
              </a:rPr>
              <a:t>1.25%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3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2925538" y="670937"/>
            <a:ext cx="12427595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EBIDTA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9A5AE-3891-4DEC-D8AD-5931DD35C631}"/>
              </a:ext>
            </a:extLst>
          </p:cNvPr>
          <p:cNvSpPr/>
          <p:nvPr/>
        </p:nvSpPr>
        <p:spPr>
          <a:xfrm>
            <a:off x="11887200" y="5113269"/>
            <a:ext cx="3657600" cy="1303864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has the highest average EBIDTA of </a:t>
            </a:r>
            <a:r>
              <a:rPr lang="en-US" sz="2000" b="1" dirty="0">
                <a:latin typeface="Tenorite" panose="00000500000000000000" pitchFamily="2" charset="0"/>
              </a:rPr>
              <a:t>34.25%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6D72E-B14E-5CA0-36BC-A43FFCA6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81" y="3619500"/>
            <a:ext cx="9023831" cy="4457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822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Current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190833" y="4991100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EMIZA </a:t>
            </a:r>
            <a:r>
              <a:rPr lang="en-US" sz="2000" dirty="0">
                <a:latin typeface="Tenorite" panose="00000500000000000000" pitchFamily="2" charset="0"/>
              </a:rPr>
              <a:t>has shown a significant increase of </a:t>
            </a:r>
            <a:r>
              <a:rPr lang="en-US" sz="2000" b="1" dirty="0">
                <a:latin typeface="Tenorite" panose="00000500000000000000" pitchFamily="2" charset="0"/>
              </a:rPr>
              <a:t>2.6% </a:t>
            </a:r>
            <a:r>
              <a:rPr lang="en-US" sz="2000" dirty="0">
                <a:latin typeface="Tenorite" panose="00000500000000000000" pitchFamily="2" charset="0"/>
              </a:rPr>
              <a:t>from 2020-2024</a:t>
            </a:r>
            <a:endParaRPr lang="en-150" sz="2000" dirty="0">
              <a:latin typeface="Tenorite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0583E-3884-D83F-EF71-B213FE03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8" y="3753209"/>
            <a:ext cx="8537566" cy="4217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15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Debt-Equity Ratio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and </a:t>
            </a:r>
            <a:r>
              <a:rPr lang="en-US" sz="2000" b="1" dirty="0">
                <a:latin typeface="Tenorite" panose="00000500000000000000" pitchFamily="2" charset="0"/>
              </a:rPr>
              <a:t>PRAJNEEL </a:t>
            </a:r>
            <a:r>
              <a:rPr lang="en-US" sz="2000" dirty="0">
                <a:latin typeface="Tenorite" panose="00000500000000000000" pitchFamily="2" charset="0"/>
              </a:rPr>
              <a:t>have remained debt-free from 2020-2024</a:t>
            </a:r>
            <a:endParaRPr lang="en-150" sz="2000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487C9-7E06-32F8-93F3-8C0E0A01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79" y="3633599"/>
            <a:ext cx="8606844" cy="42632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44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DSO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VERITAS </a:t>
            </a:r>
            <a:r>
              <a:rPr lang="en-US" sz="2000" dirty="0">
                <a:latin typeface="Tenorite" panose="00000500000000000000" pitchFamily="2" charset="0"/>
              </a:rPr>
              <a:t>had the lowest average DSO at </a:t>
            </a:r>
            <a:r>
              <a:rPr lang="en-US" sz="2000" b="1" dirty="0">
                <a:latin typeface="Tenorite" panose="00000500000000000000" pitchFamily="2" charset="0"/>
              </a:rPr>
              <a:t>82.5 days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39D73-CBD6-12B7-B137-4784EE81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15" y="3450290"/>
            <a:ext cx="9346997" cy="46298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2983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Financial Leverage Ratio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had the lowest average FL Ratio at </a:t>
            </a:r>
            <a:r>
              <a:rPr lang="en-US" sz="2000" b="1" dirty="0">
                <a:latin typeface="Tenorite" panose="00000500000000000000" pitchFamily="2" charset="0"/>
              </a:rPr>
              <a:t>1.57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6923-F24C-A718-5405-24255227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62734"/>
            <a:ext cx="8711139" cy="43091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611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Interest Coverage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had the highest average IC Ratio at </a:t>
            </a:r>
            <a:r>
              <a:rPr lang="en-US" sz="2000" b="1" dirty="0">
                <a:latin typeface="Tenorite" panose="00000500000000000000" pitchFamily="2" charset="0"/>
              </a:rPr>
              <a:t>764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B605D-8C2A-1A21-6228-FC0FC52B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80" y="3619500"/>
            <a:ext cx="8895799" cy="43885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582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Working Capital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PRAJNEEL </a:t>
            </a:r>
            <a:r>
              <a:rPr lang="en-US" sz="2000" dirty="0">
                <a:latin typeface="Tenorite" panose="00000500000000000000" pitchFamily="2" charset="0"/>
              </a:rPr>
              <a:t>had the highest average WC Ratio at </a:t>
            </a:r>
            <a:r>
              <a:rPr lang="en-US" sz="2000" b="1" dirty="0">
                <a:latin typeface="Tenorite" panose="00000500000000000000" pitchFamily="2" charset="0"/>
              </a:rPr>
              <a:t>33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B0660-D621-7181-7661-0884CC72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21" y="3762734"/>
            <a:ext cx="9344428" cy="4476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054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Asset Turnover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PRAJNEEL </a:t>
            </a:r>
            <a:r>
              <a:rPr lang="en-US" sz="2000" dirty="0">
                <a:latin typeface="Tenorite" panose="00000500000000000000" pitchFamily="2" charset="0"/>
              </a:rPr>
              <a:t>had the highest AT Ratio of </a:t>
            </a:r>
            <a:r>
              <a:rPr lang="en-US" sz="2000" b="1" dirty="0">
                <a:latin typeface="Tenorite" panose="00000500000000000000" pitchFamily="2" charset="0"/>
              </a:rPr>
              <a:t>2.4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FE75-C6EF-7A43-321D-7B8AC7EB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07569"/>
            <a:ext cx="8673957" cy="42964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3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5412" y="746504"/>
            <a:ext cx="16230600" cy="8814875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8418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 panose="020B0604020202020204" charset="0"/>
                <a:ea typeface="+mn-ea"/>
                <a:cs typeface="Poppins Ultra-Bold" panose="020B0604020202020204" charset="0"/>
              </a:rPr>
              <a:t>Tulsi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 panose="020B0604020202020204" charset="0"/>
                <a:ea typeface="+mn-ea"/>
                <a:cs typeface="Poppins Ultra-Bold" panose="020B0604020202020204" charset="0"/>
              </a:rPr>
              <a:t>Implex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 panose="020B0604020202020204" charset="0"/>
                <a:ea typeface="+mn-ea"/>
                <a:cs typeface="Poppins Ultra-Bold" panose="020B0604020202020204" charset="0"/>
              </a:rPr>
              <a:t>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E26F0-8796-93C8-F903-55F7B39B0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18812"/>
              </p:ext>
            </p:extLst>
          </p:nvPr>
        </p:nvGraphicFramePr>
        <p:xfrm>
          <a:off x="1283026" y="1377472"/>
          <a:ext cx="8191500" cy="393192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23450024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44585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2882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68862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4700055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617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41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329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732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712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317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23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9959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049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5416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554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804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0BBD85-B6EF-3C84-B516-344A7CAF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01170"/>
              </p:ext>
            </p:extLst>
          </p:nvPr>
        </p:nvGraphicFramePr>
        <p:xfrm>
          <a:off x="5207290" y="5487082"/>
          <a:ext cx="8191500" cy="425958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138905378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16726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53805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9281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363786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7339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5076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3063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721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8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8533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274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5121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158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137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5022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52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226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45B62E-73DB-0D6F-F271-A70509A9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55132"/>
              </p:ext>
            </p:extLst>
          </p:nvPr>
        </p:nvGraphicFramePr>
        <p:xfrm>
          <a:off x="9722140" y="1377472"/>
          <a:ext cx="73533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222422366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7630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7740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698184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25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2294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6762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2122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8636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235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-62%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848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637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-69%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525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5036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2159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276%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954" y="721632"/>
            <a:ext cx="16230600" cy="92202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4" y="-3810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Emiza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1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A5FA48-15BC-17EF-02BF-5A821116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36174"/>
              </p:ext>
            </p:extLst>
          </p:nvPr>
        </p:nvGraphicFramePr>
        <p:xfrm>
          <a:off x="1371854" y="1598538"/>
          <a:ext cx="8229600" cy="3831408"/>
        </p:xfrm>
        <a:graphic>
          <a:graphicData uri="http://schemas.openxmlformats.org/drawingml/2006/table">
            <a:tbl>
              <a:tblPr/>
              <a:tblGrid>
                <a:gridCol w="4702628">
                  <a:extLst>
                    <a:ext uri="{9D8B030D-6E8A-4147-A177-3AD203B41FA5}">
                      <a16:colId xmlns:a16="http://schemas.microsoft.com/office/drawing/2014/main" val="1015302130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467299578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1287762576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451838121"/>
                    </a:ext>
                  </a:extLst>
                </a:gridCol>
                <a:gridCol w="767271">
                  <a:extLst>
                    <a:ext uri="{9D8B030D-6E8A-4147-A177-3AD203B41FA5}">
                      <a16:colId xmlns:a16="http://schemas.microsoft.com/office/drawing/2014/main" val="4028472580"/>
                    </a:ext>
                  </a:extLst>
                </a:gridCol>
              </a:tblGrid>
              <a:tr h="319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425" marR="7425" marT="74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425" marR="7425" marT="74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8122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7,006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4,738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2,362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911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68495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15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646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4,006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2,724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1,263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547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9447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1,211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668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344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221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4103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5,992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3,757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1,786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922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4150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1,091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997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583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2784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317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80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5220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38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08191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733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625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462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83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7424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213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434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3238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692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412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896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81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717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19BD52-7843-B0D1-C3D1-94198B07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6716"/>
              </p:ext>
            </p:extLst>
          </p:nvPr>
        </p:nvGraphicFramePr>
        <p:xfrm>
          <a:off x="5390111" y="5660799"/>
          <a:ext cx="8229600" cy="4150692"/>
        </p:xfrm>
        <a:graphic>
          <a:graphicData uri="http://schemas.openxmlformats.org/drawingml/2006/table">
            <a:tbl>
              <a:tblPr firstRow="1" bandRow="1"/>
              <a:tblGrid>
                <a:gridCol w="4702628">
                  <a:extLst>
                    <a:ext uri="{9D8B030D-6E8A-4147-A177-3AD203B41FA5}">
                      <a16:colId xmlns:a16="http://schemas.microsoft.com/office/drawing/2014/main" val="4051984320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3792850891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129757525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973219339"/>
                    </a:ext>
                  </a:extLst>
                </a:gridCol>
                <a:gridCol w="767271">
                  <a:extLst>
                    <a:ext uri="{9D8B030D-6E8A-4147-A177-3AD203B41FA5}">
                      <a16:colId xmlns:a16="http://schemas.microsoft.com/office/drawing/2014/main" val="878942685"/>
                    </a:ext>
                  </a:extLst>
                </a:gridCol>
              </a:tblGrid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425" marR="7425" marT="74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08506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2687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7098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78760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0036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787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8809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556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669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47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4910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745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374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0C76A2-4F51-6F3D-00BC-A3D320E6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80915"/>
              </p:ext>
            </p:extLst>
          </p:nvPr>
        </p:nvGraphicFramePr>
        <p:xfrm>
          <a:off x="9790661" y="1598538"/>
          <a:ext cx="76581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7942631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9546183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509968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55372946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5175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259%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672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072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9419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117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5478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33686%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3527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615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5777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6946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-149%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19505%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666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-54%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-1205%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3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954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4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Indelox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3436D3-384C-F98C-FD38-E5F3546A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84996"/>
              </p:ext>
            </p:extLst>
          </p:nvPr>
        </p:nvGraphicFramePr>
        <p:xfrm>
          <a:off x="1316877" y="1775436"/>
          <a:ext cx="8229599" cy="3808500"/>
        </p:xfrm>
        <a:graphic>
          <a:graphicData uri="http://schemas.openxmlformats.org/drawingml/2006/table">
            <a:tbl>
              <a:tblPr/>
              <a:tblGrid>
                <a:gridCol w="4674511">
                  <a:extLst>
                    <a:ext uri="{9D8B030D-6E8A-4147-A177-3AD203B41FA5}">
                      <a16:colId xmlns:a16="http://schemas.microsoft.com/office/drawing/2014/main" val="3975839935"/>
                    </a:ext>
                  </a:extLst>
                </a:gridCol>
                <a:gridCol w="861094">
                  <a:extLst>
                    <a:ext uri="{9D8B030D-6E8A-4147-A177-3AD203B41FA5}">
                      <a16:colId xmlns:a16="http://schemas.microsoft.com/office/drawing/2014/main" val="702498435"/>
                    </a:ext>
                  </a:extLst>
                </a:gridCol>
                <a:gridCol w="885697">
                  <a:extLst>
                    <a:ext uri="{9D8B030D-6E8A-4147-A177-3AD203B41FA5}">
                      <a16:colId xmlns:a16="http://schemas.microsoft.com/office/drawing/2014/main" val="323873018"/>
                    </a:ext>
                  </a:extLst>
                </a:gridCol>
                <a:gridCol w="873395">
                  <a:extLst>
                    <a:ext uri="{9D8B030D-6E8A-4147-A177-3AD203B41FA5}">
                      <a16:colId xmlns:a16="http://schemas.microsoft.com/office/drawing/2014/main" val="1923130918"/>
                    </a:ext>
                  </a:extLst>
                </a:gridCol>
                <a:gridCol w="934902">
                  <a:extLst>
                    <a:ext uri="{9D8B030D-6E8A-4147-A177-3AD203B41FA5}">
                      <a16:colId xmlns:a16="http://schemas.microsoft.com/office/drawing/2014/main" val="2083004522"/>
                    </a:ext>
                  </a:extLst>
                </a:gridCol>
              </a:tblGrid>
              <a:tr h="317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381" marR="7381" marT="7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81" marR="7381" marT="7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2019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28202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4,018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4,194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2,796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3,447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81557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16026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127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7232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473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466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698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447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4,130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4,233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788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1,187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3130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86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30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2,012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2,296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2107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45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1954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19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70911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158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103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1,985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1,394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22026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12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13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26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59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58492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146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90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2,011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1,453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6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C360A7-DD4C-CFC9-B872-A7328B0B6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04899"/>
              </p:ext>
            </p:extLst>
          </p:nvPr>
        </p:nvGraphicFramePr>
        <p:xfrm>
          <a:off x="5226693" y="5770002"/>
          <a:ext cx="8229600" cy="4125875"/>
        </p:xfrm>
        <a:graphic>
          <a:graphicData uri="http://schemas.openxmlformats.org/drawingml/2006/table">
            <a:tbl>
              <a:tblPr firstRow="1" bandRow="1"/>
              <a:tblGrid>
                <a:gridCol w="4674511">
                  <a:extLst>
                    <a:ext uri="{9D8B030D-6E8A-4147-A177-3AD203B41FA5}">
                      <a16:colId xmlns:a16="http://schemas.microsoft.com/office/drawing/2014/main" val="2399131994"/>
                    </a:ext>
                  </a:extLst>
                </a:gridCol>
                <a:gridCol w="861094">
                  <a:extLst>
                    <a:ext uri="{9D8B030D-6E8A-4147-A177-3AD203B41FA5}">
                      <a16:colId xmlns:a16="http://schemas.microsoft.com/office/drawing/2014/main" val="965067921"/>
                    </a:ext>
                  </a:extLst>
                </a:gridCol>
                <a:gridCol w="885697">
                  <a:extLst>
                    <a:ext uri="{9D8B030D-6E8A-4147-A177-3AD203B41FA5}">
                      <a16:colId xmlns:a16="http://schemas.microsoft.com/office/drawing/2014/main" val="3326923834"/>
                    </a:ext>
                  </a:extLst>
                </a:gridCol>
                <a:gridCol w="873396">
                  <a:extLst>
                    <a:ext uri="{9D8B030D-6E8A-4147-A177-3AD203B41FA5}">
                      <a16:colId xmlns:a16="http://schemas.microsoft.com/office/drawing/2014/main" val="2591800289"/>
                    </a:ext>
                  </a:extLst>
                </a:gridCol>
                <a:gridCol w="934902">
                  <a:extLst>
                    <a:ext uri="{9D8B030D-6E8A-4147-A177-3AD203B41FA5}">
                      <a16:colId xmlns:a16="http://schemas.microsoft.com/office/drawing/2014/main" val="1831176873"/>
                    </a:ext>
                  </a:extLst>
                </a:gridCol>
              </a:tblGrid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81" marR="7381" marT="7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2019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08306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324494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002318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4834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1004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5083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103%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28%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4772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12871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49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20258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39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026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27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D069D-D970-9816-9FE1-B9CFFFE02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5682"/>
              </p:ext>
            </p:extLst>
          </p:nvPr>
        </p:nvGraphicFramePr>
        <p:xfrm>
          <a:off x="9735682" y="1772775"/>
          <a:ext cx="75311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314876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266096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574722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3626069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58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52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2736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118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908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437%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501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-101%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1098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8998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439%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9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7703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186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190" y="666279"/>
            <a:ext cx="16230600" cy="8744421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267200" y="40469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Prajneel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5DE2EA-6E45-F5C1-F10D-0531FBD9E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12339"/>
              </p:ext>
            </p:extLst>
          </p:nvPr>
        </p:nvGraphicFramePr>
        <p:xfrm>
          <a:off x="1144545" y="1772775"/>
          <a:ext cx="8102600" cy="393192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0211005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721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4390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45782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939562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143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653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3083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054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3075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3821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949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4197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875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0612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351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520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F420FC-9513-15CC-9CB2-0E2610CA0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46011"/>
              </p:ext>
            </p:extLst>
          </p:nvPr>
        </p:nvGraphicFramePr>
        <p:xfrm>
          <a:off x="5410200" y="5765201"/>
          <a:ext cx="8102600" cy="425958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9241076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245580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9250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352878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19922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1629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033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332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643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55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0833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178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56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509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3906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1622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1962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933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A9CBB8-6733-6264-EAA0-E2A88284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35740"/>
              </p:ext>
            </p:extLst>
          </p:nvPr>
        </p:nvGraphicFramePr>
        <p:xfrm>
          <a:off x="9461500" y="1833281"/>
          <a:ext cx="72898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7150210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159931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95323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1987409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4957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1564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428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84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242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6596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200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46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048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7827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343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6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863" y="930018"/>
            <a:ext cx="16230600" cy="91440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4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Freight</a:t>
            </a: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 C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o (P&amp;L) 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E130FF-0C27-BC4D-EFD8-BA6456983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3060"/>
              </p:ext>
            </p:extLst>
          </p:nvPr>
        </p:nvGraphicFramePr>
        <p:xfrm>
          <a:off x="1339759" y="1690452"/>
          <a:ext cx="8229600" cy="3548580"/>
        </p:xfrm>
        <a:graphic>
          <a:graphicData uri="http://schemas.openxmlformats.org/drawingml/2006/table">
            <a:tbl>
              <a:tblPr/>
              <a:tblGrid>
                <a:gridCol w="4355499">
                  <a:extLst>
                    <a:ext uri="{9D8B030D-6E8A-4147-A177-3AD203B41FA5}">
                      <a16:colId xmlns:a16="http://schemas.microsoft.com/office/drawing/2014/main" val="2827265667"/>
                    </a:ext>
                  </a:extLst>
                </a:gridCol>
                <a:gridCol w="836714">
                  <a:extLst>
                    <a:ext uri="{9D8B030D-6E8A-4147-A177-3AD203B41FA5}">
                      <a16:colId xmlns:a16="http://schemas.microsoft.com/office/drawing/2014/main" val="991574588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2221537416"/>
                    </a:ext>
                  </a:extLst>
                </a:gridCol>
                <a:gridCol w="802329">
                  <a:extLst>
                    <a:ext uri="{9D8B030D-6E8A-4147-A177-3AD203B41FA5}">
                      <a16:colId xmlns:a16="http://schemas.microsoft.com/office/drawing/2014/main" val="2411037460"/>
                    </a:ext>
                  </a:extLst>
                </a:gridCol>
                <a:gridCol w="745019">
                  <a:extLst>
                    <a:ext uri="{9D8B030D-6E8A-4147-A177-3AD203B41FA5}">
                      <a16:colId xmlns:a16="http://schemas.microsoft.com/office/drawing/2014/main" val="701654398"/>
                    </a:ext>
                  </a:extLst>
                </a:gridCol>
                <a:gridCol w="676248">
                  <a:extLst>
                    <a:ext uri="{9D8B030D-6E8A-4147-A177-3AD203B41FA5}">
                      <a16:colId xmlns:a16="http://schemas.microsoft.com/office/drawing/2014/main" val="3448480649"/>
                    </a:ext>
                  </a:extLst>
                </a:gridCol>
              </a:tblGrid>
              <a:tr h="295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6877" marR="6877" marT="6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2024</a:t>
                      </a:r>
                    </a:p>
                  </a:txBody>
                  <a:tcPr marL="6877" marR="6877" marT="6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4345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3,275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1,964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1,064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541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233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225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8171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1,055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1,295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171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163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8802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393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174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909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2,747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1,659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984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494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213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98706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528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307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84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75672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7364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112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92925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336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40798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4706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336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108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184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3C4911-47F8-0AAF-B30B-F1620BE7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90321"/>
              </p:ext>
            </p:extLst>
          </p:nvPr>
        </p:nvGraphicFramePr>
        <p:xfrm>
          <a:off x="5294306" y="5658328"/>
          <a:ext cx="8229599" cy="3844295"/>
        </p:xfrm>
        <a:graphic>
          <a:graphicData uri="http://schemas.openxmlformats.org/drawingml/2006/table">
            <a:tbl>
              <a:tblPr firstRow="1" bandRow="1"/>
              <a:tblGrid>
                <a:gridCol w="4355498">
                  <a:extLst>
                    <a:ext uri="{9D8B030D-6E8A-4147-A177-3AD203B41FA5}">
                      <a16:colId xmlns:a16="http://schemas.microsoft.com/office/drawing/2014/main" val="3702128642"/>
                    </a:ext>
                  </a:extLst>
                </a:gridCol>
                <a:gridCol w="836714">
                  <a:extLst>
                    <a:ext uri="{9D8B030D-6E8A-4147-A177-3AD203B41FA5}">
                      <a16:colId xmlns:a16="http://schemas.microsoft.com/office/drawing/2014/main" val="3156980733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3486995298"/>
                    </a:ext>
                  </a:extLst>
                </a:gridCol>
                <a:gridCol w="802329">
                  <a:extLst>
                    <a:ext uri="{9D8B030D-6E8A-4147-A177-3AD203B41FA5}">
                      <a16:colId xmlns:a16="http://schemas.microsoft.com/office/drawing/2014/main" val="275658558"/>
                    </a:ext>
                  </a:extLst>
                </a:gridCol>
                <a:gridCol w="745019">
                  <a:extLst>
                    <a:ext uri="{9D8B030D-6E8A-4147-A177-3AD203B41FA5}">
                      <a16:colId xmlns:a16="http://schemas.microsoft.com/office/drawing/2014/main" val="4193425214"/>
                    </a:ext>
                  </a:extLst>
                </a:gridCol>
                <a:gridCol w="676248">
                  <a:extLst>
                    <a:ext uri="{9D8B030D-6E8A-4147-A177-3AD203B41FA5}">
                      <a16:colId xmlns:a16="http://schemas.microsoft.com/office/drawing/2014/main" val="2491038135"/>
                    </a:ext>
                  </a:extLst>
                </a:gridCol>
              </a:tblGrid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2024</a:t>
                      </a:r>
                    </a:p>
                  </a:txBody>
                  <a:tcPr marL="6877" marR="6877" marT="6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138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4513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72598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6341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74025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6270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2421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978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1275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4.6%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4.5%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50327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7301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2985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58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6CE6E1-9CC4-A032-40A9-12B48AD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03618"/>
              </p:ext>
            </p:extLst>
          </p:nvPr>
        </p:nvGraphicFramePr>
        <p:xfrm>
          <a:off x="9659773" y="1531596"/>
          <a:ext cx="8229600" cy="3866292"/>
        </p:xfrm>
        <a:graphic>
          <a:graphicData uri="http://schemas.openxmlformats.org/drawingml/2006/table">
            <a:tbl>
              <a:tblPr firstRow="1" bandRow="1"/>
              <a:tblGrid>
                <a:gridCol w="4745444">
                  <a:extLst>
                    <a:ext uri="{9D8B030D-6E8A-4147-A177-3AD203B41FA5}">
                      <a16:colId xmlns:a16="http://schemas.microsoft.com/office/drawing/2014/main" val="3990783199"/>
                    </a:ext>
                  </a:extLst>
                </a:gridCol>
                <a:gridCol w="911625">
                  <a:extLst>
                    <a:ext uri="{9D8B030D-6E8A-4147-A177-3AD203B41FA5}">
                      <a16:colId xmlns:a16="http://schemas.microsoft.com/office/drawing/2014/main" val="3642646288"/>
                    </a:ext>
                  </a:extLst>
                </a:gridCol>
                <a:gridCol w="886649">
                  <a:extLst>
                    <a:ext uri="{9D8B030D-6E8A-4147-A177-3AD203B41FA5}">
                      <a16:colId xmlns:a16="http://schemas.microsoft.com/office/drawing/2014/main" val="890728673"/>
                    </a:ext>
                  </a:extLst>
                </a:gridCol>
                <a:gridCol w="874161">
                  <a:extLst>
                    <a:ext uri="{9D8B030D-6E8A-4147-A177-3AD203B41FA5}">
                      <a16:colId xmlns:a16="http://schemas.microsoft.com/office/drawing/2014/main" val="3569699110"/>
                    </a:ext>
                  </a:extLst>
                </a:gridCol>
                <a:gridCol w="811721">
                  <a:extLst>
                    <a:ext uri="{9D8B030D-6E8A-4147-A177-3AD203B41FA5}">
                      <a16:colId xmlns:a16="http://schemas.microsoft.com/office/drawing/2014/main" val="3543781887"/>
                    </a:ext>
                  </a:extLst>
                </a:gridCol>
              </a:tblGrid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2024</a:t>
                      </a:r>
                    </a:p>
                  </a:txBody>
                  <a:tcPr marL="7493" marR="7493" marT="7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80763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67%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97%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73451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400%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48204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262%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8628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118%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27706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69%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99%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99281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265%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78%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140%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8642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263%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869964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146%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234%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3492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717%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-284%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-394%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56350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-100%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1923%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-179%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-284%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56146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566%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-321%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-473%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9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Revenue From Operations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115800" y="4762500"/>
            <a:ext cx="3810000" cy="1489602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EMIZA</a:t>
            </a:r>
            <a:r>
              <a:rPr lang="en-US" sz="2000" dirty="0">
                <a:latin typeface="Tenorite" panose="00000500000000000000" pitchFamily="2" charset="0"/>
              </a:rPr>
              <a:t> and </a:t>
            </a:r>
            <a:r>
              <a:rPr lang="en-US" sz="2000" b="1" dirty="0">
                <a:latin typeface="Tenorite" panose="00000500000000000000" pitchFamily="2" charset="0"/>
              </a:rPr>
              <a:t>VERITAS</a:t>
            </a:r>
            <a:r>
              <a:rPr lang="en-US" sz="2000" dirty="0">
                <a:latin typeface="Tenorite" panose="00000500000000000000" pitchFamily="2" charset="0"/>
              </a:rPr>
              <a:t> have a high CAGR of </a:t>
            </a:r>
            <a:r>
              <a:rPr lang="en-US" sz="2000" b="1" dirty="0">
                <a:latin typeface="Tenorite" panose="00000500000000000000" pitchFamily="2" charset="0"/>
              </a:rPr>
              <a:t>99.81%</a:t>
            </a:r>
            <a:r>
              <a:rPr lang="en-US" sz="2000" dirty="0">
                <a:latin typeface="Tenorite" panose="00000500000000000000" pitchFamily="2" charset="0"/>
              </a:rPr>
              <a:t> and </a:t>
            </a:r>
            <a:r>
              <a:rPr lang="en-US" sz="2000" b="1" dirty="0">
                <a:latin typeface="Tenorite" panose="00000500000000000000" pitchFamily="2" charset="0"/>
              </a:rPr>
              <a:t>38.1%</a:t>
            </a:r>
            <a:r>
              <a:rPr lang="en-US" sz="2000" dirty="0">
                <a:latin typeface="Tenorite" panose="00000500000000000000" pitchFamily="2" charset="0"/>
              </a:rPr>
              <a:t> respectively</a:t>
            </a:r>
            <a:endParaRPr lang="en-150" sz="2000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95FC1-6B39-D54E-9422-2A920088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65" y="3695887"/>
            <a:ext cx="8792072" cy="43432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346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Employee Benefits Expense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71795" y="5107577"/>
            <a:ext cx="3429000" cy="131524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TULSE IMPEX </a:t>
            </a:r>
            <a:r>
              <a:rPr lang="en-US" sz="2000" dirty="0">
                <a:latin typeface="Tenorite" panose="00000500000000000000" pitchFamily="2" charset="0"/>
              </a:rPr>
              <a:t>had a high average EB expense of </a:t>
            </a:r>
            <a:r>
              <a:rPr lang="en-US" sz="2000" b="1" dirty="0">
                <a:latin typeface="Tenorite" panose="00000500000000000000" pitchFamily="2" charset="0"/>
              </a:rPr>
              <a:t>34%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1C00EE-B45E-2B99-7566-759FFD38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38921"/>
            <a:ext cx="8920160" cy="4376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99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COGS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71795" y="5107577"/>
            <a:ext cx="3429000" cy="131524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TULSE IMPEX </a:t>
            </a:r>
            <a:r>
              <a:rPr lang="en-US" sz="2000" dirty="0">
                <a:latin typeface="Tenorite" panose="00000500000000000000" pitchFamily="2" charset="0"/>
              </a:rPr>
              <a:t>had a very low average COGS of </a:t>
            </a:r>
            <a:r>
              <a:rPr lang="en-US" sz="2000" b="1" dirty="0">
                <a:latin typeface="Tenorite" panose="00000500000000000000" pitchFamily="2" charset="0"/>
              </a:rPr>
              <a:t>2.5%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8AF6-FE19-F052-FE03-CFD420B7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39" y="3390900"/>
            <a:ext cx="8926001" cy="44093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94675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2837</Words>
  <Application>Microsoft Office PowerPoint</Application>
  <PresentationFormat>Custom</PresentationFormat>
  <Paragraphs>1141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 Ultra-Bold</vt:lpstr>
      <vt:lpstr>Poppins</vt:lpstr>
      <vt:lpstr>Arial</vt:lpstr>
      <vt:lpstr>Calibri</vt:lpstr>
      <vt:lpstr>Tenorite</vt:lpstr>
      <vt:lpstr>Aptos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Dark Green Orange Business Pitch Deck Presentation</dc:title>
  <dc:creator>Ashutosh Bhattacharya</dc:creator>
  <cp:lastModifiedBy>Anant Khemka</cp:lastModifiedBy>
  <cp:revision>44</cp:revision>
  <dcterms:created xsi:type="dcterms:W3CDTF">2006-08-16T00:00:00Z</dcterms:created>
  <dcterms:modified xsi:type="dcterms:W3CDTF">2024-04-23T08:03:26Z</dcterms:modified>
  <dc:identifier>DAGC9qqqiOU</dc:identifier>
</cp:coreProperties>
</file>