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354" r:id="rId2"/>
    <p:sldId id="356" r:id="rId3"/>
    <p:sldId id="357" r:id="rId4"/>
    <p:sldId id="358" r:id="rId5"/>
    <p:sldId id="359" r:id="rId6"/>
    <p:sldId id="360" r:id="rId7"/>
    <p:sldId id="355"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23C9"/>
    <a:srgbClr val="12C2B7"/>
    <a:srgbClr val="D7EEB2"/>
    <a:srgbClr val="F3FEEC"/>
    <a:srgbClr val="F1FEE3"/>
    <a:srgbClr val="E6FDF3"/>
    <a:srgbClr val="E1F7ED"/>
    <a:srgbClr val="C2F0DF"/>
    <a:srgbClr val="EAEEF3"/>
    <a:srgbClr val="F7F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7" autoAdjust="0"/>
    <p:restoredTop sz="86447"/>
  </p:normalViewPr>
  <p:slideViewPr>
    <p:cSldViewPr snapToGrid="0" snapToObjects="1">
      <p:cViewPr varScale="1">
        <p:scale>
          <a:sx n="95" d="100"/>
          <a:sy n="95" d="100"/>
        </p:scale>
        <p:origin x="312" y="67"/>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5/18/2024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8</a:t>
            </a:fld>
            <a:endParaRPr lang="en-US" dirty="0"/>
          </a:p>
        </p:txBody>
      </p:sp>
    </p:spTree>
    <p:extLst>
      <p:ext uri="{BB962C8B-B14F-4D97-AF65-F5344CB8AC3E}">
        <p14:creationId xmlns:p14="http://schemas.microsoft.com/office/powerpoint/2010/main" val="182226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5/18/2024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hyperlink" Target="https://www.smartsheet.com/try-it?trp=11448&amp;utm_source=integrated+content&amp;utm_campaign=/content/raci-templates-powerpoint&amp;utm_medium=RACI+Matrix+Table+powerpoint+11448&amp;lpa=RACI+Matrix+Table+powerpoint+11448&amp;lx=PFpZZjisDNTS-Ddigi3MyABAgeTPLDIL8TQRu558b7w" TargetMode="External"/><Relationship Id="rId12" Type="http://schemas.openxmlformats.org/officeDocument/2006/relationships/image" Target="../media/image10.png"/><Relationship Id="rId2" Type="http://schemas.openxmlformats.org/officeDocument/2006/relationships/image" Target="../media/image1.jpg"/><Relationship Id="rId16"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18.svg"/><Relationship Id="rId12"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12.svg"/><Relationship Id="rId4" Type="http://schemas.openxmlformats.org/officeDocument/2006/relationships/image" Target="../media/image14.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Abstract white geometric texture">
            <a:extLst>
              <a:ext uri="{FF2B5EF4-FFF2-40B4-BE49-F238E27FC236}">
                <a16:creationId xmlns:a16="http://schemas.microsoft.com/office/drawing/2014/main" id="{B8936726-C425-23F7-7768-C2E1F6C22E5C}"/>
              </a:ext>
            </a:extLst>
          </p:cNvPr>
          <p:cNvPicPr>
            <a:picLocks noChangeAspect="1"/>
          </p:cNvPicPr>
          <p:nvPr/>
        </p:nvPicPr>
        <p:blipFill>
          <a:blip r:embed="rId2"/>
          <a:stretch>
            <a:fillRect/>
          </a:stretch>
        </p:blipFill>
        <p:spPr>
          <a:xfrm>
            <a:off x="-11373" y="0"/>
            <a:ext cx="12203371" cy="6858000"/>
          </a:xfrm>
          <a:prstGeom prst="rect">
            <a:avLst/>
          </a:prstGeom>
        </p:spPr>
      </p:pic>
      <p:pic>
        <p:nvPicPr>
          <p:cNvPr id="23" name="Graphic 22">
            <a:extLst>
              <a:ext uri="{FF2B5EF4-FFF2-40B4-BE49-F238E27FC236}">
                <a16:creationId xmlns:a16="http://schemas.microsoft.com/office/drawing/2014/main" id="{FA55D576-8D25-3A59-202A-DED2D7365A4C}"/>
              </a:ext>
            </a:extLst>
          </p:cNvPr>
          <p:cNvPicPr>
            <a:picLocks noChangeAspect="1"/>
          </p:cNvPicPr>
          <p:nvPr/>
        </p:nvPicPr>
        <p:blipFill>
          <a:blip r:embed="rId3">
            <a:alphaModFix amt="60000"/>
            <a:extLst>
              <a:ext uri="{96DAC541-7B7A-43D3-8B79-37D633B846F1}">
                <asvg:svgBlip xmlns:asvg="http://schemas.microsoft.com/office/drawing/2016/SVG/main" r:embed="rId4"/>
              </a:ext>
            </a:extLst>
          </a:blip>
          <a:stretch>
            <a:fillRect/>
          </a:stretch>
        </p:blipFill>
        <p:spPr>
          <a:xfrm>
            <a:off x="4162134" y="4240617"/>
            <a:ext cx="984346" cy="984346"/>
          </a:xfrm>
          <a:prstGeom prst="rect">
            <a:avLst/>
          </a:prstGeom>
        </p:spPr>
      </p:pic>
      <p:pic>
        <p:nvPicPr>
          <p:cNvPr id="29" name="Graphic 28">
            <a:extLst>
              <a:ext uri="{FF2B5EF4-FFF2-40B4-BE49-F238E27FC236}">
                <a16:creationId xmlns:a16="http://schemas.microsoft.com/office/drawing/2014/main" id="{7349A670-D4A6-C5DB-89E4-326055BB6A0C}"/>
              </a:ext>
            </a:extLst>
          </p:cNvPr>
          <p:cNvPicPr>
            <a:picLocks noChangeAspect="1"/>
          </p:cNvPicPr>
          <p:nvPr/>
        </p:nvPicPr>
        <p:blipFill>
          <a:blip r:embed="rId5">
            <a:alphaModFix amt="40000"/>
            <a:extLst>
              <a:ext uri="{96DAC541-7B7A-43D3-8B79-37D633B846F1}">
                <asvg:svgBlip xmlns:asvg="http://schemas.microsoft.com/office/drawing/2016/SVG/main" r:embed="rId6"/>
              </a:ext>
            </a:extLst>
          </a:blip>
          <a:stretch>
            <a:fillRect/>
          </a:stretch>
        </p:blipFill>
        <p:spPr>
          <a:xfrm>
            <a:off x="5209328" y="3075905"/>
            <a:ext cx="1234008" cy="1234008"/>
          </a:xfrm>
          <a:prstGeom prst="rect">
            <a:avLst/>
          </a:prstGeom>
        </p:spPr>
      </p:pic>
      <p:pic>
        <p:nvPicPr>
          <p:cNvPr id="4" name="Picture 3">
            <a:hlinkClick r:id="rId7"/>
            <a:extLst>
              <a:ext uri="{FF2B5EF4-FFF2-40B4-BE49-F238E27FC236}">
                <a16:creationId xmlns:a16="http://schemas.microsoft.com/office/drawing/2014/main" id="{4AEB8225-3AA8-AF48-AD51-3F5F53316D6B}"/>
              </a:ext>
            </a:extLst>
          </p:cNvPr>
          <p:cNvPicPr>
            <a:picLocks noChangeAspect="1"/>
          </p:cNvPicPr>
          <p:nvPr/>
        </p:nvPicPr>
        <p:blipFill>
          <a:blip r:embed="rId8"/>
          <a:stretch>
            <a:fillRect/>
          </a:stretch>
        </p:blipFill>
        <p:spPr>
          <a:xfrm>
            <a:off x="7457824" y="317165"/>
            <a:ext cx="4336154" cy="601752"/>
          </a:xfrm>
          <a:prstGeom prst="rect">
            <a:avLst/>
          </a:prstGeom>
        </p:spPr>
      </p:pic>
      <p:sp>
        <p:nvSpPr>
          <p:cNvPr id="33" name="TextBox 32">
            <a:extLst>
              <a:ext uri="{FF2B5EF4-FFF2-40B4-BE49-F238E27FC236}">
                <a16:creationId xmlns:a16="http://schemas.microsoft.com/office/drawing/2014/main" id="{143A449B-AAB7-994A-92CE-8F48E2CA7DF6}"/>
              </a:ext>
            </a:extLst>
          </p:cNvPr>
          <p:cNvSpPr txBox="1"/>
          <p:nvPr/>
        </p:nvSpPr>
        <p:spPr>
          <a:xfrm>
            <a:off x="300447" y="317165"/>
            <a:ext cx="7384507" cy="461665"/>
          </a:xfrm>
          <a:prstGeom prst="rect">
            <a:avLst/>
          </a:prstGeom>
          <a:noFill/>
        </p:spPr>
        <p:txBody>
          <a:bodyPr wrap="square" rtlCol="0">
            <a:spAutoFit/>
          </a:bodyPr>
          <a:lstStyle/>
          <a:p>
            <a:r>
              <a:rPr lang="en-US" sz="2400" b="1" dirty="0">
                <a:solidFill>
                  <a:schemeClr val="tx1">
                    <a:lumMod val="75000"/>
                    <a:lumOff val="25000"/>
                  </a:schemeClr>
                </a:solidFill>
                <a:latin typeface="Century Gothic" panose="020B0502020202020204" pitchFamily="34" charset="0"/>
              </a:rPr>
              <a:t>RACI MATRIX TABLE TEMPLATE</a:t>
            </a:r>
          </a:p>
        </p:txBody>
      </p:sp>
      <p:sp>
        <p:nvSpPr>
          <p:cNvPr id="92" name="TextBox 91">
            <a:extLst>
              <a:ext uri="{FF2B5EF4-FFF2-40B4-BE49-F238E27FC236}">
                <a16:creationId xmlns:a16="http://schemas.microsoft.com/office/drawing/2014/main" id="{15002CF0-EA59-CE43-9D0C-B9955C66D425}"/>
              </a:ext>
            </a:extLst>
          </p:cNvPr>
          <p:cNvSpPr txBox="1"/>
          <p:nvPr/>
        </p:nvSpPr>
        <p:spPr>
          <a:xfrm>
            <a:off x="411377" y="1290122"/>
            <a:ext cx="4436496" cy="4031873"/>
          </a:xfrm>
          <a:prstGeom prst="rect">
            <a:avLst/>
          </a:prstGeom>
          <a:noFill/>
        </p:spPr>
        <p:txBody>
          <a:bodyPr wrap="square" rtlCol="0">
            <a:spAutoFit/>
          </a:bodyPr>
          <a:lstStyle/>
          <a:p>
            <a:r>
              <a:rPr lang="en-US" sz="9600" dirty="0">
                <a:solidFill>
                  <a:schemeClr val="tx1">
                    <a:lumMod val="65000"/>
                    <a:lumOff val="35000"/>
                  </a:schemeClr>
                </a:solidFill>
                <a:latin typeface="Century Gothic" panose="020B0502020202020204" pitchFamily="34" charset="0"/>
              </a:rPr>
              <a:t>RACI</a:t>
            </a:r>
          </a:p>
          <a:p>
            <a:r>
              <a:rPr lang="en-US" sz="8000" dirty="0">
                <a:solidFill>
                  <a:schemeClr val="tx1">
                    <a:lumMod val="65000"/>
                    <a:lumOff val="35000"/>
                  </a:schemeClr>
                </a:solidFill>
                <a:latin typeface="Century Gothic" panose="020B0502020202020204" pitchFamily="34" charset="0"/>
              </a:rPr>
              <a:t>Matrix</a:t>
            </a:r>
          </a:p>
          <a:p>
            <a:r>
              <a:rPr lang="en-US" sz="8000" dirty="0">
                <a:solidFill>
                  <a:schemeClr val="tx1">
                    <a:lumMod val="65000"/>
                    <a:lumOff val="35000"/>
                  </a:schemeClr>
                </a:solidFill>
                <a:latin typeface="Century Gothic" panose="020B0502020202020204" pitchFamily="34" charset="0"/>
              </a:rPr>
              <a:t>Table</a:t>
            </a:r>
          </a:p>
        </p:txBody>
      </p:sp>
      <p:sp>
        <p:nvSpPr>
          <p:cNvPr id="11" name="TextBox 10">
            <a:extLst>
              <a:ext uri="{FF2B5EF4-FFF2-40B4-BE49-F238E27FC236}">
                <a16:creationId xmlns:a16="http://schemas.microsoft.com/office/drawing/2014/main" id="{337A3371-9EA4-4C46-A817-F8A47B8962FF}"/>
              </a:ext>
            </a:extLst>
          </p:cNvPr>
          <p:cNvSpPr txBox="1"/>
          <p:nvPr/>
        </p:nvSpPr>
        <p:spPr>
          <a:xfrm>
            <a:off x="552991" y="5779571"/>
            <a:ext cx="8138087"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00/00/0000</a:t>
            </a:r>
          </a:p>
          <a:p>
            <a:r>
              <a:rPr lang="en-US" sz="1400" dirty="0">
                <a:solidFill>
                  <a:schemeClr val="bg1">
                    <a:lumMod val="50000"/>
                  </a:schemeClr>
                </a:solidFill>
                <a:latin typeface="Century Gothic" panose="020B0502020202020204" pitchFamily="34" charset="0"/>
              </a:rPr>
              <a:t> </a:t>
            </a:r>
          </a:p>
        </p:txBody>
      </p:sp>
      <p:pic>
        <p:nvPicPr>
          <p:cNvPr id="5" name="Picture 4" descr="Icon&#10;&#10;Description automatically generated">
            <a:extLst>
              <a:ext uri="{FF2B5EF4-FFF2-40B4-BE49-F238E27FC236}">
                <a16:creationId xmlns:a16="http://schemas.microsoft.com/office/drawing/2014/main" id="{DBEC881B-F4F8-3143-D244-4207C292CB36}"/>
              </a:ext>
            </a:extLst>
          </p:cNvPr>
          <p:cNvPicPr>
            <a:picLocks noChangeAspect="1"/>
          </p:cNvPicPr>
          <p:nvPr/>
        </p:nvPicPr>
        <p:blipFill>
          <a:blip r:embed="rId9"/>
          <a:stretch>
            <a:fillRect/>
          </a:stretch>
        </p:blipFill>
        <p:spPr>
          <a:xfrm>
            <a:off x="6223279" y="1225667"/>
            <a:ext cx="1234008" cy="1234008"/>
          </a:xfrm>
          <a:prstGeom prst="rect">
            <a:avLst/>
          </a:prstGeom>
        </p:spPr>
      </p:pic>
      <p:pic>
        <p:nvPicPr>
          <p:cNvPr id="7" name="Picture 6" descr="A picture containing text, sign, outdoor, clipart&#10;&#10;Description automatically generated">
            <a:extLst>
              <a:ext uri="{FF2B5EF4-FFF2-40B4-BE49-F238E27FC236}">
                <a16:creationId xmlns:a16="http://schemas.microsoft.com/office/drawing/2014/main" id="{061A0E9E-B98A-FD9D-3B43-DE5B00C76B9C}"/>
              </a:ext>
            </a:extLst>
          </p:cNvPr>
          <p:cNvPicPr>
            <a:picLocks noChangeAspect="1"/>
          </p:cNvPicPr>
          <p:nvPr/>
        </p:nvPicPr>
        <p:blipFill>
          <a:blip r:embed="rId10"/>
          <a:stretch>
            <a:fillRect/>
          </a:stretch>
        </p:blipFill>
        <p:spPr>
          <a:xfrm>
            <a:off x="6223279" y="2537967"/>
            <a:ext cx="1234008" cy="1234008"/>
          </a:xfrm>
          <a:prstGeom prst="rect">
            <a:avLst/>
          </a:prstGeom>
        </p:spPr>
      </p:pic>
      <p:pic>
        <p:nvPicPr>
          <p:cNvPr id="9" name="Picture 8" descr="Icon&#10;&#10;Description automatically generated">
            <a:extLst>
              <a:ext uri="{FF2B5EF4-FFF2-40B4-BE49-F238E27FC236}">
                <a16:creationId xmlns:a16="http://schemas.microsoft.com/office/drawing/2014/main" id="{3F483A7D-CD62-2E63-DFB9-F2F2E185627B}"/>
              </a:ext>
            </a:extLst>
          </p:cNvPr>
          <p:cNvPicPr>
            <a:picLocks noChangeAspect="1"/>
          </p:cNvPicPr>
          <p:nvPr/>
        </p:nvPicPr>
        <p:blipFill>
          <a:blip r:embed="rId11"/>
          <a:stretch>
            <a:fillRect/>
          </a:stretch>
        </p:blipFill>
        <p:spPr>
          <a:xfrm>
            <a:off x="6223279" y="3850267"/>
            <a:ext cx="1234008" cy="1234008"/>
          </a:xfrm>
          <a:prstGeom prst="rect">
            <a:avLst/>
          </a:prstGeom>
        </p:spPr>
      </p:pic>
      <p:pic>
        <p:nvPicPr>
          <p:cNvPr id="12" name="Picture 11" descr="Icon&#10;&#10;Description automatically generated">
            <a:extLst>
              <a:ext uri="{FF2B5EF4-FFF2-40B4-BE49-F238E27FC236}">
                <a16:creationId xmlns:a16="http://schemas.microsoft.com/office/drawing/2014/main" id="{4A67C2A4-D661-DDCC-07E2-60E9E892B5E1}"/>
              </a:ext>
            </a:extLst>
          </p:cNvPr>
          <p:cNvPicPr>
            <a:picLocks noChangeAspect="1"/>
          </p:cNvPicPr>
          <p:nvPr/>
        </p:nvPicPr>
        <p:blipFill>
          <a:blip r:embed="rId12"/>
          <a:stretch>
            <a:fillRect/>
          </a:stretch>
        </p:blipFill>
        <p:spPr>
          <a:xfrm>
            <a:off x="6223279" y="5162567"/>
            <a:ext cx="1234008" cy="1234008"/>
          </a:xfrm>
          <a:prstGeom prst="rect">
            <a:avLst/>
          </a:prstGeom>
        </p:spPr>
      </p:pic>
      <p:sp>
        <p:nvSpPr>
          <p:cNvPr id="17" name="TextBox 16">
            <a:extLst>
              <a:ext uri="{FF2B5EF4-FFF2-40B4-BE49-F238E27FC236}">
                <a16:creationId xmlns:a16="http://schemas.microsoft.com/office/drawing/2014/main" id="{7D4BB769-AA7D-3D53-C31A-3D1E1D4B581A}"/>
              </a:ext>
            </a:extLst>
          </p:cNvPr>
          <p:cNvSpPr txBox="1"/>
          <p:nvPr/>
        </p:nvSpPr>
        <p:spPr>
          <a:xfrm>
            <a:off x="7520135" y="1474126"/>
            <a:ext cx="4722954" cy="707886"/>
          </a:xfrm>
          <a:prstGeom prst="rect">
            <a:avLst/>
          </a:prstGeom>
          <a:noFill/>
        </p:spPr>
        <p:txBody>
          <a:bodyPr wrap="square" rtlCol="0">
            <a:spAutoFit/>
          </a:bodyPr>
          <a:lstStyle/>
          <a:p>
            <a:r>
              <a:rPr lang="en-US" sz="4000" spc="300" dirty="0">
                <a:solidFill>
                  <a:srgbClr val="C524CE"/>
                </a:solidFill>
                <a:latin typeface="Century Gothic" panose="020B0502020202020204" pitchFamily="34" charset="0"/>
              </a:rPr>
              <a:t>RESPONSIBLE</a:t>
            </a:r>
          </a:p>
        </p:txBody>
      </p:sp>
      <p:sp>
        <p:nvSpPr>
          <p:cNvPr id="18" name="TextBox 17">
            <a:extLst>
              <a:ext uri="{FF2B5EF4-FFF2-40B4-BE49-F238E27FC236}">
                <a16:creationId xmlns:a16="http://schemas.microsoft.com/office/drawing/2014/main" id="{1ECF7B09-295E-295E-5B15-7EC0B4824531}"/>
              </a:ext>
            </a:extLst>
          </p:cNvPr>
          <p:cNvSpPr txBox="1"/>
          <p:nvPr/>
        </p:nvSpPr>
        <p:spPr>
          <a:xfrm>
            <a:off x="7520135" y="2786426"/>
            <a:ext cx="4722954" cy="707886"/>
          </a:xfrm>
          <a:prstGeom prst="rect">
            <a:avLst/>
          </a:prstGeom>
          <a:noFill/>
        </p:spPr>
        <p:txBody>
          <a:bodyPr wrap="square" rtlCol="0">
            <a:spAutoFit/>
          </a:bodyPr>
          <a:lstStyle/>
          <a:p>
            <a:r>
              <a:rPr lang="en-US" sz="4000" spc="300" dirty="0">
                <a:solidFill>
                  <a:srgbClr val="FF0000"/>
                </a:solidFill>
                <a:latin typeface="Century Gothic" panose="020B0502020202020204" pitchFamily="34" charset="0"/>
              </a:rPr>
              <a:t>ACCOUNTABLE</a:t>
            </a:r>
          </a:p>
        </p:txBody>
      </p:sp>
      <p:sp>
        <p:nvSpPr>
          <p:cNvPr id="19" name="TextBox 18">
            <a:extLst>
              <a:ext uri="{FF2B5EF4-FFF2-40B4-BE49-F238E27FC236}">
                <a16:creationId xmlns:a16="http://schemas.microsoft.com/office/drawing/2014/main" id="{7A07CFED-5F60-7FF1-4FC9-7C1769DF92F6}"/>
              </a:ext>
            </a:extLst>
          </p:cNvPr>
          <p:cNvSpPr txBox="1"/>
          <p:nvPr/>
        </p:nvSpPr>
        <p:spPr>
          <a:xfrm>
            <a:off x="7516367" y="4098726"/>
            <a:ext cx="4722954" cy="707886"/>
          </a:xfrm>
          <a:prstGeom prst="rect">
            <a:avLst/>
          </a:prstGeom>
          <a:noFill/>
        </p:spPr>
        <p:txBody>
          <a:bodyPr wrap="square" rtlCol="0">
            <a:spAutoFit/>
          </a:bodyPr>
          <a:lstStyle/>
          <a:p>
            <a:r>
              <a:rPr lang="en-US" sz="4000" spc="300" dirty="0">
                <a:solidFill>
                  <a:srgbClr val="13C9BE"/>
                </a:solidFill>
                <a:latin typeface="Century Gothic" panose="020B0502020202020204" pitchFamily="34" charset="0"/>
              </a:rPr>
              <a:t>CONSULTED</a:t>
            </a:r>
          </a:p>
        </p:txBody>
      </p:sp>
      <p:sp>
        <p:nvSpPr>
          <p:cNvPr id="20" name="TextBox 19">
            <a:extLst>
              <a:ext uri="{FF2B5EF4-FFF2-40B4-BE49-F238E27FC236}">
                <a16:creationId xmlns:a16="http://schemas.microsoft.com/office/drawing/2014/main" id="{2CCC8ACA-D8AE-7C84-431B-B9723C817D97}"/>
              </a:ext>
            </a:extLst>
          </p:cNvPr>
          <p:cNvSpPr txBox="1"/>
          <p:nvPr/>
        </p:nvSpPr>
        <p:spPr>
          <a:xfrm>
            <a:off x="7516367" y="5411026"/>
            <a:ext cx="4722954" cy="707886"/>
          </a:xfrm>
          <a:prstGeom prst="rect">
            <a:avLst/>
          </a:prstGeom>
          <a:noFill/>
        </p:spPr>
        <p:txBody>
          <a:bodyPr wrap="square" rtlCol="0">
            <a:spAutoFit/>
          </a:bodyPr>
          <a:lstStyle/>
          <a:p>
            <a:r>
              <a:rPr lang="en-US" sz="4000" spc="300" dirty="0">
                <a:solidFill>
                  <a:srgbClr val="FFA800"/>
                </a:solidFill>
                <a:latin typeface="Century Gothic" panose="020B0502020202020204" pitchFamily="34" charset="0"/>
              </a:rPr>
              <a:t>INFORMED</a:t>
            </a:r>
          </a:p>
        </p:txBody>
      </p:sp>
      <p:pic>
        <p:nvPicPr>
          <p:cNvPr id="36" name="Graphic 35">
            <a:extLst>
              <a:ext uri="{FF2B5EF4-FFF2-40B4-BE49-F238E27FC236}">
                <a16:creationId xmlns:a16="http://schemas.microsoft.com/office/drawing/2014/main" id="{027DF61D-E447-4E54-8F90-EBDAE66FD128}"/>
              </a:ext>
            </a:extLst>
          </p:cNvPr>
          <p:cNvPicPr>
            <a:picLocks noChangeAspect="1"/>
          </p:cNvPicPr>
          <p:nvPr/>
        </p:nvPicPr>
        <p:blipFill>
          <a:blip r:embed="rId13">
            <a:alphaModFix amt="70000"/>
            <a:extLst>
              <a:ext uri="{96DAC541-7B7A-43D3-8B79-37D633B846F1}">
                <asvg:svgBlip xmlns:asvg="http://schemas.microsoft.com/office/drawing/2016/SVG/main" r:embed="rId14"/>
              </a:ext>
            </a:extLst>
          </a:blip>
          <a:stretch>
            <a:fillRect/>
          </a:stretch>
        </p:blipFill>
        <p:spPr>
          <a:xfrm>
            <a:off x="5008195" y="5510378"/>
            <a:ext cx="984346" cy="984346"/>
          </a:xfrm>
          <a:prstGeom prst="rect">
            <a:avLst/>
          </a:prstGeom>
        </p:spPr>
      </p:pic>
      <p:pic>
        <p:nvPicPr>
          <p:cNvPr id="8" name="Graphic 7">
            <a:extLst>
              <a:ext uri="{FF2B5EF4-FFF2-40B4-BE49-F238E27FC236}">
                <a16:creationId xmlns:a16="http://schemas.microsoft.com/office/drawing/2014/main" id="{56A1D48F-A0EE-C887-2987-95CA77EE6C2F}"/>
              </a:ext>
            </a:extLst>
          </p:cNvPr>
          <p:cNvPicPr>
            <a:picLocks noChangeAspect="1"/>
          </p:cNvPicPr>
          <p:nvPr/>
        </p:nvPicPr>
        <p:blipFill>
          <a:blip r:embed="rId15">
            <a:alphaModFix amt="50000"/>
            <a:extLst>
              <a:ext uri="{96DAC541-7B7A-43D3-8B79-37D633B846F1}">
                <asvg:svgBlip xmlns:asvg="http://schemas.microsoft.com/office/drawing/2016/SVG/main" r:embed="rId16"/>
              </a:ext>
            </a:extLst>
          </a:blip>
          <a:stretch>
            <a:fillRect/>
          </a:stretch>
        </p:blipFill>
        <p:spPr>
          <a:xfrm>
            <a:off x="4003268" y="1210259"/>
            <a:ext cx="1497100" cy="1497100"/>
          </a:xfrm>
          <a:prstGeom prst="rect">
            <a:avLst/>
          </a:prstGeom>
        </p:spPr>
      </p:pic>
      <p:sp>
        <p:nvSpPr>
          <p:cNvPr id="10" name="Oval 9">
            <a:extLst>
              <a:ext uri="{FF2B5EF4-FFF2-40B4-BE49-F238E27FC236}">
                <a16:creationId xmlns:a16="http://schemas.microsoft.com/office/drawing/2014/main" id="{0A4BE9AC-DA35-9B54-693C-B611E305506E}"/>
              </a:ext>
            </a:extLst>
          </p:cNvPr>
          <p:cNvSpPr/>
          <p:nvPr/>
        </p:nvSpPr>
        <p:spPr>
          <a:xfrm>
            <a:off x="85061" y="6540835"/>
            <a:ext cx="221472" cy="221472"/>
          </a:xfrm>
          <a:prstGeom prst="ellipse">
            <a:avLst/>
          </a:prstGeom>
          <a:solidFill>
            <a:srgbClr val="C52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2FE8392-7B13-5DAF-5440-70D7AB4363D9}"/>
              </a:ext>
            </a:extLst>
          </p:cNvPr>
          <p:cNvSpPr/>
          <p:nvPr/>
        </p:nvSpPr>
        <p:spPr>
          <a:xfrm>
            <a:off x="411377" y="6540835"/>
            <a:ext cx="221472" cy="2214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7D62F12-363D-8751-7A1F-CCCA13E7E091}"/>
              </a:ext>
            </a:extLst>
          </p:cNvPr>
          <p:cNvSpPr/>
          <p:nvPr/>
        </p:nvSpPr>
        <p:spPr>
          <a:xfrm>
            <a:off x="737693" y="6540086"/>
            <a:ext cx="221472" cy="221472"/>
          </a:xfrm>
          <a:prstGeom prst="ellipse">
            <a:avLst/>
          </a:prstGeom>
          <a:solidFill>
            <a:srgbClr val="13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67B08147-D40D-6D8A-6518-A5FC4F74E46B}"/>
              </a:ext>
            </a:extLst>
          </p:cNvPr>
          <p:cNvSpPr/>
          <p:nvPr/>
        </p:nvSpPr>
        <p:spPr>
          <a:xfrm>
            <a:off x="1064009" y="6540086"/>
            <a:ext cx="221472" cy="221472"/>
          </a:xfrm>
          <a:prstGeom prst="ellipse">
            <a:avLst/>
          </a:prstGeom>
          <a:solidFill>
            <a:srgbClr val="FFA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4894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bg1">
                <a:lumMod val="82000"/>
                <a:lumOff val="18000"/>
                <a:alpha val="73000"/>
              </a:schemeClr>
            </a:gs>
          </a:gsLst>
          <a:lin ang="8100000" scaled="1"/>
          <a:tileRect/>
        </a:gra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43A449B-AAB7-994A-92CE-8F48E2CA7DF6}"/>
              </a:ext>
            </a:extLst>
          </p:cNvPr>
          <p:cNvSpPr txBox="1"/>
          <p:nvPr/>
        </p:nvSpPr>
        <p:spPr>
          <a:xfrm>
            <a:off x="300447" y="317165"/>
            <a:ext cx="7384507" cy="707886"/>
          </a:xfrm>
          <a:prstGeom prst="rect">
            <a:avLst/>
          </a:prstGeom>
          <a:noFill/>
        </p:spPr>
        <p:txBody>
          <a:bodyPr wrap="square" rtlCol="0">
            <a:spAutoFit/>
          </a:bodyPr>
          <a:lstStyle/>
          <a:p>
            <a:r>
              <a:rPr lang="en-US" sz="3200" dirty="0">
                <a:solidFill>
                  <a:schemeClr val="tx1">
                    <a:lumMod val="75000"/>
                    <a:lumOff val="25000"/>
                  </a:schemeClr>
                </a:solidFill>
                <a:latin typeface="Poppins SemiBold" panose="00000700000000000000" pitchFamily="2" charset="0"/>
                <a:cs typeface="Poppins SemiBold" panose="00000700000000000000" pitchFamily="2" charset="0"/>
              </a:rPr>
              <a:t>PHASE 1: </a:t>
            </a:r>
            <a:r>
              <a:rPr lang="en-US" sz="4000" dirty="0">
                <a:solidFill>
                  <a:schemeClr val="accent1">
                    <a:lumMod val="75000"/>
                  </a:schemeClr>
                </a:solidFill>
                <a:latin typeface="Poppins SemiBold" panose="00000700000000000000" pitchFamily="2" charset="0"/>
                <a:cs typeface="Poppins SemiBold" panose="00000700000000000000" pitchFamily="2" charset="0"/>
              </a:rPr>
              <a:t>INITIATE</a:t>
            </a:r>
          </a:p>
        </p:txBody>
      </p:sp>
      <p:grpSp>
        <p:nvGrpSpPr>
          <p:cNvPr id="3" name="Group 2">
            <a:extLst>
              <a:ext uri="{FF2B5EF4-FFF2-40B4-BE49-F238E27FC236}">
                <a16:creationId xmlns:a16="http://schemas.microsoft.com/office/drawing/2014/main" id="{EE9AB4BC-DD0C-5EC7-54A8-674B573A3F81}"/>
              </a:ext>
            </a:extLst>
          </p:cNvPr>
          <p:cNvGrpSpPr/>
          <p:nvPr/>
        </p:nvGrpSpPr>
        <p:grpSpPr>
          <a:xfrm>
            <a:off x="1165996" y="6360925"/>
            <a:ext cx="2534804" cy="355845"/>
            <a:chOff x="5258858" y="4905467"/>
            <a:chExt cx="2534804" cy="355845"/>
          </a:xfrm>
        </p:grpSpPr>
        <p:pic>
          <p:nvPicPr>
            <p:cNvPr id="5" name="Picture 4" descr="Icon&#10;&#10;Description automatically generated">
              <a:extLst>
                <a:ext uri="{FF2B5EF4-FFF2-40B4-BE49-F238E27FC236}">
                  <a16:creationId xmlns:a16="http://schemas.microsoft.com/office/drawing/2014/main" id="{DBEC881B-F4F8-3143-D244-4207C292CB36}"/>
                </a:ext>
              </a:extLst>
            </p:cNvPr>
            <p:cNvPicPr>
              <a:picLocks noChangeAspect="1"/>
            </p:cNvPicPr>
            <p:nvPr/>
          </p:nvPicPr>
          <p:blipFill>
            <a:blip r:embed="rId2"/>
            <a:stretch>
              <a:fillRect/>
            </a:stretch>
          </p:blipFill>
          <p:spPr>
            <a:xfrm>
              <a:off x="5589931" y="4905467"/>
              <a:ext cx="355845" cy="355845"/>
            </a:xfrm>
            <a:prstGeom prst="rect">
              <a:avLst/>
            </a:prstGeom>
          </p:spPr>
        </p:pic>
        <p:sp>
          <p:nvSpPr>
            <p:cNvPr id="17" name="TextBox 16">
              <a:extLst>
                <a:ext uri="{FF2B5EF4-FFF2-40B4-BE49-F238E27FC236}">
                  <a16:creationId xmlns:a16="http://schemas.microsoft.com/office/drawing/2014/main" id="{7D4BB769-AA7D-3D53-C31A-3D1E1D4B581A}"/>
                </a:ext>
              </a:extLst>
            </p:cNvPr>
            <p:cNvSpPr txBox="1"/>
            <p:nvPr/>
          </p:nvSpPr>
          <p:spPr>
            <a:xfrm>
              <a:off x="5910733" y="4926733"/>
              <a:ext cx="1882929" cy="276999"/>
            </a:xfrm>
            <a:prstGeom prst="rect">
              <a:avLst/>
            </a:prstGeom>
            <a:noFill/>
          </p:spPr>
          <p:txBody>
            <a:bodyPr wrap="square" rtlCol="0">
              <a:spAutoFit/>
            </a:bodyPr>
            <a:lstStyle/>
            <a:p>
              <a:r>
                <a:rPr lang="en-US" sz="1200" spc="300" dirty="0">
                  <a:solidFill>
                    <a:schemeClr val="tx1">
                      <a:lumMod val="65000"/>
                      <a:lumOff val="35000"/>
                    </a:schemeClr>
                  </a:solidFill>
                  <a:latin typeface="Outfit" pitchFamily="2" charset="0"/>
                </a:rPr>
                <a:t>RESPONSIBLE</a:t>
              </a:r>
            </a:p>
          </p:txBody>
        </p:sp>
        <p:pic>
          <p:nvPicPr>
            <p:cNvPr id="24" name="Graphic 23">
              <a:extLst>
                <a:ext uri="{FF2B5EF4-FFF2-40B4-BE49-F238E27FC236}">
                  <a16:creationId xmlns:a16="http://schemas.microsoft.com/office/drawing/2014/main" id="{0B70A7D8-AB75-3B42-9545-6296140D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8858" y="4936763"/>
              <a:ext cx="274320" cy="274320"/>
            </a:xfrm>
            <a:prstGeom prst="rect">
              <a:avLst/>
            </a:prstGeom>
          </p:spPr>
        </p:pic>
      </p:grpSp>
      <p:grpSp>
        <p:nvGrpSpPr>
          <p:cNvPr id="13" name="Group 12">
            <a:extLst>
              <a:ext uri="{FF2B5EF4-FFF2-40B4-BE49-F238E27FC236}">
                <a16:creationId xmlns:a16="http://schemas.microsoft.com/office/drawing/2014/main" id="{35FE0B54-92D4-E487-B49C-3FA107CD212C}"/>
              </a:ext>
            </a:extLst>
          </p:cNvPr>
          <p:cNvGrpSpPr/>
          <p:nvPr/>
        </p:nvGrpSpPr>
        <p:grpSpPr>
          <a:xfrm>
            <a:off x="7055742" y="6360925"/>
            <a:ext cx="2533718" cy="355845"/>
            <a:chOff x="5258858" y="5662309"/>
            <a:chExt cx="2533718" cy="355845"/>
          </a:xfrm>
        </p:grpSpPr>
        <p:pic>
          <p:nvPicPr>
            <p:cNvPr id="9" name="Picture 8" descr="Icon&#10;&#10;Description automatically generated">
              <a:extLst>
                <a:ext uri="{FF2B5EF4-FFF2-40B4-BE49-F238E27FC236}">
                  <a16:creationId xmlns:a16="http://schemas.microsoft.com/office/drawing/2014/main" id="{3F483A7D-CD62-2E63-DFB9-F2F2E185627B}"/>
                </a:ext>
              </a:extLst>
            </p:cNvPr>
            <p:cNvPicPr>
              <a:picLocks noChangeAspect="1"/>
            </p:cNvPicPr>
            <p:nvPr/>
          </p:nvPicPr>
          <p:blipFill>
            <a:blip r:embed="rId5"/>
            <a:stretch>
              <a:fillRect/>
            </a:stretch>
          </p:blipFill>
          <p:spPr>
            <a:xfrm>
              <a:off x="5589931" y="5662309"/>
              <a:ext cx="355845" cy="355845"/>
            </a:xfrm>
            <a:prstGeom prst="rect">
              <a:avLst/>
            </a:prstGeom>
          </p:spPr>
        </p:pic>
        <p:sp>
          <p:nvSpPr>
            <p:cNvPr id="19" name="TextBox 18">
              <a:extLst>
                <a:ext uri="{FF2B5EF4-FFF2-40B4-BE49-F238E27FC236}">
                  <a16:creationId xmlns:a16="http://schemas.microsoft.com/office/drawing/2014/main" id="{7A07CFED-5F60-7FF1-4FC9-7C1769DF92F6}"/>
                </a:ext>
              </a:extLst>
            </p:cNvPr>
            <p:cNvSpPr txBox="1"/>
            <p:nvPr/>
          </p:nvSpPr>
          <p:spPr>
            <a:xfrm>
              <a:off x="5909648" y="5683575"/>
              <a:ext cx="1882928" cy="276999"/>
            </a:xfrm>
            <a:prstGeom prst="rect">
              <a:avLst/>
            </a:prstGeom>
            <a:noFill/>
          </p:spPr>
          <p:txBody>
            <a:bodyPr wrap="square" rtlCol="0">
              <a:spAutoFit/>
            </a:bodyPr>
            <a:lstStyle/>
            <a:p>
              <a:r>
                <a:rPr lang="en-US" sz="1200" spc="300" dirty="0">
                  <a:solidFill>
                    <a:schemeClr val="tx1">
                      <a:lumMod val="65000"/>
                      <a:lumOff val="35000"/>
                    </a:schemeClr>
                  </a:solidFill>
                  <a:latin typeface="Outfit" pitchFamily="2" charset="0"/>
                </a:rPr>
                <a:t>CONSULTED</a:t>
              </a:r>
            </a:p>
          </p:txBody>
        </p:sp>
        <p:pic>
          <p:nvPicPr>
            <p:cNvPr id="25" name="Graphic 24">
              <a:extLst>
                <a:ext uri="{FF2B5EF4-FFF2-40B4-BE49-F238E27FC236}">
                  <a16:creationId xmlns:a16="http://schemas.microsoft.com/office/drawing/2014/main" id="{8494123F-0D39-0220-A44C-75E7F229BF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8858" y="5726069"/>
              <a:ext cx="274320" cy="274320"/>
            </a:xfrm>
            <a:prstGeom prst="rect">
              <a:avLst/>
            </a:prstGeom>
          </p:spPr>
        </p:pic>
      </p:grpSp>
      <p:grpSp>
        <p:nvGrpSpPr>
          <p:cNvPr id="6" name="Group 5">
            <a:extLst>
              <a:ext uri="{FF2B5EF4-FFF2-40B4-BE49-F238E27FC236}">
                <a16:creationId xmlns:a16="http://schemas.microsoft.com/office/drawing/2014/main" id="{7BF11C58-00BA-AC60-B087-00236A873377}"/>
              </a:ext>
            </a:extLst>
          </p:cNvPr>
          <p:cNvGrpSpPr/>
          <p:nvPr/>
        </p:nvGrpSpPr>
        <p:grpSpPr>
          <a:xfrm>
            <a:off x="3963572" y="6360925"/>
            <a:ext cx="2832516" cy="355845"/>
            <a:chOff x="5258858" y="5283888"/>
            <a:chExt cx="2832516" cy="355845"/>
          </a:xfrm>
        </p:grpSpPr>
        <p:pic>
          <p:nvPicPr>
            <p:cNvPr id="7" name="Picture 6" descr="A picture containing text, sign, outdoor, clipart&#10;&#10;Description automatically generated">
              <a:extLst>
                <a:ext uri="{FF2B5EF4-FFF2-40B4-BE49-F238E27FC236}">
                  <a16:creationId xmlns:a16="http://schemas.microsoft.com/office/drawing/2014/main" id="{061A0E9E-B98A-FD9D-3B43-DE5B00C76B9C}"/>
                </a:ext>
              </a:extLst>
            </p:cNvPr>
            <p:cNvPicPr>
              <a:picLocks noChangeAspect="1"/>
            </p:cNvPicPr>
            <p:nvPr/>
          </p:nvPicPr>
          <p:blipFill>
            <a:blip r:embed="rId8"/>
            <a:stretch>
              <a:fillRect/>
            </a:stretch>
          </p:blipFill>
          <p:spPr>
            <a:xfrm>
              <a:off x="5589931" y="5283888"/>
              <a:ext cx="355845" cy="355845"/>
            </a:xfrm>
            <a:prstGeom prst="rect">
              <a:avLst/>
            </a:prstGeom>
          </p:spPr>
        </p:pic>
        <p:sp>
          <p:nvSpPr>
            <p:cNvPr id="18" name="TextBox 17">
              <a:extLst>
                <a:ext uri="{FF2B5EF4-FFF2-40B4-BE49-F238E27FC236}">
                  <a16:creationId xmlns:a16="http://schemas.microsoft.com/office/drawing/2014/main" id="{1ECF7B09-295E-295E-5B15-7EC0B4824531}"/>
                </a:ext>
              </a:extLst>
            </p:cNvPr>
            <p:cNvSpPr txBox="1"/>
            <p:nvPr/>
          </p:nvSpPr>
          <p:spPr>
            <a:xfrm>
              <a:off x="5910733" y="5305154"/>
              <a:ext cx="2180641" cy="276999"/>
            </a:xfrm>
            <a:prstGeom prst="rect">
              <a:avLst/>
            </a:prstGeom>
            <a:noFill/>
          </p:spPr>
          <p:txBody>
            <a:bodyPr wrap="square" rtlCol="0">
              <a:spAutoFit/>
            </a:bodyPr>
            <a:lstStyle/>
            <a:p>
              <a:r>
                <a:rPr lang="en-US" sz="1200" spc="300" dirty="0">
                  <a:solidFill>
                    <a:schemeClr val="tx1">
                      <a:lumMod val="65000"/>
                      <a:lumOff val="35000"/>
                    </a:schemeClr>
                  </a:solidFill>
                  <a:latin typeface="Outfit" pitchFamily="2" charset="0"/>
                </a:rPr>
                <a:t>ACCOUNTABLE</a:t>
              </a:r>
            </a:p>
          </p:txBody>
        </p:sp>
        <p:pic>
          <p:nvPicPr>
            <p:cNvPr id="26" name="Graphic 25">
              <a:extLst>
                <a:ext uri="{FF2B5EF4-FFF2-40B4-BE49-F238E27FC236}">
                  <a16:creationId xmlns:a16="http://schemas.microsoft.com/office/drawing/2014/main" id="{E2396937-F72E-0021-BB48-920FA3F309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858" y="5323635"/>
              <a:ext cx="274320" cy="274320"/>
            </a:xfrm>
            <a:prstGeom prst="rect">
              <a:avLst/>
            </a:prstGeom>
          </p:spPr>
        </p:pic>
      </p:grpSp>
      <p:grpSp>
        <p:nvGrpSpPr>
          <p:cNvPr id="14" name="Group 13">
            <a:extLst>
              <a:ext uri="{FF2B5EF4-FFF2-40B4-BE49-F238E27FC236}">
                <a16:creationId xmlns:a16="http://schemas.microsoft.com/office/drawing/2014/main" id="{F5FD6E4D-9184-2FFE-36F3-8C6898C083F2}"/>
              </a:ext>
            </a:extLst>
          </p:cNvPr>
          <p:cNvGrpSpPr/>
          <p:nvPr/>
        </p:nvGrpSpPr>
        <p:grpSpPr>
          <a:xfrm>
            <a:off x="9777695" y="6360925"/>
            <a:ext cx="2533718" cy="355845"/>
            <a:chOff x="5258858" y="6040731"/>
            <a:chExt cx="2533718" cy="355845"/>
          </a:xfrm>
        </p:grpSpPr>
        <p:pic>
          <p:nvPicPr>
            <p:cNvPr id="12" name="Picture 11" descr="Icon&#10;&#10;Description automatically generated">
              <a:extLst>
                <a:ext uri="{FF2B5EF4-FFF2-40B4-BE49-F238E27FC236}">
                  <a16:creationId xmlns:a16="http://schemas.microsoft.com/office/drawing/2014/main" id="{4A67C2A4-D661-DDCC-07E2-60E9E892B5E1}"/>
                </a:ext>
              </a:extLst>
            </p:cNvPr>
            <p:cNvPicPr>
              <a:picLocks noChangeAspect="1"/>
            </p:cNvPicPr>
            <p:nvPr/>
          </p:nvPicPr>
          <p:blipFill>
            <a:blip r:embed="rId11"/>
            <a:stretch>
              <a:fillRect/>
            </a:stretch>
          </p:blipFill>
          <p:spPr>
            <a:xfrm>
              <a:off x="5589931" y="6040731"/>
              <a:ext cx="355845" cy="355845"/>
            </a:xfrm>
            <a:prstGeom prst="rect">
              <a:avLst/>
            </a:prstGeom>
          </p:spPr>
        </p:pic>
        <p:sp>
          <p:nvSpPr>
            <p:cNvPr id="20" name="TextBox 19">
              <a:extLst>
                <a:ext uri="{FF2B5EF4-FFF2-40B4-BE49-F238E27FC236}">
                  <a16:creationId xmlns:a16="http://schemas.microsoft.com/office/drawing/2014/main" id="{2CCC8ACA-D8AE-7C84-431B-B9723C817D97}"/>
                </a:ext>
              </a:extLst>
            </p:cNvPr>
            <p:cNvSpPr txBox="1"/>
            <p:nvPr/>
          </p:nvSpPr>
          <p:spPr>
            <a:xfrm>
              <a:off x="5909648" y="6061996"/>
              <a:ext cx="1882928" cy="276999"/>
            </a:xfrm>
            <a:prstGeom prst="rect">
              <a:avLst/>
            </a:prstGeom>
            <a:noFill/>
          </p:spPr>
          <p:txBody>
            <a:bodyPr wrap="square" rtlCol="0">
              <a:spAutoFit/>
            </a:bodyPr>
            <a:lstStyle/>
            <a:p>
              <a:r>
                <a:rPr lang="en-US" sz="1200" spc="300" dirty="0">
                  <a:solidFill>
                    <a:schemeClr val="tx1">
                      <a:lumMod val="65000"/>
                      <a:lumOff val="35000"/>
                    </a:schemeClr>
                  </a:solidFill>
                  <a:latin typeface="Outfit" pitchFamily="2" charset="0"/>
                </a:rPr>
                <a:t>INFORMED</a:t>
              </a:r>
            </a:p>
          </p:txBody>
        </p:sp>
        <p:pic>
          <p:nvPicPr>
            <p:cNvPr id="27" name="Graphic 26">
              <a:extLst>
                <a:ext uri="{FF2B5EF4-FFF2-40B4-BE49-F238E27FC236}">
                  <a16:creationId xmlns:a16="http://schemas.microsoft.com/office/drawing/2014/main" id="{397D3394-C805-D982-BEBB-A3AA22A6EF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58858" y="6117995"/>
              <a:ext cx="274320" cy="274320"/>
            </a:xfrm>
            <a:prstGeom prst="rect">
              <a:avLst/>
            </a:prstGeom>
          </p:spPr>
        </p:pic>
      </p:grpSp>
      <p:graphicFrame>
        <p:nvGraphicFramePr>
          <p:cNvPr id="15" name="Table 14">
            <a:extLst>
              <a:ext uri="{FF2B5EF4-FFF2-40B4-BE49-F238E27FC236}">
                <a16:creationId xmlns:a16="http://schemas.microsoft.com/office/drawing/2014/main" id="{DF7E2EA1-A6E7-BCF2-2D30-F26BF9C99BB1}"/>
              </a:ext>
            </a:extLst>
          </p:cNvPr>
          <p:cNvGraphicFramePr>
            <a:graphicFrameLocks noGrp="1"/>
          </p:cNvGraphicFramePr>
          <p:nvPr>
            <p:extLst>
              <p:ext uri="{D42A27DB-BD31-4B8C-83A1-F6EECF244321}">
                <p14:modId xmlns:p14="http://schemas.microsoft.com/office/powerpoint/2010/main" val="771348617"/>
              </p:ext>
            </p:extLst>
          </p:nvPr>
        </p:nvGraphicFramePr>
        <p:xfrm>
          <a:off x="300446" y="1387615"/>
          <a:ext cx="11469802" cy="4126896"/>
        </p:xfrm>
        <a:graphic>
          <a:graphicData uri="http://schemas.openxmlformats.org/drawingml/2006/table">
            <a:tbl>
              <a:tblPr>
                <a:tableStyleId>{5C22544A-7EE6-4342-B048-85BDC9FD1C3A}</a:tableStyleId>
              </a:tblPr>
              <a:tblGrid>
                <a:gridCol w="455151">
                  <a:extLst>
                    <a:ext uri="{9D8B030D-6E8A-4147-A177-3AD203B41FA5}">
                      <a16:colId xmlns:a16="http://schemas.microsoft.com/office/drawing/2014/main" val="2399945540"/>
                    </a:ext>
                  </a:extLst>
                </a:gridCol>
                <a:gridCol w="1911631">
                  <a:extLst>
                    <a:ext uri="{9D8B030D-6E8A-4147-A177-3AD203B41FA5}">
                      <a16:colId xmlns:a16="http://schemas.microsoft.com/office/drawing/2014/main" val="1443641904"/>
                    </a:ext>
                  </a:extLst>
                </a:gridCol>
                <a:gridCol w="455151">
                  <a:extLst>
                    <a:ext uri="{9D8B030D-6E8A-4147-A177-3AD203B41FA5}">
                      <a16:colId xmlns:a16="http://schemas.microsoft.com/office/drawing/2014/main" val="415864803"/>
                    </a:ext>
                  </a:extLst>
                </a:gridCol>
                <a:gridCol w="455151">
                  <a:extLst>
                    <a:ext uri="{9D8B030D-6E8A-4147-A177-3AD203B41FA5}">
                      <a16:colId xmlns:a16="http://schemas.microsoft.com/office/drawing/2014/main" val="4154945041"/>
                    </a:ext>
                  </a:extLst>
                </a:gridCol>
                <a:gridCol w="455151">
                  <a:extLst>
                    <a:ext uri="{9D8B030D-6E8A-4147-A177-3AD203B41FA5}">
                      <a16:colId xmlns:a16="http://schemas.microsoft.com/office/drawing/2014/main" val="1939968154"/>
                    </a:ext>
                  </a:extLst>
                </a:gridCol>
                <a:gridCol w="455151">
                  <a:extLst>
                    <a:ext uri="{9D8B030D-6E8A-4147-A177-3AD203B41FA5}">
                      <a16:colId xmlns:a16="http://schemas.microsoft.com/office/drawing/2014/main" val="3012417241"/>
                    </a:ext>
                  </a:extLst>
                </a:gridCol>
                <a:gridCol w="455151">
                  <a:extLst>
                    <a:ext uri="{9D8B030D-6E8A-4147-A177-3AD203B41FA5}">
                      <a16:colId xmlns:a16="http://schemas.microsoft.com/office/drawing/2014/main" val="2367849165"/>
                    </a:ext>
                  </a:extLst>
                </a:gridCol>
                <a:gridCol w="455151">
                  <a:extLst>
                    <a:ext uri="{9D8B030D-6E8A-4147-A177-3AD203B41FA5}">
                      <a16:colId xmlns:a16="http://schemas.microsoft.com/office/drawing/2014/main" val="3667678671"/>
                    </a:ext>
                  </a:extLst>
                </a:gridCol>
                <a:gridCol w="455151">
                  <a:extLst>
                    <a:ext uri="{9D8B030D-6E8A-4147-A177-3AD203B41FA5}">
                      <a16:colId xmlns:a16="http://schemas.microsoft.com/office/drawing/2014/main" val="509929740"/>
                    </a:ext>
                  </a:extLst>
                </a:gridCol>
                <a:gridCol w="455151">
                  <a:extLst>
                    <a:ext uri="{9D8B030D-6E8A-4147-A177-3AD203B41FA5}">
                      <a16:colId xmlns:a16="http://schemas.microsoft.com/office/drawing/2014/main" val="2286487947"/>
                    </a:ext>
                  </a:extLst>
                </a:gridCol>
                <a:gridCol w="455151">
                  <a:extLst>
                    <a:ext uri="{9D8B030D-6E8A-4147-A177-3AD203B41FA5}">
                      <a16:colId xmlns:a16="http://schemas.microsoft.com/office/drawing/2014/main" val="4134033808"/>
                    </a:ext>
                  </a:extLst>
                </a:gridCol>
                <a:gridCol w="455151">
                  <a:extLst>
                    <a:ext uri="{9D8B030D-6E8A-4147-A177-3AD203B41FA5}">
                      <a16:colId xmlns:a16="http://schemas.microsoft.com/office/drawing/2014/main" val="3187068067"/>
                    </a:ext>
                  </a:extLst>
                </a:gridCol>
                <a:gridCol w="455151">
                  <a:extLst>
                    <a:ext uri="{9D8B030D-6E8A-4147-A177-3AD203B41FA5}">
                      <a16:colId xmlns:a16="http://schemas.microsoft.com/office/drawing/2014/main" val="689140610"/>
                    </a:ext>
                  </a:extLst>
                </a:gridCol>
                <a:gridCol w="455151">
                  <a:extLst>
                    <a:ext uri="{9D8B030D-6E8A-4147-A177-3AD203B41FA5}">
                      <a16:colId xmlns:a16="http://schemas.microsoft.com/office/drawing/2014/main" val="2152919011"/>
                    </a:ext>
                  </a:extLst>
                </a:gridCol>
                <a:gridCol w="455151">
                  <a:extLst>
                    <a:ext uri="{9D8B030D-6E8A-4147-A177-3AD203B41FA5}">
                      <a16:colId xmlns:a16="http://schemas.microsoft.com/office/drawing/2014/main" val="3343550266"/>
                    </a:ext>
                  </a:extLst>
                </a:gridCol>
                <a:gridCol w="455151">
                  <a:extLst>
                    <a:ext uri="{9D8B030D-6E8A-4147-A177-3AD203B41FA5}">
                      <a16:colId xmlns:a16="http://schemas.microsoft.com/office/drawing/2014/main" val="1392218135"/>
                    </a:ext>
                  </a:extLst>
                </a:gridCol>
                <a:gridCol w="455151">
                  <a:extLst>
                    <a:ext uri="{9D8B030D-6E8A-4147-A177-3AD203B41FA5}">
                      <a16:colId xmlns:a16="http://schemas.microsoft.com/office/drawing/2014/main" val="1694239896"/>
                    </a:ext>
                  </a:extLst>
                </a:gridCol>
                <a:gridCol w="455151">
                  <a:extLst>
                    <a:ext uri="{9D8B030D-6E8A-4147-A177-3AD203B41FA5}">
                      <a16:colId xmlns:a16="http://schemas.microsoft.com/office/drawing/2014/main" val="2366773283"/>
                    </a:ext>
                  </a:extLst>
                </a:gridCol>
                <a:gridCol w="455151">
                  <a:extLst>
                    <a:ext uri="{9D8B030D-6E8A-4147-A177-3AD203B41FA5}">
                      <a16:colId xmlns:a16="http://schemas.microsoft.com/office/drawing/2014/main" val="4288418411"/>
                    </a:ext>
                  </a:extLst>
                </a:gridCol>
                <a:gridCol w="455151">
                  <a:extLst>
                    <a:ext uri="{9D8B030D-6E8A-4147-A177-3AD203B41FA5}">
                      <a16:colId xmlns:a16="http://schemas.microsoft.com/office/drawing/2014/main" val="2551594290"/>
                    </a:ext>
                  </a:extLst>
                </a:gridCol>
                <a:gridCol w="455151">
                  <a:extLst>
                    <a:ext uri="{9D8B030D-6E8A-4147-A177-3AD203B41FA5}">
                      <a16:colId xmlns:a16="http://schemas.microsoft.com/office/drawing/2014/main" val="246259225"/>
                    </a:ext>
                  </a:extLst>
                </a:gridCol>
                <a:gridCol w="455151">
                  <a:extLst>
                    <a:ext uri="{9D8B030D-6E8A-4147-A177-3AD203B41FA5}">
                      <a16:colId xmlns:a16="http://schemas.microsoft.com/office/drawing/2014/main" val="2685803105"/>
                    </a:ext>
                  </a:extLst>
                </a:gridCol>
              </a:tblGrid>
              <a:tr h="1880889">
                <a:tc>
                  <a:txBody>
                    <a:bodyPr/>
                    <a:lstStyle/>
                    <a:p>
                      <a:pPr algn="l" fontAlgn="b"/>
                      <a:r>
                        <a:rPr lang="en-US" sz="1000" u="none" strike="noStrike" dirty="0">
                          <a:effectLst/>
                          <a:latin typeface="Century Gothic" panose="020B0502020202020204" pitchFamily="34" charset="0"/>
                        </a:rPr>
                        <a:t> </a:t>
                      </a:r>
                      <a:endParaRPr lang="en-US" sz="1050" b="0"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Outfit" pitchFamily="2" charset="0"/>
                        </a:rPr>
                        <a:t>  Executive Sponsor</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Outfit" pitchFamily="2" charset="0"/>
                        </a:rPr>
                        <a:t>  Project Sponsor</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Outfit" pitchFamily="2" charset="0"/>
                        </a:rPr>
                        <a:t>  Steering Committee</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Outfit" pitchFamily="2" charset="0"/>
                        </a:rPr>
                        <a:t>  Advisory Committee</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Outfit" pitchFamily="2" charset="0"/>
                        </a:rPr>
                        <a:t>  Role 5</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Outfit" pitchFamily="2" charset="0"/>
                        </a:rPr>
                        <a:t>  Project Manager</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Outfit" pitchFamily="2" charset="0"/>
                        </a:rPr>
                        <a:t>  Tech Lead</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Outfit" pitchFamily="2" charset="0"/>
                        </a:rPr>
                        <a:t>  Functional Lead</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Outfit" pitchFamily="2" charset="0"/>
                        </a:rPr>
                        <a:t>  SME</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Outfit" pitchFamily="2" charset="0"/>
                        </a:rPr>
                        <a:t>  Project Team Manager</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Outfit" pitchFamily="2" charset="0"/>
                        </a:rPr>
                        <a:t>  Developer</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Outfit" pitchFamily="2" charset="0"/>
                        </a:rPr>
                        <a:t>  Administrative Support</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Outfit" pitchFamily="2" charset="0"/>
                        </a:rPr>
                        <a:t>  Business Analyst</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Outfit" pitchFamily="2" charset="0"/>
                        </a:rPr>
                        <a:t>  Role 4</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Outfit" pitchFamily="2" charset="0"/>
                        </a:rPr>
                        <a:t>  Role 5</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Outfit" pitchFamily="2" charset="0"/>
                        </a:rPr>
                        <a:t>  Consultant</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Outfit" pitchFamily="2" charset="0"/>
                        </a:rPr>
                        <a:t>  PMO</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Outfit" pitchFamily="2" charset="0"/>
                        </a:rPr>
                        <a:t>  Role 3</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Outfit" pitchFamily="2" charset="0"/>
                        </a:rPr>
                        <a:t>  Role 4</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Outfit" pitchFamily="2" charset="0"/>
                        </a:rPr>
                        <a:t>  Role 5</a:t>
                      </a:r>
                      <a:endParaRPr lang="en-US" sz="1100" b="0" i="0" u="none" strike="noStrike" dirty="0">
                        <a:solidFill>
                          <a:srgbClr val="000000"/>
                        </a:solidFill>
                        <a:effectLst/>
                        <a:latin typeface="Outfit" pitchFamily="2"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extLst>
                  <a:ext uri="{0D108BD9-81ED-4DB2-BD59-A6C34878D82A}">
                    <a16:rowId xmlns:a16="http://schemas.microsoft.com/office/drawing/2014/main" val="2064995599"/>
                  </a:ext>
                </a:extLst>
              </a:tr>
              <a:tr h="423551">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ctr"/>
                      <a:r>
                        <a:rPr lang="en-US" sz="1400" u="none" strike="noStrike" dirty="0">
                          <a:effectLst/>
                          <a:latin typeface="Outfit" pitchFamily="2" charset="0"/>
                        </a:rPr>
                        <a:t>Project Leadership</a:t>
                      </a:r>
                      <a:endParaRPr lang="en-US" sz="140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Outfit" pitchFamily="2" charset="0"/>
                        </a:rPr>
                        <a:t>Project Team Members</a:t>
                      </a:r>
                      <a:endParaRPr lang="en-US" sz="140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7EE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Outfit" pitchFamily="2" charset="0"/>
                        </a:rPr>
                        <a:t>Project Sub-Teams</a:t>
                      </a:r>
                      <a:endParaRPr lang="en-US" sz="140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2F0D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Outfit" pitchFamily="2" charset="0"/>
                        </a:rPr>
                        <a:t>External Resources</a:t>
                      </a:r>
                      <a:endParaRPr lang="en-US" sz="140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992998"/>
                  </a:ext>
                </a:extLst>
              </a:tr>
              <a:tr h="455614">
                <a:tc gridSpan="2">
                  <a:txBody>
                    <a:bodyPr/>
                    <a:lstStyle/>
                    <a:p>
                      <a:pPr algn="l" fontAlgn="ctr"/>
                      <a:r>
                        <a:rPr lang="en-US" sz="1050" u="none" strike="noStrike" dirty="0">
                          <a:effectLst/>
                          <a:latin typeface="Outfit" pitchFamily="2" charset="0"/>
                        </a:rPr>
                        <a:t>Request Review by PMO</a:t>
                      </a:r>
                      <a:endParaRPr lang="en-US" sz="105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050" u="none" strike="noStrike" dirty="0">
                          <a:effectLst/>
                          <a:latin typeface="Outfit" pitchFamily="2" charset="0"/>
                        </a:rPr>
                        <a:t>A / 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R / A</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R / A</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A / 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730204531"/>
                  </a:ext>
                </a:extLst>
              </a:tr>
              <a:tr h="455614">
                <a:tc gridSpan="2">
                  <a:txBody>
                    <a:bodyPr/>
                    <a:lstStyle/>
                    <a:p>
                      <a:pPr algn="l" fontAlgn="ctr"/>
                      <a:r>
                        <a:rPr lang="en-US" sz="1050" u="none" strike="noStrike" dirty="0">
                          <a:effectLst/>
                          <a:latin typeface="Outfit" pitchFamily="2" charset="0"/>
                        </a:rPr>
                        <a:t>Submit Project Request</a:t>
                      </a:r>
                      <a:endParaRPr lang="en-US" sz="105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R</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A</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3215109925"/>
                  </a:ext>
                </a:extLst>
              </a:tr>
              <a:tr h="455614">
                <a:tc gridSpan="2">
                  <a:txBody>
                    <a:bodyPr/>
                    <a:lstStyle/>
                    <a:p>
                      <a:pPr algn="l" fontAlgn="ctr"/>
                      <a:r>
                        <a:rPr lang="en-US" sz="1050" u="none" strike="noStrike" dirty="0">
                          <a:effectLst/>
                          <a:latin typeface="Outfit" pitchFamily="2" charset="0"/>
                        </a:rPr>
                        <a:t>Research Solution</a:t>
                      </a:r>
                      <a:endParaRPr lang="en-US" sz="105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050" u="none" strike="noStrike" dirty="0">
                          <a:effectLst/>
                          <a:latin typeface="Outfit" pitchFamily="2" charset="0"/>
                        </a:rPr>
                        <a:t>I</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R / A</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A / 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A / 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854155049"/>
                  </a:ext>
                </a:extLst>
              </a:tr>
              <a:tr h="455614">
                <a:tc gridSpan="2">
                  <a:txBody>
                    <a:bodyPr/>
                    <a:lstStyle/>
                    <a:p>
                      <a:pPr algn="l" fontAlgn="ctr"/>
                      <a:r>
                        <a:rPr lang="en-US" sz="1050" u="none" strike="noStrike" dirty="0">
                          <a:effectLst/>
                          <a:latin typeface="Outfit" pitchFamily="2" charset="0"/>
                        </a:rPr>
                        <a:t>Develop Business Case</a:t>
                      </a:r>
                      <a:endParaRPr lang="en-US" sz="1050" b="0" i="0" u="none" strike="noStrike" dirty="0">
                        <a:solidFill>
                          <a:srgbClr val="000000"/>
                        </a:solidFill>
                        <a:effectLst/>
                        <a:latin typeface="Outfit" pitchFamily="2"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050" u="none" strike="noStrike" dirty="0">
                          <a:effectLst/>
                          <a:latin typeface="Outfit" pitchFamily="2" charset="0"/>
                        </a:rPr>
                        <a:t>I</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A / 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I</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I</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050" u="none" strike="noStrike" dirty="0">
                          <a:effectLst/>
                          <a:latin typeface="Outfit" pitchFamily="2" charset="0"/>
                        </a:rPr>
                        <a:t>R / A</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C</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050" u="none" strike="noStrike" dirty="0">
                          <a:effectLst/>
                          <a:latin typeface="Outfit" pitchFamily="2" charset="0"/>
                        </a:rPr>
                        <a:t> </a:t>
                      </a:r>
                      <a:endParaRPr lang="en-US" sz="1050" b="0" i="0" u="none" strike="noStrike" dirty="0">
                        <a:solidFill>
                          <a:srgbClr val="000000"/>
                        </a:solidFill>
                        <a:effectLst/>
                        <a:latin typeface="Outfit" pitchFamily="2" charset="0"/>
                      </a:endParaRPr>
                    </a:p>
                  </a:txBody>
                  <a:tcPr marL="0" marR="0" marT="0"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2663530952"/>
                  </a:ext>
                </a:extLst>
              </a:tr>
            </a:tbl>
          </a:graphicData>
        </a:graphic>
      </p:graphicFrame>
      <p:sp>
        <p:nvSpPr>
          <p:cNvPr id="34" name="TextBox 1">
            <a:extLst>
              <a:ext uri="{FF2B5EF4-FFF2-40B4-BE49-F238E27FC236}">
                <a16:creationId xmlns:a16="http://schemas.microsoft.com/office/drawing/2014/main" id="{45B7C33D-9891-136F-F51B-ECA4EE63B2BC}"/>
              </a:ext>
            </a:extLst>
          </p:cNvPr>
          <p:cNvSpPr txBox="1"/>
          <p:nvPr/>
        </p:nvSpPr>
        <p:spPr>
          <a:xfrm>
            <a:off x="300446" y="2589807"/>
            <a:ext cx="2159000" cy="1003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chemeClr val="tx1">
                    <a:lumMod val="65000"/>
                    <a:lumOff val="35000"/>
                  </a:schemeClr>
                </a:solidFill>
                <a:latin typeface="Afacad SemiBold" pitchFamily="2" charset="0"/>
                <a:cs typeface="Afacad SemiBold" pitchFamily="2" charset="0"/>
              </a:rPr>
              <a:t>Project</a:t>
            </a:r>
          </a:p>
          <a:p>
            <a:r>
              <a:rPr lang="en-US" sz="2000" dirty="0">
                <a:solidFill>
                  <a:schemeClr val="tx1">
                    <a:lumMod val="65000"/>
                    <a:lumOff val="35000"/>
                  </a:schemeClr>
                </a:solidFill>
                <a:latin typeface="Afacad SemiBold" pitchFamily="2" charset="0"/>
                <a:cs typeface="Afacad SemiBold" pitchFamily="2" charset="0"/>
              </a:rPr>
              <a:t>Deliverable</a:t>
            </a:r>
          </a:p>
          <a:p>
            <a:r>
              <a:rPr lang="en-US" sz="2000" dirty="0">
                <a:solidFill>
                  <a:schemeClr val="tx1">
                    <a:lumMod val="65000"/>
                    <a:lumOff val="35000"/>
                  </a:schemeClr>
                </a:solidFill>
                <a:latin typeface="Afacad SemiBold" pitchFamily="2" charset="0"/>
                <a:cs typeface="Afacad SemiBold" pitchFamily="2" charset="0"/>
              </a:rPr>
              <a:t>or</a:t>
            </a:r>
            <a:r>
              <a:rPr lang="en-US" sz="2000" baseline="0" dirty="0">
                <a:solidFill>
                  <a:schemeClr val="tx1">
                    <a:lumMod val="65000"/>
                    <a:lumOff val="35000"/>
                  </a:schemeClr>
                </a:solidFill>
                <a:latin typeface="Afacad SemiBold" pitchFamily="2" charset="0"/>
                <a:cs typeface="Afacad SemiBold" pitchFamily="2" charset="0"/>
              </a:rPr>
              <a:t> Activity</a:t>
            </a:r>
            <a:endParaRPr lang="en-US" sz="2000" dirty="0">
              <a:solidFill>
                <a:schemeClr val="tx1">
                  <a:lumMod val="65000"/>
                  <a:lumOff val="35000"/>
                </a:schemeClr>
              </a:solidFill>
              <a:latin typeface="Afacad SemiBold" pitchFamily="2" charset="0"/>
              <a:cs typeface="Afacad SemiBold" pitchFamily="2" charset="0"/>
            </a:endParaRPr>
          </a:p>
        </p:txBody>
      </p:sp>
    </p:spTree>
    <p:extLst>
      <p:ext uri="{BB962C8B-B14F-4D97-AF65-F5344CB8AC3E}">
        <p14:creationId xmlns:p14="http://schemas.microsoft.com/office/powerpoint/2010/main" val="234869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43A449B-AAB7-994A-92CE-8F48E2CA7DF6}"/>
              </a:ext>
            </a:extLst>
          </p:cNvPr>
          <p:cNvSpPr txBox="1"/>
          <p:nvPr/>
        </p:nvSpPr>
        <p:spPr>
          <a:xfrm>
            <a:off x="300447" y="317165"/>
            <a:ext cx="7384507" cy="707886"/>
          </a:xfrm>
          <a:prstGeom prst="rect">
            <a:avLst/>
          </a:prstGeom>
          <a:noFill/>
        </p:spPr>
        <p:txBody>
          <a:bodyPr wrap="square" rtlCol="0">
            <a:spAutoFit/>
          </a:bodyPr>
          <a:lstStyle/>
          <a:p>
            <a:r>
              <a:rPr lang="en-US" sz="3200" dirty="0">
                <a:solidFill>
                  <a:schemeClr val="tx1">
                    <a:lumMod val="75000"/>
                    <a:lumOff val="25000"/>
                  </a:schemeClr>
                </a:solidFill>
                <a:latin typeface="Century Gothic" panose="020B0502020202020204" pitchFamily="34" charset="0"/>
              </a:rPr>
              <a:t>PHASE 2: </a:t>
            </a:r>
            <a:r>
              <a:rPr lang="en-US" sz="4000" dirty="0">
                <a:solidFill>
                  <a:schemeClr val="tx1">
                    <a:lumMod val="75000"/>
                    <a:lumOff val="25000"/>
                  </a:schemeClr>
                </a:solidFill>
                <a:latin typeface="Century Gothic" panose="020B0502020202020204" pitchFamily="34" charset="0"/>
              </a:rPr>
              <a:t>PLAN</a:t>
            </a:r>
          </a:p>
        </p:txBody>
      </p:sp>
      <p:grpSp>
        <p:nvGrpSpPr>
          <p:cNvPr id="3" name="Group 2">
            <a:extLst>
              <a:ext uri="{FF2B5EF4-FFF2-40B4-BE49-F238E27FC236}">
                <a16:creationId xmlns:a16="http://schemas.microsoft.com/office/drawing/2014/main" id="{EE9AB4BC-DD0C-5EC7-54A8-674B573A3F81}"/>
              </a:ext>
            </a:extLst>
          </p:cNvPr>
          <p:cNvGrpSpPr/>
          <p:nvPr/>
        </p:nvGrpSpPr>
        <p:grpSpPr>
          <a:xfrm>
            <a:off x="1165996" y="6360925"/>
            <a:ext cx="2534804" cy="359820"/>
            <a:chOff x="5258858" y="4905467"/>
            <a:chExt cx="2534804" cy="359820"/>
          </a:xfrm>
        </p:grpSpPr>
        <p:pic>
          <p:nvPicPr>
            <p:cNvPr id="5" name="Picture 4" descr="Icon&#10;&#10;Description automatically generated">
              <a:extLst>
                <a:ext uri="{FF2B5EF4-FFF2-40B4-BE49-F238E27FC236}">
                  <a16:creationId xmlns:a16="http://schemas.microsoft.com/office/drawing/2014/main" id="{DBEC881B-F4F8-3143-D244-4207C292CB36}"/>
                </a:ext>
              </a:extLst>
            </p:cNvPr>
            <p:cNvPicPr>
              <a:picLocks noChangeAspect="1"/>
            </p:cNvPicPr>
            <p:nvPr/>
          </p:nvPicPr>
          <p:blipFill>
            <a:blip r:embed="rId2"/>
            <a:stretch>
              <a:fillRect/>
            </a:stretch>
          </p:blipFill>
          <p:spPr>
            <a:xfrm>
              <a:off x="5589931" y="4905467"/>
              <a:ext cx="355845" cy="355845"/>
            </a:xfrm>
            <a:prstGeom prst="rect">
              <a:avLst/>
            </a:prstGeom>
          </p:spPr>
        </p:pic>
        <p:sp>
          <p:nvSpPr>
            <p:cNvPr id="17" name="TextBox 16">
              <a:extLst>
                <a:ext uri="{FF2B5EF4-FFF2-40B4-BE49-F238E27FC236}">
                  <a16:creationId xmlns:a16="http://schemas.microsoft.com/office/drawing/2014/main" id="{7D4BB769-AA7D-3D53-C31A-3D1E1D4B581A}"/>
                </a:ext>
              </a:extLst>
            </p:cNvPr>
            <p:cNvSpPr txBox="1"/>
            <p:nvPr/>
          </p:nvSpPr>
          <p:spPr>
            <a:xfrm>
              <a:off x="5910733" y="4926733"/>
              <a:ext cx="1882929"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RESPONSIBLE</a:t>
              </a:r>
            </a:p>
          </p:txBody>
        </p:sp>
        <p:pic>
          <p:nvPicPr>
            <p:cNvPr id="24" name="Graphic 23">
              <a:extLst>
                <a:ext uri="{FF2B5EF4-FFF2-40B4-BE49-F238E27FC236}">
                  <a16:creationId xmlns:a16="http://schemas.microsoft.com/office/drawing/2014/main" id="{0B70A7D8-AB75-3B42-9545-6296140D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8858" y="4936763"/>
              <a:ext cx="274320" cy="274320"/>
            </a:xfrm>
            <a:prstGeom prst="rect">
              <a:avLst/>
            </a:prstGeom>
          </p:spPr>
        </p:pic>
      </p:grpSp>
      <p:grpSp>
        <p:nvGrpSpPr>
          <p:cNvPr id="13" name="Group 12">
            <a:extLst>
              <a:ext uri="{FF2B5EF4-FFF2-40B4-BE49-F238E27FC236}">
                <a16:creationId xmlns:a16="http://schemas.microsoft.com/office/drawing/2014/main" id="{35FE0B54-92D4-E487-B49C-3FA107CD212C}"/>
              </a:ext>
            </a:extLst>
          </p:cNvPr>
          <p:cNvGrpSpPr/>
          <p:nvPr/>
        </p:nvGrpSpPr>
        <p:grpSpPr>
          <a:xfrm>
            <a:off x="7055742" y="6360925"/>
            <a:ext cx="2533718" cy="359820"/>
            <a:chOff x="5258858" y="5662309"/>
            <a:chExt cx="2533718" cy="359820"/>
          </a:xfrm>
        </p:grpSpPr>
        <p:pic>
          <p:nvPicPr>
            <p:cNvPr id="9" name="Picture 8" descr="Icon&#10;&#10;Description automatically generated">
              <a:extLst>
                <a:ext uri="{FF2B5EF4-FFF2-40B4-BE49-F238E27FC236}">
                  <a16:creationId xmlns:a16="http://schemas.microsoft.com/office/drawing/2014/main" id="{3F483A7D-CD62-2E63-DFB9-F2F2E185627B}"/>
                </a:ext>
              </a:extLst>
            </p:cNvPr>
            <p:cNvPicPr>
              <a:picLocks noChangeAspect="1"/>
            </p:cNvPicPr>
            <p:nvPr/>
          </p:nvPicPr>
          <p:blipFill>
            <a:blip r:embed="rId5"/>
            <a:stretch>
              <a:fillRect/>
            </a:stretch>
          </p:blipFill>
          <p:spPr>
            <a:xfrm>
              <a:off x="5589931" y="5662309"/>
              <a:ext cx="355845" cy="355845"/>
            </a:xfrm>
            <a:prstGeom prst="rect">
              <a:avLst/>
            </a:prstGeom>
          </p:spPr>
        </p:pic>
        <p:sp>
          <p:nvSpPr>
            <p:cNvPr id="19" name="TextBox 18">
              <a:extLst>
                <a:ext uri="{FF2B5EF4-FFF2-40B4-BE49-F238E27FC236}">
                  <a16:creationId xmlns:a16="http://schemas.microsoft.com/office/drawing/2014/main" id="{7A07CFED-5F60-7FF1-4FC9-7C1769DF92F6}"/>
                </a:ext>
              </a:extLst>
            </p:cNvPr>
            <p:cNvSpPr txBox="1"/>
            <p:nvPr/>
          </p:nvSpPr>
          <p:spPr>
            <a:xfrm>
              <a:off x="5909648" y="5683575"/>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CONSULTED</a:t>
              </a:r>
            </a:p>
          </p:txBody>
        </p:sp>
        <p:pic>
          <p:nvPicPr>
            <p:cNvPr id="25" name="Graphic 24">
              <a:extLst>
                <a:ext uri="{FF2B5EF4-FFF2-40B4-BE49-F238E27FC236}">
                  <a16:creationId xmlns:a16="http://schemas.microsoft.com/office/drawing/2014/main" id="{8494123F-0D39-0220-A44C-75E7F229BF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8858" y="5726069"/>
              <a:ext cx="274320" cy="274320"/>
            </a:xfrm>
            <a:prstGeom prst="rect">
              <a:avLst/>
            </a:prstGeom>
          </p:spPr>
        </p:pic>
      </p:grpSp>
      <p:grpSp>
        <p:nvGrpSpPr>
          <p:cNvPr id="6" name="Group 5">
            <a:extLst>
              <a:ext uri="{FF2B5EF4-FFF2-40B4-BE49-F238E27FC236}">
                <a16:creationId xmlns:a16="http://schemas.microsoft.com/office/drawing/2014/main" id="{7BF11C58-00BA-AC60-B087-00236A873377}"/>
              </a:ext>
            </a:extLst>
          </p:cNvPr>
          <p:cNvGrpSpPr/>
          <p:nvPr/>
        </p:nvGrpSpPr>
        <p:grpSpPr>
          <a:xfrm>
            <a:off x="3963572" y="6360925"/>
            <a:ext cx="2832516" cy="359820"/>
            <a:chOff x="5258858" y="5283888"/>
            <a:chExt cx="2832516" cy="359820"/>
          </a:xfrm>
        </p:grpSpPr>
        <p:pic>
          <p:nvPicPr>
            <p:cNvPr id="7" name="Picture 6" descr="A picture containing text, sign, outdoor, clipart&#10;&#10;Description automatically generated">
              <a:extLst>
                <a:ext uri="{FF2B5EF4-FFF2-40B4-BE49-F238E27FC236}">
                  <a16:creationId xmlns:a16="http://schemas.microsoft.com/office/drawing/2014/main" id="{061A0E9E-B98A-FD9D-3B43-DE5B00C76B9C}"/>
                </a:ext>
              </a:extLst>
            </p:cNvPr>
            <p:cNvPicPr>
              <a:picLocks noChangeAspect="1"/>
            </p:cNvPicPr>
            <p:nvPr/>
          </p:nvPicPr>
          <p:blipFill>
            <a:blip r:embed="rId8"/>
            <a:stretch>
              <a:fillRect/>
            </a:stretch>
          </p:blipFill>
          <p:spPr>
            <a:xfrm>
              <a:off x="5589931" y="5283888"/>
              <a:ext cx="355845" cy="355845"/>
            </a:xfrm>
            <a:prstGeom prst="rect">
              <a:avLst/>
            </a:prstGeom>
          </p:spPr>
        </p:pic>
        <p:sp>
          <p:nvSpPr>
            <p:cNvPr id="18" name="TextBox 17">
              <a:extLst>
                <a:ext uri="{FF2B5EF4-FFF2-40B4-BE49-F238E27FC236}">
                  <a16:creationId xmlns:a16="http://schemas.microsoft.com/office/drawing/2014/main" id="{1ECF7B09-295E-295E-5B15-7EC0B4824531}"/>
                </a:ext>
              </a:extLst>
            </p:cNvPr>
            <p:cNvSpPr txBox="1"/>
            <p:nvPr/>
          </p:nvSpPr>
          <p:spPr>
            <a:xfrm>
              <a:off x="5910733" y="5305154"/>
              <a:ext cx="2180641"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ACCOUNTABLE</a:t>
              </a:r>
            </a:p>
          </p:txBody>
        </p:sp>
        <p:pic>
          <p:nvPicPr>
            <p:cNvPr id="26" name="Graphic 25">
              <a:extLst>
                <a:ext uri="{FF2B5EF4-FFF2-40B4-BE49-F238E27FC236}">
                  <a16:creationId xmlns:a16="http://schemas.microsoft.com/office/drawing/2014/main" id="{E2396937-F72E-0021-BB48-920FA3F309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858" y="5323635"/>
              <a:ext cx="274320" cy="274320"/>
            </a:xfrm>
            <a:prstGeom prst="rect">
              <a:avLst/>
            </a:prstGeom>
          </p:spPr>
        </p:pic>
      </p:grpSp>
      <p:grpSp>
        <p:nvGrpSpPr>
          <p:cNvPr id="14" name="Group 13">
            <a:extLst>
              <a:ext uri="{FF2B5EF4-FFF2-40B4-BE49-F238E27FC236}">
                <a16:creationId xmlns:a16="http://schemas.microsoft.com/office/drawing/2014/main" id="{F5FD6E4D-9184-2FFE-36F3-8C6898C083F2}"/>
              </a:ext>
            </a:extLst>
          </p:cNvPr>
          <p:cNvGrpSpPr/>
          <p:nvPr/>
        </p:nvGrpSpPr>
        <p:grpSpPr>
          <a:xfrm>
            <a:off x="9777695" y="6360925"/>
            <a:ext cx="2533718" cy="359819"/>
            <a:chOff x="5258858" y="6040731"/>
            <a:chExt cx="2533718" cy="359819"/>
          </a:xfrm>
        </p:grpSpPr>
        <p:pic>
          <p:nvPicPr>
            <p:cNvPr id="12" name="Picture 11" descr="Icon&#10;&#10;Description automatically generated">
              <a:extLst>
                <a:ext uri="{FF2B5EF4-FFF2-40B4-BE49-F238E27FC236}">
                  <a16:creationId xmlns:a16="http://schemas.microsoft.com/office/drawing/2014/main" id="{4A67C2A4-D661-DDCC-07E2-60E9E892B5E1}"/>
                </a:ext>
              </a:extLst>
            </p:cNvPr>
            <p:cNvPicPr>
              <a:picLocks noChangeAspect="1"/>
            </p:cNvPicPr>
            <p:nvPr/>
          </p:nvPicPr>
          <p:blipFill>
            <a:blip r:embed="rId11"/>
            <a:stretch>
              <a:fillRect/>
            </a:stretch>
          </p:blipFill>
          <p:spPr>
            <a:xfrm>
              <a:off x="5589931" y="6040731"/>
              <a:ext cx="355845" cy="355845"/>
            </a:xfrm>
            <a:prstGeom prst="rect">
              <a:avLst/>
            </a:prstGeom>
          </p:spPr>
        </p:pic>
        <p:sp>
          <p:nvSpPr>
            <p:cNvPr id="20" name="TextBox 19">
              <a:extLst>
                <a:ext uri="{FF2B5EF4-FFF2-40B4-BE49-F238E27FC236}">
                  <a16:creationId xmlns:a16="http://schemas.microsoft.com/office/drawing/2014/main" id="{2CCC8ACA-D8AE-7C84-431B-B9723C817D97}"/>
                </a:ext>
              </a:extLst>
            </p:cNvPr>
            <p:cNvSpPr txBox="1"/>
            <p:nvPr/>
          </p:nvSpPr>
          <p:spPr>
            <a:xfrm>
              <a:off x="5909648" y="6061996"/>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INFORMED</a:t>
              </a:r>
            </a:p>
          </p:txBody>
        </p:sp>
        <p:pic>
          <p:nvPicPr>
            <p:cNvPr id="27" name="Graphic 26">
              <a:extLst>
                <a:ext uri="{FF2B5EF4-FFF2-40B4-BE49-F238E27FC236}">
                  <a16:creationId xmlns:a16="http://schemas.microsoft.com/office/drawing/2014/main" id="{397D3394-C805-D982-BEBB-A3AA22A6EF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58858" y="6117995"/>
              <a:ext cx="274320" cy="274320"/>
            </a:xfrm>
            <a:prstGeom prst="rect">
              <a:avLst/>
            </a:prstGeom>
          </p:spPr>
        </p:pic>
      </p:grpSp>
      <p:graphicFrame>
        <p:nvGraphicFramePr>
          <p:cNvPr id="15" name="Table 14">
            <a:extLst>
              <a:ext uri="{FF2B5EF4-FFF2-40B4-BE49-F238E27FC236}">
                <a16:creationId xmlns:a16="http://schemas.microsoft.com/office/drawing/2014/main" id="{DF7E2EA1-A6E7-BCF2-2D30-F26BF9C99BB1}"/>
              </a:ext>
            </a:extLst>
          </p:cNvPr>
          <p:cNvGraphicFramePr>
            <a:graphicFrameLocks noGrp="1"/>
          </p:cNvGraphicFramePr>
          <p:nvPr>
            <p:extLst>
              <p:ext uri="{D42A27DB-BD31-4B8C-83A1-F6EECF244321}">
                <p14:modId xmlns:p14="http://schemas.microsoft.com/office/powerpoint/2010/main" val="584990585"/>
              </p:ext>
            </p:extLst>
          </p:nvPr>
        </p:nvGraphicFramePr>
        <p:xfrm>
          <a:off x="300446" y="1387615"/>
          <a:ext cx="11469802" cy="3861083"/>
        </p:xfrm>
        <a:graphic>
          <a:graphicData uri="http://schemas.openxmlformats.org/drawingml/2006/table">
            <a:tbl>
              <a:tblPr>
                <a:tableStyleId>{5C22544A-7EE6-4342-B048-85BDC9FD1C3A}</a:tableStyleId>
              </a:tblPr>
              <a:tblGrid>
                <a:gridCol w="455151">
                  <a:extLst>
                    <a:ext uri="{9D8B030D-6E8A-4147-A177-3AD203B41FA5}">
                      <a16:colId xmlns:a16="http://schemas.microsoft.com/office/drawing/2014/main" val="2399945540"/>
                    </a:ext>
                  </a:extLst>
                </a:gridCol>
                <a:gridCol w="1911631">
                  <a:extLst>
                    <a:ext uri="{9D8B030D-6E8A-4147-A177-3AD203B41FA5}">
                      <a16:colId xmlns:a16="http://schemas.microsoft.com/office/drawing/2014/main" val="1443641904"/>
                    </a:ext>
                  </a:extLst>
                </a:gridCol>
                <a:gridCol w="455151">
                  <a:extLst>
                    <a:ext uri="{9D8B030D-6E8A-4147-A177-3AD203B41FA5}">
                      <a16:colId xmlns:a16="http://schemas.microsoft.com/office/drawing/2014/main" val="415864803"/>
                    </a:ext>
                  </a:extLst>
                </a:gridCol>
                <a:gridCol w="455151">
                  <a:extLst>
                    <a:ext uri="{9D8B030D-6E8A-4147-A177-3AD203B41FA5}">
                      <a16:colId xmlns:a16="http://schemas.microsoft.com/office/drawing/2014/main" val="4154945041"/>
                    </a:ext>
                  </a:extLst>
                </a:gridCol>
                <a:gridCol w="455151">
                  <a:extLst>
                    <a:ext uri="{9D8B030D-6E8A-4147-A177-3AD203B41FA5}">
                      <a16:colId xmlns:a16="http://schemas.microsoft.com/office/drawing/2014/main" val="1939968154"/>
                    </a:ext>
                  </a:extLst>
                </a:gridCol>
                <a:gridCol w="455151">
                  <a:extLst>
                    <a:ext uri="{9D8B030D-6E8A-4147-A177-3AD203B41FA5}">
                      <a16:colId xmlns:a16="http://schemas.microsoft.com/office/drawing/2014/main" val="3012417241"/>
                    </a:ext>
                  </a:extLst>
                </a:gridCol>
                <a:gridCol w="455151">
                  <a:extLst>
                    <a:ext uri="{9D8B030D-6E8A-4147-A177-3AD203B41FA5}">
                      <a16:colId xmlns:a16="http://schemas.microsoft.com/office/drawing/2014/main" val="2367849165"/>
                    </a:ext>
                  </a:extLst>
                </a:gridCol>
                <a:gridCol w="455151">
                  <a:extLst>
                    <a:ext uri="{9D8B030D-6E8A-4147-A177-3AD203B41FA5}">
                      <a16:colId xmlns:a16="http://schemas.microsoft.com/office/drawing/2014/main" val="3667678671"/>
                    </a:ext>
                  </a:extLst>
                </a:gridCol>
                <a:gridCol w="455151">
                  <a:extLst>
                    <a:ext uri="{9D8B030D-6E8A-4147-A177-3AD203B41FA5}">
                      <a16:colId xmlns:a16="http://schemas.microsoft.com/office/drawing/2014/main" val="509929740"/>
                    </a:ext>
                  </a:extLst>
                </a:gridCol>
                <a:gridCol w="455151">
                  <a:extLst>
                    <a:ext uri="{9D8B030D-6E8A-4147-A177-3AD203B41FA5}">
                      <a16:colId xmlns:a16="http://schemas.microsoft.com/office/drawing/2014/main" val="2286487947"/>
                    </a:ext>
                  </a:extLst>
                </a:gridCol>
                <a:gridCol w="455151">
                  <a:extLst>
                    <a:ext uri="{9D8B030D-6E8A-4147-A177-3AD203B41FA5}">
                      <a16:colId xmlns:a16="http://schemas.microsoft.com/office/drawing/2014/main" val="4134033808"/>
                    </a:ext>
                  </a:extLst>
                </a:gridCol>
                <a:gridCol w="455151">
                  <a:extLst>
                    <a:ext uri="{9D8B030D-6E8A-4147-A177-3AD203B41FA5}">
                      <a16:colId xmlns:a16="http://schemas.microsoft.com/office/drawing/2014/main" val="3187068067"/>
                    </a:ext>
                  </a:extLst>
                </a:gridCol>
                <a:gridCol w="455151">
                  <a:extLst>
                    <a:ext uri="{9D8B030D-6E8A-4147-A177-3AD203B41FA5}">
                      <a16:colId xmlns:a16="http://schemas.microsoft.com/office/drawing/2014/main" val="689140610"/>
                    </a:ext>
                  </a:extLst>
                </a:gridCol>
                <a:gridCol w="455151">
                  <a:extLst>
                    <a:ext uri="{9D8B030D-6E8A-4147-A177-3AD203B41FA5}">
                      <a16:colId xmlns:a16="http://schemas.microsoft.com/office/drawing/2014/main" val="2152919011"/>
                    </a:ext>
                  </a:extLst>
                </a:gridCol>
                <a:gridCol w="455151">
                  <a:extLst>
                    <a:ext uri="{9D8B030D-6E8A-4147-A177-3AD203B41FA5}">
                      <a16:colId xmlns:a16="http://schemas.microsoft.com/office/drawing/2014/main" val="3343550266"/>
                    </a:ext>
                  </a:extLst>
                </a:gridCol>
                <a:gridCol w="455151">
                  <a:extLst>
                    <a:ext uri="{9D8B030D-6E8A-4147-A177-3AD203B41FA5}">
                      <a16:colId xmlns:a16="http://schemas.microsoft.com/office/drawing/2014/main" val="1392218135"/>
                    </a:ext>
                  </a:extLst>
                </a:gridCol>
                <a:gridCol w="455151">
                  <a:extLst>
                    <a:ext uri="{9D8B030D-6E8A-4147-A177-3AD203B41FA5}">
                      <a16:colId xmlns:a16="http://schemas.microsoft.com/office/drawing/2014/main" val="1694239896"/>
                    </a:ext>
                  </a:extLst>
                </a:gridCol>
                <a:gridCol w="455151">
                  <a:extLst>
                    <a:ext uri="{9D8B030D-6E8A-4147-A177-3AD203B41FA5}">
                      <a16:colId xmlns:a16="http://schemas.microsoft.com/office/drawing/2014/main" val="2366773283"/>
                    </a:ext>
                  </a:extLst>
                </a:gridCol>
                <a:gridCol w="455151">
                  <a:extLst>
                    <a:ext uri="{9D8B030D-6E8A-4147-A177-3AD203B41FA5}">
                      <a16:colId xmlns:a16="http://schemas.microsoft.com/office/drawing/2014/main" val="4288418411"/>
                    </a:ext>
                  </a:extLst>
                </a:gridCol>
                <a:gridCol w="455151">
                  <a:extLst>
                    <a:ext uri="{9D8B030D-6E8A-4147-A177-3AD203B41FA5}">
                      <a16:colId xmlns:a16="http://schemas.microsoft.com/office/drawing/2014/main" val="2551594290"/>
                    </a:ext>
                  </a:extLst>
                </a:gridCol>
                <a:gridCol w="455151">
                  <a:extLst>
                    <a:ext uri="{9D8B030D-6E8A-4147-A177-3AD203B41FA5}">
                      <a16:colId xmlns:a16="http://schemas.microsoft.com/office/drawing/2014/main" val="246259225"/>
                    </a:ext>
                  </a:extLst>
                </a:gridCol>
                <a:gridCol w="455151">
                  <a:extLst>
                    <a:ext uri="{9D8B030D-6E8A-4147-A177-3AD203B41FA5}">
                      <a16:colId xmlns:a16="http://schemas.microsoft.com/office/drawing/2014/main" val="2685803105"/>
                    </a:ext>
                  </a:extLst>
                </a:gridCol>
              </a:tblGrid>
              <a:tr h="1880889">
                <a:tc>
                  <a:txBody>
                    <a:bodyPr/>
                    <a:lstStyle/>
                    <a:p>
                      <a:pPr algn="l" fontAlgn="b"/>
                      <a:r>
                        <a:rPr lang="en-US" sz="1000" u="none" strike="noStrike" dirty="0">
                          <a:effectLst/>
                          <a:latin typeface="Century Gothic" panose="020B0502020202020204" pitchFamily="34" charset="0"/>
                        </a:rPr>
                        <a:t> </a:t>
                      </a:r>
                      <a:endParaRPr lang="en-US" sz="1050" b="0"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Century Gothic" panose="020B0502020202020204" pitchFamily="34" charset="0"/>
                        </a:rPr>
                        <a:t>  Executive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Steering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Advisory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Tech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Functional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SME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Project Team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Developer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Administrative Support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Business Analyst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Consultant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PMO</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3</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extLst>
                  <a:ext uri="{0D108BD9-81ED-4DB2-BD59-A6C34878D82A}">
                    <a16:rowId xmlns:a16="http://schemas.microsoft.com/office/drawing/2014/main" val="2064995599"/>
                  </a:ext>
                </a:extLst>
              </a:tr>
              <a:tr h="423551">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ctr"/>
                      <a:r>
                        <a:rPr lang="en-US" sz="1400" u="none" strike="noStrike" dirty="0">
                          <a:effectLst/>
                          <a:latin typeface="Century Gothic" panose="020B0502020202020204" pitchFamily="34" charset="0"/>
                        </a:rPr>
                        <a:t>Project Leadership</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Team Members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7EE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Sub-Teams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2F0D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External Resources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992998"/>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Create Project Charter</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730204531"/>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Create Schedule</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3215109925"/>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Create Additional Plans as Required</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854155049"/>
                  </a:ext>
                </a:extLst>
              </a:tr>
            </a:tbl>
          </a:graphicData>
        </a:graphic>
      </p:graphicFrame>
      <p:sp>
        <p:nvSpPr>
          <p:cNvPr id="34" name="TextBox 1">
            <a:extLst>
              <a:ext uri="{FF2B5EF4-FFF2-40B4-BE49-F238E27FC236}">
                <a16:creationId xmlns:a16="http://schemas.microsoft.com/office/drawing/2014/main" id="{45B7C33D-9891-136F-F51B-ECA4EE63B2BC}"/>
              </a:ext>
            </a:extLst>
          </p:cNvPr>
          <p:cNvSpPr txBox="1"/>
          <p:nvPr/>
        </p:nvSpPr>
        <p:spPr>
          <a:xfrm>
            <a:off x="300446" y="2589807"/>
            <a:ext cx="2159000" cy="1003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chemeClr val="tx1">
                    <a:lumMod val="65000"/>
                    <a:lumOff val="35000"/>
                  </a:schemeClr>
                </a:solidFill>
                <a:latin typeface="Century Gothic" panose="020B0502020202020204" pitchFamily="34" charset="0"/>
              </a:rPr>
              <a:t>Project</a:t>
            </a:r>
          </a:p>
          <a:p>
            <a:r>
              <a:rPr lang="en-US" sz="2000" dirty="0">
                <a:solidFill>
                  <a:schemeClr val="tx1">
                    <a:lumMod val="65000"/>
                    <a:lumOff val="35000"/>
                  </a:schemeClr>
                </a:solidFill>
                <a:latin typeface="Century Gothic" panose="020B0502020202020204" pitchFamily="34" charset="0"/>
              </a:rPr>
              <a:t>Deliverable</a:t>
            </a:r>
          </a:p>
          <a:p>
            <a:r>
              <a:rPr lang="en-US" sz="2000" dirty="0">
                <a:solidFill>
                  <a:schemeClr val="tx1">
                    <a:lumMod val="65000"/>
                    <a:lumOff val="35000"/>
                  </a:schemeClr>
                </a:solidFill>
                <a:latin typeface="Century Gothic" panose="020B0502020202020204" pitchFamily="34" charset="0"/>
              </a:rPr>
              <a:t>or</a:t>
            </a:r>
            <a:r>
              <a:rPr lang="en-US" sz="2000" baseline="0" dirty="0">
                <a:solidFill>
                  <a:schemeClr val="tx1">
                    <a:lumMod val="65000"/>
                    <a:lumOff val="35000"/>
                  </a:schemeClr>
                </a:solidFill>
                <a:latin typeface="Century Gothic" panose="020B0502020202020204" pitchFamily="34" charset="0"/>
              </a:rPr>
              <a:t> Activity</a:t>
            </a:r>
            <a:endParaRPr lang="en-US" sz="2000" dirty="0">
              <a:solidFill>
                <a:schemeClr val="tx1">
                  <a:lumMod val="65000"/>
                  <a:lumOff val="35000"/>
                </a:schemeClr>
              </a:solidFill>
              <a:latin typeface="Century Gothic" panose="020B0502020202020204" pitchFamily="34" charset="0"/>
            </a:endParaRPr>
          </a:p>
        </p:txBody>
      </p:sp>
    </p:spTree>
    <p:extLst>
      <p:ext uri="{BB962C8B-B14F-4D97-AF65-F5344CB8AC3E}">
        <p14:creationId xmlns:p14="http://schemas.microsoft.com/office/powerpoint/2010/main" val="18295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43A449B-AAB7-994A-92CE-8F48E2CA7DF6}"/>
              </a:ext>
            </a:extLst>
          </p:cNvPr>
          <p:cNvSpPr txBox="1"/>
          <p:nvPr/>
        </p:nvSpPr>
        <p:spPr>
          <a:xfrm>
            <a:off x="300447" y="317165"/>
            <a:ext cx="7384507" cy="707886"/>
          </a:xfrm>
          <a:prstGeom prst="rect">
            <a:avLst/>
          </a:prstGeom>
          <a:noFill/>
        </p:spPr>
        <p:txBody>
          <a:bodyPr wrap="square" rtlCol="0">
            <a:spAutoFit/>
          </a:bodyPr>
          <a:lstStyle/>
          <a:p>
            <a:r>
              <a:rPr lang="en-US" sz="3200" dirty="0">
                <a:solidFill>
                  <a:schemeClr val="tx1">
                    <a:lumMod val="75000"/>
                    <a:lumOff val="25000"/>
                  </a:schemeClr>
                </a:solidFill>
                <a:latin typeface="Century Gothic" panose="020B0502020202020204" pitchFamily="34" charset="0"/>
              </a:rPr>
              <a:t>PHASE 3: </a:t>
            </a:r>
            <a:r>
              <a:rPr lang="en-US" sz="4000" dirty="0">
                <a:solidFill>
                  <a:schemeClr val="tx1">
                    <a:lumMod val="75000"/>
                    <a:lumOff val="25000"/>
                  </a:schemeClr>
                </a:solidFill>
                <a:latin typeface="Century Gothic" panose="020B0502020202020204" pitchFamily="34" charset="0"/>
              </a:rPr>
              <a:t>EXECUTE</a:t>
            </a:r>
          </a:p>
        </p:txBody>
      </p:sp>
      <p:grpSp>
        <p:nvGrpSpPr>
          <p:cNvPr id="3" name="Group 2">
            <a:extLst>
              <a:ext uri="{FF2B5EF4-FFF2-40B4-BE49-F238E27FC236}">
                <a16:creationId xmlns:a16="http://schemas.microsoft.com/office/drawing/2014/main" id="{EE9AB4BC-DD0C-5EC7-54A8-674B573A3F81}"/>
              </a:ext>
            </a:extLst>
          </p:cNvPr>
          <p:cNvGrpSpPr/>
          <p:nvPr/>
        </p:nvGrpSpPr>
        <p:grpSpPr>
          <a:xfrm>
            <a:off x="1165996" y="6360925"/>
            <a:ext cx="2534804" cy="359820"/>
            <a:chOff x="5258858" y="4905467"/>
            <a:chExt cx="2534804" cy="359820"/>
          </a:xfrm>
        </p:grpSpPr>
        <p:pic>
          <p:nvPicPr>
            <p:cNvPr id="5" name="Picture 4" descr="Icon&#10;&#10;Description automatically generated">
              <a:extLst>
                <a:ext uri="{FF2B5EF4-FFF2-40B4-BE49-F238E27FC236}">
                  <a16:creationId xmlns:a16="http://schemas.microsoft.com/office/drawing/2014/main" id="{DBEC881B-F4F8-3143-D244-4207C292CB36}"/>
                </a:ext>
              </a:extLst>
            </p:cNvPr>
            <p:cNvPicPr>
              <a:picLocks noChangeAspect="1"/>
            </p:cNvPicPr>
            <p:nvPr/>
          </p:nvPicPr>
          <p:blipFill>
            <a:blip r:embed="rId2"/>
            <a:stretch>
              <a:fillRect/>
            </a:stretch>
          </p:blipFill>
          <p:spPr>
            <a:xfrm>
              <a:off x="5589931" y="4905467"/>
              <a:ext cx="355845" cy="355845"/>
            </a:xfrm>
            <a:prstGeom prst="rect">
              <a:avLst/>
            </a:prstGeom>
          </p:spPr>
        </p:pic>
        <p:sp>
          <p:nvSpPr>
            <p:cNvPr id="17" name="TextBox 16">
              <a:extLst>
                <a:ext uri="{FF2B5EF4-FFF2-40B4-BE49-F238E27FC236}">
                  <a16:creationId xmlns:a16="http://schemas.microsoft.com/office/drawing/2014/main" id="{7D4BB769-AA7D-3D53-C31A-3D1E1D4B581A}"/>
                </a:ext>
              </a:extLst>
            </p:cNvPr>
            <p:cNvSpPr txBox="1"/>
            <p:nvPr/>
          </p:nvSpPr>
          <p:spPr>
            <a:xfrm>
              <a:off x="5910733" y="4926733"/>
              <a:ext cx="1882929"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RESPONSIBLE</a:t>
              </a:r>
            </a:p>
          </p:txBody>
        </p:sp>
        <p:pic>
          <p:nvPicPr>
            <p:cNvPr id="24" name="Graphic 23">
              <a:extLst>
                <a:ext uri="{FF2B5EF4-FFF2-40B4-BE49-F238E27FC236}">
                  <a16:creationId xmlns:a16="http://schemas.microsoft.com/office/drawing/2014/main" id="{0B70A7D8-AB75-3B42-9545-6296140D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8858" y="4936763"/>
              <a:ext cx="274320" cy="274320"/>
            </a:xfrm>
            <a:prstGeom prst="rect">
              <a:avLst/>
            </a:prstGeom>
          </p:spPr>
        </p:pic>
      </p:grpSp>
      <p:grpSp>
        <p:nvGrpSpPr>
          <p:cNvPr id="13" name="Group 12">
            <a:extLst>
              <a:ext uri="{FF2B5EF4-FFF2-40B4-BE49-F238E27FC236}">
                <a16:creationId xmlns:a16="http://schemas.microsoft.com/office/drawing/2014/main" id="{35FE0B54-92D4-E487-B49C-3FA107CD212C}"/>
              </a:ext>
            </a:extLst>
          </p:cNvPr>
          <p:cNvGrpSpPr/>
          <p:nvPr/>
        </p:nvGrpSpPr>
        <p:grpSpPr>
          <a:xfrm>
            <a:off x="7055742" y="6360925"/>
            <a:ext cx="2533718" cy="359820"/>
            <a:chOff x="5258858" y="5662309"/>
            <a:chExt cx="2533718" cy="359820"/>
          </a:xfrm>
        </p:grpSpPr>
        <p:pic>
          <p:nvPicPr>
            <p:cNvPr id="9" name="Picture 8" descr="Icon&#10;&#10;Description automatically generated">
              <a:extLst>
                <a:ext uri="{FF2B5EF4-FFF2-40B4-BE49-F238E27FC236}">
                  <a16:creationId xmlns:a16="http://schemas.microsoft.com/office/drawing/2014/main" id="{3F483A7D-CD62-2E63-DFB9-F2F2E185627B}"/>
                </a:ext>
              </a:extLst>
            </p:cNvPr>
            <p:cNvPicPr>
              <a:picLocks noChangeAspect="1"/>
            </p:cNvPicPr>
            <p:nvPr/>
          </p:nvPicPr>
          <p:blipFill>
            <a:blip r:embed="rId5"/>
            <a:stretch>
              <a:fillRect/>
            </a:stretch>
          </p:blipFill>
          <p:spPr>
            <a:xfrm>
              <a:off x="5589931" y="5662309"/>
              <a:ext cx="355845" cy="355845"/>
            </a:xfrm>
            <a:prstGeom prst="rect">
              <a:avLst/>
            </a:prstGeom>
          </p:spPr>
        </p:pic>
        <p:sp>
          <p:nvSpPr>
            <p:cNvPr id="19" name="TextBox 18">
              <a:extLst>
                <a:ext uri="{FF2B5EF4-FFF2-40B4-BE49-F238E27FC236}">
                  <a16:creationId xmlns:a16="http://schemas.microsoft.com/office/drawing/2014/main" id="{7A07CFED-5F60-7FF1-4FC9-7C1769DF92F6}"/>
                </a:ext>
              </a:extLst>
            </p:cNvPr>
            <p:cNvSpPr txBox="1"/>
            <p:nvPr/>
          </p:nvSpPr>
          <p:spPr>
            <a:xfrm>
              <a:off x="5909648" y="5683575"/>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CONSULTED</a:t>
              </a:r>
            </a:p>
          </p:txBody>
        </p:sp>
        <p:pic>
          <p:nvPicPr>
            <p:cNvPr id="25" name="Graphic 24">
              <a:extLst>
                <a:ext uri="{FF2B5EF4-FFF2-40B4-BE49-F238E27FC236}">
                  <a16:creationId xmlns:a16="http://schemas.microsoft.com/office/drawing/2014/main" id="{8494123F-0D39-0220-A44C-75E7F229BF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8858" y="5726069"/>
              <a:ext cx="274320" cy="274320"/>
            </a:xfrm>
            <a:prstGeom prst="rect">
              <a:avLst/>
            </a:prstGeom>
          </p:spPr>
        </p:pic>
      </p:grpSp>
      <p:grpSp>
        <p:nvGrpSpPr>
          <p:cNvPr id="6" name="Group 5">
            <a:extLst>
              <a:ext uri="{FF2B5EF4-FFF2-40B4-BE49-F238E27FC236}">
                <a16:creationId xmlns:a16="http://schemas.microsoft.com/office/drawing/2014/main" id="{7BF11C58-00BA-AC60-B087-00236A873377}"/>
              </a:ext>
            </a:extLst>
          </p:cNvPr>
          <p:cNvGrpSpPr/>
          <p:nvPr/>
        </p:nvGrpSpPr>
        <p:grpSpPr>
          <a:xfrm>
            <a:off x="3963572" y="6360925"/>
            <a:ext cx="2832516" cy="359820"/>
            <a:chOff x="5258858" y="5283888"/>
            <a:chExt cx="2832516" cy="359820"/>
          </a:xfrm>
        </p:grpSpPr>
        <p:pic>
          <p:nvPicPr>
            <p:cNvPr id="7" name="Picture 6" descr="A picture containing text, sign, outdoor, clipart&#10;&#10;Description automatically generated">
              <a:extLst>
                <a:ext uri="{FF2B5EF4-FFF2-40B4-BE49-F238E27FC236}">
                  <a16:creationId xmlns:a16="http://schemas.microsoft.com/office/drawing/2014/main" id="{061A0E9E-B98A-FD9D-3B43-DE5B00C76B9C}"/>
                </a:ext>
              </a:extLst>
            </p:cNvPr>
            <p:cNvPicPr>
              <a:picLocks noChangeAspect="1"/>
            </p:cNvPicPr>
            <p:nvPr/>
          </p:nvPicPr>
          <p:blipFill>
            <a:blip r:embed="rId8"/>
            <a:stretch>
              <a:fillRect/>
            </a:stretch>
          </p:blipFill>
          <p:spPr>
            <a:xfrm>
              <a:off x="5589931" y="5283888"/>
              <a:ext cx="355845" cy="355845"/>
            </a:xfrm>
            <a:prstGeom prst="rect">
              <a:avLst/>
            </a:prstGeom>
          </p:spPr>
        </p:pic>
        <p:sp>
          <p:nvSpPr>
            <p:cNvPr id="18" name="TextBox 17">
              <a:extLst>
                <a:ext uri="{FF2B5EF4-FFF2-40B4-BE49-F238E27FC236}">
                  <a16:creationId xmlns:a16="http://schemas.microsoft.com/office/drawing/2014/main" id="{1ECF7B09-295E-295E-5B15-7EC0B4824531}"/>
                </a:ext>
              </a:extLst>
            </p:cNvPr>
            <p:cNvSpPr txBox="1"/>
            <p:nvPr/>
          </p:nvSpPr>
          <p:spPr>
            <a:xfrm>
              <a:off x="5910733" y="5305154"/>
              <a:ext cx="2180641"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ACCOUNTABLE</a:t>
              </a:r>
            </a:p>
          </p:txBody>
        </p:sp>
        <p:pic>
          <p:nvPicPr>
            <p:cNvPr id="26" name="Graphic 25">
              <a:extLst>
                <a:ext uri="{FF2B5EF4-FFF2-40B4-BE49-F238E27FC236}">
                  <a16:creationId xmlns:a16="http://schemas.microsoft.com/office/drawing/2014/main" id="{E2396937-F72E-0021-BB48-920FA3F309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858" y="5323635"/>
              <a:ext cx="274320" cy="274320"/>
            </a:xfrm>
            <a:prstGeom prst="rect">
              <a:avLst/>
            </a:prstGeom>
          </p:spPr>
        </p:pic>
      </p:grpSp>
      <p:grpSp>
        <p:nvGrpSpPr>
          <p:cNvPr id="14" name="Group 13">
            <a:extLst>
              <a:ext uri="{FF2B5EF4-FFF2-40B4-BE49-F238E27FC236}">
                <a16:creationId xmlns:a16="http://schemas.microsoft.com/office/drawing/2014/main" id="{F5FD6E4D-9184-2FFE-36F3-8C6898C083F2}"/>
              </a:ext>
            </a:extLst>
          </p:cNvPr>
          <p:cNvGrpSpPr/>
          <p:nvPr/>
        </p:nvGrpSpPr>
        <p:grpSpPr>
          <a:xfrm>
            <a:off x="9777695" y="6360925"/>
            <a:ext cx="2533718" cy="359819"/>
            <a:chOff x="5258858" y="6040731"/>
            <a:chExt cx="2533718" cy="359819"/>
          </a:xfrm>
        </p:grpSpPr>
        <p:pic>
          <p:nvPicPr>
            <p:cNvPr id="12" name="Picture 11" descr="Icon&#10;&#10;Description automatically generated">
              <a:extLst>
                <a:ext uri="{FF2B5EF4-FFF2-40B4-BE49-F238E27FC236}">
                  <a16:creationId xmlns:a16="http://schemas.microsoft.com/office/drawing/2014/main" id="{4A67C2A4-D661-DDCC-07E2-60E9E892B5E1}"/>
                </a:ext>
              </a:extLst>
            </p:cNvPr>
            <p:cNvPicPr>
              <a:picLocks noChangeAspect="1"/>
            </p:cNvPicPr>
            <p:nvPr/>
          </p:nvPicPr>
          <p:blipFill>
            <a:blip r:embed="rId11"/>
            <a:stretch>
              <a:fillRect/>
            </a:stretch>
          </p:blipFill>
          <p:spPr>
            <a:xfrm>
              <a:off x="5589931" y="6040731"/>
              <a:ext cx="355845" cy="355845"/>
            </a:xfrm>
            <a:prstGeom prst="rect">
              <a:avLst/>
            </a:prstGeom>
          </p:spPr>
        </p:pic>
        <p:sp>
          <p:nvSpPr>
            <p:cNvPr id="20" name="TextBox 19">
              <a:extLst>
                <a:ext uri="{FF2B5EF4-FFF2-40B4-BE49-F238E27FC236}">
                  <a16:creationId xmlns:a16="http://schemas.microsoft.com/office/drawing/2014/main" id="{2CCC8ACA-D8AE-7C84-431B-B9723C817D97}"/>
                </a:ext>
              </a:extLst>
            </p:cNvPr>
            <p:cNvSpPr txBox="1"/>
            <p:nvPr/>
          </p:nvSpPr>
          <p:spPr>
            <a:xfrm>
              <a:off x="5909648" y="6061996"/>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INFORMED</a:t>
              </a:r>
            </a:p>
          </p:txBody>
        </p:sp>
        <p:pic>
          <p:nvPicPr>
            <p:cNvPr id="27" name="Graphic 26">
              <a:extLst>
                <a:ext uri="{FF2B5EF4-FFF2-40B4-BE49-F238E27FC236}">
                  <a16:creationId xmlns:a16="http://schemas.microsoft.com/office/drawing/2014/main" id="{397D3394-C805-D982-BEBB-A3AA22A6EF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58858" y="6117995"/>
              <a:ext cx="274320" cy="274320"/>
            </a:xfrm>
            <a:prstGeom prst="rect">
              <a:avLst/>
            </a:prstGeom>
          </p:spPr>
        </p:pic>
      </p:grpSp>
      <p:graphicFrame>
        <p:nvGraphicFramePr>
          <p:cNvPr id="15" name="Table 14">
            <a:extLst>
              <a:ext uri="{FF2B5EF4-FFF2-40B4-BE49-F238E27FC236}">
                <a16:creationId xmlns:a16="http://schemas.microsoft.com/office/drawing/2014/main" id="{DF7E2EA1-A6E7-BCF2-2D30-F26BF9C99BB1}"/>
              </a:ext>
            </a:extLst>
          </p:cNvPr>
          <p:cNvGraphicFramePr>
            <a:graphicFrameLocks noGrp="1"/>
          </p:cNvGraphicFramePr>
          <p:nvPr>
            <p:extLst>
              <p:ext uri="{D42A27DB-BD31-4B8C-83A1-F6EECF244321}">
                <p14:modId xmlns:p14="http://schemas.microsoft.com/office/powerpoint/2010/main" val="362456172"/>
              </p:ext>
            </p:extLst>
          </p:nvPr>
        </p:nvGraphicFramePr>
        <p:xfrm>
          <a:off x="300446" y="1387615"/>
          <a:ext cx="11469802" cy="3342202"/>
        </p:xfrm>
        <a:graphic>
          <a:graphicData uri="http://schemas.openxmlformats.org/drawingml/2006/table">
            <a:tbl>
              <a:tblPr>
                <a:tableStyleId>{5C22544A-7EE6-4342-B048-85BDC9FD1C3A}</a:tableStyleId>
              </a:tblPr>
              <a:tblGrid>
                <a:gridCol w="455151">
                  <a:extLst>
                    <a:ext uri="{9D8B030D-6E8A-4147-A177-3AD203B41FA5}">
                      <a16:colId xmlns:a16="http://schemas.microsoft.com/office/drawing/2014/main" val="2399945540"/>
                    </a:ext>
                  </a:extLst>
                </a:gridCol>
                <a:gridCol w="1911631">
                  <a:extLst>
                    <a:ext uri="{9D8B030D-6E8A-4147-A177-3AD203B41FA5}">
                      <a16:colId xmlns:a16="http://schemas.microsoft.com/office/drawing/2014/main" val="1443641904"/>
                    </a:ext>
                  </a:extLst>
                </a:gridCol>
                <a:gridCol w="455151">
                  <a:extLst>
                    <a:ext uri="{9D8B030D-6E8A-4147-A177-3AD203B41FA5}">
                      <a16:colId xmlns:a16="http://schemas.microsoft.com/office/drawing/2014/main" val="415864803"/>
                    </a:ext>
                  </a:extLst>
                </a:gridCol>
                <a:gridCol w="455151">
                  <a:extLst>
                    <a:ext uri="{9D8B030D-6E8A-4147-A177-3AD203B41FA5}">
                      <a16:colId xmlns:a16="http://schemas.microsoft.com/office/drawing/2014/main" val="4154945041"/>
                    </a:ext>
                  </a:extLst>
                </a:gridCol>
                <a:gridCol w="455151">
                  <a:extLst>
                    <a:ext uri="{9D8B030D-6E8A-4147-A177-3AD203B41FA5}">
                      <a16:colId xmlns:a16="http://schemas.microsoft.com/office/drawing/2014/main" val="1939968154"/>
                    </a:ext>
                  </a:extLst>
                </a:gridCol>
                <a:gridCol w="455151">
                  <a:extLst>
                    <a:ext uri="{9D8B030D-6E8A-4147-A177-3AD203B41FA5}">
                      <a16:colId xmlns:a16="http://schemas.microsoft.com/office/drawing/2014/main" val="3012417241"/>
                    </a:ext>
                  </a:extLst>
                </a:gridCol>
                <a:gridCol w="455151">
                  <a:extLst>
                    <a:ext uri="{9D8B030D-6E8A-4147-A177-3AD203B41FA5}">
                      <a16:colId xmlns:a16="http://schemas.microsoft.com/office/drawing/2014/main" val="2367849165"/>
                    </a:ext>
                  </a:extLst>
                </a:gridCol>
                <a:gridCol w="455151">
                  <a:extLst>
                    <a:ext uri="{9D8B030D-6E8A-4147-A177-3AD203B41FA5}">
                      <a16:colId xmlns:a16="http://schemas.microsoft.com/office/drawing/2014/main" val="3667678671"/>
                    </a:ext>
                  </a:extLst>
                </a:gridCol>
                <a:gridCol w="455151">
                  <a:extLst>
                    <a:ext uri="{9D8B030D-6E8A-4147-A177-3AD203B41FA5}">
                      <a16:colId xmlns:a16="http://schemas.microsoft.com/office/drawing/2014/main" val="509929740"/>
                    </a:ext>
                  </a:extLst>
                </a:gridCol>
                <a:gridCol w="455151">
                  <a:extLst>
                    <a:ext uri="{9D8B030D-6E8A-4147-A177-3AD203B41FA5}">
                      <a16:colId xmlns:a16="http://schemas.microsoft.com/office/drawing/2014/main" val="2286487947"/>
                    </a:ext>
                  </a:extLst>
                </a:gridCol>
                <a:gridCol w="455151">
                  <a:extLst>
                    <a:ext uri="{9D8B030D-6E8A-4147-A177-3AD203B41FA5}">
                      <a16:colId xmlns:a16="http://schemas.microsoft.com/office/drawing/2014/main" val="4134033808"/>
                    </a:ext>
                  </a:extLst>
                </a:gridCol>
                <a:gridCol w="455151">
                  <a:extLst>
                    <a:ext uri="{9D8B030D-6E8A-4147-A177-3AD203B41FA5}">
                      <a16:colId xmlns:a16="http://schemas.microsoft.com/office/drawing/2014/main" val="3187068067"/>
                    </a:ext>
                  </a:extLst>
                </a:gridCol>
                <a:gridCol w="455151">
                  <a:extLst>
                    <a:ext uri="{9D8B030D-6E8A-4147-A177-3AD203B41FA5}">
                      <a16:colId xmlns:a16="http://schemas.microsoft.com/office/drawing/2014/main" val="689140610"/>
                    </a:ext>
                  </a:extLst>
                </a:gridCol>
                <a:gridCol w="455151">
                  <a:extLst>
                    <a:ext uri="{9D8B030D-6E8A-4147-A177-3AD203B41FA5}">
                      <a16:colId xmlns:a16="http://schemas.microsoft.com/office/drawing/2014/main" val="2152919011"/>
                    </a:ext>
                  </a:extLst>
                </a:gridCol>
                <a:gridCol w="455151">
                  <a:extLst>
                    <a:ext uri="{9D8B030D-6E8A-4147-A177-3AD203B41FA5}">
                      <a16:colId xmlns:a16="http://schemas.microsoft.com/office/drawing/2014/main" val="3343550266"/>
                    </a:ext>
                  </a:extLst>
                </a:gridCol>
                <a:gridCol w="455151">
                  <a:extLst>
                    <a:ext uri="{9D8B030D-6E8A-4147-A177-3AD203B41FA5}">
                      <a16:colId xmlns:a16="http://schemas.microsoft.com/office/drawing/2014/main" val="1392218135"/>
                    </a:ext>
                  </a:extLst>
                </a:gridCol>
                <a:gridCol w="455151">
                  <a:extLst>
                    <a:ext uri="{9D8B030D-6E8A-4147-A177-3AD203B41FA5}">
                      <a16:colId xmlns:a16="http://schemas.microsoft.com/office/drawing/2014/main" val="1694239896"/>
                    </a:ext>
                  </a:extLst>
                </a:gridCol>
                <a:gridCol w="455151">
                  <a:extLst>
                    <a:ext uri="{9D8B030D-6E8A-4147-A177-3AD203B41FA5}">
                      <a16:colId xmlns:a16="http://schemas.microsoft.com/office/drawing/2014/main" val="2366773283"/>
                    </a:ext>
                  </a:extLst>
                </a:gridCol>
                <a:gridCol w="455151">
                  <a:extLst>
                    <a:ext uri="{9D8B030D-6E8A-4147-A177-3AD203B41FA5}">
                      <a16:colId xmlns:a16="http://schemas.microsoft.com/office/drawing/2014/main" val="4288418411"/>
                    </a:ext>
                  </a:extLst>
                </a:gridCol>
                <a:gridCol w="455151">
                  <a:extLst>
                    <a:ext uri="{9D8B030D-6E8A-4147-A177-3AD203B41FA5}">
                      <a16:colId xmlns:a16="http://schemas.microsoft.com/office/drawing/2014/main" val="2551594290"/>
                    </a:ext>
                  </a:extLst>
                </a:gridCol>
                <a:gridCol w="455151">
                  <a:extLst>
                    <a:ext uri="{9D8B030D-6E8A-4147-A177-3AD203B41FA5}">
                      <a16:colId xmlns:a16="http://schemas.microsoft.com/office/drawing/2014/main" val="246259225"/>
                    </a:ext>
                  </a:extLst>
                </a:gridCol>
                <a:gridCol w="455151">
                  <a:extLst>
                    <a:ext uri="{9D8B030D-6E8A-4147-A177-3AD203B41FA5}">
                      <a16:colId xmlns:a16="http://schemas.microsoft.com/office/drawing/2014/main" val="2685803105"/>
                    </a:ext>
                  </a:extLst>
                </a:gridCol>
              </a:tblGrid>
              <a:tr h="1880889">
                <a:tc>
                  <a:txBody>
                    <a:bodyPr/>
                    <a:lstStyle/>
                    <a:p>
                      <a:pPr algn="l" fontAlgn="b"/>
                      <a:r>
                        <a:rPr lang="en-US" sz="1000" u="none" strike="noStrike" dirty="0">
                          <a:effectLst/>
                          <a:latin typeface="Century Gothic" panose="020B0502020202020204" pitchFamily="34" charset="0"/>
                        </a:rPr>
                        <a:t> </a:t>
                      </a:r>
                      <a:endParaRPr lang="en-US" sz="1050" b="0"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Century Gothic" panose="020B0502020202020204" pitchFamily="34" charset="0"/>
                        </a:rPr>
                        <a:t>  Executive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Steering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Advisory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Tech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Functional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SME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Project Team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Developer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Administrative Support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Business Analyst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Consultant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PMO</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3</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extLst>
                  <a:ext uri="{0D108BD9-81ED-4DB2-BD59-A6C34878D82A}">
                    <a16:rowId xmlns:a16="http://schemas.microsoft.com/office/drawing/2014/main" val="2064995599"/>
                  </a:ext>
                </a:extLst>
              </a:tr>
              <a:tr h="423551">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ctr"/>
                      <a:r>
                        <a:rPr lang="en-US" sz="1400" u="none" strike="noStrike" dirty="0">
                          <a:effectLst/>
                          <a:latin typeface="Century Gothic" panose="020B0502020202020204" pitchFamily="34" charset="0"/>
                        </a:rPr>
                        <a:t>Project Leadership</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Team Members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7EE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Sub-Teams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2F0D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External Resources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992998"/>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Build Deliverables</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C / 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 / 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 / 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 / 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A /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730204531"/>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Create Status Report</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3215109925"/>
                  </a:ext>
                </a:extLst>
              </a:tr>
            </a:tbl>
          </a:graphicData>
        </a:graphic>
      </p:graphicFrame>
      <p:sp>
        <p:nvSpPr>
          <p:cNvPr id="34" name="TextBox 1">
            <a:extLst>
              <a:ext uri="{FF2B5EF4-FFF2-40B4-BE49-F238E27FC236}">
                <a16:creationId xmlns:a16="http://schemas.microsoft.com/office/drawing/2014/main" id="{45B7C33D-9891-136F-F51B-ECA4EE63B2BC}"/>
              </a:ext>
            </a:extLst>
          </p:cNvPr>
          <p:cNvSpPr txBox="1"/>
          <p:nvPr/>
        </p:nvSpPr>
        <p:spPr>
          <a:xfrm>
            <a:off x="300446" y="2589807"/>
            <a:ext cx="2159000" cy="1003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chemeClr val="tx1">
                    <a:lumMod val="65000"/>
                    <a:lumOff val="35000"/>
                  </a:schemeClr>
                </a:solidFill>
                <a:latin typeface="Century Gothic" panose="020B0502020202020204" pitchFamily="34" charset="0"/>
              </a:rPr>
              <a:t>Project</a:t>
            </a:r>
          </a:p>
          <a:p>
            <a:r>
              <a:rPr lang="en-US" sz="2000" dirty="0">
                <a:solidFill>
                  <a:schemeClr val="tx1">
                    <a:lumMod val="65000"/>
                    <a:lumOff val="35000"/>
                  </a:schemeClr>
                </a:solidFill>
                <a:latin typeface="Century Gothic" panose="020B0502020202020204" pitchFamily="34" charset="0"/>
              </a:rPr>
              <a:t>Deliverable</a:t>
            </a:r>
          </a:p>
          <a:p>
            <a:r>
              <a:rPr lang="en-US" sz="2000" dirty="0">
                <a:solidFill>
                  <a:schemeClr val="tx1">
                    <a:lumMod val="65000"/>
                    <a:lumOff val="35000"/>
                  </a:schemeClr>
                </a:solidFill>
                <a:latin typeface="Century Gothic" panose="020B0502020202020204" pitchFamily="34" charset="0"/>
              </a:rPr>
              <a:t>or</a:t>
            </a:r>
            <a:r>
              <a:rPr lang="en-US" sz="2000" baseline="0" dirty="0">
                <a:solidFill>
                  <a:schemeClr val="tx1">
                    <a:lumMod val="65000"/>
                    <a:lumOff val="35000"/>
                  </a:schemeClr>
                </a:solidFill>
                <a:latin typeface="Century Gothic" panose="020B0502020202020204" pitchFamily="34" charset="0"/>
              </a:rPr>
              <a:t> Activity</a:t>
            </a:r>
            <a:endParaRPr lang="en-US" sz="2000" dirty="0">
              <a:solidFill>
                <a:schemeClr val="tx1">
                  <a:lumMod val="65000"/>
                  <a:lumOff val="35000"/>
                </a:schemeClr>
              </a:solidFill>
              <a:latin typeface="Century Gothic" panose="020B0502020202020204" pitchFamily="34" charset="0"/>
            </a:endParaRPr>
          </a:p>
        </p:txBody>
      </p:sp>
    </p:spTree>
    <p:extLst>
      <p:ext uri="{BB962C8B-B14F-4D97-AF65-F5344CB8AC3E}">
        <p14:creationId xmlns:p14="http://schemas.microsoft.com/office/powerpoint/2010/main" val="423883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43A449B-AAB7-994A-92CE-8F48E2CA7DF6}"/>
              </a:ext>
            </a:extLst>
          </p:cNvPr>
          <p:cNvSpPr txBox="1"/>
          <p:nvPr/>
        </p:nvSpPr>
        <p:spPr>
          <a:xfrm>
            <a:off x="300447" y="317165"/>
            <a:ext cx="7384507" cy="707886"/>
          </a:xfrm>
          <a:prstGeom prst="rect">
            <a:avLst/>
          </a:prstGeom>
          <a:noFill/>
        </p:spPr>
        <p:txBody>
          <a:bodyPr wrap="square" rtlCol="0">
            <a:spAutoFit/>
          </a:bodyPr>
          <a:lstStyle/>
          <a:p>
            <a:r>
              <a:rPr lang="en-US" sz="3200" dirty="0">
                <a:solidFill>
                  <a:schemeClr val="tx1">
                    <a:lumMod val="75000"/>
                    <a:lumOff val="25000"/>
                  </a:schemeClr>
                </a:solidFill>
                <a:latin typeface="Century Gothic" panose="020B0502020202020204" pitchFamily="34" charset="0"/>
              </a:rPr>
              <a:t>PHASE 4: </a:t>
            </a:r>
            <a:r>
              <a:rPr lang="en-US" sz="4000" dirty="0">
                <a:solidFill>
                  <a:schemeClr val="tx1">
                    <a:lumMod val="75000"/>
                    <a:lumOff val="25000"/>
                  </a:schemeClr>
                </a:solidFill>
                <a:latin typeface="Century Gothic" panose="020B0502020202020204" pitchFamily="34" charset="0"/>
              </a:rPr>
              <a:t>CONTROL</a:t>
            </a:r>
          </a:p>
        </p:txBody>
      </p:sp>
      <p:grpSp>
        <p:nvGrpSpPr>
          <p:cNvPr id="3" name="Group 2">
            <a:extLst>
              <a:ext uri="{FF2B5EF4-FFF2-40B4-BE49-F238E27FC236}">
                <a16:creationId xmlns:a16="http://schemas.microsoft.com/office/drawing/2014/main" id="{EE9AB4BC-DD0C-5EC7-54A8-674B573A3F81}"/>
              </a:ext>
            </a:extLst>
          </p:cNvPr>
          <p:cNvGrpSpPr/>
          <p:nvPr/>
        </p:nvGrpSpPr>
        <p:grpSpPr>
          <a:xfrm>
            <a:off x="1165996" y="6360925"/>
            <a:ext cx="2534804" cy="359820"/>
            <a:chOff x="5258858" y="4905467"/>
            <a:chExt cx="2534804" cy="359820"/>
          </a:xfrm>
        </p:grpSpPr>
        <p:pic>
          <p:nvPicPr>
            <p:cNvPr id="5" name="Picture 4" descr="Icon&#10;&#10;Description automatically generated">
              <a:extLst>
                <a:ext uri="{FF2B5EF4-FFF2-40B4-BE49-F238E27FC236}">
                  <a16:creationId xmlns:a16="http://schemas.microsoft.com/office/drawing/2014/main" id="{DBEC881B-F4F8-3143-D244-4207C292CB36}"/>
                </a:ext>
              </a:extLst>
            </p:cNvPr>
            <p:cNvPicPr>
              <a:picLocks noChangeAspect="1"/>
            </p:cNvPicPr>
            <p:nvPr/>
          </p:nvPicPr>
          <p:blipFill>
            <a:blip r:embed="rId2"/>
            <a:stretch>
              <a:fillRect/>
            </a:stretch>
          </p:blipFill>
          <p:spPr>
            <a:xfrm>
              <a:off x="5589931" y="4905467"/>
              <a:ext cx="355845" cy="355845"/>
            </a:xfrm>
            <a:prstGeom prst="rect">
              <a:avLst/>
            </a:prstGeom>
          </p:spPr>
        </p:pic>
        <p:sp>
          <p:nvSpPr>
            <p:cNvPr id="17" name="TextBox 16">
              <a:extLst>
                <a:ext uri="{FF2B5EF4-FFF2-40B4-BE49-F238E27FC236}">
                  <a16:creationId xmlns:a16="http://schemas.microsoft.com/office/drawing/2014/main" id="{7D4BB769-AA7D-3D53-C31A-3D1E1D4B581A}"/>
                </a:ext>
              </a:extLst>
            </p:cNvPr>
            <p:cNvSpPr txBox="1"/>
            <p:nvPr/>
          </p:nvSpPr>
          <p:spPr>
            <a:xfrm>
              <a:off x="5910733" y="4926733"/>
              <a:ext cx="1882929"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RESPONSIBLE</a:t>
              </a:r>
            </a:p>
          </p:txBody>
        </p:sp>
        <p:pic>
          <p:nvPicPr>
            <p:cNvPr id="24" name="Graphic 23">
              <a:extLst>
                <a:ext uri="{FF2B5EF4-FFF2-40B4-BE49-F238E27FC236}">
                  <a16:creationId xmlns:a16="http://schemas.microsoft.com/office/drawing/2014/main" id="{0B70A7D8-AB75-3B42-9545-6296140D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8858" y="4936763"/>
              <a:ext cx="274320" cy="274320"/>
            </a:xfrm>
            <a:prstGeom prst="rect">
              <a:avLst/>
            </a:prstGeom>
          </p:spPr>
        </p:pic>
      </p:grpSp>
      <p:grpSp>
        <p:nvGrpSpPr>
          <p:cNvPr id="13" name="Group 12">
            <a:extLst>
              <a:ext uri="{FF2B5EF4-FFF2-40B4-BE49-F238E27FC236}">
                <a16:creationId xmlns:a16="http://schemas.microsoft.com/office/drawing/2014/main" id="{35FE0B54-92D4-E487-B49C-3FA107CD212C}"/>
              </a:ext>
            </a:extLst>
          </p:cNvPr>
          <p:cNvGrpSpPr/>
          <p:nvPr/>
        </p:nvGrpSpPr>
        <p:grpSpPr>
          <a:xfrm>
            <a:off x="7055742" y="6360925"/>
            <a:ext cx="2533718" cy="359820"/>
            <a:chOff x="5258858" y="5662309"/>
            <a:chExt cx="2533718" cy="359820"/>
          </a:xfrm>
        </p:grpSpPr>
        <p:pic>
          <p:nvPicPr>
            <p:cNvPr id="9" name="Picture 8" descr="Icon&#10;&#10;Description automatically generated">
              <a:extLst>
                <a:ext uri="{FF2B5EF4-FFF2-40B4-BE49-F238E27FC236}">
                  <a16:creationId xmlns:a16="http://schemas.microsoft.com/office/drawing/2014/main" id="{3F483A7D-CD62-2E63-DFB9-F2F2E185627B}"/>
                </a:ext>
              </a:extLst>
            </p:cNvPr>
            <p:cNvPicPr>
              <a:picLocks noChangeAspect="1"/>
            </p:cNvPicPr>
            <p:nvPr/>
          </p:nvPicPr>
          <p:blipFill>
            <a:blip r:embed="rId5"/>
            <a:stretch>
              <a:fillRect/>
            </a:stretch>
          </p:blipFill>
          <p:spPr>
            <a:xfrm>
              <a:off x="5589931" y="5662309"/>
              <a:ext cx="355845" cy="355845"/>
            </a:xfrm>
            <a:prstGeom prst="rect">
              <a:avLst/>
            </a:prstGeom>
          </p:spPr>
        </p:pic>
        <p:sp>
          <p:nvSpPr>
            <p:cNvPr id="19" name="TextBox 18">
              <a:extLst>
                <a:ext uri="{FF2B5EF4-FFF2-40B4-BE49-F238E27FC236}">
                  <a16:creationId xmlns:a16="http://schemas.microsoft.com/office/drawing/2014/main" id="{7A07CFED-5F60-7FF1-4FC9-7C1769DF92F6}"/>
                </a:ext>
              </a:extLst>
            </p:cNvPr>
            <p:cNvSpPr txBox="1"/>
            <p:nvPr/>
          </p:nvSpPr>
          <p:spPr>
            <a:xfrm>
              <a:off x="5909648" y="5683575"/>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CONSULTED</a:t>
              </a:r>
            </a:p>
          </p:txBody>
        </p:sp>
        <p:pic>
          <p:nvPicPr>
            <p:cNvPr id="25" name="Graphic 24">
              <a:extLst>
                <a:ext uri="{FF2B5EF4-FFF2-40B4-BE49-F238E27FC236}">
                  <a16:creationId xmlns:a16="http://schemas.microsoft.com/office/drawing/2014/main" id="{8494123F-0D39-0220-A44C-75E7F229BF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8858" y="5726069"/>
              <a:ext cx="274320" cy="274320"/>
            </a:xfrm>
            <a:prstGeom prst="rect">
              <a:avLst/>
            </a:prstGeom>
          </p:spPr>
        </p:pic>
      </p:grpSp>
      <p:grpSp>
        <p:nvGrpSpPr>
          <p:cNvPr id="6" name="Group 5">
            <a:extLst>
              <a:ext uri="{FF2B5EF4-FFF2-40B4-BE49-F238E27FC236}">
                <a16:creationId xmlns:a16="http://schemas.microsoft.com/office/drawing/2014/main" id="{7BF11C58-00BA-AC60-B087-00236A873377}"/>
              </a:ext>
            </a:extLst>
          </p:cNvPr>
          <p:cNvGrpSpPr/>
          <p:nvPr/>
        </p:nvGrpSpPr>
        <p:grpSpPr>
          <a:xfrm>
            <a:off x="3963572" y="6360925"/>
            <a:ext cx="2832516" cy="359820"/>
            <a:chOff x="5258858" y="5283888"/>
            <a:chExt cx="2832516" cy="359820"/>
          </a:xfrm>
        </p:grpSpPr>
        <p:pic>
          <p:nvPicPr>
            <p:cNvPr id="7" name="Picture 6" descr="A picture containing text, sign, outdoor, clipart&#10;&#10;Description automatically generated">
              <a:extLst>
                <a:ext uri="{FF2B5EF4-FFF2-40B4-BE49-F238E27FC236}">
                  <a16:creationId xmlns:a16="http://schemas.microsoft.com/office/drawing/2014/main" id="{061A0E9E-B98A-FD9D-3B43-DE5B00C76B9C}"/>
                </a:ext>
              </a:extLst>
            </p:cNvPr>
            <p:cNvPicPr>
              <a:picLocks noChangeAspect="1"/>
            </p:cNvPicPr>
            <p:nvPr/>
          </p:nvPicPr>
          <p:blipFill>
            <a:blip r:embed="rId8"/>
            <a:stretch>
              <a:fillRect/>
            </a:stretch>
          </p:blipFill>
          <p:spPr>
            <a:xfrm>
              <a:off x="5589931" y="5283888"/>
              <a:ext cx="355845" cy="355845"/>
            </a:xfrm>
            <a:prstGeom prst="rect">
              <a:avLst/>
            </a:prstGeom>
          </p:spPr>
        </p:pic>
        <p:sp>
          <p:nvSpPr>
            <p:cNvPr id="18" name="TextBox 17">
              <a:extLst>
                <a:ext uri="{FF2B5EF4-FFF2-40B4-BE49-F238E27FC236}">
                  <a16:creationId xmlns:a16="http://schemas.microsoft.com/office/drawing/2014/main" id="{1ECF7B09-295E-295E-5B15-7EC0B4824531}"/>
                </a:ext>
              </a:extLst>
            </p:cNvPr>
            <p:cNvSpPr txBox="1"/>
            <p:nvPr/>
          </p:nvSpPr>
          <p:spPr>
            <a:xfrm>
              <a:off x="5910733" y="5305154"/>
              <a:ext cx="2180641"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ACCOUNTABLE</a:t>
              </a:r>
            </a:p>
          </p:txBody>
        </p:sp>
        <p:pic>
          <p:nvPicPr>
            <p:cNvPr id="26" name="Graphic 25">
              <a:extLst>
                <a:ext uri="{FF2B5EF4-FFF2-40B4-BE49-F238E27FC236}">
                  <a16:creationId xmlns:a16="http://schemas.microsoft.com/office/drawing/2014/main" id="{E2396937-F72E-0021-BB48-920FA3F309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858" y="5323635"/>
              <a:ext cx="274320" cy="274320"/>
            </a:xfrm>
            <a:prstGeom prst="rect">
              <a:avLst/>
            </a:prstGeom>
          </p:spPr>
        </p:pic>
      </p:grpSp>
      <p:grpSp>
        <p:nvGrpSpPr>
          <p:cNvPr id="14" name="Group 13">
            <a:extLst>
              <a:ext uri="{FF2B5EF4-FFF2-40B4-BE49-F238E27FC236}">
                <a16:creationId xmlns:a16="http://schemas.microsoft.com/office/drawing/2014/main" id="{F5FD6E4D-9184-2FFE-36F3-8C6898C083F2}"/>
              </a:ext>
            </a:extLst>
          </p:cNvPr>
          <p:cNvGrpSpPr/>
          <p:nvPr/>
        </p:nvGrpSpPr>
        <p:grpSpPr>
          <a:xfrm>
            <a:off x="9777695" y="6360925"/>
            <a:ext cx="2533718" cy="359819"/>
            <a:chOff x="5258858" y="6040731"/>
            <a:chExt cx="2533718" cy="359819"/>
          </a:xfrm>
        </p:grpSpPr>
        <p:pic>
          <p:nvPicPr>
            <p:cNvPr id="12" name="Picture 11" descr="Icon&#10;&#10;Description automatically generated">
              <a:extLst>
                <a:ext uri="{FF2B5EF4-FFF2-40B4-BE49-F238E27FC236}">
                  <a16:creationId xmlns:a16="http://schemas.microsoft.com/office/drawing/2014/main" id="{4A67C2A4-D661-DDCC-07E2-60E9E892B5E1}"/>
                </a:ext>
              </a:extLst>
            </p:cNvPr>
            <p:cNvPicPr>
              <a:picLocks noChangeAspect="1"/>
            </p:cNvPicPr>
            <p:nvPr/>
          </p:nvPicPr>
          <p:blipFill>
            <a:blip r:embed="rId11"/>
            <a:stretch>
              <a:fillRect/>
            </a:stretch>
          </p:blipFill>
          <p:spPr>
            <a:xfrm>
              <a:off x="5589931" y="6040731"/>
              <a:ext cx="355845" cy="355845"/>
            </a:xfrm>
            <a:prstGeom prst="rect">
              <a:avLst/>
            </a:prstGeom>
          </p:spPr>
        </p:pic>
        <p:sp>
          <p:nvSpPr>
            <p:cNvPr id="20" name="TextBox 19">
              <a:extLst>
                <a:ext uri="{FF2B5EF4-FFF2-40B4-BE49-F238E27FC236}">
                  <a16:creationId xmlns:a16="http://schemas.microsoft.com/office/drawing/2014/main" id="{2CCC8ACA-D8AE-7C84-431B-B9723C817D97}"/>
                </a:ext>
              </a:extLst>
            </p:cNvPr>
            <p:cNvSpPr txBox="1"/>
            <p:nvPr/>
          </p:nvSpPr>
          <p:spPr>
            <a:xfrm>
              <a:off x="5909648" y="6061996"/>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INFORMED</a:t>
              </a:r>
            </a:p>
          </p:txBody>
        </p:sp>
        <p:pic>
          <p:nvPicPr>
            <p:cNvPr id="27" name="Graphic 26">
              <a:extLst>
                <a:ext uri="{FF2B5EF4-FFF2-40B4-BE49-F238E27FC236}">
                  <a16:creationId xmlns:a16="http://schemas.microsoft.com/office/drawing/2014/main" id="{397D3394-C805-D982-BEBB-A3AA22A6EF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58858" y="6117995"/>
              <a:ext cx="274320" cy="274320"/>
            </a:xfrm>
            <a:prstGeom prst="rect">
              <a:avLst/>
            </a:prstGeom>
          </p:spPr>
        </p:pic>
      </p:grpSp>
      <p:graphicFrame>
        <p:nvGraphicFramePr>
          <p:cNvPr id="15" name="Table 14">
            <a:extLst>
              <a:ext uri="{FF2B5EF4-FFF2-40B4-BE49-F238E27FC236}">
                <a16:creationId xmlns:a16="http://schemas.microsoft.com/office/drawing/2014/main" id="{DF7E2EA1-A6E7-BCF2-2D30-F26BF9C99BB1}"/>
              </a:ext>
            </a:extLst>
          </p:cNvPr>
          <p:cNvGraphicFramePr>
            <a:graphicFrameLocks noGrp="1"/>
          </p:cNvGraphicFramePr>
          <p:nvPr>
            <p:extLst>
              <p:ext uri="{D42A27DB-BD31-4B8C-83A1-F6EECF244321}">
                <p14:modId xmlns:p14="http://schemas.microsoft.com/office/powerpoint/2010/main" val="124008522"/>
              </p:ext>
            </p:extLst>
          </p:nvPr>
        </p:nvGraphicFramePr>
        <p:xfrm>
          <a:off x="300446" y="1387615"/>
          <a:ext cx="11469802" cy="2823321"/>
        </p:xfrm>
        <a:graphic>
          <a:graphicData uri="http://schemas.openxmlformats.org/drawingml/2006/table">
            <a:tbl>
              <a:tblPr>
                <a:tableStyleId>{5C22544A-7EE6-4342-B048-85BDC9FD1C3A}</a:tableStyleId>
              </a:tblPr>
              <a:tblGrid>
                <a:gridCol w="455151">
                  <a:extLst>
                    <a:ext uri="{9D8B030D-6E8A-4147-A177-3AD203B41FA5}">
                      <a16:colId xmlns:a16="http://schemas.microsoft.com/office/drawing/2014/main" val="2399945540"/>
                    </a:ext>
                  </a:extLst>
                </a:gridCol>
                <a:gridCol w="1911631">
                  <a:extLst>
                    <a:ext uri="{9D8B030D-6E8A-4147-A177-3AD203B41FA5}">
                      <a16:colId xmlns:a16="http://schemas.microsoft.com/office/drawing/2014/main" val="1443641904"/>
                    </a:ext>
                  </a:extLst>
                </a:gridCol>
                <a:gridCol w="455151">
                  <a:extLst>
                    <a:ext uri="{9D8B030D-6E8A-4147-A177-3AD203B41FA5}">
                      <a16:colId xmlns:a16="http://schemas.microsoft.com/office/drawing/2014/main" val="415864803"/>
                    </a:ext>
                  </a:extLst>
                </a:gridCol>
                <a:gridCol w="455151">
                  <a:extLst>
                    <a:ext uri="{9D8B030D-6E8A-4147-A177-3AD203B41FA5}">
                      <a16:colId xmlns:a16="http://schemas.microsoft.com/office/drawing/2014/main" val="4154945041"/>
                    </a:ext>
                  </a:extLst>
                </a:gridCol>
                <a:gridCol w="455151">
                  <a:extLst>
                    <a:ext uri="{9D8B030D-6E8A-4147-A177-3AD203B41FA5}">
                      <a16:colId xmlns:a16="http://schemas.microsoft.com/office/drawing/2014/main" val="1939968154"/>
                    </a:ext>
                  </a:extLst>
                </a:gridCol>
                <a:gridCol w="455151">
                  <a:extLst>
                    <a:ext uri="{9D8B030D-6E8A-4147-A177-3AD203B41FA5}">
                      <a16:colId xmlns:a16="http://schemas.microsoft.com/office/drawing/2014/main" val="3012417241"/>
                    </a:ext>
                  </a:extLst>
                </a:gridCol>
                <a:gridCol w="455151">
                  <a:extLst>
                    <a:ext uri="{9D8B030D-6E8A-4147-A177-3AD203B41FA5}">
                      <a16:colId xmlns:a16="http://schemas.microsoft.com/office/drawing/2014/main" val="2367849165"/>
                    </a:ext>
                  </a:extLst>
                </a:gridCol>
                <a:gridCol w="455151">
                  <a:extLst>
                    <a:ext uri="{9D8B030D-6E8A-4147-A177-3AD203B41FA5}">
                      <a16:colId xmlns:a16="http://schemas.microsoft.com/office/drawing/2014/main" val="3667678671"/>
                    </a:ext>
                  </a:extLst>
                </a:gridCol>
                <a:gridCol w="455151">
                  <a:extLst>
                    <a:ext uri="{9D8B030D-6E8A-4147-A177-3AD203B41FA5}">
                      <a16:colId xmlns:a16="http://schemas.microsoft.com/office/drawing/2014/main" val="509929740"/>
                    </a:ext>
                  </a:extLst>
                </a:gridCol>
                <a:gridCol w="455151">
                  <a:extLst>
                    <a:ext uri="{9D8B030D-6E8A-4147-A177-3AD203B41FA5}">
                      <a16:colId xmlns:a16="http://schemas.microsoft.com/office/drawing/2014/main" val="2286487947"/>
                    </a:ext>
                  </a:extLst>
                </a:gridCol>
                <a:gridCol w="455151">
                  <a:extLst>
                    <a:ext uri="{9D8B030D-6E8A-4147-A177-3AD203B41FA5}">
                      <a16:colId xmlns:a16="http://schemas.microsoft.com/office/drawing/2014/main" val="4134033808"/>
                    </a:ext>
                  </a:extLst>
                </a:gridCol>
                <a:gridCol w="455151">
                  <a:extLst>
                    <a:ext uri="{9D8B030D-6E8A-4147-A177-3AD203B41FA5}">
                      <a16:colId xmlns:a16="http://schemas.microsoft.com/office/drawing/2014/main" val="3187068067"/>
                    </a:ext>
                  </a:extLst>
                </a:gridCol>
                <a:gridCol w="455151">
                  <a:extLst>
                    <a:ext uri="{9D8B030D-6E8A-4147-A177-3AD203B41FA5}">
                      <a16:colId xmlns:a16="http://schemas.microsoft.com/office/drawing/2014/main" val="689140610"/>
                    </a:ext>
                  </a:extLst>
                </a:gridCol>
                <a:gridCol w="455151">
                  <a:extLst>
                    <a:ext uri="{9D8B030D-6E8A-4147-A177-3AD203B41FA5}">
                      <a16:colId xmlns:a16="http://schemas.microsoft.com/office/drawing/2014/main" val="2152919011"/>
                    </a:ext>
                  </a:extLst>
                </a:gridCol>
                <a:gridCol w="455151">
                  <a:extLst>
                    <a:ext uri="{9D8B030D-6E8A-4147-A177-3AD203B41FA5}">
                      <a16:colId xmlns:a16="http://schemas.microsoft.com/office/drawing/2014/main" val="3343550266"/>
                    </a:ext>
                  </a:extLst>
                </a:gridCol>
                <a:gridCol w="455151">
                  <a:extLst>
                    <a:ext uri="{9D8B030D-6E8A-4147-A177-3AD203B41FA5}">
                      <a16:colId xmlns:a16="http://schemas.microsoft.com/office/drawing/2014/main" val="1392218135"/>
                    </a:ext>
                  </a:extLst>
                </a:gridCol>
                <a:gridCol w="455151">
                  <a:extLst>
                    <a:ext uri="{9D8B030D-6E8A-4147-A177-3AD203B41FA5}">
                      <a16:colId xmlns:a16="http://schemas.microsoft.com/office/drawing/2014/main" val="1694239896"/>
                    </a:ext>
                  </a:extLst>
                </a:gridCol>
                <a:gridCol w="455151">
                  <a:extLst>
                    <a:ext uri="{9D8B030D-6E8A-4147-A177-3AD203B41FA5}">
                      <a16:colId xmlns:a16="http://schemas.microsoft.com/office/drawing/2014/main" val="2366773283"/>
                    </a:ext>
                  </a:extLst>
                </a:gridCol>
                <a:gridCol w="455151">
                  <a:extLst>
                    <a:ext uri="{9D8B030D-6E8A-4147-A177-3AD203B41FA5}">
                      <a16:colId xmlns:a16="http://schemas.microsoft.com/office/drawing/2014/main" val="4288418411"/>
                    </a:ext>
                  </a:extLst>
                </a:gridCol>
                <a:gridCol w="455151">
                  <a:extLst>
                    <a:ext uri="{9D8B030D-6E8A-4147-A177-3AD203B41FA5}">
                      <a16:colId xmlns:a16="http://schemas.microsoft.com/office/drawing/2014/main" val="2551594290"/>
                    </a:ext>
                  </a:extLst>
                </a:gridCol>
                <a:gridCol w="455151">
                  <a:extLst>
                    <a:ext uri="{9D8B030D-6E8A-4147-A177-3AD203B41FA5}">
                      <a16:colId xmlns:a16="http://schemas.microsoft.com/office/drawing/2014/main" val="246259225"/>
                    </a:ext>
                  </a:extLst>
                </a:gridCol>
                <a:gridCol w="455151">
                  <a:extLst>
                    <a:ext uri="{9D8B030D-6E8A-4147-A177-3AD203B41FA5}">
                      <a16:colId xmlns:a16="http://schemas.microsoft.com/office/drawing/2014/main" val="2685803105"/>
                    </a:ext>
                  </a:extLst>
                </a:gridCol>
              </a:tblGrid>
              <a:tr h="1880889">
                <a:tc>
                  <a:txBody>
                    <a:bodyPr/>
                    <a:lstStyle/>
                    <a:p>
                      <a:pPr algn="l" fontAlgn="b"/>
                      <a:r>
                        <a:rPr lang="en-US" sz="1000" u="none" strike="noStrike" dirty="0">
                          <a:effectLst/>
                          <a:latin typeface="Century Gothic" panose="020B0502020202020204" pitchFamily="34" charset="0"/>
                        </a:rPr>
                        <a:t> </a:t>
                      </a:r>
                      <a:endParaRPr lang="en-US" sz="1050" b="0"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Century Gothic" panose="020B0502020202020204" pitchFamily="34" charset="0"/>
                        </a:rPr>
                        <a:t>  Executive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Steering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Advisory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Tech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Functional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SME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Project Team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Developer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Administrative Support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Business Analyst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Consultant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PMO</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3</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extLst>
                  <a:ext uri="{0D108BD9-81ED-4DB2-BD59-A6C34878D82A}">
                    <a16:rowId xmlns:a16="http://schemas.microsoft.com/office/drawing/2014/main" val="2064995599"/>
                  </a:ext>
                </a:extLst>
              </a:tr>
              <a:tr h="423551">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ctr"/>
                      <a:r>
                        <a:rPr lang="en-US" sz="1400" u="none" strike="noStrike" dirty="0">
                          <a:effectLst/>
                          <a:latin typeface="Century Gothic" panose="020B0502020202020204" pitchFamily="34" charset="0"/>
                        </a:rPr>
                        <a:t>Project Leadership</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Team Members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7EE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Sub-Teams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2F0D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External Resources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992998"/>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Perform Change Management</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A</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730204531"/>
                  </a:ext>
                </a:extLst>
              </a:tr>
            </a:tbl>
          </a:graphicData>
        </a:graphic>
      </p:graphicFrame>
      <p:sp>
        <p:nvSpPr>
          <p:cNvPr id="34" name="TextBox 1">
            <a:extLst>
              <a:ext uri="{FF2B5EF4-FFF2-40B4-BE49-F238E27FC236}">
                <a16:creationId xmlns:a16="http://schemas.microsoft.com/office/drawing/2014/main" id="{45B7C33D-9891-136F-F51B-ECA4EE63B2BC}"/>
              </a:ext>
            </a:extLst>
          </p:cNvPr>
          <p:cNvSpPr txBox="1"/>
          <p:nvPr/>
        </p:nvSpPr>
        <p:spPr>
          <a:xfrm>
            <a:off x="300446" y="2589807"/>
            <a:ext cx="2159000" cy="1003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chemeClr val="tx1">
                    <a:lumMod val="65000"/>
                    <a:lumOff val="35000"/>
                  </a:schemeClr>
                </a:solidFill>
                <a:latin typeface="Century Gothic" panose="020B0502020202020204" pitchFamily="34" charset="0"/>
              </a:rPr>
              <a:t>Project</a:t>
            </a:r>
          </a:p>
          <a:p>
            <a:r>
              <a:rPr lang="en-US" sz="2000" dirty="0">
                <a:solidFill>
                  <a:schemeClr val="tx1">
                    <a:lumMod val="65000"/>
                    <a:lumOff val="35000"/>
                  </a:schemeClr>
                </a:solidFill>
                <a:latin typeface="Century Gothic" panose="020B0502020202020204" pitchFamily="34" charset="0"/>
              </a:rPr>
              <a:t>Deliverable</a:t>
            </a:r>
          </a:p>
          <a:p>
            <a:r>
              <a:rPr lang="en-US" sz="2000" dirty="0">
                <a:solidFill>
                  <a:schemeClr val="tx1">
                    <a:lumMod val="65000"/>
                    <a:lumOff val="35000"/>
                  </a:schemeClr>
                </a:solidFill>
                <a:latin typeface="Century Gothic" panose="020B0502020202020204" pitchFamily="34" charset="0"/>
              </a:rPr>
              <a:t>or</a:t>
            </a:r>
            <a:r>
              <a:rPr lang="en-US" sz="2000" baseline="0" dirty="0">
                <a:solidFill>
                  <a:schemeClr val="tx1">
                    <a:lumMod val="65000"/>
                    <a:lumOff val="35000"/>
                  </a:schemeClr>
                </a:solidFill>
                <a:latin typeface="Century Gothic" panose="020B0502020202020204" pitchFamily="34" charset="0"/>
              </a:rPr>
              <a:t> Activity</a:t>
            </a:r>
            <a:endParaRPr lang="en-US" sz="2000" dirty="0">
              <a:solidFill>
                <a:schemeClr val="tx1">
                  <a:lumMod val="65000"/>
                  <a:lumOff val="35000"/>
                </a:schemeClr>
              </a:solidFill>
              <a:latin typeface="Century Gothic" panose="020B0502020202020204" pitchFamily="34" charset="0"/>
            </a:endParaRPr>
          </a:p>
        </p:txBody>
      </p:sp>
    </p:spTree>
    <p:extLst>
      <p:ext uri="{BB962C8B-B14F-4D97-AF65-F5344CB8AC3E}">
        <p14:creationId xmlns:p14="http://schemas.microsoft.com/office/powerpoint/2010/main" val="113513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43A449B-AAB7-994A-92CE-8F48E2CA7DF6}"/>
              </a:ext>
            </a:extLst>
          </p:cNvPr>
          <p:cNvSpPr txBox="1"/>
          <p:nvPr/>
        </p:nvSpPr>
        <p:spPr>
          <a:xfrm>
            <a:off x="300447" y="317165"/>
            <a:ext cx="7384507" cy="707886"/>
          </a:xfrm>
          <a:prstGeom prst="rect">
            <a:avLst/>
          </a:prstGeom>
          <a:noFill/>
        </p:spPr>
        <p:txBody>
          <a:bodyPr wrap="square" rtlCol="0">
            <a:spAutoFit/>
          </a:bodyPr>
          <a:lstStyle/>
          <a:p>
            <a:r>
              <a:rPr lang="en-US" sz="3200" dirty="0">
                <a:solidFill>
                  <a:schemeClr val="tx1">
                    <a:lumMod val="75000"/>
                    <a:lumOff val="25000"/>
                  </a:schemeClr>
                </a:solidFill>
                <a:latin typeface="Century Gothic" panose="020B0502020202020204" pitchFamily="34" charset="0"/>
              </a:rPr>
              <a:t>PHASE 5: </a:t>
            </a:r>
            <a:r>
              <a:rPr lang="en-US" sz="4000" dirty="0">
                <a:solidFill>
                  <a:schemeClr val="tx1">
                    <a:lumMod val="75000"/>
                    <a:lumOff val="25000"/>
                  </a:schemeClr>
                </a:solidFill>
                <a:latin typeface="Century Gothic" panose="020B0502020202020204" pitchFamily="34" charset="0"/>
              </a:rPr>
              <a:t>CLOSE</a:t>
            </a:r>
          </a:p>
        </p:txBody>
      </p:sp>
      <p:grpSp>
        <p:nvGrpSpPr>
          <p:cNvPr id="3" name="Group 2">
            <a:extLst>
              <a:ext uri="{FF2B5EF4-FFF2-40B4-BE49-F238E27FC236}">
                <a16:creationId xmlns:a16="http://schemas.microsoft.com/office/drawing/2014/main" id="{EE9AB4BC-DD0C-5EC7-54A8-674B573A3F81}"/>
              </a:ext>
            </a:extLst>
          </p:cNvPr>
          <p:cNvGrpSpPr/>
          <p:nvPr/>
        </p:nvGrpSpPr>
        <p:grpSpPr>
          <a:xfrm>
            <a:off x="1165996" y="6360925"/>
            <a:ext cx="2534804" cy="359820"/>
            <a:chOff x="5258858" y="4905467"/>
            <a:chExt cx="2534804" cy="359820"/>
          </a:xfrm>
        </p:grpSpPr>
        <p:pic>
          <p:nvPicPr>
            <p:cNvPr id="5" name="Picture 4" descr="Icon&#10;&#10;Description automatically generated">
              <a:extLst>
                <a:ext uri="{FF2B5EF4-FFF2-40B4-BE49-F238E27FC236}">
                  <a16:creationId xmlns:a16="http://schemas.microsoft.com/office/drawing/2014/main" id="{DBEC881B-F4F8-3143-D244-4207C292CB36}"/>
                </a:ext>
              </a:extLst>
            </p:cNvPr>
            <p:cNvPicPr>
              <a:picLocks noChangeAspect="1"/>
            </p:cNvPicPr>
            <p:nvPr/>
          </p:nvPicPr>
          <p:blipFill>
            <a:blip r:embed="rId2"/>
            <a:stretch>
              <a:fillRect/>
            </a:stretch>
          </p:blipFill>
          <p:spPr>
            <a:xfrm>
              <a:off x="5589931" y="4905467"/>
              <a:ext cx="355845" cy="355845"/>
            </a:xfrm>
            <a:prstGeom prst="rect">
              <a:avLst/>
            </a:prstGeom>
          </p:spPr>
        </p:pic>
        <p:sp>
          <p:nvSpPr>
            <p:cNvPr id="17" name="TextBox 16">
              <a:extLst>
                <a:ext uri="{FF2B5EF4-FFF2-40B4-BE49-F238E27FC236}">
                  <a16:creationId xmlns:a16="http://schemas.microsoft.com/office/drawing/2014/main" id="{7D4BB769-AA7D-3D53-C31A-3D1E1D4B581A}"/>
                </a:ext>
              </a:extLst>
            </p:cNvPr>
            <p:cNvSpPr txBox="1"/>
            <p:nvPr/>
          </p:nvSpPr>
          <p:spPr>
            <a:xfrm>
              <a:off x="5910733" y="4926733"/>
              <a:ext cx="1882929"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RESPONSIBLE</a:t>
              </a:r>
            </a:p>
          </p:txBody>
        </p:sp>
        <p:pic>
          <p:nvPicPr>
            <p:cNvPr id="24" name="Graphic 23">
              <a:extLst>
                <a:ext uri="{FF2B5EF4-FFF2-40B4-BE49-F238E27FC236}">
                  <a16:creationId xmlns:a16="http://schemas.microsoft.com/office/drawing/2014/main" id="{0B70A7D8-AB75-3B42-9545-6296140DD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8858" y="4936763"/>
              <a:ext cx="274320" cy="274320"/>
            </a:xfrm>
            <a:prstGeom prst="rect">
              <a:avLst/>
            </a:prstGeom>
          </p:spPr>
        </p:pic>
      </p:grpSp>
      <p:grpSp>
        <p:nvGrpSpPr>
          <p:cNvPr id="13" name="Group 12">
            <a:extLst>
              <a:ext uri="{FF2B5EF4-FFF2-40B4-BE49-F238E27FC236}">
                <a16:creationId xmlns:a16="http://schemas.microsoft.com/office/drawing/2014/main" id="{35FE0B54-92D4-E487-B49C-3FA107CD212C}"/>
              </a:ext>
            </a:extLst>
          </p:cNvPr>
          <p:cNvGrpSpPr/>
          <p:nvPr/>
        </p:nvGrpSpPr>
        <p:grpSpPr>
          <a:xfrm>
            <a:off x="7055742" y="6360925"/>
            <a:ext cx="2533718" cy="359820"/>
            <a:chOff x="5258858" y="5662309"/>
            <a:chExt cx="2533718" cy="359820"/>
          </a:xfrm>
        </p:grpSpPr>
        <p:pic>
          <p:nvPicPr>
            <p:cNvPr id="9" name="Picture 8" descr="Icon&#10;&#10;Description automatically generated">
              <a:extLst>
                <a:ext uri="{FF2B5EF4-FFF2-40B4-BE49-F238E27FC236}">
                  <a16:creationId xmlns:a16="http://schemas.microsoft.com/office/drawing/2014/main" id="{3F483A7D-CD62-2E63-DFB9-F2F2E185627B}"/>
                </a:ext>
              </a:extLst>
            </p:cNvPr>
            <p:cNvPicPr>
              <a:picLocks noChangeAspect="1"/>
            </p:cNvPicPr>
            <p:nvPr/>
          </p:nvPicPr>
          <p:blipFill>
            <a:blip r:embed="rId5"/>
            <a:stretch>
              <a:fillRect/>
            </a:stretch>
          </p:blipFill>
          <p:spPr>
            <a:xfrm>
              <a:off x="5589931" y="5662309"/>
              <a:ext cx="355845" cy="355845"/>
            </a:xfrm>
            <a:prstGeom prst="rect">
              <a:avLst/>
            </a:prstGeom>
          </p:spPr>
        </p:pic>
        <p:sp>
          <p:nvSpPr>
            <p:cNvPr id="19" name="TextBox 18">
              <a:extLst>
                <a:ext uri="{FF2B5EF4-FFF2-40B4-BE49-F238E27FC236}">
                  <a16:creationId xmlns:a16="http://schemas.microsoft.com/office/drawing/2014/main" id="{7A07CFED-5F60-7FF1-4FC9-7C1769DF92F6}"/>
                </a:ext>
              </a:extLst>
            </p:cNvPr>
            <p:cNvSpPr txBox="1"/>
            <p:nvPr/>
          </p:nvSpPr>
          <p:spPr>
            <a:xfrm>
              <a:off x="5909648" y="5683575"/>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CONSULTED</a:t>
              </a:r>
            </a:p>
          </p:txBody>
        </p:sp>
        <p:pic>
          <p:nvPicPr>
            <p:cNvPr id="25" name="Graphic 24">
              <a:extLst>
                <a:ext uri="{FF2B5EF4-FFF2-40B4-BE49-F238E27FC236}">
                  <a16:creationId xmlns:a16="http://schemas.microsoft.com/office/drawing/2014/main" id="{8494123F-0D39-0220-A44C-75E7F229BF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8858" y="5726069"/>
              <a:ext cx="274320" cy="274320"/>
            </a:xfrm>
            <a:prstGeom prst="rect">
              <a:avLst/>
            </a:prstGeom>
          </p:spPr>
        </p:pic>
      </p:grpSp>
      <p:grpSp>
        <p:nvGrpSpPr>
          <p:cNvPr id="6" name="Group 5">
            <a:extLst>
              <a:ext uri="{FF2B5EF4-FFF2-40B4-BE49-F238E27FC236}">
                <a16:creationId xmlns:a16="http://schemas.microsoft.com/office/drawing/2014/main" id="{7BF11C58-00BA-AC60-B087-00236A873377}"/>
              </a:ext>
            </a:extLst>
          </p:cNvPr>
          <p:cNvGrpSpPr/>
          <p:nvPr/>
        </p:nvGrpSpPr>
        <p:grpSpPr>
          <a:xfrm>
            <a:off x="3963572" y="6360925"/>
            <a:ext cx="2832516" cy="359820"/>
            <a:chOff x="5258858" y="5283888"/>
            <a:chExt cx="2832516" cy="359820"/>
          </a:xfrm>
        </p:grpSpPr>
        <p:pic>
          <p:nvPicPr>
            <p:cNvPr id="7" name="Picture 6" descr="A picture containing text, sign, outdoor, clipart&#10;&#10;Description automatically generated">
              <a:extLst>
                <a:ext uri="{FF2B5EF4-FFF2-40B4-BE49-F238E27FC236}">
                  <a16:creationId xmlns:a16="http://schemas.microsoft.com/office/drawing/2014/main" id="{061A0E9E-B98A-FD9D-3B43-DE5B00C76B9C}"/>
                </a:ext>
              </a:extLst>
            </p:cNvPr>
            <p:cNvPicPr>
              <a:picLocks noChangeAspect="1"/>
            </p:cNvPicPr>
            <p:nvPr/>
          </p:nvPicPr>
          <p:blipFill>
            <a:blip r:embed="rId8"/>
            <a:stretch>
              <a:fillRect/>
            </a:stretch>
          </p:blipFill>
          <p:spPr>
            <a:xfrm>
              <a:off x="5589931" y="5283888"/>
              <a:ext cx="355845" cy="355845"/>
            </a:xfrm>
            <a:prstGeom prst="rect">
              <a:avLst/>
            </a:prstGeom>
          </p:spPr>
        </p:pic>
        <p:sp>
          <p:nvSpPr>
            <p:cNvPr id="18" name="TextBox 17">
              <a:extLst>
                <a:ext uri="{FF2B5EF4-FFF2-40B4-BE49-F238E27FC236}">
                  <a16:creationId xmlns:a16="http://schemas.microsoft.com/office/drawing/2014/main" id="{1ECF7B09-295E-295E-5B15-7EC0B4824531}"/>
                </a:ext>
              </a:extLst>
            </p:cNvPr>
            <p:cNvSpPr txBox="1"/>
            <p:nvPr/>
          </p:nvSpPr>
          <p:spPr>
            <a:xfrm>
              <a:off x="5910733" y="5305154"/>
              <a:ext cx="2180641"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ACCOUNTABLE</a:t>
              </a:r>
            </a:p>
          </p:txBody>
        </p:sp>
        <p:pic>
          <p:nvPicPr>
            <p:cNvPr id="26" name="Graphic 25">
              <a:extLst>
                <a:ext uri="{FF2B5EF4-FFF2-40B4-BE49-F238E27FC236}">
                  <a16:creationId xmlns:a16="http://schemas.microsoft.com/office/drawing/2014/main" id="{E2396937-F72E-0021-BB48-920FA3F309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858" y="5323635"/>
              <a:ext cx="274320" cy="274320"/>
            </a:xfrm>
            <a:prstGeom prst="rect">
              <a:avLst/>
            </a:prstGeom>
          </p:spPr>
        </p:pic>
      </p:grpSp>
      <p:grpSp>
        <p:nvGrpSpPr>
          <p:cNvPr id="14" name="Group 13">
            <a:extLst>
              <a:ext uri="{FF2B5EF4-FFF2-40B4-BE49-F238E27FC236}">
                <a16:creationId xmlns:a16="http://schemas.microsoft.com/office/drawing/2014/main" id="{F5FD6E4D-9184-2FFE-36F3-8C6898C083F2}"/>
              </a:ext>
            </a:extLst>
          </p:cNvPr>
          <p:cNvGrpSpPr/>
          <p:nvPr/>
        </p:nvGrpSpPr>
        <p:grpSpPr>
          <a:xfrm>
            <a:off x="9777695" y="6360925"/>
            <a:ext cx="2533718" cy="359819"/>
            <a:chOff x="5258858" y="6040731"/>
            <a:chExt cx="2533718" cy="359819"/>
          </a:xfrm>
        </p:grpSpPr>
        <p:pic>
          <p:nvPicPr>
            <p:cNvPr id="12" name="Picture 11" descr="Icon&#10;&#10;Description automatically generated">
              <a:extLst>
                <a:ext uri="{FF2B5EF4-FFF2-40B4-BE49-F238E27FC236}">
                  <a16:creationId xmlns:a16="http://schemas.microsoft.com/office/drawing/2014/main" id="{4A67C2A4-D661-DDCC-07E2-60E9E892B5E1}"/>
                </a:ext>
              </a:extLst>
            </p:cNvPr>
            <p:cNvPicPr>
              <a:picLocks noChangeAspect="1"/>
            </p:cNvPicPr>
            <p:nvPr/>
          </p:nvPicPr>
          <p:blipFill>
            <a:blip r:embed="rId11"/>
            <a:stretch>
              <a:fillRect/>
            </a:stretch>
          </p:blipFill>
          <p:spPr>
            <a:xfrm>
              <a:off x="5589931" y="6040731"/>
              <a:ext cx="355845" cy="355845"/>
            </a:xfrm>
            <a:prstGeom prst="rect">
              <a:avLst/>
            </a:prstGeom>
          </p:spPr>
        </p:pic>
        <p:sp>
          <p:nvSpPr>
            <p:cNvPr id="20" name="TextBox 19">
              <a:extLst>
                <a:ext uri="{FF2B5EF4-FFF2-40B4-BE49-F238E27FC236}">
                  <a16:creationId xmlns:a16="http://schemas.microsoft.com/office/drawing/2014/main" id="{2CCC8ACA-D8AE-7C84-431B-B9723C817D97}"/>
                </a:ext>
              </a:extLst>
            </p:cNvPr>
            <p:cNvSpPr txBox="1"/>
            <p:nvPr/>
          </p:nvSpPr>
          <p:spPr>
            <a:xfrm>
              <a:off x="5909648" y="6061996"/>
              <a:ext cx="1882928" cy="338554"/>
            </a:xfrm>
            <a:prstGeom prst="rect">
              <a:avLst/>
            </a:prstGeom>
            <a:noFill/>
          </p:spPr>
          <p:txBody>
            <a:bodyPr wrap="square" rtlCol="0">
              <a:spAutoFit/>
            </a:bodyPr>
            <a:lstStyle/>
            <a:p>
              <a:r>
                <a:rPr lang="en-US" sz="1600" spc="300" dirty="0">
                  <a:solidFill>
                    <a:schemeClr val="tx1">
                      <a:lumMod val="65000"/>
                      <a:lumOff val="35000"/>
                    </a:schemeClr>
                  </a:solidFill>
                  <a:latin typeface="Century Gothic" panose="020B0502020202020204" pitchFamily="34" charset="0"/>
                </a:rPr>
                <a:t>INFORMED</a:t>
              </a:r>
            </a:p>
          </p:txBody>
        </p:sp>
        <p:pic>
          <p:nvPicPr>
            <p:cNvPr id="27" name="Graphic 26">
              <a:extLst>
                <a:ext uri="{FF2B5EF4-FFF2-40B4-BE49-F238E27FC236}">
                  <a16:creationId xmlns:a16="http://schemas.microsoft.com/office/drawing/2014/main" id="{397D3394-C805-D982-BEBB-A3AA22A6EF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58858" y="6117995"/>
              <a:ext cx="274320" cy="274320"/>
            </a:xfrm>
            <a:prstGeom prst="rect">
              <a:avLst/>
            </a:prstGeom>
          </p:spPr>
        </p:pic>
      </p:grpSp>
      <p:graphicFrame>
        <p:nvGraphicFramePr>
          <p:cNvPr id="15" name="Table 14">
            <a:extLst>
              <a:ext uri="{FF2B5EF4-FFF2-40B4-BE49-F238E27FC236}">
                <a16:creationId xmlns:a16="http://schemas.microsoft.com/office/drawing/2014/main" id="{DF7E2EA1-A6E7-BCF2-2D30-F26BF9C99BB1}"/>
              </a:ext>
            </a:extLst>
          </p:cNvPr>
          <p:cNvGraphicFramePr>
            <a:graphicFrameLocks noGrp="1"/>
          </p:cNvGraphicFramePr>
          <p:nvPr>
            <p:extLst>
              <p:ext uri="{D42A27DB-BD31-4B8C-83A1-F6EECF244321}">
                <p14:modId xmlns:p14="http://schemas.microsoft.com/office/powerpoint/2010/main" val="3619919960"/>
              </p:ext>
            </p:extLst>
          </p:nvPr>
        </p:nvGraphicFramePr>
        <p:xfrm>
          <a:off x="300446" y="1387615"/>
          <a:ext cx="11469802" cy="3342202"/>
        </p:xfrm>
        <a:graphic>
          <a:graphicData uri="http://schemas.openxmlformats.org/drawingml/2006/table">
            <a:tbl>
              <a:tblPr>
                <a:tableStyleId>{5C22544A-7EE6-4342-B048-85BDC9FD1C3A}</a:tableStyleId>
              </a:tblPr>
              <a:tblGrid>
                <a:gridCol w="455151">
                  <a:extLst>
                    <a:ext uri="{9D8B030D-6E8A-4147-A177-3AD203B41FA5}">
                      <a16:colId xmlns:a16="http://schemas.microsoft.com/office/drawing/2014/main" val="2399945540"/>
                    </a:ext>
                  </a:extLst>
                </a:gridCol>
                <a:gridCol w="1911631">
                  <a:extLst>
                    <a:ext uri="{9D8B030D-6E8A-4147-A177-3AD203B41FA5}">
                      <a16:colId xmlns:a16="http://schemas.microsoft.com/office/drawing/2014/main" val="1443641904"/>
                    </a:ext>
                  </a:extLst>
                </a:gridCol>
                <a:gridCol w="455151">
                  <a:extLst>
                    <a:ext uri="{9D8B030D-6E8A-4147-A177-3AD203B41FA5}">
                      <a16:colId xmlns:a16="http://schemas.microsoft.com/office/drawing/2014/main" val="415864803"/>
                    </a:ext>
                  </a:extLst>
                </a:gridCol>
                <a:gridCol w="455151">
                  <a:extLst>
                    <a:ext uri="{9D8B030D-6E8A-4147-A177-3AD203B41FA5}">
                      <a16:colId xmlns:a16="http://schemas.microsoft.com/office/drawing/2014/main" val="4154945041"/>
                    </a:ext>
                  </a:extLst>
                </a:gridCol>
                <a:gridCol w="455151">
                  <a:extLst>
                    <a:ext uri="{9D8B030D-6E8A-4147-A177-3AD203B41FA5}">
                      <a16:colId xmlns:a16="http://schemas.microsoft.com/office/drawing/2014/main" val="1939968154"/>
                    </a:ext>
                  </a:extLst>
                </a:gridCol>
                <a:gridCol w="455151">
                  <a:extLst>
                    <a:ext uri="{9D8B030D-6E8A-4147-A177-3AD203B41FA5}">
                      <a16:colId xmlns:a16="http://schemas.microsoft.com/office/drawing/2014/main" val="3012417241"/>
                    </a:ext>
                  </a:extLst>
                </a:gridCol>
                <a:gridCol w="455151">
                  <a:extLst>
                    <a:ext uri="{9D8B030D-6E8A-4147-A177-3AD203B41FA5}">
                      <a16:colId xmlns:a16="http://schemas.microsoft.com/office/drawing/2014/main" val="2367849165"/>
                    </a:ext>
                  </a:extLst>
                </a:gridCol>
                <a:gridCol w="455151">
                  <a:extLst>
                    <a:ext uri="{9D8B030D-6E8A-4147-A177-3AD203B41FA5}">
                      <a16:colId xmlns:a16="http://schemas.microsoft.com/office/drawing/2014/main" val="3667678671"/>
                    </a:ext>
                  </a:extLst>
                </a:gridCol>
                <a:gridCol w="455151">
                  <a:extLst>
                    <a:ext uri="{9D8B030D-6E8A-4147-A177-3AD203B41FA5}">
                      <a16:colId xmlns:a16="http://schemas.microsoft.com/office/drawing/2014/main" val="509929740"/>
                    </a:ext>
                  </a:extLst>
                </a:gridCol>
                <a:gridCol w="455151">
                  <a:extLst>
                    <a:ext uri="{9D8B030D-6E8A-4147-A177-3AD203B41FA5}">
                      <a16:colId xmlns:a16="http://schemas.microsoft.com/office/drawing/2014/main" val="2286487947"/>
                    </a:ext>
                  </a:extLst>
                </a:gridCol>
                <a:gridCol w="455151">
                  <a:extLst>
                    <a:ext uri="{9D8B030D-6E8A-4147-A177-3AD203B41FA5}">
                      <a16:colId xmlns:a16="http://schemas.microsoft.com/office/drawing/2014/main" val="4134033808"/>
                    </a:ext>
                  </a:extLst>
                </a:gridCol>
                <a:gridCol w="455151">
                  <a:extLst>
                    <a:ext uri="{9D8B030D-6E8A-4147-A177-3AD203B41FA5}">
                      <a16:colId xmlns:a16="http://schemas.microsoft.com/office/drawing/2014/main" val="3187068067"/>
                    </a:ext>
                  </a:extLst>
                </a:gridCol>
                <a:gridCol w="455151">
                  <a:extLst>
                    <a:ext uri="{9D8B030D-6E8A-4147-A177-3AD203B41FA5}">
                      <a16:colId xmlns:a16="http://schemas.microsoft.com/office/drawing/2014/main" val="689140610"/>
                    </a:ext>
                  </a:extLst>
                </a:gridCol>
                <a:gridCol w="455151">
                  <a:extLst>
                    <a:ext uri="{9D8B030D-6E8A-4147-A177-3AD203B41FA5}">
                      <a16:colId xmlns:a16="http://schemas.microsoft.com/office/drawing/2014/main" val="2152919011"/>
                    </a:ext>
                  </a:extLst>
                </a:gridCol>
                <a:gridCol w="455151">
                  <a:extLst>
                    <a:ext uri="{9D8B030D-6E8A-4147-A177-3AD203B41FA5}">
                      <a16:colId xmlns:a16="http://schemas.microsoft.com/office/drawing/2014/main" val="3343550266"/>
                    </a:ext>
                  </a:extLst>
                </a:gridCol>
                <a:gridCol w="455151">
                  <a:extLst>
                    <a:ext uri="{9D8B030D-6E8A-4147-A177-3AD203B41FA5}">
                      <a16:colId xmlns:a16="http://schemas.microsoft.com/office/drawing/2014/main" val="1392218135"/>
                    </a:ext>
                  </a:extLst>
                </a:gridCol>
                <a:gridCol w="455151">
                  <a:extLst>
                    <a:ext uri="{9D8B030D-6E8A-4147-A177-3AD203B41FA5}">
                      <a16:colId xmlns:a16="http://schemas.microsoft.com/office/drawing/2014/main" val="1694239896"/>
                    </a:ext>
                  </a:extLst>
                </a:gridCol>
                <a:gridCol w="455151">
                  <a:extLst>
                    <a:ext uri="{9D8B030D-6E8A-4147-A177-3AD203B41FA5}">
                      <a16:colId xmlns:a16="http://schemas.microsoft.com/office/drawing/2014/main" val="2366773283"/>
                    </a:ext>
                  </a:extLst>
                </a:gridCol>
                <a:gridCol w="455151">
                  <a:extLst>
                    <a:ext uri="{9D8B030D-6E8A-4147-A177-3AD203B41FA5}">
                      <a16:colId xmlns:a16="http://schemas.microsoft.com/office/drawing/2014/main" val="4288418411"/>
                    </a:ext>
                  </a:extLst>
                </a:gridCol>
                <a:gridCol w="455151">
                  <a:extLst>
                    <a:ext uri="{9D8B030D-6E8A-4147-A177-3AD203B41FA5}">
                      <a16:colId xmlns:a16="http://schemas.microsoft.com/office/drawing/2014/main" val="2551594290"/>
                    </a:ext>
                  </a:extLst>
                </a:gridCol>
                <a:gridCol w="455151">
                  <a:extLst>
                    <a:ext uri="{9D8B030D-6E8A-4147-A177-3AD203B41FA5}">
                      <a16:colId xmlns:a16="http://schemas.microsoft.com/office/drawing/2014/main" val="246259225"/>
                    </a:ext>
                  </a:extLst>
                </a:gridCol>
                <a:gridCol w="455151">
                  <a:extLst>
                    <a:ext uri="{9D8B030D-6E8A-4147-A177-3AD203B41FA5}">
                      <a16:colId xmlns:a16="http://schemas.microsoft.com/office/drawing/2014/main" val="2685803105"/>
                    </a:ext>
                  </a:extLst>
                </a:gridCol>
              </a:tblGrid>
              <a:tr h="1880889">
                <a:tc>
                  <a:txBody>
                    <a:bodyPr/>
                    <a:lstStyle/>
                    <a:p>
                      <a:pPr algn="l" fontAlgn="b"/>
                      <a:r>
                        <a:rPr lang="en-US" sz="1000" u="none" strike="noStrike" dirty="0">
                          <a:effectLst/>
                          <a:latin typeface="Century Gothic" panose="020B0502020202020204" pitchFamily="34" charset="0"/>
                        </a:rPr>
                        <a:t> </a:t>
                      </a:r>
                      <a:endParaRPr lang="en-US" sz="1050" b="0"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u="none" strike="noStrike" dirty="0">
                          <a:effectLst/>
                          <a:latin typeface="Century Gothic" panose="020B0502020202020204" pitchFamily="34" charset="0"/>
                        </a:rPr>
                        <a:t>  Executive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Sponsor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Steering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Advisory Committee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2D3"/>
                    </a:solidFill>
                  </a:tcPr>
                </a:tc>
                <a:tc>
                  <a:txBody>
                    <a:bodyPr/>
                    <a:lstStyle/>
                    <a:p>
                      <a:pPr algn="l" fontAlgn="b"/>
                      <a:r>
                        <a:rPr lang="en-US" sz="1100" u="none" strike="noStrike" dirty="0">
                          <a:effectLst/>
                          <a:latin typeface="Century Gothic" panose="020B0502020202020204" pitchFamily="34" charset="0"/>
                        </a:rPr>
                        <a:t>  Project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Tech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Functional Lead</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SME</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Project Team Manager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1FEE3"/>
                    </a:solidFill>
                  </a:tcPr>
                </a:tc>
                <a:tc>
                  <a:txBody>
                    <a:bodyPr/>
                    <a:lstStyle/>
                    <a:p>
                      <a:pPr algn="l" fontAlgn="b"/>
                      <a:r>
                        <a:rPr lang="en-US" sz="1100" u="none" strike="noStrike" dirty="0">
                          <a:effectLst/>
                          <a:latin typeface="Century Gothic" panose="020B0502020202020204" pitchFamily="34" charset="0"/>
                        </a:rPr>
                        <a:t>  Developer</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Administrative Support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Business Analyst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1F7ED"/>
                    </a:solidFill>
                  </a:tcPr>
                </a:tc>
                <a:tc>
                  <a:txBody>
                    <a:bodyPr/>
                    <a:lstStyle/>
                    <a:p>
                      <a:pPr algn="l" fontAlgn="b"/>
                      <a:r>
                        <a:rPr lang="en-US" sz="1100" u="none" strike="noStrike" dirty="0">
                          <a:effectLst/>
                          <a:latin typeface="Century Gothic" panose="020B0502020202020204" pitchFamily="34" charset="0"/>
                        </a:rPr>
                        <a:t>  Consultant</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PMO</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3</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4</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tc>
                  <a:txBody>
                    <a:bodyPr/>
                    <a:lstStyle/>
                    <a:p>
                      <a:pPr algn="l" fontAlgn="b"/>
                      <a:r>
                        <a:rPr lang="en-US" sz="1100" u="none" strike="noStrike" dirty="0">
                          <a:effectLst/>
                          <a:latin typeface="Century Gothic" panose="020B0502020202020204" pitchFamily="34" charset="0"/>
                        </a:rPr>
                        <a:t>  Role 5</a:t>
                      </a:r>
                      <a:endParaRPr lang="en-US" sz="1100" b="0" i="0" u="none" strike="noStrike" dirty="0">
                        <a:solidFill>
                          <a:srgbClr val="000000"/>
                        </a:solidFill>
                        <a:effectLst/>
                        <a:latin typeface="Century Gothic" panose="020B0502020202020204" pitchFamily="34" charset="0"/>
                      </a:endParaRPr>
                    </a:p>
                  </a:txBody>
                  <a:tcPr marL="0" marR="0" marT="0" marB="0" vert="vert27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EEF3"/>
                    </a:solidFill>
                  </a:tcPr>
                </a:tc>
                <a:extLst>
                  <a:ext uri="{0D108BD9-81ED-4DB2-BD59-A6C34878D82A}">
                    <a16:rowId xmlns:a16="http://schemas.microsoft.com/office/drawing/2014/main" val="2064995599"/>
                  </a:ext>
                </a:extLst>
              </a:tr>
              <a:tr h="423551">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mpd="sng">
                      <a:noFill/>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u="none" strike="noStrike" dirty="0">
                          <a:effectLst/>
                          <a:latin typeface="Century Gothic" panose="020B0502020202020204" pitchFamily="34" charset="0"/>
                        </a:rPr>
                        <a:t> </a:t>
                      </a:r>
                      <a:endParaRPr lang="en-US" sz="1000" b="1" i="0" u="none" strike="noStrike" dirty="0">
                        <a:solidFill>
                          <a:srgbClr val="000000"/>
                        </a:solidFill>
                        <a:effectLst/>
                        <a:latin typeface="Century Gothic" panose="020B0502020202020204" pitchFamily="34" charset="0"/>
                      </a:endParaRPr>
                    </a:p>
                  </a:txBody>
                  <a:tcPr marL="0" marR="0" marT="0" marB="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l" fontAlgn="ctr"/>
                      <a:r>
                        <a:rPr lang="en-US" sz="1400" u="none" strike="noStrike" dirty="0">
                          <a:effectLst/>
                          <a:latin typeface="Century Gothic" panose="020B0502020202020204" pitchFamily="34" charset="0"/>
                        </a:rPr>
                        <a:t>Project Leadership</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Team Members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7EEB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Project Sub-Teams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2F0D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l" fontAlgn="ctr"/>
                      <a:r>
                        <a:rPr lang="en-US" sz="1400" u="none" strike="noStrike" dirty="0">
                          <a:effectLst/>
                          <a:latin typeface="Century Gothic" panose="020B0502020202020204" pitchFamily="34" charset="0"/>
                        </a:rPr>
                        <a:t>External Resources</a:t>
                      </a:r>
                      <a:endParaRPr lang="en-US" sz="1400" b="0" i="0" u="none" strike="noStrike" dirty="0">
                        <a:solidFill>
                          <a:srgbClr val="000000"/>
                        </a:solidFill>
                        <a:effectLst/>
                        <a:latin typeface="Century Gothic" panose="020B0502020202020204" pitchFamily="34" charset="0"/>
                      </a:endParaRPr>
                    </a:p>
                  </a:txBody>
                  <a:tcPr marL="45764" marR="0" marT="0" marB="0" anchor="ctr">
                    <a:lnL w="12700" cap="flat" cmpd="sng" algn="ctr">
                      <a:solidFill>
                        <a:schemeClr val="bg1">
                          <a:lumMod val="75000"/>
                        </a:schemeClr>
                      </a:solidFill>
                      <a:prstDash val="solid"/>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992998"/>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Create Lessons Learned</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C</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730204531"/>
                  </a:ext>
                </a:extLst>
              </a:tr>
              <a:tr h="518881">
                <a:tc gridSpan="2">
                  <a:txBody>
                    <a:bodyPr/>
                    <a:lstStyle/>
                    <a:p>
                      <a:pPr algn="l" fontAlgn="ctr"/>
                      <a:r>
                        <a:rPr lang="en-US" sz="1100" b="0" i="0" u="none" strike="noStrike" dirty="0">
                          <a:solidFill>
                            <a:srgbClr val="000000"/>
                          </a:solidFill>
                          <a:effectLst/>
                          <a:latin typeface="Century Gothic" panose="020B0502020202020204" pitchFamily="34" charset="0"/>
                        </a:rPr>
                        <a:t>Create Project Closure Report</a:t>
                      </a:r>
                    </a:p>
                  </a:txBody>
                  <a:tcPr marL="57150"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US"/>
                    </a:p>
                  </a:txBody>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BE3"/>
                    </a:solidFill>
                  </a:tcPr>
                </a:tc>
                <a:tc>
                  <a:txBody>
                    <a:bodyPr/>
                    <a:lstStyle/>
                    <a:p>
                      <a:pPr algn="ctr" fontAlgn="ctr"/>
                      <a:r>
                        <a:rPr lang="en-US" sz="1100" b="0" i="0" u="none" strike="noStrike" dirty="0">
                          <a:solidFill>
                            <a:srgbClr val="000000"/>
                          </a:solidFill>
                          <a:effectLst/>
                          <a:latin typeface="Century Gothic" panose="020B0502020202020204" pitchFamily="34" charset="0"/>
                        </a:rPr>
                        <a:t>R / A</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EEC"/>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6FDF3"/>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I</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tc>
                  <a:txBody>
                    <a:bodyPr/>
                    <a:lstStyle/>
                    <a:p>
                      <a:pPr algn="ctr" fontAlgn="ctr"/>
                      <a:r>
                        <a:rPr lang="en-US" sz="1100" b="0" i="0" u="none" strike="noStrike" dirty="0">
                          <a:solidFill>
                            <a:srgbClr val="000000"/>
                          </a:solidFill>
                          <a:effectLst/>
                          <a:latin typeface="Century Gothic" panose="020B0502020202020204" pitchFamily="34" charset="0"/>
                        </a:rPr>
                        <a:t> </a:t>
                      </a:r>
                    </a:p>
                  </a:txBody>
                  <a:tcPr marL="9525" marR="9525" marT="9525" marB="0" anchor="ctr">
                    <a:lnL w="12700"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7F9FB"/>
                    </a:solidFill>
                  </a:tcPr>
                </a:tc>
                <a:extLst>
                  <a:ext uri="{0D108BD9-81ED-4DB2-BD59-A6C34878D82A}">
                    <a16:rowId xmlns:a16="http://schemas.microsoft.com/office/drawing/2014/main" val="3215109925"/>
                  </a:ext>
                </a:extLst>
              </a:tr>
            </a:tbl>
          </a:graphicData>
        </a:graphic>
      </p:graphicFrame>
      <p:sp>
        <p:nvSpPr>
          <p:cNvPr id="34" name="TextBox 1">
            <a:extLst>
              <a:ext uri="{FF2B5EF4-FFF2-40B4-BE49-F238E27FC236}">
                <a16:creationId xmlns:a16="http://schemas.microsoft.com/office/drawing/2014/main" id="{45B7C33D-9891-136F-F51B-ECA4EE63B2BC}"/>
              </a:ext>
            </a:extLst>
          </p:cNvPr>
          <p:cNvSpPr txBox="1"/>
          <p:nvPr/>
        </p:nvSpPr>
        <p:spPr>
          <a:xfrm>
            <a:off x="300446" y="2589807"/>
            <a:ext cx="2159000" cy="1003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a:solidFill>
                  <a:schemeClr val="tx1">
                    <a:lumMod val="65000"/>
                    <a:lumOff val="35000"/>
                  </a:schemeClr>
                </a:solidFill>
                <a:latin typeface="Century Gothic" panose="020B0502020202020204" pitchFamily="34" charset="0"/>
              </a:rPr>
              <a:t>Project</a:t>
            </a:r>
          </a:p>
          <a:p>
            <a:r>
              <a:rPr lang="en-US" sz="2000" dirty="0">
                <a:solidFill>
                  <a:schemeClr val="tx1">
                    <a:lumMod val="65000"/>
                    <a:lumOff val="35000"/>
                  </a:schemeClr>
                </a:solidFill>
                <a:latin typeface="Century Gothic" panose="020B0502020202020204" pitchFamily="34" charset="0"/>
              </a:rPr>
              <a:t>Deliverable</a:t>
            </a:r>
          </a:p>
          <a:p>
            <a:r>
              <a:rPr lang="en-US" sz="2000" dirty="0">
                <a:solidFill>
                  <a:schemeClr val="tx1">
                    <a:lumMod val="65000"/>
                    <a:lumOff val="35000"/>
                  </a:schemeClr>
                </a:solidFill>
                <a:latin typeface="Century Gothic" panose="020B0502020202020204" pitchFamily="34" charset="0"/>
              </a:rPr>
              <a:t>or</a:t>
            </a:r>
            <a:r>
              <a:rPr lang="en-US" sz="2000" baseline="0" dirty="0">
                <a:solidFill>
                  <a:schemeClr val="tx1">
                    <a:lumMod val="65000"/>
                    <a:lumOff val="35000"/>
                  </a:schemeClr>
                </a:solidFill>
                <a:latin typeface="Century Gothic" panose="020B0502020202020204" pitchFamily="34" charset="0"/>
              </a:rPr>
              <a:t> Activity</a:t>
            </a:r>
            <a:endParaRPr lang="en-US" sz="2000" dirty="0">
              <a:solidFill>
                <a:schemeClr val="tx1">
                  <a:lumMod val="65000"/>
                  <a:lumOff val="35000"/>
                </a:schemeClr>
              </a:solidFill>
              <a:latin typeface="Century Gothic" panose="020B0502020202020204" pitchFamily="34" charset="0"/>
            </a:endParaRPr>
          </a:p>
        </p:txBody>
      </p:sp>
    </p:spTree>
    <p:extLst>
      <p:ext uri="{BB962C8B-B14F-4D97-AF65-F5344CB8AC3E}">
        <p14:creationId xmlns:p14="http://schemas.microsoft.com/office/powerpoint/2010/main" val="246078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White 3D rendering of a honeycomb">
            <a:extLst>
              <a:ext uri="{FF2B5EF4-FFF2-40B4-BE49-F238E27FC236}">
                <a16:creationId xmlns:a16="http://schemas.microsoft.com/office/drawing/2014/main" id="{A2EC893F-9768-DBFC-DAEB-74F92E1D2678}"/>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92" name="TextBox 91">
            <a:extLst>
              <a:ext uri="{FF2B5EF4-FFF2-40B4-BE49-F238E27FC236}">
                <a16:creationId xmlns:a16="http://schemas.microsoft.com/office/drawing/2014/main" id="{15002CF0-EA59-CE43-9D0C-B9955C66D425}"/>
              </a:ext>
            </a:extLst>
          </p:cNvPr>
          <p:cNvSpPr txBox="1"/>
          <p:nvPr/>
        </p:nvSpPr>
        <p:spPr>
          <a:xfrm>
            <a:off x="411377" y="327975"/>
            <a:ext cx="4436496" cy="1200329"/>
          </a:xfrm>
          <a:prstGeom prst="rect">
            <a:avLst/>
          </a:prstGeom>
          <a:noFill/>
        </p:spPr>
        <p:txBody>
          <a:bodyPr wrap="square" rtlCol="0">
            <a:spAutoFit/>
          </a:bodyPr>
          <a:lstStyle/>
          <a:p>
            <a:r>
              <a:rPr lang="en-US" sz="7200" dirty="0">
                <a:solidFill>
                  <a:schemeClr val="tx1">
                    <a:lumMod val="65000"/>
                    <a:lumOff val="35000"/>
                  </a:schemeClr>
                </a:solidFill>
                <a:latin typeface="Century Gothic" panose="020B0502020202020204" pitchFamily="34" charset="0"/>
              </a:rPr>
              <a:t>NOTES</a:t>
            </a:r>
          </a:p>
        </p:txBody>
      </p:sp>
      <p:sp>
        <p:nvSpPr>
          <p:cNvPr id="11" name="TextBox 10">
            <a:extLst>
              <a:ext uri="{FF2B5EF4-FFF2-40B4-BE49-F238E27FC236}">
                <a16:creationId xmlns:a16="http://schemas.microsoft.com/office/drawing/2014/main" id="{337A3371-9EA4-4C46-A817-F8A47B8962FF}"/>
              </a:ext>
            </a:extLst>
          </p:cNvPr>
          <p:cNvSpPr txBox="1"/>
          <p:nvPr/>
        </p:nvSpPr>
        <p:spPr>
          <a:xfrm>
            <a:off x="552991" y="1856279"/>
            <a:ext cx="8138087" cy="646331"/>
          </a:xfrm>
          <a:prstGeom prst="rect">
            <a:avLst/>
          </a:prstGeom>
          <a:noFill/>
        </p:spPr>
        <p:txBody>
          <a:bodyPr wrap="square" rtlCol="0">
            <a:spAutoFit/>
          </a:bodyPr>
          <a:lstStyle/>
          <a:p>
            <a:r>
              <a:rPr lang="en-US" dirty="0">
                <a:latin typeface="Century Gothic" panose="020B0502020202020204" pitchFamily="34" charset="0"/>
              </a:rPr>
              <a:t>summary information / comments</a:t>
            </a:r>
          </a:p>
          <a:p>
            <a:r>
              <a:rPr lang="en-US" dirty="0">
                <a:latin typeface="Century Gothic" panose="020B0502020202020204" pitchFamily="34" charset="0"/>
              </a:rPr>
              <a:t> </a:t>
            </a:r>
          </a:p>
        </p:txBody>
      </p:sp>
      <p:sp>
        <p:nvSpPr>
          <p:cNvPr id="10" name="Oval 9">
            <a:extLst>
              <a:ext uri="{FF2B5EF4-FFF2-40B4-BE49-F238E27FC236}">
                <a16:creationId xmlns:a16="http://schemas.microsoft.com/office/drawing/2014/main" id="{0A4BE9AC-DA35-9B54-693C-B611E305506E}"/>
              </a:ext>
            </a:extLst>
          </p:cNvPr>
          <p:cNvSpPr/>
          <p:nvPr/>
        </p:nvSpPr>
        <p:spPr>
          <a:xfrm>
            <a:off x="85061" y="6540835"/>
            <a:ext cx="221472" cy="221472"/>
          </a:xfrm>
          <a:prstGeom prst="ellipse">
            <a:avLst/>
          </a:prstGeom>
          <a:solidFill>
            <a:srgbClr val="C524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2FE8392-7B13-5DAF-5440-70D7AB4363D9}"/>
              </a:ext>
            </a:extLst>
          </p:cNvPr>
          <p:cNvSpPr/>
          <p:nvPr/>
        </p:nvSpPr>
        <p:spPr>
          <a:xfrm>
            <a:off x="411377" y="6540835"/>
            <a:ext cx="221472" cy="22147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7D62F12-363D-8751-7A1F-CCCA13E7E091}"/>
              </a:ext>
            </a:extLst>
          </p:cNvPr>
          <p:cNvSpPr/>
          <p:nvPr/>
        </p:nvSpPr>
        <p:spPr>
          <a:xfrm>
            <a:off x="737693" y="6540086"/>
            <a:ext cx="221472" cy="221472"/>
          </a:xfrm>
          <a:prstGeom prst="ellipse">
            <a:avLst/>
          </a:prstGeom>
          <a:solidFill>
            <a:srgbClr val="13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67B08147-D40D-6D8A-6518-A5FC4F74E46B}"/>
              </a:ext>
            </a:extLst>
          </p:cNvPr>
          <p:cNvSpPr/>
          <p:nvPr/>
        </p:nvSpPr>
        <p:spPr>
          <a:xfrm>
            <a:off x="1064009" y="6540086"/>
            <a:ext cx="221472" cy="221472"/>
          </a:xfrm>
          <a:prstGeom prst="ellipse">
            <a:avLst/>
          </a:prstGeom>
          <a:solidFill>
            <a:srgbClr val="FFA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a:extLst>
              <a:ext uri="{FF2B5EF4-FFF2-40B4-BE49-F238E27FC236}">
                <a16:creationId xmlns:a16="http://schemas.microsoft.com/office/drawing/2014/main" id="{CBB2DE82-416E-6BB2-6B68-E29AFB39A9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21241" y="1891340"/>
            <a:ext cx="1015454" cy="1015454"/>
          </a:xfrm>
          <a:prstGeom prst="rect">
            <a:avLst/>
          </a:prstGeom>
        </p:spPr>
      </p:pic>
      <p:pic>
        <p:nvPicPr>
          <p:cNvPr id="25" name="Graphic 24">
            <a:extLst>
              <a:ext uri="{FF2B5EF4-FFF2-40B4-BE49-F238E27FC236}">
                <a16:creationId xmlns:a16="http://schemas.microsoft.com/office/drawing/2014/main" id="{9EC5E2AE-AF38-9234-1D4F-B3CC72C8C3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1241" y="4423842"/>
            <a:ext cx="1015454" cy="1015454"/>
          </a:xfrm>
          <a:prstGeom prst="rect">
            <a:avLst/>
          </a:prstGeom>
        </p:spPr>
      </p:pic>
      <p:pic>
        <p:nvPicPr>
          <p:cNvPr id="26" name="Graphic 25">
            <a:extLst>
              <a:ext uri="{FF2B5EF4-FFF2-40B4-BE49-F238E27FC236}">
                <a16:creationId xmlns:a16="http://schemas.microsoft.com/office/drawing/2014/main" id="{8257A112-8E02-BFFC-418E-47C3E73A33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21241" y="3200123"/>
            <a:ext cx="1015454" cy="1015454"/>
          </a:xfrm>
          <a:prstGeom prst="rect">
            <a:avLst/>
          </a:prstGeom>
        </p:spPr>
      </p:pic>
      <p:pic>
        <p:nvPicPr>
          <p:cNvPr id="27" name="Graphic 26">
            <a:extLst>
              <a:ext uri="{FF2B5EF4-FFF2-40B4-BE49-F238E27FC236}">
                <a16:creationId xmlns:a16="http://schemas.microsoft.com/office/drawing/2014/main" id="{AFE7A7F7-2FCE-A3F8-0AA7-2C91EFD64D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21241" y="5524632"/>
            <a:ext cx="1015454" cy="1015454"/>
          </a:xfrm>
          <a:prstGeom prst="rect">
            <a:avLst/>
          </a:prstGeom>
        </p:spPr>
      </p:pic>
    </p:spTree>
    <p:extLst>
      <p:ext uri="{BB962C8B-B14F-4D97-AF65-F5344CB8AC3E}">
        <p14:creationId xmlns:p14="http://schemas.microsoft.com/office/powerpoint/2010/main" val="335899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extLst>
              <p:ext uri="{D42A27DB-BD31-4B8C-83A1-F6EECF244321}">
                <p14:modId xmlns:p14="http://schemas.microsoft.com/office/powerpoint/2010/main" val="1624990342"/>
              </p:ext>
            </p:extLst>
          </p:nvPr>
        </p:nvGraphicFramePr>
        <p:xfrm>
          <a:off x="787790" y="1050352"/>
          <a:ext cx="10227213" cy="246835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46835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6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6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36576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2929323684"/>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Brand-Strategy-Presentation-Template_PowerPoint" id="{5072B8BC-F743-2846-A5C9-5085C99AD20D}" vid="{9A97CBCC-1D55-0744-816E-F1A204A054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 Office</Template>
  <TotalTime>12163</TotalTime>
  <Words>858</Words>
  <Application>Microsoft Office PowerPoint</Application>
  <PresentationFormat>Widescreen</PresentationFormat>
  <Paragraphs>449</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Afacad SemiBold</vt:lpstr>
      <vt:lpstr>Arial</vt:lpstr>
      <vt:lpstr>Calibri</vt:lpstr>
      <vt:lpstr>Calibri Light</vt:lpstr>
      <vt:lpstr>Century Gothic</vt:lpstr>
      <vt:lpstr>Outfit</vt:lpstr>
      <vt:lpstr>Poppins SemiBold</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Waite</dc:creator>
  <cp:lastModifiedBy>Balasubramanian P.G</cp:lastModifiedBy>
  <cp:revision>30</cp:revision>
  <dcterms:created xsi:type="dcterms:W3CDTF">2022-05-22T18:55:25Z</dcterms:created>
  <dcterms:modified xsi:type="dcterms:W3CDTF">2024-05-18T17:40:54Z</dcterms:modified>
</cp:coreProperties>
</file>