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abarra Sans Heavy" charset="1" panose="00000000000000000000"/>
      <p:regular r:id="rId18"/>
    </p:embeddedFont>
    <p:embeddedFont>
      <p:font typeface="Tabarra Sans" charset="1" panose="00000000000000000000"/>
      <p:regular r:id="rId19"/>
    </p:embeddedFont>
    <p:embeddedFont>
      <p:font typeface="Tabarra Sans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E4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8411093"/>
            <a:ext cx="16230697" cy="0"/>
          </a:xfrm>
          <a:prstGeom prst="line">
            <a:avLst/>
          </a:prstGeom>
          <a:ln cap="flat" w="19050">
            <a:solidFill>
              <a:srgbClr val="F7FD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715125" y="-2935806"/>
            <a:ext cx="10544271" cy="10544271"/>
          </a:xfrm>
          <a:custGeom>
            <a:avLst/>
            <a:gdLst/>
            <a:ahLst/>
            <a:cxnLst/>
            <a:rect r="r" b="b" t="t" l="l"/>
            <a:pathLst>
              <a:path h="10544271" w="10544271">
                <a:moveTo>
                  <a:pt x="0" y="0"/>
                </a:moveTo>
                <a:lnTo>
                  <a:pt x="10544272" y="0"/>
                </a:lnTo>
                <a:lnTo>
                  <a:pt x="10544272" y="10544271"/>
                </a:lnTo>
                <a:lnTo>
                  <a:pt x="0" y="10544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308630"/>
            <a:ext cx="13362596" cy="515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45"/>
              </a:lnSpc>
            </a:pPr>
            <a:r>
              <a:rPr lang="en-US" sz="16950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Marketing Plan.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589415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21488A"/>
                </a:solidFill>
                <a:latin typeface="Tabarra Sans"/>
                <a:ea typeface="Tabarra Sans"/>
                <a:cs typeface="Tabarra Sans"/>
                <a:sym typeface="Tabarra Sans"/>
              </a:rPr>
              <a:t>JUNE 2045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204605"/>
            <a:ext cx="3495749" cy="40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8585750"/>
            <a:ext cx="4768724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trike="noStrike" u="none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ADDRESS: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8923020"/>
            <a:ext cx="4768724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21488A"/>
                </a:solidFill>
                <a:latin typeface="Tabarra Sans"/>
                <a:ea typeface="Tabarra Sans"/>
                <a:cs typeface="Tabarra Sans"/>
                <a:sym typeface="Tabarra Sans"/>
              </a:rPr>
              <a:t>123 Anywhere St., Any City, ST 12345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585750"/>
            <a:ext cx="2620767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PHONE: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923020"/>
            <a:ext cx="2620767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1488A"/>
                </a:solidFill>
                <a:latin typeface="Tabarra Sans"/>
                <a:ea typeface="Tabarra Sans"/>
                <a:cs typeface="Tabarra Sans"/>
                <a:sym typeface="Tabarra Sans"/>
              </a:rPr>
              <a:t>+123-456-7890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13285" y="8585750"/>
            <a:ext cx="3566897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trike="noStrike" u="none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WEBSITE: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13285" y="8923020"/>
            <a:ext cx="3566897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1488A"/>
                </a:solidFill>
                <a:latin typeface="Tabarra Sans"/>
                <a:ea typeface="Tabarra Sans"/>
                <a:cs typeface="Tabarra Sans"/>
                <a:sym typeface="Tabarra Sans"/>
              </a:rPr>
              <a:t>www.reallygreatsite.com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4807" y="876300"/>
            <a:ext cx="10230540" cy="252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0"/>
              </a:lnSpc>
              <a:spcBef>
                <a:spcPct val="0"/>
              </a:spcBef>
            </a:pPr>
            <a:r>
              <a:rPr lang="en-US" sz="8000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Key Performance Indicators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82986" y="952500"/>
            <a:ext cx="5080000" cy="160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Sed tempus placerat velit a placerat. Cras suscipit est at mauris blandit efficitur finibus non augue.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03030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JUNE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38353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2045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485713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  <p:sp>
        <p:nvSpPr>
          <p:cNvPr name="AutoShape 7" id="7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cap="flat" w="19050">
            <a:solidFill>
              <a:srgbClr val="21488A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6210" y="4558136"/>
            <a:ext cx="5143165" cy="300017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571322" y="4558136"/>
            <a:ext cx="5143165" cy="300017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536434" y="4558136"/>
            <a:ext cx="5143165" cy="3000179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847968" y="7605084"/>
            <a:ext cx="2659650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pc="-72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KPI 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14175" y="7605084"/>
            <a:ext cx="2659650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pc="-72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KPI 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78192" y="7605084"/>
            <a:ext cx="2659650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 spc="-72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KPI 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9155" y="8075234"/>
            <a:ext cx="407727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</a:pPr>
            <a:r>
              <a:rPr lang="en-US" sz="1800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Briefly elaborate on the KPI.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05362" y="8075234"/>
            <a:ext cx="407727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</a:pPr>
            <a:r>
              <a:rPr lang="en-US" sz="1800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Briefly elaborate on the KPI.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69379" y="8075234"/>
            <a:ext cx="407727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</a:pPr>
            <a:r>
              <a:rPr lang="en-US" sz="1800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Briefly elaborate on the KPI.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4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01628" y="-4553179"/>
            <a:ext cx="11279321" cy="11279321"/>
          </a:xfrm>
          <a:custGeom>
            <a:avLst/>
            <a:gdLst/>
            <a:ahLst/>
            <a:cxnLst/>
            <a:rect r="r" b="b" t="t" l="l"/>
            <a:pathLst>
              <a:path h="11279321" w="11279321">
                <a:moveTo>
                  <a:pt x="0" y="0"/>
                </a:moveTo>
                <a:lnTo>
                  <a:pt x="11279321" y="0"/>
                </a:lnTo>
                <a:lnTo>
                  <a:pt x="11279321" y="11279321"/>
                </a:lnTo>
                <a:lnTo>
                  <a:pt x="0" y="11279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876300"/>
            <a:ext cx="7758553" cy="252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F7FDF2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Have a Question?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23276" y="1534194"/>
            <a:ext cx="4236024" cy="1287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Sed tempus placerat velit a placerat.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690765"/>
            <a:ext cx="3522529" cy="36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3"/>
              </a:lnSpc>
            </a:pPr>
            <a:r>
              <a:rPr lang="en-US" sz="2002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+123-456-7890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05134" y="7992058"/>
            <a:ext cx="3522529" cy="365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3"/>
              </a:lnSpc>
              <a:spcBef>
                <a:spcPct val="0"/>
              </a:spcBef>
            </a:pPr>
            <a:r>
              <a:rPr lang="en-US" sz="20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www.reallygreatsite.com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3087" y="7992058"/>
            <a:ext cx="3522529" cy="688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3"/>
              </a:lnSpc>
            </a:pPr>
            <a:r>
              <a:rPr lang="en-US" sz="2002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123 Anywhere St., Any City, ST 12345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69991" y="7992058"/>
            <a:ext cx="3522529" cy="36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3"/>
              </a:lnSpc>
            </a:pPr>
            <a:r>
              <a:rPr lang="en-US" sz="2002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hello@reallygreatsite.com</a:t>
            </a:r>
          </a:p>
        </p:txBody>
      </p:sp>
      <p:sp>
        <p:nvSpPr>
          <p:cNvPr name="AutoShape 9" id="9"/>
          <p:cNvSpPr/>
          <p:nvPr/>
        </p:nvSpPr>
        <p:spPr>
          <a:xfrm>
            <a:off x="1028700" y="5531736"/>
            <a:ext cx="3522529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9505134" y="7833029"/>
            <a:ext cx="3522529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33087" y="7833029"/>
            <a:ext cx="3522529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5269111" y="7833029"/>
            <a:ext cx="3522529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028700" y="4586775"/>
            <a:ext cx="3522529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83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Phone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3087" y="6888067"/>
            <a:ext cx="3522529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83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Address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69111" y="6888067"/>
            <a:ext cx="3522529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83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Email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05134" y="6888067"/>
            <a:ext cx="3522529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83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Website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03030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JUNE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38353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2045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9485713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  <p:sp>
        <p:nvSpPr>
          <p:cNvPr name="AutoShape 20" id="20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E4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657828"/>
            <a:ext cx="16230600" cy="0"/>
          </a:xfrm>
          <a:prstGeom prst="line">
            <a:avLst/>
          </a:prstGeom>
          <a:ln cap="flat" w="19050">
            <a:solidFill>
              <a:srgbClr val="F7FD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715125" y="-2935806"/>
            <a:ext cx="10544271" cy="10544271"/>
          </a:xfrm>
          <a:custGeom>
            <a:avLst/>
            <a:gdLst/>
            <a:ahLst/>
            <a:cxnLst/>
            <a:rect r="r" b="b" t="t" l="l"/>
            <a:pathLst>
              <a:path h="10544271" w="10544271">
                <a:moveTo>
                  <a:pt x="0" y="0"/>
                </a:moveTo>
                <a:lnTo>
                  <a:pt x="10544272" y="0"/>
                </a:lnTo>
                <a:lnTo>
                  <a:pt x="10544272" y="10544271"/>
                </a:lnTo>
                <a:lnTo>
                  <a:pt x="0" y="10544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462949"/>
            <a:ext cx="11179513" cy="519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11"/>
              </a:lnSpc>
            </a:pPr>
            <a:r>
              <a:rPr lang="en-US" sz="17010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Thank You.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970123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21488A"/>
                </a:solidFill>
                <a:latin typeface="Tabarra Sans"/>
                <a:ea typeface="Tabarra Sans"/>
                <a:cs typeface="Tabarra Sans"/>
                <a:sym typeface="Tabarra Sans"/>
              </a:rPr>
              <a:t>JUNE 2045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854440"/>
            <a:ext cx="3495749" cy="40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92403" y="8913495"/>
            <a:ext cx="3566897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1488A"/>
                </a:solidFill>
                <a:latin typeface="Tabarra Sans"/>
                <a:ea typeface="Tabarra Sans"/>
                <a:cs typeface="Tabarra Sans"/>
                <a:sym typeface="Tabarra Sans"/>
              </a:rPr>
              <a:t>www.reallygreatsite.com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14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6678042"/>
            <a:ext cx="3524633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4070718"/>
            <a:ext cx="3524633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264022" y="6678042"/>
            <a:ext cx="3524633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264022" y="4070718"/>
            <a:ext cx="3524633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503030" y="6678042"/>
            <a:ext cx="3524633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9503030" y="4070718"/>
            <a:ext cx="3524633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738353" y="6678042"/>
            <a:ext cx="3524633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738353" y="4070718"/>
            <a:ext cx="3524633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4805991"/>
            <a:ext cx="352463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 spc="-95" strike="noStrike" u="none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Campaign</a:t>
            </a:r>
          </a:p>
          <a:p>
            <a:pPr algn="l"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 spc="-95" strike="noStrike" u="none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Goals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64022" y="4805991"/>
            <a:ext cx="3524633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 spc="-9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Branding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9345" y="4805991"/>
            <a:ext cx="352463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 spc="-9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Schedule &amp; Deadlines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38353" y="4805991"/>
            <a:ext cx="3524633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 spc="-9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Budget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7415804"/>
            <a:ext cx="352463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spc="-9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Marketing</a:t>
            </a:r>
          </a:p>
          <a:p>
            <a:pPr algn="l"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 spc="-9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Team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64022" y="7415804"/>
            <a:ext cx="352463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spc="-9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Marketing</a:t>
            </a:r>
          </a:p>
          <a:p>
            <a:pPr algn="l"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 spc="-9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Channel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03030" y="7415804"/>
            <a:ext cx="352094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spc="-9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Marketing</a:t>
            </a:r>
          </a:p>
          <a:p>
            <a:pPr algn="l" marL="0" indent="0" lvl="0">
              <a:lnSpc>
                <a:spcPts val="3839"/>
              </a:lnSpc>
              <a:spcBef>
                <a:spcPct val="0"/>
              </a:spcBef>
            </a:pPr>
            <a:r>
              <a:rPr lang="en-US" sz="3199" spc="-9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Mix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38353" y="7415804"/>
            <a:ext cx="352463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39"/>
              </a:lnSpc>
            </a:pPr>
            <a:r>
              <a:rPr lang="en-US" sz="3199" spc="-9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Key Performance Indicators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4331589"/>
            <a:ext cx="10845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sz="2400" spc="-72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6939841"/>
            <a:ext cx="10845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sz="2400" spc="-72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07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264022" y="4331589"/>
            <a:ext cx="10845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sz="2400" spc="-72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64022" y="6939841"/>
            <a:ext cx="10845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sz="2400" spc="-72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08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99345" y="4331589"/>
            <a:ext cx="10845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sz="2400" spc="-72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05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99345" y="6939841"/>
            <a:ext cx="10845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sz="2400" spc="-72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09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734667" y="4331589"/>
            <a:ext cx="10845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sz="2400" spc="-72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06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734667" y="6939841"/>
            <a:ext cx="108455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9"/>
              </a:lnSpc>
            </a:pPr>
            <a:r>
              <a:rPr lang="en-US" sz="2400" spc="-72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10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981075"/>
            <a:ext cx="8470645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7FDF2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Agenda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503030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JUNE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738353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2045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9485713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5687378"/>
            <a:ext cx="4512308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887846" y="5687378"/>
            <a:ext cx="4512308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746992" y="5687378"/>
            <a:ext cx="4512308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876300"/>
            <a:ext cx="8115300" cy="252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Campaign Goals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90279"/>
            <a:ext cx="4512308" cy="160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Cras suscipit est at mauris blandit efficitur finibus non augue.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87846" y="6790279"/>
            <a:ext cx="4512308" cy="160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Cras suscipit est at mauris blandit efficitur finibus non augue.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43179" y="6790279"/>
            <a:ext cx="4512308" cy="160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Cras suscipit est at mauris blandit efficitur finibus non augue.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099399"/>
            <a:ext cx="451230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 spc="-83" strike="noStrike" u="none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Goals One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87846" y="6099399"/>
            <a:ext cx="451230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 spc="-83" strike="noStrike" u="none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Goals Two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43179" y="6099399"/>
            <a:ext cx="4512308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 spc="-83" strike="noStrike" u="none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Goals Three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686730"/>
            <a:ext cx="2256154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</a:pPr>
            <a:r>
              <a:rPr lang="en-US" sz="4200" spc="-126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87846" y="4686730"/>
            <a:ext cx="2256154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</a:pPr>
            <a:r>
              <a:rPr lang="en-US" sz="4200" spc="-126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43179" y="4686730"/>
            <a:ext cx="2256154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</a:pPr>
            <a:r>
              <a:rPr lang="en-US" sz="4200" spc="-126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03030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JUNE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38353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2045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9485713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cap="flat" w="19050">
            <a:solidFill>
              <a:srgbClr val="21488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2182986" y="952500"/>
            <a:ext cx="5080000" cy="160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Sed tempus placerat velit a placerat. Cras suscipit est at mauris blandit efficitur finibus non augue.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76300"/>
            <a:ext cx="8115300" cy="136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Branding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39493" y="952500"/>
            <a:ext cx="4523492" cy="973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</a:pPr>
            <a:r>
              <a:rPr lang="en-US" sz="1802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Given the user personas identified for the campaign, elaborate on the branding identity that the campaign will project.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87846" y="4422262"/>
            <a:ext cx="4512308" cy="38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3"/>
              </a:lnSpc>
            </a:pPr>
            <a:r>
              <a:rPr lang="en-US" sz="2002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Write identity or value here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3718300"/>
            <a:ext cx="4516121" cy="4516121"/>
          </a:xfrm>
          <a:custGeom>
            <a:avLst/>
            <a:gdLst/>
            <a:ahLst/>
            <a:cxnLst/>
            <a:rect r="r" b="b" t="t" l="l"/>
            <a:pathLst>
              <a:path h="4516121" w="4516121">
                <a:moveTo>
                  <a:pt x="0" y="0"/>
                </a:moveTo>
                <a:lnTo>
                  <a:pt x="4516121" y="0"/>
                </a:lnTo>
                <a:lnTo>
                  <a:pt x="4516121" y="4516121"/>
                </a:lnTo>
                <a:lnTo>
                  <a:pt x="0" y="4516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799554" y="5368030"/>
            <a:ext cx="2974414" cy="11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59"/>
              </a:lnSpc>
            </a:pPr>
            <a:r>
              <a:rPr lang="en-US" sz="3199" spc="-95" strike="noStrike" u="none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User/Buyer Persona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39493" y="4422262"/>
            <a:ext cx="4512308" cy="38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3"/>
              </a:lnSpc>
            </a:pPr>
            <a:r>
              <a:rPr lang="en-US" sz="2002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Write identity or value here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87846" y="6068783"/>
            <a:ext cx="4512308" cy="38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3"/>
              </a:lnSpc>
            </a:pPr>
            <a:r>
              <a:rPr lang="en-US" sz="2002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Write identity or value here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39493" y="6068783"/>
            <a:ext cx="4512308" cy="38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3"/>
              </a:lnSpc>
            </a:pPr>
            <a:r>
              <a:rPr lang="en-US" sz="2002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Write identity or value here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87846" y="7715303"/>
            <a:ext cx="4512308" cy="38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3"/>
              </a:lnSpc>
            </a:pPr>
            <a:r>
              <a:rPr lang="en-US" sz="2002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Write identity or value here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39493" y="7715303"/>
            <a:ext cx="4512308" cy="38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3"/>
              </a:lnSpc>
            </a:pPr>
            <a:r>
              <a:rPr lang="en-US" sz="2002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Write identity or value here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03030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JUNE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38353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2045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9485713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cap="flat" w="19050">
            <a:solidFill>
              <a:srgbClr val="21488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6887846" y="4950904"/>
            <a:ext cx="4512308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2739493" y="4950904"/>
            <a:ext cx="4512308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6887846" y="6597425"/>
            <a:ext cx="4512308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2739493" y="6597425"/>
            <a:ext cx="4512308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6887846" y="8243946"/>
            <a:ext cx="4512308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2739493" y="8243946"/>
            <a:ext cx="4512308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4807" y="876300"/>
            <a:ext cx="8766582" cy="252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Schedule &amp; Deadlines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82986" y="952500"/>
            <a:ext cx="5080000" cy="160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Sed tempus placerat velit a placerat. Cras suscipit est at mauris blandit efficitur finibus non augue.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03030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JUNE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38353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2045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485713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  <p:sp>
        <p:nvSpPr>
          <p:cNvPr name="AutoShape 7" id="7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cap="flat" w="19050">
            <a:solidFill>
              <a:srgbClr val="21488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6475954"/>
            <a:ext cx="3069144" cy="1916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Cras suscipit est at mauris blandit efficitur finibus non augue.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832700"/>
            <a:ext cx="3071566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83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June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028700" y="5373053"/>
            <a:ext cx="3069144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4372405"/>
            <a:ext cx="3069144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</a:pPr>
            <a:r>
              <a:rPr lang="en-US" sz="4200" spc="-126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15045" y="6475954"/>
            <a:ext cx="3069144" cy="1916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Cras suscipit est at mauris blandit efficitur finibus non augue.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15045" y="5832700"/>
            <a:ext cx="3071566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83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July</a:t>
            </a:r>
          </a:p>
        </p:txBody>
      </p:sp>
      <p:sp>
        <p:nvSpPr>
          <p:cNvPr name="AutoShape 14" id="14"/>
          <p:cNvSpPr/>
          <p:nvPr/>
        </p:nvSpPr>
        <p:spPr>
          <a:xfrm>
            <a:off x="5415045" y="5373053"/>
            <a:ext cx="3069144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5415045" y="4372405"/>
            <a:ext cx="3071566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</a:pPr>
            <a:r>
              <a:rPr lang="en-US" sz="4200" spc="-126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01389" y="6475954"/>
            <a:ext cx="3069144" cy="1916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Cras suscipit est at mauris blandit efficitur finibus non augue.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01389" y="5832700"/>
            <a:ext cx="3071566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83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August</a:t>
            </a:r>
          </a:p>
        </p:txBody>
      </p:sp>
      <p:sp>
        <p:nvSpPr>
          <p:cNvPr name="AutoShape 18" id="18"/>
          <p:cNvSpPr/>
          <p:nvPr/>
        </p:nvSpPr>
        <p:spPr>
          <a:xfrm>
            <a:off x="9801389" y="5373053"/>
            <a:ext cx="3069144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9801389" y="4372405"/>
            <a:ext cx="3071566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</a:pPr>
            <a:r>
              <a:rPr lang="en-US" sz="4200" spc="-126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187734" y="6475954"/>
            <a:ext cx="3069144" cy="1916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Cras suscipit est at mauris blandit efficitur finibus non augue.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187734" y="5832700"/>
            <a:ext cx="3071566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83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September</a:t>
            </a:r>
          </a:p>
        </p:txBody>
      </p:sp>
      <p:sp>
        <p:nvSpPr>
          <p:cNvPr name="AutoShape 22" id="22"/>
          <p:cNvSpPr/>
          <p:nvPr/>
        </p:nvSpPr>
        <p:spPr>
          <a:xfrm>
            <a:off x="14187734" y="5373053"/>
            <a:ext cx="3069144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4187734" y="4372405"/>
            <a:ext cx="3069144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</a:pPr>
            <a:r>
              <a:rPr lang="en-US" sz="4200" spc="-126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5198" y="2709543"/>
            <a:ext cx="8802022" cy="641627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876300"/>
            <a:ext cx="7335018" cy="136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Budget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03030" y="1110331"/>
            <a:ext cx="4235322" cy="973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Use the graph to present the expenses associated with the campaign.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03030" y="4200125"/>
            <a:ext cx="7756270" cy="973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Sed tempus placerat velit a placerat. Cras suscipit est at mauris blandit efficitur finibus non augue.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38353" y="6790279"/>
            <a:ext cx="3520947" cy="160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id sem quis accumsan. Cras suscipit est at mauris finibus non augue.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03030" y="6790279"/>
            <a:ext cx="3520947" cy="1602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id sem quis accumsan. Cras suscipit est at mauris finibus non augue.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03030" y="3674924"/>
            <a:ext cx="3520947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pc="-72" strike="noStrike" u="none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Item 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38353" y="6265078"/>
            <a:ext cx="3524633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pc="-72" strike="noStrike" u="none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Item 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03030" y="6265078"/>
            <a:ext cx="3524633" cy="4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sz="2400" spc="-72" strike="noStrike" u="none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Item 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03030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JUNE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38353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2045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485713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cap="flat" w="19050">
            <a:solidFill>
              <a:srgbClr val="21488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9503030" y="6039540"/>
            <a:ext cx="3522259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3738353" y="6039540"/>
            <a:ext cx="3522259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9503030" y="3452570"/>
            <a:ext cx="7751149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488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76300"/>
            <a:ext cx="9888483" cy="136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0"/>
              </a:lnSpc>
              <a:spcBef>
                <a:spcPct val="0"/>
              </a:spcBef>
            </a:pPr>
            <a:r>
              <a:rPr lang="en-US" sz="8000">
                <a:solidFill>
                  <a:srgbClr val="F7FDF2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Marketing Team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82986" y="952500"/>
            <a:ext cx="5076314" cy="1287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Lorem ipsum dolor sit amet, consectetur adipiscing elit. Etiam euismod id sem quis accumsan. Sed tempus placerat velit a placerat. Cras suscipit est at.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03030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JUNE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38353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2045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485713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  <p:sp>
        <p:nvSpPr>
          <p:cNvPr name="AutoShape 7" id="7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3441409"/>
            <a:ext cx="3051066" cy="3521143"/>
            <a:chOff x="0" y="0"/>
            <a:chExt cx="4068088" cy="4694857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9293" t="1169" r="2015" b="30593"/>
            <a:stretch>
              <a:fillRect/>
            </a:stretch>
          </p:blipFill>
          <p:spPr>
            <a:xfrm flipH="false" flipV="false">
              <a:off x="0" y="0"/>
              <a:ext cx="4068088" cy="4694857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7618467" y="3441409"/>
            <a:ext cx="3051066" cy="3521143"/>
            <a:chOff x="0" y="0"/>
            <a:chExt cx="4068088" cy="4694857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3"/>
            <a:srcRect l="18823" t="9866" r="11511" b="36534"/>
            <a:stretch>
              <a:fillRect/>
            </a:stretch>
          </p:blipFill>
          <p:spPr>
            <a:xfrm flipH="false" flipV="false">
              <a:off x="0" y="0"/>
              <a:ext cx="4068088" cy="4694857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10917183" y="3441409"/>
            <a:ext cx="3051066" cy="3521143"/>
            <a:chOff x="0" y="0"/>
            <a:chExt cx="4068088" cy="4694857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/>
            <a:srcRect l="14100" t="7799" r="15980" b="38406"/>
            <a:stretch>
              <a:fillRect/>
            </a:stretch>
          </p:blipFill>
          <p:spPr>
            <a:xfrm flipH="false" flipV="false">
              <a:off x="0" y="0"/>
              <a:ext cx="4068088" cy="4694857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14215899" y="3441409"/>
            <a:ext cx="3051066" cy="3521143"/>
            <a:chOff x="0" y="0"/>
            <a:chExt cx="4068088" cy="4694857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5"/>
            <a:srcRect l="0" t="0" r="0" b="23062"/>
            <a:stretch>
              <a:fillRect/>
            </a:stretch>
          </p:blipFill>
          <p:spPr>
            <a:xfrm flipH="false" flipV="false">
              <a:off x="0" y="0"/>
              <a:ext cx="4068088" cy="4694857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0">
            <a:off x="4323583" y="3441409"/>
            <a:ext cx="3051066" cy="3521143"/>
            <a:chOff x="0" y="0"/>
            <a:chExt cx="4068088" cy="4694857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6"/>
            <a:srcRect l="3577" t="0" r="1603" b="27048"/>
            <a:stretch>
              <a:fillRect/>
            </a:stretch>
          </p:blipFill>
          <p:spPr>
            <a:xfrm flipH="false" flipV="false">
              <a:off x="0" y="0"/>
              <a:ext cx="4068088" cy="4694857"/>
            </a:xfrm>
            <a:prstGeom prst="rect">
              <a:avLst/>
            </a:prstGeom>
          </p:spPr>
        </p:pic>
      </p:grpSp>
      <p:sp>
        <p:nvSpPr>
          <p:cNvPr name="TextBox 18" id="18"/>
          <p:cNvSpPr txBox="true"/>
          <p:nvPr/>
        </p:nvSpPr>
        <p:spPr>
          <a:xfrm rot="0">
            <a:off x="1028700" y="7501685"/>
            <a:ext cx="3051066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5"/>
              </a:lnSpc>
            </a:pPr>
            <a:r>
              <a:rPr lang="en-US" sz="2500" spc="-7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Henrietta Mitchell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18467" y="7501685"/>
            <a:ext cx="3051066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5"/>
              </a:lnSpc>
            </a:pPr>
            <a:r>
              <a:rPr lang="en-US" sz="2500" spc="-7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Eleanor Fitzgerald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917183" y="7501685"/>
            <a:ext cx="3051066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5"/>
              </a:lnSpc>
            </a:pPr>
            <a:r>
              <a:rPr lang="en-US" sz="2500" spc="-7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Drew Feig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215899" y="7501685"/>
            <a:ext cx="3051066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5"/>
              </a:lnSpc>
            </a:pPr>
            <a:r>
              <a:rPr lang="en-US" sz="2500" spc="-7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Pedro Fernandes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323583" y="7501685"/>
            <a:ext cx="3051066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75"/>
              </a:lnSpc>
            </a:pPr>
            <a:r>
              <a:rPr lang="en-US" sz="2500" spc="-75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Hannah Morales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8019154"/>
            <a:ext cx="3051066" cy="578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43"/>
              </a:lnSpc>
              <a:spcBef>
                <a:spcPct val="0"/>
              </a:spcBef>
            </a:pPr>
            <a:r>
              <a:rPr lang="en-US" sz="16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Head of Marketing</a:t>
            </a:r>
          </a:p>
          <a:p>
            <a:pPr algn="l" marL="0" indent="0" lvl="0">
              <a:lnSpc>
                <a:spcPts val="2243"/>
              </a:lnSpc>
              <a:spcBef>
                <a:spcPct val="0"/>
              </a:spcBef>
            </a:pPr>
            <a:r>
              <a:rPr lang="en-US" sz="16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@reallygreatsite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18467" y="8019154"/>
            <a:ext cx="3051066" cy="578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43"/>
              </a:lnSpc>
              <a:spcBef>
                <a:spcPct val="0"/>
              </a:spcBef>
            </a:pPr>
            <a:r>
              <a:rPr lang="en-US" sz="16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Marketing Manager</a:t>
            </a:r>
          </a:p>
          <a:p>
            <a:pPr algn="l" marL="0" indent="0" lvl="0">
              <a:lnSpc>
                <a:spcPts val="2243"/>
              </a:lnSpc>
              <a:spcBef>
                <a:spcPct val="0"/>
              </a:spcBef>
            </a:pPr>
            <a:r>
              <a:rPr lang="en-US" sz="16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@reallygreatsite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17183" y="8019154"/>
            <a:ext cx="3051066" cy="578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43"/>
              </a:lnSpc>
              <a:spcBef>
                <a:spcPct val="0"/>
              </a:spcBef>
            </a:pPr>
            <a:r>
              <a:rPr lang="en-US" sz="16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Digital Marketing</a:t>
            </a:r>
          </a:p>
          <a:p>
            <a:pPr algn="l" marL="0" indent="0" lvl="0">
              <a:lnSpc>
                <a:spcPts val="2243"/>
              </a:lnSpc>
              <a:spcBef>
                <a:spcPct val="0"/>
              </a:spcBef>
            </a:pPr>
            <a:r>
              <a:rPr lang="en-US" sz="16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@reallygreatsite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215899" y="8019154"/>
            <a:ext cx="3051066" cy="578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43"/>
              </a:lnSpc>
              <a:spcBef>
                <a:spcPct val="0"/>
              </a:spcBef>
            </a:pPr>
            <a:r>
              <a:rPr lang="en-US" sz="16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Graphic Designer</a:t>
            </a:r>
          </a:p>
          <a:p>
            <a:pPr algn="l" marL="0" indent="0" lvl="0">
              <a:lnSpc>
                <a:spcPts val="2243"/>
              </a:lnSpc>
              <a:spcBef>
                <a:spcPct val="0"/>
              </a:spcBef>
            </a:pPr>
            <a:r>
              <a:rPr lang="en-US" sz="16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@reallygreatsite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323583" y="8019154"/>
            <a:ext cx="3051066" cy="578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43"/>
              </a:lnSpc>
              <a:spcBef>
                <a:spcPct val="0"/>
              </a:spcBef>
            </a:pPr>
            <a:r>
              <a:rPr lang="en-US" sz="16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Marketing Supervisor</a:t>
            </a:r>
          </a:p>
          <a:p>
            <a:pPr algn="l" marL="0" indent="0" lvl="0">
              <a:lnSpc>
                <a:spcPts val="2243"/>
              </a:lnSpc>
              <a:spcBef>
                <a:spcPct val="0"/>
              </a:spcBef>
            </a:pPr>
            <a:r>
              <a:rPr lang="en-US" sz="1602" strike="noStrike" u="none">
                <a:solidFill>
                  <a:srgbClr val="F7FDF2"/>
                </a:solidFill>
                <a:latin typeface="Tabarra Sans"/>
                <a:ea typeface="Tabarra Sans"/>
                <a:cs typeface="Tabarra Sans"/>
                <a:sym typeface="Tabarra Sans"/>
              </a:rPr>
              <a:t>@reallygreatsite</a:t>
            </a:r>
          </a:p>
        </p:txBody>
      </p:sp>
      <p:sp>
        <p:nvSpPr>
          <p:cNvPr name="AutoShape 28" id="28"/>
          <p:cNvSpPr/>
          <p:nvPr/>
        </p:nvSpPr>
        <p:spPr>
          <a:xfrm>
            <a:off x="1028700" y="7255931"/>
            <a:ext cx="3051066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7618467" y="7255931"/>
            <a:ext cx="3051066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0917183" y="7255931"/>
            <a:ext cx="3051066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4215899" y="7255931"/>
            <a:ext cx="3051066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4323583" y="7255931"/>
            <a:ext cx="3051066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03030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JUNE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38353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2045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485713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  <p:sp>
        <p:nvSpPr>
          <p:cNvPr name="AutoShape 5" id="5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cap="flat" w="19050">
            <a:solidFill>
              <a:srgbClr val="21488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876300"/>
            <a:ext cx="11998963" cy="136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0"/>
              </a:lnSpc>
              <a:spcBef>
                <a:spcPct val="0"/>
              </a:spcBef>
            </a:pPr>
            <a:r>
              <a:rPr lang="en-US" sz="8000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Marketing Channels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38353" y="952500"/>
            <a:ext cx="3520947" cy="973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The following channels will help reach the campaign's target audience.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738353" y="3338488"/>
            <a:ext cx="3524633" cy="3911810"/>
            <a:chOff x="0" y="0"/>
            <a:chExt cx="4699511" cy="5215746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19965" t="0" r="19965" b="0"/>
            <a:stretch>
              <a:fillRect/>
            </a:stretch>
          </p:blipFill>
          <p:spPr>
            <a:xfrm flipH="false" flipV="false">
              <a:off x="0" y="0"/>
              <a:ext cx="4699511" cy="5215746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9501802" y="3338488"/>
            <a:ext cx="3524633" cy="3911810"/>
            <a:chOff x="0" y="0"/>
            <a:chExt cx="4699511" cy="5215746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3"/>
            <a:srcRect l="19965" t="0" r="19965" b="0"/>
            <a:stretch>
              <a:fillRect/>
            </a:stretch>
          </p:blipFill>
          <p:spPr>
            <a:xfrm flipH="false" flipV="false">
              <a:off x="0" y="0"/>
              <a:ext cx="4699511" cy="5215746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5265251" y="3338488"/>
            <a:ext cx="3524633" cy="3911810"/>
            <a:chOff x="0" y="0"/>
            <a:chExt cx="4699511" cy="5215746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/>
            <a:srcRect l="0" t="20488" r="0" b="5521"/>
            <a:stretch>
              <a:fillRect/>
            </a:stretch>
          </p:blipFill>
          <p:spPr>
            <a:xfrm flipH="false" flipV="false">
              <a:off x="0" y="0"/>
              <a:ext cx="4699511" cy="5215746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1028700" y="3338488"/>
            <a:ext cx="3524633" cy="3911810"/>
            <a:chOff x="0" y="0"/>
            <a:chExt cx="4699511" cy="5215746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5"/>
            <a:srcRect l="19965" t="0" r="19965" b="0"/>
            <a:stretch>
              <a:fillRect/>
            </a:stretch>
          </p:blipFill>
          <p:spPr>
            <a:xfrm flipH="false" flipV="false">
              <a:off x="0" y="0"/>
              <a:ext cx="4699511" cy="5215746"/>
            </a:xfrm>
            <a:prstGeom prst="rect">
              <a:avLst/>
            </a:prstGeom>
          </p:spPr>
        </p:pic>
      </p:grpSp>
      <p:sp>
        <p:nvSpPr>
          <p:cNvPr name="TextBox 16" id="16"/>
          <p:cNvSpPr txBox="true"/>
          <p:nvPr/>
        </p:nvSpPr>
        <p:spPr>
          <a:xfrm rot="0">
            <a:off x="1028700" y="7717023"/>
            <a:ext cx="308831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 spc="-83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Marketing Channel 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65251" y="7717023"/>
            <a:ext cx="308831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 spc="-83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Marketing Channel 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01802" y="7717023"/>
            <a:ext cx="308831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 spc="-83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Marketing Channel 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38353" y="7717023"/>
            <a:ext cx="308831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sz="2799" spc="-83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Marketing Channel 04</a:t>
            </a:r>
          </a:p>
        </p:txBody>
      </p:sp>
      <p:sp>
        <p:nvSpPr>
          <p:cNvPr name="AutoShape 20" id="20"/>
          <p:cNvSpPr/>
          <p:nvPr/>
        </p:nvSpPr>
        <p:spPr>
          <a:xfrm>
            <a:off x="1028700" y="7564623"/>
            <a:ext cx="3522529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5265251" y="7564623"/>
            <a:ext cx="3522529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9501802" y="7564623"/>
            <a:ext cx="3522529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3738353" y="7564623"/>
            <a:ext cx="3522529" cy="0"/>
          </a:xfrm>
          <a:prstGeom prst="line">
            <a:avLst/>
          </a:prstGeom>
          <a:ln cap="flat" w="19050">
            <a:solidFill>
              <a:srgbClr val="73E49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76300"/>
            <a:ext cx="10717611" cy="136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Marketing Mix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42038" y="952500"/>
            <a:ext cx="3520947" cy="973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3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Identify the following details of this marketing plan in order to optimize it.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3607837"/>
          <a:ext cx="16230600" cy="4905737"/>
        </p:xfrm>
        <a:graphic>
          <a:graphicData uri="http://schemas.openxmlformats.org/drawingml/2006/table">
            <a:tbl>
              <a:tblPr/>
              <a:tblGrid>
                <a:gridCol w="5210377"/>
                <a:gridCol w="3673408"/>
                <a:gridCol w="3673408"/>
                <a:gridCol w="3673408"/>
              </a:tblGrid>
              <a:tr h="1423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 spc="-72">
                          <a:solidFill>
                            <a:srgbClr val="0C306D"/>
                          </a:solidFill>
                          <a:latin typeface="Tabarra Sans Bold"/>
                          <a:ea typeface="Tabarra Sans Bold"/>
                          <a:cs typeface="Tabarra Sans Bold"/>
                          <a:sym typeface="Tabarra Sans Bold"/>
                        </a:rPr>
                        <a:t>MARKETED PRODUCT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49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 spc="-72">
                          <a:solidFill>
                            <a:srgbClr val="0C306D"/>
                          </a:solidFill>
                          <a:latin typeface="Tabarra Sans Bold"/>
                          <a:ea typeface="Tabarra Sans Bold"/>
                          <a:cs typeface="Tabarra Sans Bold"/>
                          <a:sym typeface="Tabarra Sans Bold"/>
                        </a:rPr>
                        <a:t>PRICE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49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 spc="-72">
                          <a:solidFill>
                            <a:srgbClr val="0C306D"/>
                          </a:solidFill>
                          <a:latin typeface="Tabarra Sans Bold"/>
                          <a:ea typeface="Tabarra Sans Bold"/>
                          <a:cs typeface="Tabarra Sans Bold"/>
                          <a:sym typeface="Tabarra Sans Bold"/>
                        </a:rPr>
                        <a:t>PLACE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49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 spc="-72">
                          <a:solidFill>
                            <a:srgbClr val="0C306D"/>
                          </a:solidFill>
                          <a:latin typeface="Tabarra Sans Bold"/>
                          <a:ea typeface="Tabarra Sans Bold"/>
                          <a:cs typeface="Tabarra Sans Bold"/>
                          <a:sym typeface="Tabarra Sans Bold"/>
                        </a:rPr>
                        <a:t>MARKETING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491"/>
                    </a:solidFill>
                  </a:tcPr>
                </a:tc>
              </a:tr>
              <a:tr h="11606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Product 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6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Product 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06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Product 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2100">
                          <a:solidFill>
                            <a:srgbClr val="0C306D"/>
                          </a:solidFill>
                          <a:latin typeface="Tabarra Sans"/>
                          <a:ea typeface="Tabarra Sans"/>
                          <a:cs typeface="Tabarra Sans"/>
                          <a:sym typeface="Tabarra Sans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214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9503030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JUNE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38353" y="9485713"/>
            <a:ext cx="352463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2045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485713"/>
            <a:ext cx="349574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C306D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WARDIERE INC.</a:t>
            </a:r>
          </a:p>
        </p:txBody>
      </p:sp>
      <p:sp>
        <p:nvSpPr>
          <p:cNvPr name="AutoShape 8" id="8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cap="flat" w="19050">
            <a:solidFill>
              <a:srgbClr val="21488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DAGM-t0m7uQ</dc:identifier>
  <dcterms:modified xsi:type="dcterms:W3CDTF">2011-08-01T06:04:30Z</dcterms:modified>
  <cp:revision>1</cp:revision>
  <dc:title>Green and Navy Modern Marketing Plan Presentation</dc:title>
</cp:coreProperties>
</file>