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urier New OS Bold" charset="1" panose="02070609020205020404"/>
      <p:regular r:id="rId17"/>
    </p:embeddedFont>
    <p:embeddedFont>
      <p:font typeface="Arial Nova Condensed Light" charset="1" panose="020B0306020202020204"/>
      <p:regular r:id="rId18"/>
    </p:embeddedFont>
    <p:embeddedFont>
      <p:font typeface="Arial Nova Condensed" charset="1" panose="020B0506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D1D3D4"/>
        </a:solidFill>
      </p:bgPr>
    </p:bg>
    <p:spTree>
      <p:nvGrpSpPr>
        <p:cNvPr id="1" name=""/>
        <p:cNvGrpSpPr/>
        <p:nvPr/>
      </p:nvGrpSpPr>
      <p:grpSpPr>
        <a:xfrm>
          <a:off x="0" y="0"/>
          <a:ext cx="0" cy="0"/>
          <a:chOff x="0" y="0"/>
          <a:chExt cx="0" cy="0"/>
        </a:xfrm>
      </p:grpSpPr>
      <p:sp>
        <p:nvSpPr>
          <p:cNvPr name="TextBox 2" id="2"/>
          <p:cNvSpPr txBox="true"/>
          <p:nvPr/>
        </p:nvSpPr>
        <p:spPr>
          <a:xfrm rot="0">
            <a:off x="1028700" y="8883650"/>
            <a:ext cx="6773953" cy="441325"/>
          </a:xfrm>
          <a:prstGeom prst="rect">
            <a:avLst/>
          </a:prstGeom>
        </p:spPr>
        <p:txBody>
          <a:bodyPr anchor="t" rtlCol="false" tIns="0" lIns="0" bIns="0" rIns="0">
            <a:spAutoFit/>
          </a:bodyPr>
          <a:lstStyle/>
          <a:p>
            <a:pPr algn="l">
              <a:lnSpc>
                <a:spcPts val="3500"/>
              </a:lnSpc>
              <a:spcBef>
                <a:spcPct val="0"/>
              </a:spcBef>
            </a:pPr>
            <a:r>
              <a:rPr lang="en-US" sz="2500">
                <a:solidFill>
                  <a:srgbClr val="000000"/>
                </a:solidFill>
                <a:latin typeface="Courier New OS Bold"/>
                <a:ea typeface="Courier New OS Bold"/>
                <a:cs typeface="Courier New OS Bold"/>
                <a:sym typeface="Courier New OS Bold"/>
              </a:rPr>
              <a:t>MATT ZHANG, AUGUST 2030</a:t>
            </a:r>
          </a:p>
        </p:txBody>
      </p:sp>
      <p:sp>
        <p:nvSpPr>
          <p:cNvPr name="TextBox 3" id="3"/>
          <p:cNvSpPr txBox="true"/>
          <p:nvPr/>
        </p:nvSpPr>
        <p:spPr>
          <a:xfrm rot="0">
            <a:off x="1028700" y="1721321"/>
            <a:ext cx="11829548" cy="3778251"/>
          </a:xfrm>
          <a:prstGeom prst="rect">
            <a:avLst/>
          </a:prstGeom>
        </p:spPr>
        <p:txBody>
          <a:bodyPr anchor="t" rtlCol="false" tIns="0" lIns="0" bIns="0" rIns="0">
            <a:spAutoFit/>
          </a:bodyPr>
          <a:lstStyle/>
          <a:p>
            <a:pPr algn="l">
              <a:lnSpc>
                <a:spcPts val="14500"/>
              </a:lnSpc>
            </a:pPr>
            <a:r>
              <a:rPr lang="en-US" sz="14500" spc="-362">
                <a:solidFill>
                  <a:srgbClr val="000000"/>
                </a:solidFill>
                <a:latin typeface="Arial Nova Condensed Light"/>
                <a:ea typeface="Arial Nova Condensed Light"/>
                <a:cs typeface="Arial Nova Condensed Light"/>
                <a:sym typeface="Arial Nova Condensed Light"/>
              </a:rPr>
              <a:t>new business</a:t>
            </a:r>
          </a:p>
          <a:p>
            <a:pPr algn="l">
              <a:lnSpc>
                <a:spcPts val="14500"/>
              </a:lnSpc>
            </a:pPr>
            <a:r>
              <a:rPr lang="en-US" sz="14500" spc="-362">
                <a:solidFill>
                  <a:srgbClr val="000000"/>
                </a:solidFill>
                <a:latin typeface="Arial Nova Condensed Light"/>
                <a:ea typeface="Arial Nova Condensed Light"/>
                <a:cs typeface="Arial Nova Condensed Light"/>
                <a:sym typeface="Arial Nova Condensed Light"/>
              </a:rPr>
              <a:t>pitch deck</a:t>
            </a:r>
          </a:p>
        </p:txBody>
      </p:sp>
      <p:sp>
        <p:nvSpPr>
          <p:cNvPr name="AutoShape 4" id="4"/>
          <p:cNvSpPr/>
          <p:nvPr/>
        </p:nvSpPr>
        <p:spPr>
          <a:xfrm>
            <a:off x="-331220" y="5835622"/>
            <a:ext cx="947522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1D3D4"/>
        </a:solidFill>
      </p:bgPr>
    </p:bg>
    <p:spTree>
      <p:nvGrpSpPr>
        <p:cNvPr id="1" name=""/>
        <p:cNvGrpSpPr/>
        <p:nvPr/>
      </p:nvGrpSpPr>
      <p:grpSpPr>
        <a:xfrm>
          <a:off x="0" y="0"/>
          <a:ext cx="0" cy="0"/>
          <a:chOff x="0" y="0"/>
          <a:chExt cx="0" cy="0"/>
        </a:xfrm>
      </p:grpSpPr>
      <p:grpSp>
        <p:nvGrpSpPr>
          <p:cNvPr name="Group 2" id="2"/>
          <p:cNvGrpSpPr/>
          <p:nvPr/>
        </p:nvGrpSpPr>
        <p:grpSpPr>
          <a:xfrm rot="0">
            <a:off x="12280979" y="0"/>
            <a:ext cx="6007021" cy="10287000"/>
            <a:chOff x="0" y="0"/>
            <a:chExt cx="8009361" cy="13716000"/>
          </a:xfrm>
        </p:grpSpPr>
        <p:pic>
          <p:nvPicPr>
            <p:cNvPr name="Picture 3" id="3"/>
            <p:cNvPicPr>
              <a:picLocks noChangeAspect="true"/>
            </p:cNvPicPr>
            <p:nvPr/>
          </p:nvPicPr>
          <p:blipFill>
            <a:blip r:embed="rId2"/>
            <a:srcRect l="0" t="42166" r="0" b="20506"/>
            <a:stretch>
              <a:fillRect/>
            </a:stretch>
          </p:blipFill>
          <p:spPr>
            <a:xfrm flipH="false" flipV="false">
              <a:off x="0" y="0"/>
              <a:ext cx="8009361" cy="4487333"/>
            </a:xfrm>
            <a:prstGeom prst="rect">
              <a:avLst/>
            </a:prstGeom>
          </p:spPr>
        </p:pic>
        <p:pic>
          <p:nvPicPr>
            <p:cNvPr name="Picture 4" id="4"/>
            <p:cNvPicPr>
              <a:picLocks noChangeAspect="true"/>
            </p:cNvPicPr>
            <p:nvPr/>
          </p:nvPicPr>
          <p:blipFill>
            <a:blip r:embed="rId3"/>
            <a:srcRect l="0" t="7954" r="0" b="7954"/>
            <a:stretch>
              <a:fillRect/>
            </a:stretch>
          </p:blipFill>
          <p:spPr>
            <a:xfrm flipH="false" flipV="false">
              <a:off x="0" y="4614333"/>
              <a:ext cx="8009361" cy="4487333"/>
            </a:xfrm>
            <a:prstGeom prst="rect">
              <a:avLst/>
            </a:prstGeom>
          </p:spPr>
        </p:pic>
        <p:pic>
          <p:nvPicPr>
            <p:cNvPr name="Picture 5" id="5"/>
            <p:cNvPicPr>
              <a:picLocks noChangeAspect="true"/>
            </p:cNvPicPr>
            <p:nvPr/>
          </p:nvPicPr>
          <p:blipFill>
            <a:blip r:embed="rId4"/>
            <a:srcRect l="0" t="31336" r="0" b="31336"/>
            <a:stretch>
              <a:fillRect/>
            </a:stretch>
          </p:blipFill>
          <p:spPr>
            <a:xfrm flipH="false" flipV="false">
              <a:off x="0" y="9228667"/>
              <a:ext cx="8009361" cy="4487333"/>
            </a:xfrm>
            <a:prstGeom prst="rect">
              <a:avLst/>
            </a:prstGeom>
          </p:spPr>
        </p:pic>
      </p:grpSp>
      <p:sp>
        <p:nvSpPr>
          <p:cNvPr name="TextBox 6" id="6"/>
          <p:cNvSpPr txBox="true"/>
          <p:nvPr/>
        </p:nvSpPr>
        <p:spPr>
          <a:xfrm rot="0">
            <a:off x="1028700" y="4095750"/>
            <a:ext cx="4978558" cy="33528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Praesent vel lectus ut nulla congue mattis et et lorem. Nunc eget congue nibh. Cras lacus urna, feugiat quis consequat eu. Lorem ipsum dolor sit amet, consectetur adipiscing elit. Praesent vel lectus ut nulla congue mattis et et lorem. Nunc eget congue nibh. </a:t>
            </a:r>
          </a:p>
        </p:txBody>
      </p:sp>
      <p:sp>
        <p:nvSpPr>
          <p:cNvPr name="TextBox 7" id="7"/>
          <p:cNvSpPr txBox="true"/>
          <p:nvPr/>
        </p:nvSpPr>
        <p:spPr>
          <a:xfrm rot="0">
            <a:off x="6654721" y="4095750"/>
            <a:ext cx="4978558" cy="20955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Mauris sit amet euismod massa. Donec et est sit amet tortor laoreet porta. Cras eu magna semper, accumsan arcu a, mollis leo. Nunc malesuada, lectus.</a:t>
            </a:r>
          </a:p>
        </p:txBody>
      </p:sp>
      <p:sp>
        <p:nvSpPr>
          <p:cNvPr name="AutoShape 8" id="8"/>
          <p:cNvSpPr/>
          <p:nvPr/>
        </p:nvSpPr>
        <p:spPr>
          <a:xfrm>
            <a:off x="-331220" y="2727519"/>
            <a:ext cx="11964500"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028700" y="1424674"/>
            <a:ext cx="10604579" cy="1120769"/>
          </a:xfrm>
          <a:prstGeom prst="rect">
            <a:avLst/>
          </a:prstGeom>
        </p:spPr>
        <p:txBody>
          <a:bodyPr anchor="t" rtlCol="false" tIns="0" lIns="0" bIns="0" rIns="0">
            <a:spAutoFit/>
          </a:bodyPr>
          <a:lstStyle/>
          <a:p>
            <a:pPr algn="l">
              <a:lnSpc>
                <a:spcPts val="8499"/>
              </a:lnSpc>
            </a:pPr>
            <a:r>
              <a:rPr lang="en-US" sz="8499" spc="-212">
                <a:solidFill>
                  <a:srgbClr val="000000"/>
                </a:solidFill>
                <a:latin typeface="Arial Nova Condensed Light"/>
                <a:ea typeface="Arial Nova Condensed Light"/>
                <a:cs typeface="Arial Nova Condensed Light"/>
                <a:sym typeface="Arial Nova Condensed Light"/>
              </a:rPr>
              <a:t>the path ahead</a:t>
            </a:r>
          </a:p>
        </p:txBody>
      </p:sp>
      <p:sp>
        <p:nvSpPr>
          <p:cNvPr name="TextBox 10" id="10"/>
          <p:cNvSpPr txBox="true"/>
          <p:nvPr/>
        </p:nvSpPr>
        <p:spPr>
          <a:xfrm rot="0">
            <a:off x="1028700" y="324971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Q4: Monitor</a:t>
            </a:r>
          </a:p>
        </p:txBody>
      </p:sp>
      <p:sp>
        <p:nvSpPr>
          <p:cNvPr name="TextBox 11" id="11"/>
          <p:cNvSpPr txBox="true"/>
          <p:nvPr/>
        </p:nvSpPr>
        <p:spPr>
          <a:xfrm rot="0">
            <a:off x="6654721" y="324971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Q1: Iterate</a:t>
            </a:r>
          </a:p>
        </p:txBody>
      </p:sp>
      <p:grpSp>
        <p:nvGrpSpPr>
          <p:cNvPr name="Group 12" id="12"/>
          <p:cNvGrpSpPr/>
          <p:nvPr/>
        </p:nvGrpSpPr>
        <p:grpSpPr>
          <a:xfrm rot="0">
            <a:off x="8745614" y="8543925"/>
            <a:ext cx="9615313" cy="311269"/>
            <a:chOff x="0" y="0"/>
            <a:chExt cx="2532428" cy="81980"/>
          </a:xfrm>
        </p:grpSpPr>
        <p:sp>
          <p:nvSpPr>
            <p:cNvPr name="Freeform 13" id="13"/>
            <p:cNvSpPr/>
            <p:nvPr/>
          </p:nvSpPr>
          <p:spPr>
            <a:xfrm flipH="false" flipV="false" rot="0">
              <a:off x="0" y="0"/>
              <a:ext cx="2532428" cy="81980"/>
            </a:xfrm>
            <a:custGeom>
              <a:avLst/>
              <a:gdLst/>
              <a:ahLst/>
              <a:cxnLst/>
              <a:rect r="r" b="b" t="t" l="l"/>
              <a:pathLst>
                <a:path h="81980" w="2532428">
                  <a:moveTo>
                    <a:pt x="0" y="0"/>
                  </a:moveTo>
                  <a:lnTo>
                    <a:pt x="2532428" y="0"/>
                  </a:lnTo>
                  <a:lnTo>
                    <a:pt x="2532428" y="81980"/>
                  </a:lnTo>
                  <a:lnTo>
                    <a:pt x="0" y="81980"/>
                  </a:lnTo>
                  <a:close/>
                </a:path>
              </a:pathLst>
            </a:custGeom>
            <a:solidFill>
              <a:srgbClr val="FF5636"/>
            </a:solidFill>
          </p:spPr>
        </p:sp>
        <p:sp>
          <p:nvSpPr>
            <p:cNvPr name="TextBox 14" id="14"/>
            <p:cNvSpPr txBox="true"/>
            <p:nvPr/>
          </p:nvSpPr>
          <p:spPr>
            <a:xfrm>
              <a:off x="0" y="19050"/>
              <a:ext cx="2532428" cy="62930"/>
            </a:xfrm>
            <a:prstGeom prst="rect">
              <a:avLst/>
            </a:prstGeom>
          </p:spPr>
          <p:txBody>
            <a:bodyPr anchor="ctr" rtlCol="false" tIns="50800" lIns="50800" bIns="50800" rIns="50800"/>
            <a:lstStyle/>
            <a:p>
              <a:pPr algn="ctr">
                <a:lnSpc>
                  <a:spcPts val="2120"/>
                </a:lnSpc>
              </a:pP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D1D3D4"/>
        </a:solidFill>
      </p:bgPr>
    </p:bg>
    <p:spTree>
      <p:nvGrpSpPr>
        <p:cNvPr id="1" name=""/>
        <p:cNvGrpSpPr/>
        <p:nvPr/>
      </p:nvGrpSpPr>
      <p:grpSpPr>
        <a:xfrm>
          <a:off x="0" y="0"/>
          <a:ext cx="0" cy="0"/>
          <a:chOff x="0" y="0"/>
          <a:chExt cx="0" cy="0"/>
        </a:xfrm>
      </p:grpSpPr>
      <p:sp>
        <p:nvSpPr>
          <p:cNvPr name="TextBox 2" id="2"/>
          <p:cNvSpPr txBox="true"/>
          <p:nvPr/>
        </p:nvSpPr>
        <p:spPr>
          <a:xfrm rot="0">
            <a:off x="1028700" y="8883650"/>
            <a:ext cx="6773953" cy="441325"/>
          </a:xfrm>
          <a:prstGeom prst="rect">
            <a:avLst/>
          </a:prstGeom>
        </p:spPr>
        <p:txBody>
          <a:bodyPr anchor="t" rtlCol="false" tIns="0" lIns="0" bIns="0" rIns="0">
            <a:spAutoFit/>
          </a:bodyPr>
          <a:lstStyle/>
          <a:p>
            <a:pPr algn="l">
              <a:lnSpc>
                <a:spcPts val="3500"/>
              </a:lnSpc>
              <a:spcBef>
                <a:spcPct val="0"/>
              </a:spcBef>
            </a:pPr>
            <a:r>
              <a:rPr lang="en-US" sz="2500">
                <a:solidFill>
                  <a:srgbClr val="000000"/>
                </a:solidFill>
                <a:latin typeface="Courier New OS Bold"/>
                <a:ea typeface="Courier New OS Bold"/>
                <a:cs typeface="Courier New OS Bold"/>
                <a:sym typeface="Courier New OS Bold"/>
              </a:rPr>
              <a:t>MATT ZHANG, AUGUST 2030</a:t>
            </a:r>
          </a:p>
        </p:txBody>
      </p:sp>
      <p:sp>
        <p:nvSpPr>
          <p:cNvPr name="TextBox 3" id="3"/>
          <p:cNvSpPr txBox="true"/>
          <p:nvPr/>
        </p:nvSpPr>
        <p:spPr>
          <a:xfrm rot="0">
            <a:off x="1028700" y="1721321"/>
            <a:ext cx="16230600" cy="5616576"/>
          </a:xfrm>
          <a:prstGeom prst="rect">
            <a:avLst/>
          </a:prstGeom>
        </p:spPr>
        <p:txBody>
          <a:bodyPr anchor="t" rtlCol="false" tIns="0" lIns="0" bIns="0" rIns="0">
            <a:spAutoFit/>
          </a:bodyPr>
          <a:lstStyle/>
          <a:p>
            <a:pPr algn="l">
              <a:lnSpc>
                <a:spcPts val="14500"/>
              </a:lnSpc>
            </a:pPr>
            <a:r>
              <a:rPr lang="en-US" sz="14500" spc="-362">
                <a:solidFill>
                  <a:srgbClr val="000000"/>
                </a:solidFill>
                <a:latin typeface="Arial Nova Condensed Light"/>
                <a:ea typeface="Arial Nova Condensed Light"/>
                <a:cs typeface="Arial Nova Condensed Light"/>
                <a:sym typeface="Arial Nova Condensed Light"/>
              </a:rPr>
              <a:t>Join us in revolutionising access to ideas and emerging technologies.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1D3D4"/>
        </a:solidFill>
      </p:bgPr>
    </p:bg>
    <p:spTree>
      <p:nvGrpSpPr>
        <p:cNvPr id="1" name=""/>
        <p:cNvGrpSpPr/>
        <p:nvPr/>
      </p:nvGrpSpPr>
      <p:grpSpPr>
        <a:xfrm>
          <a:off x="0" y="0"/>
          <a:ext cx="0" cy="0"/>
          <a:chOff x="0" y="0"/>
          <a:chExt cx="0" cy="0"/>
        </a:xfrm>
      </p:grpSpPr>
      <p:grpSp>
        <p:nvGrpSpPr>
          <p:cNvPr name="Group 2" id="2"/>
          <p:cNvGrpSpPr/>
          <p:nvPr/>
        </p:nvGrpSpPr>
        <p:grpSpPr>
          <a:xfrm rot="0">
            <a:off x="8745614" y="4832231"/>
            <a:ext cx="5281013" cy="311269"/>
            <a:chOff x="0" y="0"/>
            <a:chExt cx="1390884" cy="81980"/>
          </a:xfrm>
        </p:grpSpPr>
        <p:sp>
          <p:nvSpPr>
            <p:cNvPr name="Freeform 3" id="3"/>
            <p:cNvSpPr/>
            <p:nvPr/>
          </p:nvSpPr>
          <p:spPr>
            <a:xfrm flipH="false" flipV="false" rot="0">
              <a:off x="0" y="0"/>
              <a:ext cx="1390884" cy="81980"/>
            </a:xfrm>
            <a:custGeom>
              <a:avLst/>
              <a:gdLst/>
              <a:ahLst/>
              <a:cxnLst/>
              <a:rect r="r" b="b" t="t" l="l"/>
              <a:pathLst>
                <a:path h="81980" w="1390884">
                  <a:moveTo>
                    <a:pt x="0" y="0"/>
                  </a:moveTo>
                  <a:lnTo>
                    <a:pt x="1390884" y="0"/>
                  </a:lnTo>
                  <a:lnTo>
                    <a:pt x="1390884" y="81980"/>
                  </a:lnTo>
                  <a:lnTo>
                    <a:pt x="0" y="81980"/>
                  </a:lnTo>
                  <a:close/>
                </a:path>
              </a:pathLst>
            </a:custGeom>
            <a:solidFill>
              <a:srgbClr val="FF5636"/>
            </a:solidFill>
          </p:spPr>
        </p:sp>
        <p:sp>
          <p:nvSpPr>
            <p:cNvPr name="TextBox 4" id="4"/>
            <p:cNvSpPr txBox="true"/>
            <p:nvPr/>
          </p:nvSpPr>
          <p:spPr>
            <a:xfrm>
              <a:off x="0" y="19050"/>
              <a:ext cx="1390884" cy="62930"/>
            </a:xfrm>
            <a:prstGeom prst="rect">
              <a:avLst/>
            </a:prstGeom>
          </p:spPr>
          <p:txBody>
            <a:bodyPr anchor="ctr" rtlCol="false" tIns="50800" lIns="50800" bIns="50800" rIns="50800"/>
            <a:lstStyle/>
            <a:p>
              <a:pPr algn="ctr">
                <a:lnSpc>
                  <a:spcPts val="2120"/>
                </a:lnSpc>
              </a:pPr>
            </a:p>
          </p:txBody>
        </p:sp>
      </p:grpSp>
      <p:sp>
        <p:nvSpPr>
          <p:cNvPr name="TextBox 5" id="5"/>
          <p:cNvSpPr txBox="true"/>
          <p:nvPr/>
        </p:nvSpPr>
        <p:spPr>
          <a:xfrm rot="0">
            <a:off x="1028700" y="1549399"/>
            <a:ext cx="16230600" cy="5616576"/>
          </a:xfrm>
          <a:prstGeom prst="rect">
            <a:avLst/>
          </a:prstGeom>
        </p:spPr>
        <p:txBody>
          <a:bodyPr anchor="t" rtlCol="false" tIns="0" lIns="0" bIns="0" rIns="0">
            <a:spAutoFit/>
          </a:bodyPr>
          <a:lstStyle/>
          <a:p>
            <a:pPr algn="just">
              <a:lnSpc>
                <a:spcPts val="14500"/>
              </a:lnSpc>
            </a:pPr>
            <a:r>
              <a:rPr lang="en-US" sz="14500" spc="-362">
                <a:solidFill>
                  <a:srgbClr val="000000"/>
                </a:solidFill>
                <a:latin typeface="Arial Nova Condensed Light"/>
                <a:ea typeface="Arial Nova Condensed Light"/>
                <a:cs typeface="Arial Nova Condensed Light"/>
                <a:sym typeface="Arial Nova Condensed Light"/>
              </a:rPr>
              <a:t>we are bridging the gap in technology access and opportunity</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1D3D4"/>
        </a:solidFill>
      </p:bgPr>
    </p:bg>
    <p:spTree>
      <p:nvGrpSpPr>
        <p:cNvPr id="1" name=""/>
        <p:cNvGrpSpPr/>
        <p:nvPr/>
      </p:nvGrpSpPr>
      <p:grpSpPr>
        <a:xfrm>
          <a:off x="0" y="0"/>
          <a:ext cx="0" cy="0"/>
          <a:chOff x="0" y="0"/>
          <a:chExt cx="0" cy="0"/>
        </a:xfrm>
      </p:grpSpPr>
      <p:sp>
        <p:nvSpPr>
          <p:cNvPr name="TextBox 2" id="2"/>
          <p:cNvSpPr txBox="true"/>
          <p:nvPr/>
        </p:nvSpPr>
        <p:spPr>
          <a:xfrm rot="0">
            <a:off x="1028700" y="3321625"/>
            <a:ext cx="10604579" cy="2552700"/>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Light"/>
                <a:ea typeface="Arial Nova Condensed Light"/>
                <a:cs typeface="Arial Nova Condensed Light"/>
                <a:sym typeface="Arial Nova Condensed Light"/>
              </a:rPr>
              <a:t>To revolutionise access to ideas and technology, enabling all individuals to realise their full creative potential. Through collaboration, innovation, and a commitment to inclusivity, we strive to create a more equitable and inspiring world.</a:t>
            </a:r>
          </a:p>
        </p:txBody>
      </p:sp>
      <p:sp>
        <p:nvSpPr>
          <p:cNvPr name="AutoShape 3" id="3"/>
          <p:cNvSpPr/>
          <p:nvPr/>
        </p:nvSpPr>
        <p:spPr>
          <a:xfrm>
            <a:off x="-331220" y="2727519"/>
            <a:ext cx="11964500"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1028700" y="1424674"/>
            <a:ext cx="10604579" cy="1120769"/>
          </a:xfrm>
          <a:prstGeom prst="rect">
            <a:avLst/>
          </a:prstGeom>
        </p:spPr>
        <p:txBody>
          <a:bodyPr anchor="t" rtlCol="false" tIns="0" lIns="0" bIns="0" rIns="0">
            <a:spAutoFit/>
          </a:bodyPr>
          <a:lstStyle/>
          <a:p>
            <a:pPr algn="l">
              <a:lnSpc>
                <a:spcPts val="8499"/>
              </a:lnSpc>
            </a:pPr>
            <a:r>
              <a:rPr lang="en-US" sz="8499" spc="-212">
                <a:solidFill>
                  <a:srgbClr val="000000"/>
                </a:solidFill>
                <a:latin typeface="Arial Nova Condensed Light"/>
                <a:ea typeface="Arial Nova Condensed Light"/>
                <a:cs typeface="Arial Nova Condensed Light"/>
                <a:sym typeface="Arial Nova Condensed Light"/>
              </a:rPr>
              <a:t>our mission</a:t>
            </a:r>
          </a:p>
        </p:txBody>
      </p:sp>
      <p:grpSp>
        <p:nvGrpSpPr>
          <p:cNvPr name="Group 5" id="5"/>
          <p:cNvGrpSpPr/>
          <p:nvPr/>
        </p:nvGrpSpPr>
        <p:grpSpPr>
          <a:xfrm rot="0">
            <a:off x="8745614" y="8543925"/>
            <a:ext cx="9615313" cy="311269"/>
            <a:chOff x="0" y="0"/>
            <a:chExt cx="2532428" cy="81980"/>
          </a:xfrm>
        </p:grpSpPr>
        <p:sp>
          <p:nvSpPr>
            <p:cNvPr name="Freeform 6" id="6"/>
            <p:cNvSpPr/>
            <p:nvPr/>
          </p:nvSpPr>
          <p:spPr>
            <a:xfrm flipH="false" flipV="false" rot="0">
              <a:off x="0" y="0"/>
              <a:ext cx="2532428" cy="81980"/>
            </a:xfrm>
            <a:custGeom>
              <a:avLst/>
              <a:gdLst/>
              <a:ahLst/>
              <a:cxnLst/>
              <a:rect r="r" b="b" t="t" l="l"/>
              <a:pathLst>
                <a:path h="81980" w="2532428">
                  <a:moveTo>
                    <a:pt x="0" y="0"/>
                  </a:moveTo>
                  <a:lnTo>
                    <a:pt x="2532428" y="0"/>
                  </a:lnTo>
                  <a:lnTo>
                    <a:pt x="2532428" y="81980"/>
                  </a:lnTo>
                  <a:lnTo>
                    <a:pt x="0" y="81980"/>
                  </a:lnTo>
                  <a:close/>
                </a:path>
              </a:pathLst>
            </a:custGeom>
            <a:solidFill>
              <a:srgbClr val="FF5636"/>
            </a:solidFill>
          </p:spPr>
        </p:sp>
        <p:sp>
          <p:nvSpPr>
            <p:cNvPr name="TextBox 7" id="7"/>
            <p:cNvSpPr txBox="true"/>
            <p:nvPr/>
          </p:nvSpPr>
          <p:spPr>
            <a:xfrm>
              <a:off x="0" y="19050"/>
              <a:ext cx="2532428" cy="62930"/>
            </a:xfrm>
            <a:prstGeom prst="rect">
              <a:avLst/>
            </a:prstGeom>
          </p:spPr>
          <p:txBody>
            <a:bodyPr anchor="ctr" rtlCol="false" tIns="50800" lIns="50800" bIns="50800" rIns="50800"/>
            <a:lstStyle/>
            <a:p>
              <a:pPr algn="ctr">
                <a:lnSpc>
                  <a:spcPts val="2120"/>
                </a:lnSpc>
              </a:pP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D1D3D4"/>
        </a:solidFill>
      </p:bgPr>
    </p:bg>
    <p:spTree>
      <p:nvGrpSpPr>
        <p:cNvPr id="1" name=""/>
        <p:cNvGrpSpPr/>
        <p:nvPr/>
      </p:nvGrpSpPr>
      <p:grpSpPr>
        <a:xfrm>
          <a:off x="0" y="0"/>
          <a:ext cx="0" cy="0"/>
          <a:chOff x="0" y="0"/>
          <a:chExt cx="0" cy="0"/>
        </a:xfrm>
      </p:grpSpPr>
      <p:sp>
        <p:nvSpPr>
          <p:cNvPr name="TextBox 2" id="2"/>
          <p:cNvSpPr txBox="true"/>
          <p:nvPr/>
        </p:nvSpPr>
        <p:spPr>
          <a:xfrm rot="0">
            <a:off x="1028700" y="3321625"/>
            <a:ext cx="10604579" cy="5105400"/>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Light"/>
                <a:ea typeface="Arial Nova Condensed Light"/>
                <a:cs typeface="Arial Nova Condensed Light"/>
                <a:sym typeface="Arial Nova Condensed Light"/>
              </a:rPr>
              <a:t>Lorem ipsum dol adipiscing elit, sed eiusmod tempor incididunt ut labore et lor dolor magna aliqua. Lorem ipsum dol adipiscing elit, sed eiusmod tempor incididunt ut labore et lor dolor magna aliqua. Ut enim ad minim veniam, quis nostrud exercitation ullamco laboris nisi ut aliquip ex ea commodo consequat. Excepteur sint occaecat cupidatat non proident, sunt in culpa qui officia deserunt mollit anim id est laborum.</a:t>
            </a:r>
          </a:p>
        </p:txBody>
      </p:sp>
      <p:sp>
        <p:nvSpPr>
          <p:cNvPr name="AutoShape 3" id="3"/>
          <p:cNvSpPr/>
          <p:nvPr/>
        </p:nvSpPr>
        <p:spPr>
          <a:xfrm>
            <a:off x="-331220" y="2727519"/>
            <a:ext cx="11964500"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1028700" y="1424674"/>
            <a:ext cx="10604579" cy="1120769"/>
          </a:xfrm>
          <a:prstGeom prst="rect">
            <a:avLst/>
          </a:prstGeom>
        </p:spPr>
        <p:txBody>
          <a:bodyPr anchor="t" rtlCol="false" tIns="0" lIns="0" bIns="0" rIns="0">
            <a:spAutoFit/>
          </a:bodyPr>
          <a:lstStyle/>
          <a:p>
            <a:pPr algn="l">
              <a:lnSpc>
                <a:spcPts val="8499"/>
              </a:lnSpc>
            </a:pPr>
            <a:r>
              <a:rPr lang="en-US" sz="8499" spc="-212">
                <a:solidFill>
                  <a:srgbClr val="000000"/>
                </a:solidFill>
                <a:latin typeface="Arial Nova Condensed Light"/>
                <a:ea typeface="Arial Nova Condensed Light"/>
                <a:cs typeface="Arial Nova Condensed Light"/>
                <a:sym typeface="Arial Nova Condensed Light"/>
              </a:rPr>
              <a:t>new products and services</a:t>
            </a:r>
          </a:p>
        </p:txBody>
      </p:sp>
      <p:grpSp>
        <p:nvGrpSpPr>
          <p:cNvPr name="Group 5" id="5"/>
          <p:cNvGrpSpPr/>
          <p:nvPr/>
        </p:nvGrpSpPr>
        <p:grpSpPr>
          <a:xfrm rot="0">
            <a:off x="8745614" y="8543925"/>
            <a:ext cx="9615313" cy="311269"/>
            <a:chOff x="0" y="0"/>
            <a:chExt cx="2532428" cy="81980"/>
          </a:xfrm>
        </p:grpSpPr>
        <p:sp>
          <p:nvSpPr>
            <p:cNvPr name="Freeform 6" id="6"/>
            <p:cNvSpPr/>
            <p:nvPr/>
          </p:nvSpPr>
          <p:spPr>
            <a:xfrm flipH="false" flipV="false" rot="0">
              <a:off x="0" y="0"/>
              <a:ext cx="2532428" cy="81980"/>
            </a:xfrm>
            <a:custGeom>
              <a:avLst/>
              <a:gdLst/>
              <a:ahLst/>
              <a:cxnLst/>
              <a:rect r="r" b="b" t="t" l="l"/>
              <a:pathLst>
                <a:path h="81980" w="2532428">
                  <a:moveTo>
                    <a:pt x="0" y="0"/>
                  </a:moveTo>
                  <a:lnTo>
                    <a:pt x="2532428" y="0"/>
                  </a:lnTo>
                  <a:lnTo>
                    <a:pt x="2532428" y="81980"/>
                  </a:lnTo>
                  <a:lnTo>
                    <a:pt x="0" y="81980"/>
                  </a:lnTo>
                  <a:close/>
                </a:path>
              </a:pathLst>
            </a:custGeom>
            <a:solidFill>
              <a:srgbClr val="FF5636"/>
            </a:solidFill>
          </p:spPr>
        </p:sp>
        <p:sp>
          <p:nvSpPr>
            <p:cNvPr name="TextBox 7" id="7"/>
            <p:cNvSpPr txBox="true"/>
            <p:nvPr/>
          </p:nvSpPr>
          <p:spPr>
            <a:xfrm>
              <a:off x="0" y="19050"/>
              <a:ext cx="2532428" cy="62930"/>
            </a:xfrm>
            <a:prstGeom prst="rect">
              <a:avLst/>
            </a:prstGeom>
          </p:spPr>
          <p:txBody>
            <a:bodyPr anchor="ctr" rtlCol="false" tIns="50800" lIns="50800" bIns="50800" rIns="50800"/>
            <a:lstStyle/>
            <a:p>
              <a:pPr algn="ctr">
                <a:lnSpc>
                  <a:spcPts val="212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1D3D4"/>
        </a:solidFill>
      </p:bgPr>
    </p:bg>
    <p:spTree>
      <p:nvGrpSpPr>
        <p:cNvPr id="1" name=""/>
        <p:cNvGrpSpPr/>
        <p:nvPr/>
      </p:nvGrpSpPr>
      <p:grpSpPr>
        <a:xfrm>
          <a:off x="0" y="0"/>
          <a:ext cx="0" cy="0"/>
          <a:chOff x="0" y="0"/>
          <a:chExt cx="0" cy="0"/>
        </a:xfrm>
      </p:grpSpPr>
      <p:grpSp>
        <p:nvGrpSpPr>
          <p:cNvPr name="Group 2" id="2"/>
          <p:cNvGrpSpPr/>
          <p:nvPr/>
        </p:nvGrpSpPr>
        <p:grpSpPr>
          <a:xfrm rot="0">
            <a:off x="6654512" y="1028700"/>
            <a:ext cx="10604788" cy="8229600"/>
            <a:chOff x="0" y="0"/>
            <a:chExt cx="14139717" cy="10972800"/>
          </a:xfrm>
        </p:grpSpPr>
        <p:pic>
          <p:nvPicPr>
            <p:cNvPr name="Picture 3" id="3"/>
            <p:cNvPicPr>
              <a:picLocks noChangeAspect="true"/>
            </p:cNvPicPr>
            <p:nvPr/>
          </p:nvPicPr>
          <p:blipFill>
            <a:blip r:embed="rId2"/>
            <a:srcRect l="18343" t="0" r="18343" b="0"/>
            <a:stretch>
              <a:fillRect/>
            </a:stretch>
          </p:blipFill>
          <p:spPr>
            <a:xfrm flipH="false" flipV="false">
              <a:off x="0" y="0"/>
              <a:ext cx="4628572" cy="10972800"/>
            </a:xfrm>
            <a:prstGeom prst="rect">
              <a:avLst/>
            </a:prstGeom>
          </p:spPr>
        </p:pic>
        <p:pic>
          <p:nvPicPr>
            <p:cNvPr name="Picture 4" id="4"/>
            <p:cNvPicPr>
              <a:picLocks noChangeAspect="true"/>
            </p:cNvPicPr>
            <p:nvPr/>
          </p:nvPicPr>
          <p:blipFill>
            <a:blip r:embed="rId3"/>
            <a:srcRect l="28619" t="6373" r="23399" b="17841"/>
            <a:stretch>
              <a:fillRect/>
            </a:stretch>
          </p:blipFill>
          <p:spPr>
            <a:xfrm flipH="false" flipV="false">
              <a:off x="4755572" y="0"/>
              <a:ext cx="4628572" cy="10972800"/>
            </a:xfrm>
            <a:prstGeom prst="rect">
              <a:avLst/>
            </a:prstGeom>
          </p:spPr>
        </p:pic>
        <p:pic>
          <p:nvPicPr>
            <p:cNvPr name="Picture 5" id="5"/>
            <p:cNvPicPr>
              <a:picLocks noChangeAspect="true"/>
            </p:cNvPicPr>
            <p:nvPr/>
          </p:nvPicPr>
          <p:blipFill>
            <a:blip r:embed="rId4"/>
            <a:srcRect l="31756" t="3075" r="21938" b="23787"/>
            <a:stretch>
              <a:fillRect/>
            </a:stretch>
          </p:blipFill>
          <p:spPr>
            <a:xfrm flipH="false" flipV="false">
              <a:off x="9511145" y="0"/>
              <a:ext cx="4628572" cy="10972800"/>
            </a:xfrm>
            <a:prstGeom prst="rect">
              <a:avLst/>
            </a:prstGeom>
          </p:spPr>
        </p:pic>
      </p:grpSp>
      <p:sp>
        <p:nvSpPr>
          <p:cNvPr name="TextBox 6" id="6"/>
          <p:cNvSpPr txBox="true"/>
          <p:nvPr/>
        </p:nvSpPr>
        <p:spPr>
          <a:xfrm rot="0">
            <a:off x="1028700" y="1424674"/>
            <a:ext cx="5231914" cy="1120769"/>
          </a:xfrm>
          <a:prstGeom prst="rect">
            <a:avLst/>
          </a:prstGeom>
        </p:spPr>
        <p:txBody>
          <a:bodyPr anchor="t" rtlCol="false" tIns="0" lIns="0" bIns="0" rIns="0">
            <a:spAutoFit/>
          </a:bodyPr>
          <a:lstStyle/>
          <a:p>
            <a:pPr algn="l">
              <a:lnSpc>
                <a:spcPts val="8499"/>
              </a:lnSpc>
            </a:pPr>
            <a:r>
              <a:rPr lang="en-US" sz="8499" spc="-212">
                <a:solidFill>
                  <a:srgbClr val="000000"/>
                </a:solidFill>
                <a:latin typeface="Arial Nova Condensed Light"/>
                <a:ea typeface="Arial Nova Condensed Light"/>
                <a:cs typeface="Arial Nova Condensed Light"/>
                <a:sym typeface="Arial Nova Condensed Light"/>
              </a:rPr>
              <a:t>meet the team</a:t>
            </a:r>
          </a:p>
        </p:txBody>
      </p:sp>
      <p:sp>
        <p:nvSpPr>
          <p:cNvPr name="TextBox 7" id="7"/>
          <p:cNvSpPr txBox="true"/>
          <p:nvPr/>
        </p:nvSpPr>
        <p:spPr>
          <a:xfrm rot="0">
            <a:off x="1028700" y="5905500"/>
            <a:ext cx="4978558" cy="428625"/>
          </a:xfrm>
          <a:prstGeom prst="rect">
            <a:avLst/>
          </a:prstGeom>
        </p:spPr>
        <p:txBody>
          <a:bodyPr anchor="t" rtlCol="false" tIns="0" lIns="0" bIns="0" rIns="0">
            <a:spAutoFit/>
          </a:bodyPr>
          <a:lstStyle/>
          <a:p>
            <a:pPr algn="l">
              <a:lnSpc>
                <a:spcPts val="3360"/>
              </a:lnSpc>
            </a:pPr>
            <a:r>
              <a:rPr lang="en-US" sz="2800" spc="-70">
                <a:solidFill>
                  <a:srgbClr val="000000"/>
                </a:solidFill>
                <a:latin typeface="Courier New OS Bold"/>
                <a:ea typeface="Courier New OS Bold"/>
                <a:cs typeface="Courier New OS Bold"/>
                <a:sym typeface="Courier New OS Bold"/>
              </a:rPr>
              <a:t>Founder &amp; CTO</a:t>
            </a:r>
          </a:p>
        </p:txBody>
      </p:sp>
      <p:sp>
        <p:nvSpPr>
          <p:cNvPr name="TextBox 8" id="8"/>
          <p:cNvSpPr txBox="true"/>
          <p:nvPr/>
        </p:nvSpPr>
        <p:spPr>
          <a:xfrm rot="0">
            <a:off x="1028700" y="514350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Henrietta Mitchell</a:t>
            </a:r>
          </a:p>
        </p:txBody>
      </p:sp>
      <p:sp>
        <p:nvSpPr>
          <p:cNvPr name="TextBox 9" id="9"/>
          <p:cNvSpPr txBox="true"/>
          <p:nvPr/>
        </p:nvSpPr>
        <p:spPr>
          <a:xfrm rot="0">
            <a:off x="1028700" y="7800975"/>
            <a:ext cx="4978558" cy="428625"/>
          </a:xfrm>
          <a:prstGeom prst="rect">
            <a:avLst/>
          </a:prstGeom>
        </p:spPr>
        <p:txBody>
          <a:bodyPr anchor="t" rtlCol="false" tIns="0" lIns="0" bIns="0" rIns="0">
            <a:spAutoFit/>
          </a:bodyPr>
          <a:lstStyle/>
          <a:p>
            <a:pPr algn="l">
              <a:lnSpc>
                <a:spcPts val="3360"/>
              </a:lnSpc>
            </a:pPr>
            <a:r>
              <a:rPr lang="en-US" sz="2800" spc="-70">
                <a:solidFill>
                  <a:srgbClr val="000000"/>
                </a:solidFill>
                <a:latin typeface="Courier New OS Bold"/>
                <a:ea typeface="Courier New OS Bold"/>
                <a:cs typeface="Courier New OS Bold"/>
                <a:sym typeface="Courier New OS Bold"/>
              </a:rPr>
              <a:t>Operations</a:t>
            </a:r>
          </a:p>
        </p:txBody>
      </p:sp>
      <p:sp>
        <p:nvSpPr>
          <p:cNvPr name="TextBox 10" id="10"/>
          <p:cNvSpPr txBox="true"/>
          <p:nvPr/>
        </p:nvSpPr>
        <p:spPr>
          <a:xfrm rot="0">
            <a:off x="1028700" y="7038975"/>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Claudia Alves</a:t>
            </a:r>
          </a:p>
        </p:txBody>
      </p:sp>
      <p:sp>
        <p:nvSpPr>
          <p:cNvPr name="TextBox 11" id="11"/>
          <p:cNvSpPr txBox="true"/>
          <p:nvPr/>
        </p:nvSpPr>
        <p:spPr>
          <a:xfrm rot="0">
            <a:off x="1028700" y="4011710"/>
            <a:ext cx="4978558" cy="428625"/>
          </a:xfrm>
          <a:prstGeom prst="rect">
            <a:avLst/>
          </a:prstGeom>
        </p:spPr>
        <p:txBody>
          <a:bodyPr anchor="t" rtlCol="false" tIns="0" lIns="0" bIns="0" rIns="0">
            <a:spAutoFit/>
          </a:bodyPr>
          <a:lstStyle/>
          <a:p>
            <a:pPr algn="l">
              <a:lnSpc>
                <a:spcPts val="3360"/>
              </a:lnSpc>
            </a:pPr>
            <a:r>
              <a:rPr lang="en-US" sz="2800" spc="-70">
                <a:solidFill>
                  <a:srgbClr val="000000"/>
                </a:solidFill>
                <a:latin typeface="Courier New OS Bold"/>
                <a:ea typeface="Courier New OS Bold"/>
                <a:cs typeface="Courier New OS Bold"/>
                <a:sym typeface="Courier New OS Bold"/>
              </a:rPr>
              <a:t>Founder &amp; CEO</a:t>
            </a:r>
          </a:p>
        </p:txBody>
      </p:sp>
      <p:sp>
        <p:nvSpPr>
          <p:cNvPr name="TextBox 12" id="12"/>
          <p:cNvSpPr txBox="true"/>
          <p:nvPr/>
        </p:nvSpPr>
        <p:spPr>
          <a:xfrm rot="0">
            <a:off x="1028700" y="324971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Matt Zhang</a:t>
            </a:r>
          </a:p>
        </p:txBody>
      </p:sp>
      <p:sp>
        <p:nvSpPr>
          <p:cNvPr name="AutoShape 13" id="13"/>
          <p:cNvSpPr/>
          <p:nvPr/>
        </p:nvSpPr>
        <p:spPr>
          <a:xfrm>
            <a:off x="-2593928" y="2727519"/>
            <a:ext cx="8601186" cy="0"/>
          </a:xfrm>
          <a:prstGeom prst="line">
            <a:avLst/>
          </a:prstGeom>
          <a:ln cap="flat" w="38100">
            <a:solidFill>
              <a:srgbClr val="000000"/>
            </a:solidFill>
            <a:prstDash val="solid"/>
            <a:headEnd type="none" len="sm" w="sm"/>
            <a:tailEnd type="none" len="sm" w="sm"/>
          </a:ln>
        </p:spPr>
      </p:sp>
      <p:grpSp>
        <p:nvGrpSpPr>
          <p:cNvPr name="Group 14" id="14"/>
          <p:cNvGrpSpPr/>
          <p:nvPr/>
        </p:nvGrpSpPr>
        <p:grpSpPr>
          <a:xfrm rot="0">
            <a:off x="8745614" y="8543925"/>
            <a:ext cx="9615313" cy="311269"/>
            <a:chOff x="0" y="0"/>
            <a:chExt cx="2532428" cy="81980"/>
          </a:xfrm>
        </p:grpSpPr>
        <p:sp>
          <p:nvSpPr>
            <p:cNvPr name="Freeform 15" id="15"/>
            <p:cNvSpPr/>
            <p:nvPr/>
          </p:nvSpPr>
          <p:spPr>
            <a:xfrm flipH="false" flipV="false" rot="0">
              <a:off x="0" y="0"/>
              <a:ext cx="2532428" cy="81980"/>
            </a:xfrm>
            <a:custGeom>
              <a:avLst/>
              <a:gdLst/>
              <a:ahLst/>
              <a:cxnLst/>
              <a:rect r="r" b="b" t="t" l="l"/>
              <a:pathLst>
                <a:path h="81980" w="2532428">
                  <a:moveTo>
                    <a:pt x="0" y="0"/>
                  </a:moveTo>
                  <a:lnTo>
                    <a:pt x="2532428" y="0"/>
                  </a:lnTo>
                  <a:lnTo>
                    <a:pt x="2532428" y="81980"/>
                  </a:lnTo>
                  <a:lnTo>
                    <a:pt x="0" y="81980"/>
                  </a:lnTo>
                  <a:close/>
                </a:path>
              </a:pathLst>
            </a:custGeom>
            <a:solidFill>
              <a:srgbClr val="FF5636"/>
            </a:solidFill>
          </p:spPr>
        </p:sp>
        <p:sp>
          <p:nvSpPr>
            <p:cNvPr name="TextBox 16" id="16"/>
            <p:cNvSpPr txBox="true"/>
            <p:nvPr/>
          </p:nvSpPr>
          <p:spPr>
            <a:xfrm>
              <a:off x="0" y="19050"/>
              <a:ext cx="2532428" cy="62930"/>
            </a:xfrm>
            <a:prstGeom prst="rect">
              <a:avLst/>
            </a:prstGeom>
          </p:spPr>
          <p:txBody>
            <a:bodyPr anchor="ctr" rtlCol="false" tIns="50800" lIns="50800" bIns="50800" rIns="50800"/>
            <a:lstStyle/>
            <a:p>
              <a:pPr algn="ctr">
                <a:lnSpc>
                  <a:spcPts val="2120"/>
                </a:lnSpc>
              </a:pP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D1D3D4"/>
        </a:solidFill>
      </p:bgPr>
    </p:bg>
    <p:spTree>
      <p:nvGrpSpPr>
        <p:cNvPr id="1" name=""/>
        <p:cNvGrpSpPr/>
        <p:nvPr/>
      </p:nvGrpSpPr>
      <p:grpSpPr>
        <a:xfrm>
          <a:off x="0" y="0"/>
          <a:ext cx="0" cy="0"/>
          <a:chOff x="0" y="0"/>
          <a:chExt cx="0" cy="0"/>
        </a:xfrm>
      </p:grpSpPr>
      <p:sp>
        <p:nvSpPr>
          <p:cNvPr name="TextBox 2" id="2"/>
          <p:cNvSpPr txBox="true"/>
          <p:nvPr/>
        </p:nvSpPr>
        <p:spPr>
          <a:xfrm rot="0">
            <a:off x="1028700" y="4095750"/>
            <a:ext cx="4978558" cy="33528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Quisque dictum consequat eleifend. Etiam scelerisque sem in tortor facilisis, eget faucibus elit consequat. Phasellus lectus arcu. Lorem ipsum dolor sit amet, consectetur adipiscing elit. Quisque dictum consequat eleifend. Etiam scelerisque sem in tortor facilisis.</a:t>
            </a:r>
          </a:p>
        </p:txBody>
      </p:sp>
      <p:sp>
        <p:nvSpPr>
          <p:cNvPr name="TextBox 3" id="3"/>
          <p:cNvSpPr txBox="true"/>
          <p:nvPr/>
        </p:nvSpPr>
        <p:spPr>
          <a:xfrm rot="0">
            <a:off x="6654721" y="4095750"/>
            <a:ext cx="4978558" cy="20955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Quisque dictum consequat eleifend. Etiam scelerisque sem in tortor facilisis, eget faucibus elit consequat. Phasellus lectus arcu.</a:t>
            </a:r>
          </a:p>
        </p:txBody>
      </p:sp>
      <p:sp>
        <p:nvSpPr>
          <p:cNvPr name="TextBox 4" id="4"/>
          <p:cNvSpPr txBox="true"/>
          <p:nvPr/>
        </p:nvSpPr>
        <p:spPr>
          <a:xfrm rot="0">
            <a:off x="12280742" y="4095750"/>
            <a:ext cx="4978558" cy="33528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Quisque dictum consequat eleifend. Etiam scelerisque sem in tortor facilisis. Lorem ipsum dolor sit amet, consectetur adipiscing elit. Quisque dictum consequat eleifend. Etiam sem in tortor facilisis, eget faucibus elit consequat. Phasellus lectus arcu.</a:t>
            </a:r>
          </a:p>
        </p:txBody>
      </p:sp>
      <p:sp>
        <p:nvSpPr>
          <p:cNvPr name="AutoShape 5" id="5"/>
          <p:cNvSpPr/>
          <p:nvPr/>
        </p:nvSpPr>
        <p:spPr>
          <a:xfrm>
            <a:off x="-331220" y="2727519"/>
            <a:ext cx="11964500"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1028700" y="1424674"/>
            <a:ext cx="10604579" cy="1120769"/>
          </a:xfrm>
          <a:prstGeom prst="rect">
            <a:avLst/>
          </a:prstGeom>
        </p:spPr>
        <p:txBody>
          <a:bodyPr anchor="t" rtlCol="false" tIns="0" lIns="0" bIns="0" rIns="0">
            <a:spAutoFit/>
          </a:bodyPr>
          <a:lstStyle/>
          <a:p>
            <a:pPr algn="l">
              <a:lnSpc>
                <a:spcPts val="8499"/>
              </a:lnSpc>
            </a:pPr>
            <a:r>
              <a:rPr lang="en-US" sz="8499" spc="-212">
                <a:solidFill>
                  <a:srgbClr val="000000"/>
                </a:solidFill>
                <a:latin typeface="Arial Nova Condensed Light"/>
                <a:ea typeface="Arial Nova Condensed Light"/>
                <a:cs typeface="Arial Nova Condensed Light"/>
                <a:sym typeface="Arial Nova Condensed Light"/>
              </a:rPr>
              <a:t>leading competitors</a:t>
            </a:r>
          </a:p>
        </p:txBody>
      </p:sp>
      <p:sp>
        <p:nvSpPr>
          <p:cNvPr name="TextBox 7" id="7"/>
          <p:cNvSpPr txBox="true"/>
          <p:nvPr/>
        </p:nvSpPr>
        <p:spPr>
          <a:xfrm rot="0">
            <a:off x="1028700" y="324971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Wardiere Inc.</a:t>
            </a:r>
          </a:p>
        </p:txBody>
      </p:sp>
      <p:sp>
        <p:nvSpPr>
          <p:cNvPr name="TextBox 8" id="8"/>
          <p:cNvSpPr txBox="true"/>
          <p:nvPr/>
        </p:nvSpPr>
        <p:spPr>
          <a:xfrm rot="0">
            <a:off x="6654721" y="324971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Hanover and Tyke</a:t>
            </a:r>
          </a:p>
        </p:txBody>
      </p:sp>
      <p:sp>
        <p:nvSpPr>
          <p:cNvPr name="TextBox 9" id="9"/>
          <p:cNvSpPr txBox="true"/>
          <p:nvPr/>
        </p:nvSpPr>
        <p:spPr>
          <a:xfrm rot="0">
            <a:off x="12280742" y="324971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Salford &amp; Co.</a:t>
            </a:r>
          </a:p>
        </p:txBody>
      </p:sp>
      <p:grpSp>
        <p:nvGrpSpPr>
          <p:cNvPr name="Group 10" id="10"/>
          <p:cNvGrpSpPr/>
          <p:nvPr/>
        </p:nvGrpSpPr>
        <p:grpSpPr>
          <a:xfrm rot="0">
            <a:off x="8745614" y="8543925"/>
            <a:ext cx="9615313" cy="311269"/>
            <a:chOff x="0" y="0"/>
            <a:chExt cx="2532428" cy="81980"/>
          </a:xfrm>
        </p:grpSpPr>
        <p:sp>
          <p:nvSpPr>
            <p:cNvPr name="Freeform 11" id="11"/>
            <p:cNvSpPr/>
            <p:nvPr/>
          </p:nvSpPr>
          <p:spPr>
            <a:xfrm flipH="false" flipV="false" rot="0">
              <a:off x="0" y="0"/>
              <a:ext cx="2532428" cy="81980"/>
            </a:xfrm>
            <a:custGeom>
              <a:avLst/>
              <a:gdLst/>
              <a:ahLst/>
              <a:cxnLst/>
              <a:rect r="r" b="b" t="t" l="l"/>
              <a:pathLst>
                <a:path h="81980" w="2532428">
                  <a:moveTo>
                    <a:pt x="0" y="0"/>
                  </a:moveTo>
                  <a:lnTo>
                    <a:pt x="2532428" y="0"/>
                  </a:lnTo>
                  <a:lnTo>
                    <a:pt x="2532428" y="81980"/>
                  </a:lnTo>
                  <a:lnTo>
                    <a:pt x="0" y="81980"/>
                  </a:lnTo>
                  <a:close/>
                </a:path>
              </a:pathLst>
            </a:custGeom>
            <a:solidFill>
              <a:srgbClr val="FF5636"/>
            </a:solidFill>
          </p:spPr>
        </p:sp>
        <p:sp>
          <p:nvSpPr>
            <p:cNvPr name="TextBox 12" id="12"/>
            <p:cNvSpPr txBox="true"/>
            <p:nvPr/>
          </p:nvSpPr>
          <p:spPr>
            <a:xfrm>
              <a:off x="0" y="19050"/>
              <a:ext cx="2532428" cy="62930"/>
            </a:xfrm>
            <a:prstGeom prst="rect">
              <a:avLst/>
            </a:prstGeom>
          </p:spPr>
          <p:txBody>
            <a:bodyPr anchor="ctr" rtlCol="false" tIns="50800" lIns="50800" bIns="50800" rIns="50800"/>
            <a:lstStyle/>
            <a:p>
              <a:pPr algn="ctr">
                <a:lnSpc>
                  <a:spcPts val="2120"/>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D1D3D4"/>
        </a:solidFill>
      </p:bgPr>
    </p:bg>
    <p:spTree>
      <p:nvGrpSpPr>
        <p:cNvPr id="1" name=""/>
        <p:cNvGrpSpPr/>
        <p:nvPr/>
      </p:nvGrpSpPr>
      <p:grpSpPr>
        <a:xfrm>
          <a:off x="0" y="0"/>
          <a:ext cx="0" cy="0"/>
          <a:chOff x="0" y="0"/>
          <a:chExt cx="0" cy="0"/>
        </a:xfrm>
      </p:grpSpPr>
      <p:sp>
        <p:nvSpPr>
          <p:cNvPr name="TextBox 2" id="2"/>
          <p:cNvSpPr txBox="true"/>
          <p:nvPr/>
        </p:nvSpPr>
        <p:spPr>
          <a:xfrm rot="0">
            <a:off x="1028700" y="1424674"/>
            <a:ext cx="10604579" cy="1120769"/>
          </a:xfrm>
          <a:prstGeom prst="rect">
            <a:avLst/>
          </a:prstGeom>
        </p:spPr>
        <p:txBody>
          <a:bodyPr anchor="t" rtlCol="false" tIns="0" lIns="0" bIns="0" rIns="0">
            <a:spAutoFit/>
          </a:bodyPr>
          <a:lstStyle/>
          <a:p>
            <a:pPr algn="l">
              <a:lnSpc>
                <a:spcPts val="8499"/>
              </a:lnSpc>
            </a:pPr>
            <a:r>
              <a:rPr lang="en-US" sz="8499" spc="-212">
                <a:solidFill>
                  <a:srgbClr val="000000"/>
                </a:solidFill>
                <a:latin typeface="Arial Nova Condensed Light"/>
                <a:ea typeface="Arial Nova Condensed Light"/>
                <a:cs typeface="Arial Nova Condensed Light"/>
                <a:sym typeface="Arial Nova Condensed Light"/>
              </a:rPr>
              <a:t>size of market</a:t>
            </a:r>
          </a:p>
        </p:txBody>
      </p:sp>
      <p:grpSp>
        <p:nvGrpSpPr>
          <p:cNvPr name="Group 3" id="3"/>
          <p:cNvGrpSpPr/>
          <p:nvPr/>
        </p:nvGrpSpPr>
        <p:grpSpPr>
          <a:xfrm rot="0">
            <a:off x="1214537" y="3869336"/>
            <a:ext cx="1315405" cy="4425568"/>
            <a:chOff x="0" y="0"/>
            <a:chExt cx="1753874" cy="5900757"/>
          </a:xfrm>
        </p:grpSpPr>
        <p:grpSp>
          <p:nvGrpSpPr>
            <p:cNvPr name="Group 4" id="4"/>
            <p:cNvGrpSpPr/>
            <p:nvPr/>
          </p:nvGrpSpPr>
          <p:grpSpPr>
            <a:xfrm rot="0">
              <a:off x="0" y="5485732"/>
              <a:ext cx="1753874" cy="415025"/>
              <a:chOff x="0" y="0"/>
              <a:chExt cx="346444" cy="81980"/>
            </a:xfrm>
          </p:grpSpPr>
          <p:sp>
            <p:nvSpPr>
              <p:cNvPr name="Freeform 5" id="5"/>
              <p:cNvSpPr/>
              <p:nvPr/>
            </p:nvSpPr>
            <p:spPr>
              <a:xfrm flipH="false" flipV="false" rot="0">
                <a:off x="0" y="0"/>
                <a:ext cx="346444" cy="81980"/>
              </a:xfrm>
              <a:custGeom>
                <a:avLst/>
                <a:gdLst/>
                <a:ahLst/>
                <a:cxnLst/>
                <a:rect r="r" b="b" t="t" l="l"/>
                <a:pathLst>
                  <a:path h="81980" w="346444">
                    <a:moveTo>
                      <a:pt x="0" y="0"/>
                    </a:moveTo>
                    <a:lnTo>
                      <a:pt x="346444" y="0"/>
                    </a:lnTo>
                    <a:lnTo>
                      <a:pt x="346444" y="81980"/>
                    </a:lnTo>
                    <a:lnTo>
                      <a:pt x="0" y="81980"/>
                    </a:lnTo>
                    <a:close/>
                  </a:path>
                </a:pathLst>
              </a:custGeom>
              <a:solidFill>
                <a:srgbClr val="FF5636"/>
              </a:solidFill>
            </p:spPr>
          </p:sp>
          <p:sp>
            <p:nvSpPr>
              <p:cNvPr name="TextBox 6" id="6"/>
              <p:cNvSpPr txBox="true"/>
              <p:nvPr/>
            </p:nvSpPr>
            <p:spPr>
              <a:xfrm>
                <a:off x="0" y="19050"/>
                <a:ext cx="346444" cy="62930"/>
              </a:xfrm>
              <a:prstGeom prst="rect">
                <a:avLst/>
              </a:prstGeom>
            </p:spPr>
            <p:txBody>
              <a:bodyPr anchor="ctr" rtlCol="false" tIns="50800" lIns="50800" bIns="50800" rIns="50800"/>
              <a:lstStyle/>
              <a:p>
                <a:pPr algn="ctr">
                  <a:lnSpc>
                    <a:spcPts val="2120"/>
                  </a:lnSpc>
                </a:pPr>
              </a:p>
            </p:txBody>
          </p:sp>
        </p:grpSp>
        <p:grpSp>
          <p:nvGrpSpPr>
            <p:cNvPr name="Group 7" id="7"/>
            <p:cNvGrpSpPr/>
            <p:nvPr/>
          </p:nvGrpSpPr>
          <p:grpSpPr>
            <a:xfrm rot="0">
              <a:off x="0" y="2750711"/>
              <a:ext cx="1753874" cy="415025"/>
              <a:chOff x="0" y="0"/>
              <a:chExt cx="346444" cy="81980"/>
            </a:xfrm>
          </p:grpSpPr>
          <p:sp>
            <p:nvSpPr>
              <p:cNvPr name="Freeform 8" id="8"/>
              <p:cNvSpPr/>
              <p:nvPr/>
            </p:nvSpPr>
            <p:spPr>
              <a:xfrm flipH="false" flipV="false" rot="0">
                <a:off x="0" y="0"/>
                <a:ext cx="346444" cy="81980"/>
              </a:xfrm>
              <a:custGeom>
                <a:avLst/>
                <a:gdLst/>
                <a:ahLst/>
                <a:cxnLst/>
                <a:rect r="r" b="b" t="t" l="l"/>
                <a:pathLst>
                  <a:path h="81980" w="346444">
                    <a:moveTo>
                      <a:pt x="0" y="0"/>
                    </a:moveTo>
                    <a:lnTo>
                      <a:pt x="346444" y="0"/>
                    </a:lnTo>
                    <a:lnTo>
                      <a:pt x="346444" y="81980"/>
                    </a:lnTo>
                    <a:lnTo>
                      <a:pt x="0" y="81980"/>
                    </a:lnTo>
                    <a:close/>
                  </a:path>
                </a:pathLst>
              </a:custGeom>
              <a:solidFill>
                <a:srgbClr val="FF5636"/>
              </a:solidFill>
            </p:spPr>
          </p:sp>
          <p:sp>
            <p:nvSpPr>
              <p:cNvPr name="TextBox 9" id="9"/>
              <p:cNvSpPr txBox="true"/>
              <p:nvPr/>
            </p:nvSpPr>
            <p:spPr>
              <a:xfrm>
                <a:off x="0" y="19050"/>
                <a:ext cx="346444" cy="62930"/>
              </a:xfrm>
              <a:prstGeom prst="rect">
                <a:avLst/>
              </a:prstGeom>
            </p:spPr>
            <p:txBody>
              <a:bodyPr anchor="ctr" rtlCol="false" tIns="50800" lIns="50800" bIns="50800" rIns="50800"/>
              <a:lstStyle/>
              <a:p>
                <a:pPr algn="ctr">
                  <a:lnSpc>
                    <a:spcPts val="2120"/>
                  </a:lnSpc>
                </a:pPr>
              </a:p>
            </p:txBody>
          </p:sp>
        </p:grpSp>
        <p:grpSp>
          <p:nvGrpSpPr>
            <p:cNvPr name="Group 10" id="10"/>
            <p:cNvGrpSpPr/>
            <p:nvPr/>
          </p:nvGrpSpPr>
          <p:grpSpPr>
            <a:xfrm rot="0">
              <a:off x="0" y="0"/>
              <a:ext cx="1753874" cy="415025"/>
              <a:chOff x="0" y="0"/>
              <a:chExt cx="346444" cy="81980"/>
            </a:xfrm>
          </p:grpSpPr>
          <p:sp>
            <p:nvSpPr>
              <p:cNvPr name="Freeform 11" id="11"/>
              <p:cNvSpPr/>
              <p:nvPr/>
            </p:nvSpPr>
            <p:spPr>
              <a:xfrm flipH="false" flipV="false" rot="0">
                <a:off x="0" y="0"/>
                <a:ext cx="346444" cy="81980"/>
              </a:xfrm>
              <a:custGeom>
                <a:avLst/>
                <a:gdLst/>
                <a:ahLst/>
                <a:cxnLst/>
                <a:rect r="r" b="b" t="t" l="l"/>
                <a:pathLst>
                  <a:path h="81980" w="346444">
                    <a:moveTo>
                      <a:pt x="0" y="0"/>
                    </a:moveTo>
                    <a:lnTo>
                      <a:pt x="346444" y="0"/>
                    </a:lnTo>
                    <a:lnTo>
                      <a:pt x="346444" y="81980"/>
                    </a:lnTo>
                    <a:lnTo>
                      <a:pt x="0" y="81980"/>
                    </a:lnTo>
                    <a:close/>
                  </a:path>
                </a:pathLst>
              </a:custGeom>
              <a:solidFill>
                <a:srgbClr val="FF5636"/>
              </a:solidFill>
            </p:spPr>
          </p:sp>
          <p:sp>
            <p:nvSpPr>
              <p:cNvPr name="TextBox 12" id="12"/>
              <p:cNvSpPr txBox="true"/>
              <p:nvPr/>
            </p:nvSpPr>
            <p:spPr>
              <a:xfrm>
                <a:off x="0" y="19050"/>
                <a:ext cx="346444" cy="62930"/>
              </a:xfrm>
              <a:prstGeom prst="rect">
                <a:avLst/>
              </a:prstGeom>
            </p:spPr>
            <p:txBody>
              <a:bodyPr anchor="ctr" rtlCol="false" tIns="50800" lIns="50800" bIns="50800" rIns="50800"/>
              <a:lstStyle/>
              <a:p>
                <a:pPr algn="ctr">
                  <a:lnSpc>
                    <a:spcPts val="2120"/>
                  </a:lnSpc>
                </a:pPr>
              </a:p>
            </p:txBody>
          </p:sp>
        </p:grpSp>
      </p:grpSp>
      <p:grpSp>
        <p:nvGrpSpPr>
          <p:cNvPr name="Group 13" id="13"/>
          <p:cNvGrpSpPr/>
          <p:nvPr/>
        </p:nvGrpSpPr>
        <p:grpSpPr>
          <a:xfrm rot="0">
            <a:off x="-1949710" y="6702901"/>
            <a:ext cx="5855479" cy="585547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2120"/>
                </a:lnSpc>
              </a:pPr>
            </a:p>
          </p:txBody>
        </p:sp>
      </p:grpSp>
      <p:grpSp>
        <p:nvGrpSpPr>
          <p:cNvPr name="Group 16" id="16"/>
          <p:cNvGrpSpPr/>
          <p:nvPr/>
        </p:nvGrpSpPr>
        <p:grpSpPr>
          <a:xfrm rot="0">
            <a:off x="-3024237" y="4661619"/>
            <a:ext cx="8004534" cy="800453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2120"/>
                </a:lnSpc>
              </a:pPr>
            </a:p>
          </p:txBody>
        </p:sp>
      </p:grpSp>
      <p:grpSp>
        <p:nvGrpSpPr>
          <p:cNvPr name="Group 19" id="19"/>
          <p:cNvGrpSpPr/>
          <p:nvPr/>
        </p:nvGrpSpPr>
        <p:grpSpPr>
          <a:xfrm rot="0">
            <a:off x="-4051199" y="2744856"/>
            <a:ext cx="10058457" cy="1005845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76200" y="95250"/>
              <a:ext cx="660400" cy="641350"/>
            </a:xfrm>
            <a:prstGeom prst="rect">
              <a:avLst/>
            </a:prstGeom>
          </p:spPr>
          <p:txBody>
            <a:bodyPr anchor="ctr" rtlCol="false" tIns="50800" lIns="50800" bIns="50800" rIns="50800"/>
            <a:lstStyle/>
            <a:p>
              <a:pPr algn="ctr">
                <a:lnSpc>
                  <a:spcPts val="2120"/>
                </a:lnSpc>
              </a:pPr>
            </a:p>
          </p:txBody>
        </p:sp>
      </p:grpSp>
      <p:sp>
        <p:nvSpPr>
          <p:cNvPr name="TextBox 22" id="22"/>
          <p:cNvSpPr txBox="true"/>
          <p:nvPr/>
        </p:nvSpPr>
        <p:spPr>
          <a:xfrm rot="0">
            <a:off x="1154116" y="3535460"/>
            <a:ext cx="2751653" cy="563880"/>
          </a:xfrm>
          <a:prstGeom prst="rect">
            <a:avLst/>
          </a:prstGeom>
        </p:spPr>
        <p:txBody>
          <a:bodyPr anchor="t" rtlCol="false" tIns="0" lIns="0" bIns="0" rIns="0">
            <a:spAutoFit/>
          </a:bodyPr>
          <a:lstStyle/>
          <a:p>
            <a:pPr algn="l">
              <a:lnSpc>
                <a:spcPts val="4200"/>
              </a:lnSpc>
            </a:pPr>
            <a:r>
              <a:rPr lang="en-US" sz="4200" spc="-105">
                <a:solidFill>
                  <a:srgbClr val="000000"/>
                </a:solidFill>
                <a:latin typeface="Arial Nova Condensed"/>
                <a:ea typeface="Arial Nova Condensed"/>
                <a:cs typeface="Arial Nova Condensed"/>
                <a:sym typeface="Arial Nova Condensed"/>
              </a:rPr>
              <a:t>1.1 B</a:t>
            </a:r>
          </a:p>
        </p:txBody>
      </p:sp>
      <p:sp>
        <p:nvSpPr>
          <p:cNvPr name="TextBox 23" id="23"/>
          <p:cNvSpPr txBox="true"/>
          <p:nvPr/>
        </p:nvSpPr>
        <p:spPr>
          <a:xfrm rot="0">
            <a:off x="1154116" y="5580697"/>
            <a:ext cx="2751653" cy="563880"/>
          </a:xfrm>
          <a:prstGeom prst="rect">
            <a:avLst/>
          </a:prstGeom>
        </p:spPr>
        <p:txBody>
          <a:bodyPr anchor="t" rtlCol="false" tIns="0" lIns="0" bIns="0" rIns="0">
            <a:spAutoFit/>
          </a:bodyPr>
          <a:lstStyle/>
          <a:p>
            <a:pPr algn="l">
              <a:lnSpc>
                <a:spcPts val="4200"/>
              </a:lnSpc>
            </a:pPr>
            <a:r>
              <a:rPr lang="en-US" sz="4200" spc="-105">
                <a:solidFill>
                  <a:srgbClr val="000000"/>
                </a:solidFill>
                <a:latin typeface="Arial Nova Condensed"/>
                <a:ea typeface="Arial Nova Condensed"/>
                <a:cs typeface="Arial Nova Condensed"/>
                <a:sym typeface="Arial Nova Condensed"/>
              </a:rPr>
              <a:t>312 M</a:t>
            </a:r>
          </a:p>
        </p:txBody>
      </p:sp>
      <p:sp>
        <p:nvSpPr>
          <p:cNvPr name="TextBox 24" id="24"/>
          <p:cNvSpPr txBox="true"/>
          <p:nvPr/>
        </p:nvSpPr>
        <p:spPr>
          <a:xfrm rot="0">
            <a:off x="1154116" y="7630478"/>
            <a:ext cx="1894744" cy="563880"/>
          </a:xfrm>
          <a:prstGeom prst="rect">
            <a:avLst/>
          </a:prstGeom>
        </p:spPr>
        <p:txBody>
          <a:bodyPr anchor="t" rtlCol="false" tIns="0" lIns="0" bIns="0" rIns="0">
            <a:spAutoFit/>
          </a:bodyPr>
          <a:lstStyle/>
          <a:p>
            <a:pPr algn="l">
              <a:lnSpc>
                <a:spcPts val="4200"/>
              </a:lnSpc>
            </a:pPr>
            <a:r>
              <a:rPr lang="en-US" sz="4200" spc="-105">
                <a:solidFill>
                  <a:srgbClr val="000000"/>
                </a:solidFill>
                <a:latin typeface="Arial Nova Condensed"/>
                <a:ea typeface="Arial Nova Condensed"/>
                <a:cs typeface="Arial Nova Condensed"/>
                <a:sym typeface="Arial Nova Condensed"/>
              </a:rPr>
              <a:t>187 M</a:t>
            </a:r>
          </a:p>
        </p:txBody>
      </p:sp>
      <p:sp>
        <p:nvSpPr>
          <p:cNvPr name="TextBox 25" id="25"/>
          <p:cNvSpPr txBox="true"/>
          <p:nvPr/>
        </p:nvSpPr>
        <p:spPr>
          <a:xfrm rot="0">
            <a:off x="6653639" y="3686175"/>
            <a:ext cx="10605661" cy="8382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Pellentesque lacinia odio convallis ante malesuada volutpat. Nam im egestas ligula ipsum, id finibus dui accumsan in.</a:t>
            </a:r>
          </a:p>
        </p:txBody>
      </p:sp>
      <p:sp>
        <p:nvSpPr>
          <p:cNvPr name="TextBox 26" id="26"/>
          <p:cNvSpPr txBox="true"/>
          <p:nvPr/>
        </p:nvSpPr>
        <p:spPr>
          <a:xfrm rot="0">
            <a:off x="6653639" y="5824538"/>
            <a:ext cx="10605661" cy="8382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Pellentesque lacinia odio convallis ante malesuada volutpat. Nam im egestas ligula ipsum, id finibus dui accumsan in.</a:t>
            </a:r>
          </a:p>
        </p:txBody>
      </p:sp>
      <p:sp>
        <p:nvSpPr>
          <p:cNvPr name="TextBox 27" id="27"/>
          <p:cNvSpPr txBox="true"/>
          <p:nvPr/>
        </p:nvSpPr>
        <p:spPr>
          <a:xfrm rot="0">
            <a:off x="6653639" y="8001000"/>
            <a:ext cx="10605661" cy="8382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Pellentesque lacinia odio convallis ante malesuada volutpat. Nam im egestas ligula ipsum, id finibus dui accumsan in.</a:t>
            </a:r>
          </a:p>
        </p:txBody>
      </p:sp>
      <p:sp>
        <p:nvSpPr>
          <p:cNvPr name="TextBox 28" id="28"/>
          <p:cNvSpPr txBox="true"/>
          <p:nvPr/>
        </p:nvSpPr>
        <p:spPr>
          <a:xfrm rot="0">
            <a:off x="6653639" y="3249710"/>
            <a:ext cx="6506340" cy="4191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a:ea typeface="Arial Nova Condensed"/>
                <a:cs typeface="Arial Nova Condensed"/>
                <a:sym typeface="Arial Nova Condensed"/>
              </a:rPr>
              <a:t>TAM</a:t>
            </a:r>
          </a:p>
        </p:txBody>
      </p:sp>
      <p:sp>
        <p:nvSpPr>
          <p:cNvPr name="TextBox 29" id="29"/>
          <p:cNvSpPr txBox="true"/>
          <p:nvPr/>
        </p:nvSpPr>
        <p:spPr>
          <a:xfrm rot="0">
            <a:off x="6653639" y="5388072"/>
            <a:ext cx="6506340" cy="4191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a:ea typeface="Arial Nova Condensed"/>
                <a:cs typeface="Arial Nova Condensed"/>
                <a:sym typeface="Arial Nova Condensed"/>
              </a:rPr>
              <a:t>SAM</a:t>
            </a:r>
          </a:p>
        </p:txBody>
      </p:sp>
      <p:sp>
        <p:nvSpPr>
          <p:cNvPr name="TextBox 30" id="30"/>
          <p:cNvSpPr txBox="true"/>
          <p:nvPr/>
        </p:nvSpPr>
        <p:spPr>
          <a:xfrm rot="0">
            <a:off x="6653639" y="7564535"/>
            <a:ext cx="6506340" cy="4191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a:ea typeface="Arial Nova Condensed"/>
                <a:cs typeface="Arial Nova Condensed"/>
                <a:sym typeface="Arial Nova Condensed"/>
              </a:rPr>
              <a:t>SOM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1D3D4"/>
        </a:solidFill>
      </p:bgPr>
    </p:bg>
    <p:spTree>
      <p:nvGrpSpPr>
        <p:cNvPr id="1" name=""/>
        <p:cNvGrpSpPr/>
        <p:nvPr/>
      </p:nvGrpSpPr>
      <p:grpSpPr>
        <a:xfrm>
          <a:off x="0" y="0"/>
          <a:ext cx="0" cy="0"/>
          <a:chOff x="0" y="0"/>
          <a:chExt cx="0" cy="0"/>
        </a:xfrm>
      </p:grpSpPr>
      <p:sp>
        <p:nvSpPr>
          <p:cNvPr name="AutoShape 2" id="2"/>
          <p:cNvSpPr/>
          <p:nvPr/>
        </p:nvSpPr>
        <p:spPr>
          <a:xfrm>
            <a:off x="-331220" y="2727519"/>
            <a:ext cx="6338479"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1028700" y="1424674"/>
            <a:ext cx="4978558" cy="1120769"/>
          </a:xfrm>
          <a:prstGeom prst="rect">
            <a:avLst/>
          </a:prstGeom>
        </p:spPr>
        <p:txBody>
          <a:bodyPr anchor="t" rtlCol="false" tIns="0" lIns="0" bIns="0" rIns="0">
            <a:spAutoFit/>
          </a:bodyPr>
          <a:lstStyle/>
          <a:p>
            <a:pPr algn="l">
              <a:lnSpc>
                <a:spcPts val="8499"/>
              </a:lnSpc>
            </a:pPr>
            <a:r>
              <a:rPr lang="en-US" sz="8499" spc="-212">
                <a:solidFill>
                  <a:srgbClr val="000000"/>
                </a:solidFill>
                <a:latin typeface="Arial Nova Condensed Light"/>
                <a:ea typeface="Arial Nova Condensed Light"/>
                <a:cs typeface="Arial Nova Condensed Light"/>
                <a:sym typeface="Arial Nova Condensed Light"/>
              </a:rPr>
              <a:t>revenue</a:t>
            </a:r>
          </a:p>
        </p:txBody>
      </p:sp>
      <p:sp>
        <p:nvSpPr>
          <p:cNvPr name="TextBox 4" id="4"/>
          <p:cNvSpPr txBox="true"/>
          <p:nvPr/>
        </p:nvSpPr>
        <p:spPr>
          <a:xfrm rot="0">
            <a:off x="1028700" y="3249710"/>
            <a:ext cx="4978558" cy="33528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Quisque dictum consequat eleifend. Etiam scelerisque sem in tortor facilisis, eget faucibus elit consequat. Phasellus lectus arcu. Lorem ipsum dolor sit amet, consectetur adipiscing elit. Quisque dictum consequat eleifend. Etiam scelerisque sem in tortor facilisis.</a:t>
            </a:r>
          </a:p>
        </p:txBody>
      </p:sp>
      <p:pic>
        <p:nvPicPr>
          <p:cNvPr name="Picture 5" id="5"/>
          <p:cNvPicPr>
            <a:picLocks noChangeAspect="true"/>
          </p:cNvPicPr>
          <p:nvPr/>
        </p:nvPicPr>
        <p:blipFill>
          <a:blip r:embed="rId2"/>
          <a:stretch>
            <a:fillRect/>
          </a:stretch>
        </p:blipFill>
        <p:spPr>
          <a:xfrm rot="0">
            <a:off x="5593073" y="-31866"/>
            <a:ext cx="12726793" cy="10350732"/>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p:cSld>
    <p:bg>
      <p:bgPr>
        <a:solidFill>
          <a:srgbClr val="D1D3D4"/>
        </a:solidFill>
      </p:bgPr>
    </p:bg>
    <p:spTree>
      <p:nvGrpSpPr>
        <p:cNvPr id="1" name=""/>
        <p:cNvGrpSpPr/>
        <p:nvPr/>
      </p:nvGrpSpPr>
      <p:grpSpPr>
        <a:xfrm>
          <a:off x="0" y="0"/>
          <a:ext cx="0" cy="0"/>
          <a:chOff x="0" y="0"/>
          <a:chExt cx="0" cy="0"/>
        </a:xfrm>
      </p:grpSpPr>
      <p:sp>
        <p:nvSpPr>
          <p:cNvPr name="TextBox 2" id="2"/>
          <p:cNvSpPr txBox="true"/>
          <p:nvPr/>
        </p:nvSpPr>
        <p:spPr>
          <a:xfrm rot="0">
            <a:off x="1028700" y="4095750"/>
            <a:ext cx="4978558" cy="20955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Praesent vel lectus ut nulla congue mattis et et lorem. Nunc eget congue nibh. Cras lacus urna, feugiat quis consequat eu.</a:t>
            </a:r>
          </a:p>
        </p:txBody>
      </p:sp>
      <p:sp>
        <p:nvSpPr>
          <p:cNvPr name="TextBox 3" id="3"/>
          <p:cNvSpPr txBox="true"/>
          <p:nvPr/>
        </p:nvSpPr>
        <p:spPr>
          <a:xfrm rot="0">
            <a:off x="6654721" y="4095750"/>
            <a:ext cx="4978558" cy="41910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a:ea typeface="Arial Nova Condensed"/>
                <a:cs typeface="Arial Nova Condensed"/>
                <a:sym typeface="Arial Nova Condensed"/>
              </a:rPr>
              <a:t>Lorem ipsum dolor sit amet, consectetur adipiscing elit. Praesent vel lectus ut nulla congue mattis et et lorem. Nunc eget congue nibh. </a:t>
            </a:r>
          </a:p>
          <a:p>
            <a:pPr algn="l">
              <a:lnSpc>
                <a:spcPts val="3359"/>
              </a:lnSpc>
            </a:pPr>
          </a:p>
          <a:p>
            <a:pPr algn="l">
              <a:lnSpc>
                <a:spcPts val="3359"/>
              </a:lnSpc>
            </a:pPr>
            <a:r>
              <a:rPr lang="en-US" sz="2799" spc="-69">
                <a:solidFill>
                  <a:srgbClr val="000000"/>
                </a:solidFill>
                <a:latin typeface="Arial Nova Condensed"/>
                <a:ea typeface="Arial Nova Condensed"/>
                <a:cs typeface="Arial Nova Condensed"/>
                <a:sym typeface="Arial Nova Condensed"/>
              </a:rPr>
              <a:t>Lorem ipsum dolor sit amet, consectetur elit. Praesent vel lectus ut nulla congue mattis et et lorem. Nunc eget congue nibh. Cras lacus urna, feugiat quis.</a:t>
            </a:r>
          </a:p>
        </p:txBody>
      </p:sp>
      <p:sp>
        <p:nvSpPr>
          <p:cNvPr name="TextBox 4" id="4"/>
          <p:cNvSpPr txBox="true"/>
          <p:nvPr/>
        </p:nvSpPr>
        <p:spPr>
          <a:xfrm rot="0">
            <a:off x="12280742" y="4095750"/>
            <a:ext cx="4978558" cy="2514600"/>
          </a:xfrm>
          <a:prstGeom prst="rect">
            <a:avLst/>
          </a:prstGeom>
        </p:spPr>
        <p:txBody>
          <a:bodyPr anchor="t" rtlCol="false" tIns="0" lIns="0" bIns="0" rIns="0">
            <a:spAutoFit/>
          </a:bodyPr>
          <a:lstStyle/>
          <a:p>
            <a:pPr algn="l">
              <a:lnSpc>
                <a:spcPts val="3359"/>
              </a:lnSpc>
            </a:pPr>
            <a:r>
              <a:rPr lang="en-US" sz="2799" spc="-69">
                <a:solidFill>
                  <a:srgbClr val="000000"/>
                </a:solidFill>
                <a:latin typeface="Arial Nova Condensed Light"/>
                <a:ea typeface="Arial Nova Condensed Light"/>
                <a:cs typeface="Arial Nova Condensed Light"/>
                <a:sym typeface="Arial Nova Condensed Light"/>
              </a:rPr>
              <a:t>Lorem ipsum dolor sit amet, consectetur adipiscing elit. Praesent vel lectus ut nulla congue mattis et et lorem. Nunc eget congue nibh. Cras lacus urna, feugiat quis consequat eu. Praesent vel lectus ut nulla congue mattis et et lorem. </a:t>
            </a:r>
          </a:p>
        </p:txBody>
      </p:sp>
      <p:sp>
        <p:nvSpPr>
          <p:cNvPr name="AutoShape 5" id="5"/>
          <p:cNvSpPr/>
          <p:nvPr/>
        </p:nvSpPr>
        <p:spPr>
          <a:xfrm>
            <a:off x="-331220" y="2727519"/>
            <a:ext cx="11964500" cy="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1028700" y="1424674"/>
            <a:ext cx="10604579" cy="1120769"/>
          </a:xfrm>
          <a:prstGeom prst="rect">
            <a:avLst/>
          </a:prstGeom>
        </p:spPr>
        <p:txBody>
          <a:bodyPr anchor="t" rtlCol="false" tIns="0" lIns="0" bIns="0" rIns="0">
            <a:spAutoFit/>
          </a:bodyPr>
          <a:lstStyle/>
          <a:p>
            <a:pPr algn="l">
              <a:lnSpc>
                <a:spcPts val="8499"/>
              </a:lnSpc>
            </a:pPr>
            <a:r>
              <a:rPr lang="en-US" sz="8499" spc="-212">
                <a:solidFill>
                  <a:srgbClr val="000000"/>
                </a:solidFill>
                <a:latin typeface="Arial Nova Condensed Light"/>
                <a:ea typeface="Arial Nova Condensed Light"/>
                <a:cs typeface="Arial Nova Condensed Light"/>
                <a:sym typeface="Arial Nova Condensed Light"/>
              </a:rPr>
              <a:t>the path ahead</a:t>
            </a:r>
          </a:p>
        </p:txBody>
      </p:sp>
      <p:sp>
        <p:nvSpPr>
          <p:cNvPr name="TextBox 7" id="7"/>
          <p:cNvSpPr txBox="true"/>
          <p:nvPr/>
        </p:nvSpPr>
        <p:spPr>
          <a:xfrm rot="0">
            <a:off x="1028700" y="324971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Q1: Adapt</a:t>
            </a:r>
          </a:p>
        </p:txBody>
      </p:sp>
      <p:grpSp>
        <p:nvGrpSpPr>
          <p:cNvPr name="Group 8" id="8"/>
          <p:cNvGrpSpPr/>
          <p:nvPr/>
        </p:nvGrpSpPr>
        <p:grpSpPr>
          <a:xfrm rot="0">
            <a:off x="6654721" y="3669778"/>
            <a:ext cx="2489279" cy="311269"/>
            <a:chOff x="0" y="0"/>
            <a:chExt cx="655613" cy="81980"/>
          </a:xfrm>
        </p:grpSpPr>
        <p:sp>
          <p:nvSpPr>
            <p:cNvPr name="Freeform 9" id="9"/>
            <p:cNvSpPr/>
            <p:nvPr/>
          </p:nvSpPr>
          <p:spPr>
            <a:xfrm flipH="false" flipV="false" rot="0">
              <a:off x="0" y="0"/>
              <a:ext cx="655613" cy="81980"/>
            </a:xfrm>
            <a:custGeom>
              <a:avLst/>
              <a:gdLst/>
              <a:ahLst/>
              <a:cxnLst/>
              <a:rect r="r" b="b" t="t" l="l"/>
              <a:pathLst>
                <a:path h="81980" w="655613">
                  <a:moveTo>
                    <a:pt x="0" y="0"/>
                  </a:moveTo>
                  <a:lnTo>
                    <a:pt x="655613" y="0"/>
                  </a:lnTo>
                  <a:lnTo>
                    <a:pt x="655613" y="81980"/>
                  </a:lnTo>
                  <a:lnTo>
                    <a:pt x="0" y="81980"/>
                  </a:lnTo>
                  <a:close/>
                </a:path>
              </a:pathLst>
            </a:custGeom>
            <a:solidFill>
              <a:srgbClr val="FF5636"/>
            </a:solidFill>
          </p:spPr>
        </p:sp>
        <p:sp>
          <p:nvSpPr>
            <p:cNvPr name="TextBox 10" id="10"/>
            <p:cNvSpPr txBox="true"/>
            <p:nvPr/>
          </p:nvSpPr>
          <p:spPr>
            <a:xfrm>
              <a:off x="0" y="19050"/>
              <a:ext cx="655613" cy="62930"/>
            </a:xfrm>
            <a:prstGeom prst="rect">
              <a:avLst/>
            </a:prstGeom>
          </p:spPr>
          <p:txBody>
            <a:bodyPr anchor="ctr" rtlCol="false" tIns="50800" lIns="50800" bIns="50800" rIns="50800"/>
            <a:lstStyle/>
            <a:p>
              <a:pPr algn="ctr">
                <a:lnSpc>
                  <a:spcPts val="2120"/>
                </a:lnSpc>
              </a:pPr>
            </a:p>
          </p:txBody>
        </p:sp>
      </p:grpSp>
      <p:sp>
        <p:nvSpPr>
          <p:cNvPr name="TextBox 11" id="11"/>
          <p:cNvSpPr txBox="true"/>
          <p:nvPr/>
        </p:nvSpPr>
        <p:spPr>
          <a:xfrm rot="0">
            <a:off x="6654721" y="324971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Q2: Evaluate</a:t>
            </a:r>
          </a:p>
        </p:txBody>
      </p:sp>
      <p:sp>
        <p:nvSpPr>
          <p:cNvPr name="TextBox 12" id="12"/>
          <p:cNvSpPr txBox="true"/>
          <p:nvPr/>
        </p:nvSpPr>
        <p:spPr>
          <a:xfrm rot="0">
            <a:off x="12280742" y="3249710"/>
            <a:ext cx="4978558" cy="638175"/>
          </a:xfrm>
          <a:prstGeom prst="rect">
            <a:avLst/>
          </a:prstGeom>
        </p:spPr>
        <p:txBody>
          <a:bodyPr anchor="t" rtlCol="false" tIns="0" lIns="0" bIns="0" rIns="0">
            <a:spAutoFit/>
          </a:bodyPr>
          <a:lstStyle/>
          <a:p>
            <a:pPr algn="l">
              <a:lnSpc>
                <a:spcPts val="5040"/>
              </a:lnSpc>
            </a:pPr>
            <a:r>
              <a:rPr lang="en-US" sz="4200" spc="-105">
                <a:solidFill>
                  <a:srgbClr val="000000"/>
                </a:solidFill>
                <a:latin typeface="Arial Nova Condensed"/>
                <a:ea typeface="Arial Nova Condensed"/>
                <a:cs typeface="Arial Nova Condensed"/>
                <a:sym typeface="Arial Nova Condensed"/>
              </a:rPr>
              <a:t>Q3: Launch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DAGOdR-JInk</dc:identifier>
  <dcterms:modified xsi:type="dcterms:W3CDTF">2011-08-01T06:04:30Z</dcterms:modified>
  <cp:revision>1</cp:revision>
  <dc:title>Grey Black Red Digital Minimalist New Business Pitch Deck </dc:title>
</cp:coreProperties>
</file>