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64"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E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9E9FB9-FA92-4BF8-983F-DE1C42BC27D5}" v="3" dt="2021-07-28T00:23:47.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9" autoAdjust="0"/>
    <p:restoredTop sz="95918"/>
  </p:normalViewPr>
  <p:slideViewPr>
    <p:cSldViewPr snapToGrid="0">
      <p:cViewPr varScale="1">
        <p:scale>
          <a:sx n="91" d="100"/>
          <a:sy n="91" d="100"/>
        </p:scale>
        <p:origin x="77" y="67"/>
      </p:cViewPr>
      <p:guideLst>
        <p:guide orient="horz" pos="2160"/>
        <p:guide pos="3840"/>
      </p:guideLst>
    </p:cSldViewPr>
  </p:slideViewPr>
  <p:notesTextViewPr>
    <p:cViewPr>
      <p:scale>
        <a:sx n="1" d="1"/>
        <a:sy n="1" d="1"/>
      </p:scale>
      <p:origin x="0" y="0"/>
    </p:cViewPr>
  </p:notesTextViewPr>
  <p:notesViewPr>
    <p:cSldViewPr snapToGrid="0">
      <p:cViewPr varScale="1">
        <p:scale>
          <a:sx n="103" d="100"/>
          <a:sy n="103" d="100"/>
        </p:scale>
        <p:origin x="4745" y="4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Mendoza" userId="1db57bf0-472e-4f10-9c09-fbc986dd95a0" providerId="ADAL" clId="{879E9FB9-FA92-4BF8-983F-DE1C42BC27D5}"/>
    <pc:docChg chg="custSel modSld">
      <pc:chgData name="Gabriel Mendoza" userId="1db57bf0-472e-4f10-9c09-fbc986dd95a0" providerId="ADAL" clId="{879E9FB9-FA92-4BF8-983F-DE1C42BC27D5}" dt="2021-07-28T00:24:13.703" v="5" actId="242"/>
      <pc:docMkLst>
        <pc:docMk/>
      </pc:docMkLst>
      <pc:sldChg chg="modSp mod">
        <pc:chgData name="Gabriel Mendoza" userId="1db57bf0-472e-4f10-9c09-fbc986dd95a0" providerId="ADAL" clId="{879E9FB9-FA92-4BF8-983F-DE1C42BC27D5}" dt="2021-07-28T00:23:26.435" v="0" actId="113"/>
        <pc:sldMkLst>
          <pc:docMk/>
          <pc:sldMk cId="3941081118" sldId="264"/>
        </pc:sldMkLst>
        <pc:spChg chg="mod">
          <ac:chgData name="Gabriel Mendoza" userId="1db57bf0-472e-4f10-9c09-fbc986dd95a0" providerId="ADAL" clId="{879E9FB9-FA92-4BF8-983F-DE1C42BC27D5}" dt="2021-07-28T00:23:26.435" v="0" actId="113"/>
          <ac:spMkLst>
            <pc:docMk/>
            <pc:sldMk cId="3941081118" sldId="264"/>
            <ac:spMk id="5" creationId="{B0A612E1-BBDD-45BF-B365-57730CE9CD64}"/>
          </ac:spMkLst>
        </pc:spChg>
      </pc:sldChg>
      <pc:sldChg chg="modSp mod">
        <pc:chgData name="Gabriel Mendoza" userId="1db57bf0-472e-4f10-9c09-fbc986dd95a0" providerId="ADAL" clId="{879E9FB9-FA92-4BF8-983F-DE1C42BC27D5}" dt="2021-07-28T00:24:13.703" v="5" actId="242"/>
        <pc:sldMkLst>
          <pc:docMk/>
          <pc:sldMk cId="4153985650" sldId="269"/>
        </pc:sldMkLst>
        <pc:spChg chg="mod">
          <ac:chgData name="Gabriel Mendoza" userId="1db57bf0-472e-4f10-9c09-fbc986dd95a0" providerId="ADAL" clId="{879E9FB9-FA92-4BF8-983F-DE1C42BC27D5}" dt="2021-07-28T00:24:13.703" v="5" actId="242"/>
          <ac:spMkLst>
            <pc:docMk/>
            <pc:sldMk cId="4153985650" sldId="269"/>
            <ac:spMk id="23" creationId="{05CB3401-F981-40C2-B299-CC36B82A1EF4}"/>
          </ac:spMkLst>
        </pc:spChg>
        <pc:spChg chg="mod">
          <ac:chgData name="Gabriel Mendoza" userId="1db57bf0-472e-4f10-9c09-fbc986dd95a0" providerId="ADAL" clId="{879E9FB9-FA92-4BF8-983F-DE1C42BC27D5}" dt="2021-07-28T00:24:13.703" v="5" actId="242"/>
          <ac:spMkLst>
            <pc:docMk/>
            <pc:sldMk cId="4153985650" sldId="269"/>
            <ac:spMk id="28" creationId="{1441DB58-C550-4EE4-BB19-8989964D895E}"/>
          </ac:spMkLst>
        </pc:spChg>
        <pc:spChg chg="mod">
          <ac:chgData name="Gabriel Mendoza" userId="1db57bf0-472e-4f10-9c09-fbc986dd95a0" providerId="ADAL" clId="{879E9FB9-FA92-4BF8-983F-DE1C42BC27D5}" dt="2021-07-28T00:24:13.703" v="5" actId="242"/>
          <ac:spMkLst>
            <pc:docMk/>
            <pc:sldMk cId="4153985650" sldId="269"/>
            <ac:spMk id="29" creationId="{D5801C4A-F948-462B-A39C-942F557EB678}"/>
          </ac:spMkLst>
        </pc:spChg>
        <pc:spChg chg="mod">
          <ac:chgData name="Gabriel Mendoza" userId="1db57bf0-472e-4f10-9c09-fbc986dd95a0" providerId="ADAL" clId="{879E9FB9-FA92-4BF8-983F-DE1C42BC27D5}" dt="2021-07-28T00:24:13.703" v="5" actId="242"/>
          <ac:spMkLst>
            <pc:docMk/>
            <pc:sldMk cId="4153985650" sldId="269"/>
            <ac:spMk id="30" creationId="{F06DC8EB-52D5-4875-A177-3F1D8EC7DA21}"/>
          </ac:spMkLst>
        </pc:spChg>
        <pc:spChg chg="mod">
          <ac:chgData name="Gabriel Mendoza" userId="1db57bf0-472e-4f10-9c09-fbc986dd95a0" providerId="ADAL" clId="{879E9FB9-FA92-4BF8-983F-DE1C42BC27D5}" dt="2021-07-28T00:24:13.703" v="5" actId="242"/>
          <ac:spMkLst>
            <pc:docMk/>
            <pc:sldMk cId="4153985650" sldId="269"/>
            <ac:spMk id="31" creationId="{CE20A9E2-36D2-4D25-845A-BC514A8E6409}"/>
          </ac:spMkLst>
        </pc:spChg>
        <pc:spChg chg="mod">
          <ac:chgData name="Gabriel Mendoza" userId="1db57bf0-472e-4f10-9c09-fbc986dd95a0" providerId="ADAL" clId="{879E9FB9-FA92-4BF8-983F-DE1C42BC27D5}" dt="2021-07-28T00:24:13.703" v="5" actId="242"/>
          <ac:spMkLst>
            <pc:docMk/>
            <pc:sldMk cId="4153985650" sldId="269"/>
            <ac:spMk id="32" creationId="{51EAE261-8BFB-4E32-A37C-65CB89D277CE}"/>
          </ac:spMkLst>
        </pc:spChg>
        <pc:spChg chg="mod">
          <ac:chgData name="Gabriel Mendoza" userId="1db57bf0-472e-4f10-9c09-fbc986dd95a0" providerId="ADAL" clId="{879E9FB9-FA92-4BF8-983F-DE1C42BC27D5}" dt="2021-07-28T00:24:13.703" v="5" actId="242"/>
          <ac:spMkLst>
            <pc:docMk/>
            <pc:sldMk cId="4153985650" sldId="269"/>
            <ac:spMk id="33" creationId="{91AE7749-62CE-4172-A516-16931623460A}"/>
          </ac:spMkLst>
        </pc:spChg>
        <pc:spChg chg="mod">
          <ac:chgData name="Gabriel Mendoza" userId="1db57bf0-472e-4f10-9c09-fbc986dd95a0" providerId="ADAL" clId="{879E9FB9-FA92-4BF8-983F-DE1C42BC27D5}" dt="2021-07-28T00:24:13.703" v="5" actId="242"/>
          <ac:spMkLst>
            <pc:docMk/>
            <pc:sldMk cId="4153985650" sldId="269"/>
            <ac:spMk id="34" creationId="{AB160A36-0ED0-4285-B3AD-A7EACBCD9AF4}"/>
          </ac:spMkLst>
        </pc:spChg>
        <pc:spChg chg="mod">
          <ac:chgData name="Gabriel Mendoza" userId="1db57bf0-472e-4f10-9c09-fbc986dd95a0" providerId="ADAL" clId="{879E9FB9-FA92-4BF8-983F-DE1C42BC27D5}" dt="2021-07-28T00:24:13.703" v="5" actId="242"/>
          <ac:spMkLst>
            <pc:docMk/>
            <pc:sldMk cId="4153985650" sldId="269"/>
            <ac:spMk id="35" creationId="{93C39EDF-4E7C-4015-A1A7-6E4D56A1690B}"/>
          </ac:spMkLst>
        </pc:spChg>
        <pc:graphicFrameChg chg="mod modGraphic">
          <ac:chgData name="Gabriel Mendoza" userId="1db57bf0-472e-4f10-9c09-fbc986dd95a0" providerId="ADAL" clId="{879E9FB9-FA92-4BF8-983F-DE1C42BC27D5}" dt="2021-07-28T00:23:47.683" v="4" actId="572"/>
          <ac:graphicFrameMkLst>
            <pc:docMk/>
            <pc:sldMk cId="4153985650" sldId="269"/>
            <ac:graphicFrameMk id="9" creationId="{4F638DAA-ADFF-7543-82A0-ECEDA61AE43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E347D-B000-4856-8F56-2EC074928EDA}" type="datetimeFigureOut">
              <a:rPr lang="en-US" smtClean="0"/>
              <a:pPr/>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4E26F-0026-4A59-81F8-B5E2267471E1}" type="slidenum">
              <a:rPr lang="en-US" smtClean="0"/>
              <a:pPr/>
              <a:t>‹#›</a:t>
            </a:fld>
            <a:endParaRPr lang="en-US"/>
          </a:p>
        </p:txBody>
      </p:sp>
    </p:spTree>
    <p:extLst>
      <p:ext uri="{BB962C8B-B14F-4D97-AF65-F5344CB8AC3E}">
        <p14:creationId xmlns:p14="http://schemas.microsoft.com/office/powerpoint/2010/main" val="7835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F4E26F-0026-4A59-81F8-B5E2267471E1}" type="slidenum">
              <a:rPr lang="en-US" smtClean="0"/>
              <a:pPr/>
              <a:t>1</a:t>
            </a:fld>
            <a:endParaRPr lang="en-US"/>
          </a:p>
        </p:txBody>
      </p:sp>
    </p:spTree>
    <p:extLst>
      <p:ext uri="{BB962C8B-B14F-4D97-AF65-F5344CB8AC3E}">
        <p14:creationId xmlns:p14="http://schemas.microsoft.com/office/powerpoint/2010/main" val="195710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F4E26F-0026-4A59-81F8-B5E2267471E1}" type="slidenum">
              <a:rPr lang="en-US" smtClean="0"/>
              <a:pPr/>
              <a:t>2</a:t>
            </a:fld>
            <a:endParaRPr lang="en-US"/>
          </a:p>
        </p:txBody>
      </p:sp>
    </p:spTree>
    <p:extLst>
      <p:ext uri="{BB962C8B-B14F-4D97-AF65-F5344CB8AC3E}">
        <p14:creationId xmlns:p14="http://schemas.microsoft.com/office/powerpoint/2010/main" val="293212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5353-6BC0-4CE5-B273-47FC67B4F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F0AAC-8C08-40D6-AD7F-C8F11E201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84838-A0BE-4D12-BCE5-0CBEED7AE84C}"/>
              </a:ext>
            </a:extLst>
          </p:cNvPr>
          <p:cNvSpPr>
            <a:spLocks noGrp="1"/>
          </p:cNvSpPr>
          <p:nvPr>
            <p:ph type="dt" sz="half" idx="10"/>
          </p:nvPr>
        </p:nvSpPr>
        <p:spPr/>
        <p:txBody>
          <a:bodyPr/>
          <a:lstStyle/>
          <a:p>
            <a:fld id="{C05356D9-B57B-47B8-87CA-79633F0AD7CB}" type="datetime1">
              <a:rPr lang="en-US" smtClean="0"/>
              <a:pPr/>
              <a:t>6/6/2024</a:t>
            </a:fld>
            <a:endParaRPr lang="en-US"/>
          </a:p>
        </p:txBody>
      </p:sp>
      <p:sp>
        <p:nvSpPr>
          <p:cNvPr id="5" name="Footer Placeholder 4">
            <a:extLst>
              <a:ext uri="{FF2B5EF4-FFF2-40B4-BE49-F238E27FC236}">
                <a16:creationId xmlns:a16="http://schemas.microsoft.com/office/drawing/2014/main" id="{73755855-54F0-4596-A7EC-A2A584810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1D82-7428-463D-9CDF-A017450A1F95}"/>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140540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792F-AC31-4468-ADCD-669D6B18B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656C1-4803-4F0A-93E1-A2AC20A37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1CD8DF-8C1B-4704-A6F8-C38D15060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3B821A-075E-4694-B831-56753F06560E}"/>
              </a:ext>
            </a:extLst>
          </p:cNvPr>
          <p:cNvSpPr>
            <a:spLocks noGrp="1"/>
          </p:cNvSpPr>
          <p:nvPr>
            <p:ph type="dt" sz="half" idx="10"/>
          </p:nvPr>
        </p:nvSpPr>
        <p:spPr/>
        <p:txBody>
          <a:bodyPr/>
          <a:lstStyle/>
          <a:p>
            <a:fld id="{1BCFBA1D-4A5C-4B0A-99FB-C0F42C183A7D}" type="datetime1">
              <a:rPr lang="en-US" smtClean="0"/>
              <a:pPr/>
              <a:t>6/6/2024</a:t>
            </a:fld>
            <a:endParaRPr lang="en-US"/>
          </a:p>
        </p:txBody>
      </p:sp>
      <p:sp>
        <p:nvSpPr>
          <p:cNvPr id="6" name="Footer Placeholder 5">
            <a:extLst>
              <a:ext uri="{FF2B5EF4-FFF2-40B4-BE49-F238E27FC236}">
                <a16:creationId xmlns:a16="http://schemas.microsoft.com/office/drawing/2014/main" id="{A3B65BE6-0E82-40E5-809A-4CABF2574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2A1F4-AD55-4B4C-925F-74D3B3B28278}"/>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7229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851D-1079-4505-AFA6-FC0A74529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4F9E3-B323-4C58-8491-FD97DD3F47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90971-DF4C-4DA7-862B-26E0C3B35F48}"/>
              </a:ext>
            </a:extLst>
          </p:cNvPr>
          <p:cNvSpPr>
            <a:spLocks noGrp="1"/>
          </p:cNvSpPr>
          <p:nvPr>
            <p:ph type="dt" sz="half" idx="10"/>
          </p:nvPr>
        </p:nvSpPr>
        <p:spPr/>
        <p:txBody>
          <a:bodyPr/>
          <a:lstStyle/>
          <a:p>
            <a:fld id="{202E363B-5FA5-429F-B659-337528C5CBF6}" type="datetime1">
              <a:rPr lang="en-US" smtClean="0"/>
              <a:pPr/>
              <a:t>6/6/2024</a:t>
            </a:fld>
            <a:endParaRPr lang="en-US"/>
          </a:p>
        </p:txBody>
      </p:sp>
      <p:sp>
        <p:nvSpPr>
          <p:cNvPr id="5" name="Footer Placeholder 4">
            <a:extLst>
              <a:ext uri="{FF2B5EF4-FFF2-40B4-BE49-F238E27FC236}">
                <a16:creationId xmlns:a16="http://schemas.microsoft.com/office/drawing/2014/main" id="{F0DEEDC9-D7B8-403D-95FF-F9BF76D3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13502-4EFA-4C86-8D3F-39FEDF742C85}"/>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292409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609AA-0A43-4E95-BD06-EF74F9FC7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3A8F4A-82F9-4787-A5F7-0EC6374BA2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96FC1-25AA-4957-A81D-2DF45F2B9C66}"/>
              </a:ext>
            </a:extLst>
          </p:cNvPr>
          <p:cNvSpPr>
            <a:spLocks noGrp="1"/>
          </p:cNvSpPr>
          <p:nvPr>
            <p:ph type="dt" sz="half" idx="10"/>
          </p:nvPr>
        </p:nvSpPr>
        <p:spPr/>
        <p:txBody>
          <a:bodyPr/>
          <a:lstStyle/>
          <a:p>
            <a:fld id="{623E29A2-A38F-4B69-9438-EEE5DFEF4353}" type="datetime1">
              <a:rPr lang="en-US" smtClean="0"/>
              <a:pPr/>
              <a:t>6/6/2024</a:t>
            </a:fld>
            <a:endParaRPr lang="en-US"/>
          </a:p>
        </p:txBody>
      </p:sp>
      <p:sp>
        <p:nvSpPr>
          <p:cNvPr id="5" name="Footer Placeholder 4">
            <a:extLst>
              <a:ext uri="{FF2B5EF4-FFF2-40B4-BE49-F238E27FC236}">
                <a16:creationId xmlns:a16="http://schemas.microsoft.com/office/drawing/2014/main" id="{1578D534-0756-407C-8C64-D118E2FFB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56886-0B6E-49F4-B116-753CAE713301}"/>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347622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8FDA-6EFA-402F-BA18-D8A0CA49CA3B}"/>
              </a:ext>
            </a:extLst>
          </p:cNvPr>
          <p:cNvSpPr>
            <a:spLocks noGrp="1"/>
          </p:cNvSpPr>
          <p:nvPr>
            <p:ph type="title"/>
          </p:nvPr>
        </p:nvSpPr>
        <p:spPr>
          <a:xfrm>
            <a:off x="2144110" y="98474"/>
            <a:ext cx="9389745" cy="704424"/>
          </a:xfrm>
          <a:noFill/>
        </p:spPr>
        <p:txBody>
          <a:bodyPr>
            <a:normAutofit/>
          </a:bodyPr>
          <a:lstStyle>
            <a:lvl1pPr algn="l">
              <a:defRPr sz="2800">
                <a:solidFill>
                  <a:srgbClr val="488EFD"/>
                </a:solidFill>
                <a:latin typeface="Roboto Black" panose="02000000000000000000" pitchFamily="2" charset="0"/>
                <a:ea typeface="Roboto Black" panose="0200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8EDA21-BAD3-45C7-B145-D99949002A38}"/>
              </a:ext>
            </a:extLst>
          </p:cNvPr>
          <p:cNvSpPr>
            <a:spLocks noGrp="1"/>
          </p:cNvSpPr>
          <p:nvPr>
            <p:ph idx="1"/>
          </p:nvPr>
        </p:nvSpPr>
        <p:spPr>
          <a:xfrm>
            <a:off x="234315" y="977265"/>
            <a:ext cx="11727180" cy="4473893"/>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1958951-78DB-564F-B470-299A0ED186D0}"/>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0652"/>
          <a:stretch/>
        </p:blipFill>
        <p:spPr>
          <a:xfrm>
            <a:off x="0" y="0"/>
            <a:ext cx="2144110" cy="1061284"/>
          </a:xfrm>
          <a:prstGeom prst="rect">
            <a:avLst/>
          </a:prstGeom>
        </p:spPr>
      </p:pic>
      <p:cxnSp>
        <p:nvCxnSpPr>
          <p:cNvPr id="6" name="Straight Connector 5">
            <a:extLst>
              <a:ext uri="{FF2B5EF4-FFF2-40B4-BE49-F238E27FC236}">
                <a16:creationId xmlns:a16="http://schemas.microsoft.com/office/drawing/2014/main" id="{2EC5E12B-AF68-B442-8F4D-464D70AD7F81}"/>
              </a:ext>
            </a:extLst>
          </p:cNvPr>
          <p:cNvCxnSpPr>
            <a:cxnSpLocks/>
          </p:cNvCxnSpPr>
          <p:nvPr userDrawn="1"/>
        </p:nvCxnSpPr>
        <p:spPr>
          <a:xfrm>
            <a:off x="623455" y="890370"/>
            <a:ext cx="11043458"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26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8FDA-6EFA-402F-BA18-D8A0CA49CA3B}"/>
              </a:ext>
            </a:extLst>
          </p:cNvPr>
          <p:cNvSpPr>
            <a:spLocks noGrp="1"/>
          </p:cNvSpPr>
          <p:nvPr>
            <p:ph type="title"/>
          </p:nvPr>
        </p:nvSpPr>
        <p:spPr>
          <a:xfrm>
            <a:off x="516833" y="174018"/>
            <a:ext cx="10002743" cy="704424"/>
          </a:xfrm>
          <a:noFill/>
        </p:spPr>
        <p:txBody>
          <a:bodyPr>
            <a:normAutofit/>
          </a:bodyPr>
          <a:lstStyle>
            <a:lvl1pPr algn="l">
              <a:defRPr sz="3200" b="1">
                <a:solidFill>
                  <a:srgbClr val="488EFD"/>
                </a:solidFill>
                <a:latin typeface="+mn-lt"/>
                <a:ea typeface="Roboto" panose="0200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8EDA21-BAD3-45C7-B145-D99949002A38}"/>
              </a:ext>
            </a:extLst>
          </p:cNvPr>
          <p:cNvSpPr>
            <a:spLocks noGrp="1"/>
          </p:cNvSpPr>
          <p:nvPr>
            <p:ph idx="1"/>
          </p:nvPr>
        </p:nvSpPr>
        <p:spPr>
          <a:xfrm>
            <a:off x="516835" y="977265"/>
            <a:ext cx="11227242" cy="4986213"/>
          </a:xfrm>
        </p:spPr>
        <p:txBody>
          <a:bodyPr>
            <a:normAutofit/>
          </a:bodyPr>
          <a:lstStyle>
            <a:lvl1pPr>
              <a:defRPr sz="2000">
                <a:solidFill>
                  <a:schemeClr val="bg2">
                    <a:lumMod val="50000"/>
                  </a:schemeClr>
                </a:solidFill>
                <a:latin typeface="Roboto" panose="02000000000000000000" pitchFamily="2" charset="0"/>
                <a:ea typeface="Roboto" panose="02000000000000000000" pitchFamily="2" charset="0"/>
              </a:defRPr>
            </a:lvl1pPr>
            <a:lvl2pPr>
              <a:defRPr sz="1800">
                <a:solidFill>
                  <a:schemeClr val="bg2">
                    <a:lumMod val="50000"/>
                  </a:schemeClr>
                </a:solidFill>
                <a:latin typeface="Roboto" panose="02000000000000000000" pitchFamily="2" charset="0"/>
                <a:ea typeface="Roboto" panose="02000000000000000000" pitchFamily="2" charset="0"/>
              </a:defRPr>
            </a:lvl2pPr>
            <a:lvl3pPr>
              <a:defRPr sz="1600">
                <a:solidFill>
                  <a:schemeClr val="bg2">
                    <a:lumMod val="50000"/>
                  </a:schemeClr>
                </a:solidFill>
                <a:latin typeface="Roboto" panose="02000000000000000000" pitchFamily="2" charset="0"/>
                <a:ea typeface="Roboto" panose="02000000000000000000" pitchFamily="2" charset="0"/>
              </a:defRPr>
            </a:lvl3pPr>
            <a:lvl4pPr>
              <a:defRPr sz="1400">
                <a:solidFill>
                  <a:schemeClr val="bg2">
                    <a:lumMod val="50000"/>
                  </a:schemeClr>
                </a:solidFill>
                <a:latin typeface="Roboto" panose="02000000000000000000" pitchFamily="2" charset="0"/>
                <a:ea typeface="Roboto" panose="02000000000000000000" pitchFamily="2" charset="0"/>
              </a:defRPr>
            </a:lvl4pPr>
            <a:lvl5pPr>
              <a:defRPr sz="1400">
                <a:solidFill>
                  <a:schemeClr val="bg2">
                    <a:lumMod val="50000"/>
                  </a:schemeClr>
                </a:solidFill>
                <a:latin typeface="Roboto" panose="02000000000000000000" pitchFamily="2" charset="0"/>
                <a:ea typeface="Roboto"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E6C6E5A2-DBB0-47DA-9E4E-E9AF2E01D6D0}"/>
              </a:ext>
            </a:extLst>
          </p:cNvPr>
          <p:cNvSpPr txBox="1"/>
          <p:nvPr userDrawn="1"/>
        </p:nvSpPr>
        <p:spPr>
          <a:xfrm>
            <a:off x="10908046" y="6329348"/>
            <a:ext cx="937011" cy="276999"/>
          </a:xfrm>
          <a:prstGeom prst="rect">
            <a:avLst/>
          </a:prstGeom>
          <a:noFill/>
        </p:spPr>
        <p:txBody>
          <a:bodyPr wrap="square" rtlCol="0">
            <a:spAutoFit/>
          </a:bodyPr>
          <a:lstStyle/>
          <a:p>
            <a:pPr algn="r"/>
            <a:fld id="{91B8ACE1-5771-4F04-9C11-C76F9433750F}" type="slidenum">
              <a:rPr lang="en-US" sz="1200" smtClean="0">
                <a:solidFill>
                  <a:schemeClr val="bg2">
                    <a:lumMod val="50000"/>
                  </a:schemeClr>
                </a:solidFill>
              </a:rPr>
              <a:pPr algn="r"/>
              <a:t>‹#›</a:t>
            </a:fld>
            <a:endParaRPr lang="en-US" sz="1200" dirty="0">
              <a:solidFill>
                <a:schemeClr val="bg2">
                  <a:lumMod val="50000"/>
                </a:schemeClr>
              </a:solidFill>
            </a:endParaRPr>
          </a:p>
        </p:txBody>
      </p:sp>
      <p:cxnSp>
        <p:nvCxnSpPr>
          <p:cNvPr id="6" name="Straight Connector 5">
            <a:extLst>
              <a:ext uri="{FF2B5EF4-FFF2-40B4-BE49-F238E27FC236}">
                <a16:creationId xmlns:a16="http://schemas.microsoft.com/office/drawing/2014/main" id="{F405D0F4-F4C9-4F21-82B5-8012D0A5857B}"/>
              </a:ext>
            </a:extLst>
          </p:cNvPr>
          <p:cNvCxnSpPr>
            <a:cxnSpLocks/>
          </p:cNvCxnSpPr>
          <p:nvPr userDrawn="1"/>
        </p:nvCxnSpPr>
        <p:spPr>
          <a:xfrm>
            <a:off x="623455" y="890370"/>
            <a:ext cx="1104345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oogle Shape;20;p6">
            <a:extLst>
              <a:ext uri="{FF2B5EF4-FFF2-40B4-BE49-F238E27FC236}">
                <a16:creationId xmlns:a16="http://schemas.microsoft.com/office/drawing/2014/main" id="{AC013EE7-FE64-694F-8821-B4BB0D5423E0}"/>
              </a:ext>
            </a:extLst>
          </p:cNvPr>
          <p:cNvPicPr preferRelativeResize="0"/>
          <p:nvPr userDrawn="1"/>
        </p:nvPicPr>
        <p:blipFill rotWithShape="1">
          <a:blip r:embed="rId2">
            <a:extLst>
              <a:ext uri="{28A0092B-C50C-407E-A947-70E740481C1C}">
                <a14:useLocalDpi xmlns:a14="http://schemas.microsoft.com/office/drawing/2010/main" val="0"/>
              </a:ext>
            </a:extLst>
          </a:blip>
          <a:srcRect t="13068" b="13068"/>
          <a:stretch/>
        </p:blipFill>
        <p:spPr>
          <a:xfrm>
            <a:off x="10495248" y="89907"/>
            <a:ext cx="1349809" cy="704423"/>
          </a:xfrm>
          <a:prstGeom prst="rect">
            <a:avLst/>
          </a:prstGeom>
          <a:noFill/>
          <a:ln>
            <a:noFill/>
          </a:ln>
        </p:spPr>
      </p:pic>
    </p:spTree>
    <p:extLst>
      <p:ext uri="{BB962C8B-B14F-4D97-AF65-F5344CB8AC3E}">
        <p14:creationId xmlns:p14="http://schemas.microsoft.com/office/powerpoint/2010/main" val="83280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2042-CC77-45C5-9BCE-A5166D2FC9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670569-7EA2-49B9-BE0F-78A53BA30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F0A1AB-3F9C-49C9-8000-F7F7424988F9}"/>
              </a:ext>
            </a:extLst>
          </p:cNvPr>
          <p:cNvSpPr>
            <a:spLocks noGrp="1"/>
          </p:cNvSpPr>
          <p:nvPr>
            <p:ph type="dt" sz="half" idx="10"/>
          </p:nvPr>
        </p:nvSpPr>
        <p:spPr/>
        <p:txBody>
          <a:bodyPr/>
          <a:lstStyle/>
          <a:p>
            <a:fld id="{2AD5ED19-2ED8-49D3-8446-A4C9734DC346}" type="datetime1">
              <a:rPr lang="en-US" smtClean="0"/>
              <a:pPr/>
              <a:t>6/6/2024</a:t>
            </a:fld>
            <a:endParaRPr lang="en-US"/>
          </a:p>
        </p:txBody>
      </p:sp>
      <p:sp>
        <p:nvSpPr>
          <p:cNvPr id="5" name="Footer Placeholder 4">
            <a:extLst>
              <a:ext uri="{FF2B5EF4-FFF2-40B4-BE49-F238E27FC236}">
                <a16:creationId xmlns:a16="http://schemas.microsoft.com/office/drawing/2014/main" id="{5241C9EE-834A-4BEA-A9FB-F9B7ACBF1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1CD3C-7E39-4921-8FFF-76E524A2D72E}"/>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318028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C587-32B4-4640-A083-EC1DBEF8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33DA-BC94-4433-88C3-731D0C24BA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103819-9C8A-45E5-B530-D884FEA72A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795BE-0B69-4148-8E4C-D41AB3E96A4C}"/>
              </a:ext>
            </a:extLst>
          </p:cNvPr>
          <p:cNvSpPr>
            <a:spLocks noGrp="1"/>
          </p:cNvSpPr>
          <p:nvPr>
            <p:ph type="dt" sz="half" idx="10"/>
          </p:nvPr>
        </p:nvSpPr>
        <p:spPr/>
        <p:txBody>
          <a:bodyPr/>
          <a:lstStyle/>
          <a:p>
            <a:fld id="{E46F37F5-B4A1-4E8A-9561-429286CBF75A}" type="datetime1">
              <a:rPr lang="en-US" smtClean="0"/>
              <a:pPr/>
              <a:t>6/6/2024</a:t>
            </a:fld>
            <a:endParaRPr lang="en-US"/>
          </a:p>
        </p:txBody>
      </p:sp>
      <p:sp>
        <p:nvSpPr>
          <p:cNvPr id="6" name="Footer Placeholder 5">
            <a:extLst>
              <a:ext uri="{FF2B5EF4-FFF2-40B4-BE49-F238E27FC236}">
                <a16:creationId xmlns:a16="http://schemas.microsoft.com/office/drawing/2014/main" id="{B3901E83-09FC-4AA4-AB1C-388C4FBA0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D7968-8D82-4C47-8199-500BD3CDFB3E}"/>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89306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6822-B212-467D-A72B-1F5346864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89B0-7917-4A46-8927-CDA33D3DD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C1245F-205B-42B3-AC05-39AEDA93D4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FF6E-0492-4720-AC71-68754530F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CB9B71-9E73-4F0A-8887-9B015B73E4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6888E-B0CE-40A0-B355-616B77DF2A9C}"/>
              </a:ext>
            </a:extLst>
          </p:cNvPr>
          <p:cNvSpPr>
            <a:spLocks noGrp="1"/>
          </p:cNvSpPr>
          <p:nvPr>
            <p:ph type="dt" sz="half" idx="10"/>
          </p:nvPr>
        </p:nvSpPr>
        <p:spPr/>
        <p:txBody>
          <a:bodyPr/>
          <a:lstStyle/>
          <a:p>
            <a:fld id="{0296A064-C083-40C3-8979-95F852328F37}" type="datetime1">
              <a:rPr lang="en-US" smtClean="0"/>
              <a:pPr/>
              <a:t>6/6/2024</a:t>
            </a:fld>
            <a:endParaRPr lang="en-US"/>
          </a:p>
        </p:txBody>
      </p:sp>
      <p:sp>
        <p:nvSpPr>
          <p:cNvPr id="8" name="Footer Placeholder 7">
            <a:extLst>
              <a:ext uri="{FF2B5EF4-FFF2-40B4-BE49-F238E27FC236}">
                <a16:creationId xmlns:a16="http://schemas.microsoft.com/office/drawing/2014/main" id="{BC795D28-BC1C-4BBD-9B0E-1A68884D1E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73609-DDC8-4EA1-A568-66279B1CA3E8}"/>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126648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83F2-F99B-4B9E-9E0C-A53E423A1B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FAE7E2-C3CD-4403-B210-0A4BB7AC2D17}"/>
              </a:ext>
            </a:extLst>
          </p:cNvPr>
          <p:cNvSpPr>
            <a:spLocks noGrp="1"/>
          </p:cNvSpPr>
          <p:nvPr>
            <p:ph type="dt" sz="half" idx="10"/>
          </p:nvPr>
        </p:nvSpPr>
        <p:spPr/>
        <p:txBody>
          <a:bodyPr/>
          <a:lstStyle/>
          <a:p>
            <a:fld id="{88C5ACCA-E23A-4DF6-B0E4-D3624885B8EA}" type="datetime1">
              <a:rPr lang="en-US" smtClean="0"/>
              <a:pPr/>
              <a:t>6/6/2024</a:t>
            </a:fld>
            <a:endParaRPr lang="en-US"/>
          </a:p>
        </p:txBody>
      </p:sp>
      <p:sp>
        <p:nvSpPr>
          <p:cNvPr id="4" name="Footer Placeholder 3">
            <a:extLst>
              <a:ext uri="{FF2B5EF4-FFF2-40B4-BE49-F238E27FC236}">
                <a16:creationId xmlns:a16="http://schemas.microsoft.com/office/drawing/2014/main" id="{3265E928-B3C5-4713-94FE-4F34B6604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C1BD4-75A6-482E-A55A-40D0114CAF77}"/>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292714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23168-666F-4812-868F-341647933B5F}"/>
              </a:ext>
            </a:extLst>
          </p:cNvPr>
          <p:cNvSpPr>
            <a:spLocks noGrp="1"/>
          </p:cNvSpPr>
          <p:nvPr>
            <p:ph type="dt" sz="half" idx="10"/>
          </p:nvPr>
        </p:nvSpPr>
        <p:spPr/>
        <p:txBody>
          <a:bodyPr/>
          <a:lstStyle/>
          <a:p>
            <a:fld id="{4A2710F0-D9BE-49F0-8754-6A0CEC7EB1D0}" type="datetime1">
              <a:rPr lang="en-US" smtClean="0"/>
              <a:pPr/>
              <a:t>6/6/2024</a:t>
            </a:fld>
            <a:endParaRPr lang="en-US"/>
          </a:p>
        </p:txBody>
      </p:sp>
      <p:sp>
        <p:nvSpPr>
          <p:cNvPr id="3" name="Footer Placeholder 2">
            <a:extLst>
              <a:ext uri="{FF2B5EF4-FFF2-40B4-BE49-F238E27FC236}">
                <a16:creationId xmlns:a16="http://schemas.microsoft.com/office/drawing/2014/main" id="{0DB3CE5F-01A8-4E4D-8740-49EFC1B08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68F3D4-ED99-43FB-A237-275897DD6CAC}"/>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79407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7A15-DB52-4036-A374-0575059C4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78AB1-D37A-446E-95F5-1116CB842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B86C48-2453-477D-B98E-C964D229B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BD4943-AA8E-4DA5-8829-180D8CE4C895}"/>
              </a:ext>
            </a:extLst>
          </p:cNvPr>
          <p:cNvSpPr>
            <a:spLocks noGrp="1"/>
          </p:cNvSpPr>
          <p:nvPr>
            <p:ph type="dt" sz="half" idx="10"/>
          </p:nvPr>
        </p:nvSpPr>
        <p:spPr/>
        <p:txBody>
          <a:bodyPr/>
          <a:lstStyle/>
          <a:p>
            <a:fld id="{AAC5C9AE-FF8E-4DAA-9A8F-59EC7DBB9920}" type="datetime1">
              <a:rPr lang="en-US" smtClean="0"/>
              <a:pPr/>
              <a:t>6/6/2024</a:t>
            </a:fld>
            <a:endParaRPr lang="en-US"/>
          </a:p>
        </p:txBody>
      </p:sp>
      <p:sp>
        <p:nvSpPr>
          <p:cNvPr id="6" name="Footer Placeholder 5">
            <a:extLst>
              <a:ext uri="{FF2B5EF4-FFF2-40B4-BE49-F238E27FC236}">
                <a16:creationId xmlns:a16="http://schemas.microsoft.com/office/drawing/2014/main" id="{BE7D66BC-F88E-42FB-9E61-30B347E4E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F4173-41A1-4ACC-AB44-620F344D6552}"/>
              </a:ext>
            </a:extLst>
          </p:cNvPr>
          <p:cNvSpPr>
            <a:spLocks noGrp="1"/>
          </p:cNvSpPr>
          <p:nvPr>
            <p:ph type="sldNum" sz="quarter" idx="12"/>
          </p:nvPr>
        </p:nvSpPr>
        <p:spPr/>
        <p:txBody>
          <a:bodyPr/>
          <a:lstStyle/>
          <a:p>
            <a:fld id="{823A4800-D636-418A-9240-5C2AA67518C1}" type="slidenum">
              <a:rPr lang="en-US" smtClean="0"/>
              <a:pPr/>
              <a:t>‹#›</a:t>
            </a:fld>
            <a:endParaRPr lang="en-US"/>
          </a:p>
        </p:txBody>
      </p:sp>
    </p:spTree>
    <p:extLst>
      <p:ext uri="{BB962C8B-B14F-4D97-AF65-F5344CB8AC3E}">
        <p14:creationId xmlns:p14="http://schemas.microsoft.com/office/powerpoint/2010/main" val="13826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1B22F-98CF-4DC7-AAF9-210D6CCC8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DEE29-D41E-4F4F-B7D1-2BE8502A6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CC94-1763-499D-A4B9-40661130C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989F9-D843-408F-B6F0-1FAA741C7D14}" type="datetime1">
              <a:rPr lang="en-US" smtClean="0"/>
              <a:pPr/>
              <a:t>6/6/2024</a:t>
            </a:fld>
            <a:endParaRPr lang="en-US"/>
          </a:p>
        </p:txBody>
      </p:sp>
      <p:sp>
        <p:nvSpPr>
          <p:cNvPr id="5" name="Footer Placeholder 4">
            <a:extLst>
              <a:ext uri="{FF2B5EF4-FFF2-40B4-BE49-F238E27FC236}">
                <a16:creationId xmlns:a16="http://schemas.microsoft.com/office/drawing/2014/main" id="{C7BDEF65-32CD-44D6-B5EB-F84A0D8D1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F3619E-CB98-4F58-8BA6-C12088DE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A4800-D636-418A-9240-5C2AA67518C1}" type="slidenum">
              <a:rPr lang="en-US" smtClean="0"/>
              <a:pPr/>
              <a:t>‹#›</a:t>
            </a:fld>
            <a:endParaRPr lang="en-US"/>
          </a:p>
        </p:txBody>
      </p:sp>
    </p:spTree>
    <p:extLst>
      <p:ext uri="{BB962C8B-B14F-4D97-AF65-F5344CB8AC3E}">
        <p14:creationId xmlns:p14="http://schemas.microsoft.com/office/powerpoint/2010/main" val="2711881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AD05F-BB7B-435F-99B2-4C4FF65A4604}"/>
              </a:ext>
            </a:extLst>
          </p:cNvPr>
          <p:cNvSpPr>
            <a:spLocks noGrp="1"/>
          </p:cNvSpPr>
          <p:nvPr>
            <p:ph type="title"/>
          </p:nvPr>
        </p:nvSpPr>
        <p:spPr/>
        <p:txBody>
          <a:bodyPr/>
          <a:lstStyle/>
          <a:p>
            <a:r>
              <a:rPr lang="en-US" dirty="0">
                <a:latin typeface="Century Gothic" panose="020B0502020202020204" pitchFamily="34" charset="0"/>
              </a:rPr>
              <a:t>GE McKinsey 9 Box Matrix</a:t>
            </a:r>
          </a:p>
        </p:txBody>
      </p:sp>
      <p:sp>
        <p:nvSpPr>
          <p:cNvPr id="5" name="Content Placeholder 4">
            <a:extLst>
              <a:ext uri="{FF2B5EF4-FFF2-40B4-BE49-F238E27FC236}">
                <a16:creationId xmlns:a16="http://schemas.microsoft.com/office/drawing/2014/main" id="{B0A612E1-BBDD-45BF-B365-57730CE9CD64}"/>
              </a:ext>
            </a:extLst>
          </p:cNvPr>
          <p:cNvSpPr>
            <a:spLocks noGrp="1"/>
          </p:cNvSpPr>
          <p:nvPr>
            <p:ph idx="1"/>
          </p:nvPr>
        </p:nvSpPr>
        <p:spPr>
          <a:xfrm>
            <a:off x="613185" y="1194099"/>
            <a:ext cx="11130891" cy="4769379"/>
          </a:xfrm>
        </p:spPr>
        <p:txBody>
          <a:bodyPr>
            <a:normAutofit/>
          </a:bodyPr>
          <a:lstStyle/>
          <a:p>
            <a:pPr marL="0" indent="0" fontAlgn="base">
              <a:lnSpc>
                <a:spcPct val="150000"/>
              </a:lnSpc>
              <a:buNone/>
            </a:pPr>
            <a:r>
              <a:rPr lang="en-IN" dirty="0">
                <a:solidFill>
                  <a:schemeClr val="tx1"/>
                </a:solidFill>
                <a:latin typeface="Outfit" pitchFamily="2" charset="0"/>
              </a:rPr>
              <a:t>The </a:t>
            </a:r>
            <a:r>
              <a:rPr lang="en-IN" b="1" dirty="0">
                <a:solidFill>
                  <a:schemeClr val="tx1"/>
                </a:solidFill>
                <a:latin typeface="Outfit" pitchFamily="2" charset="0"/>
              </a:rPr>
              <a:t>GE McKinsey 9-Box Matrix </a:t>
            </a:r>
            <a:r>
              <a:rPr lang="en-IN" dirty="0">
                <a:solidFill>
                  <a:schemeClr val="tx1"/>
                </a:solidFill>
                <a:latin typeface="Outfit" pitchFamily="2" charset="0"/>
              </a:rPr>
              <a:t>is a tool that can be used by an organization to prioritize investment among business units. More specifically, the GE McKinsey 9-Box Matrix offers a systematic approach to evaluate the strengths and weaknesses of a business unit along two dimensions: how attractive the unit is and the unit’s competitive strength within the industry. The location of the business unit on the matrix will indicate to the organization which unit has the greatest long-term potential and is worth more investment.</a:t>
            </a:r>
            <a:br>
              <a:rPr lang="en-IN" dirty="0">
                <a:solidFill>
                  <a:schemeClr val="tx1"/>
                </a:solidFill>
                <a:latin typeface="Outfit" pitchFamily="2" charset="0"/>
              </a:rPr>
            </a:br>
            <a:endParaRPr lang="en-IN" dirty="0">
              <a:solidFill>
                <a:schemeClr val="tx1"/>
              </a:solidFill>
              <a:latin typeface="Outfit" pitchFamily="2" charset="0"/>
            </a:endParaRPr>
          </a:p>
          <a:p>
            <a:pPr marL="0" indent="0" fontAlgn="base">
              <a:lnSpc>
                <a:spcPct val="150000"/>
              </a:lnSpc>
              <a:buNone/>
            </a:pPr>
            <a:r>
              <a:rPr lang="en-IN" dirty="0">
                <a:solidFill>
                  <a:schemeClr val="tx1"/>
                </a:solidFill>
                <a:latin typeface="Outfit" pitchFamily="2" charset="0"/>
              </a:rPr>
              <a:t>Fill out the Matrix with your various business units (Green is Strongest/Most Attractive and Orange is Weakest/Least Attractive). Define specific business strategies for each based on current maturity and position in the market.</a:t>
            </a:r>
          </a:p>
        </p:txBody>
      </p:sp>
    </p:spTree>
    <p:extLst>
      <p:ext uri="{BB962C8B-B14F-4D97-AF65-F5344CB8AC3E}">
        <p14:creationId xmlns:p14="http://schemas.microsoft.com/office/powerpoint/2010/main" val="394108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AD05F-BB7B-435F-99B2-4C4FF65A4604}"/>
              </a:ext>
            </a:extLst>
          </p:cNvPr>
          <p:cNvSpPr>
            <a:spLocks noGrp="1"/>
          </p:cNvSpPr>
          <p:nvPr>
            <p:ph type="title"/>
          </p:nvPr>
        </p:nvSpPr>
        <p:spPr/>
        <p:txBody>
          <a:bodyPr/>
          <a:lstStyle/>
          <a:p>
            <a:r>
              <a:rPr lang="en-US" dirty="0">
                <a:latin typeface="Century Gothic" panose="020B0502020202020204" pitchFamily="34" charset="0"/>
              </a:rPr>
              <a:t>GE McKinsey 9 Box Matrix</a:t>
            </a:r>
          </a:p>
        </p:txBody>
      </p:sp>
      <p:sp>
        <p:nvSpPr>
          <p:cNvPr id="23" name="Rectangle 22">
            <a:extLst>
              <a:ext uri="{FF2B5EF4-FFF2-40B4-BE49-F238E27FC236}">
                <a16:creationId xmlns:a16="http://schemas.microsoft.com/office/drawing/2014/main" id="{05CB3401-F981-40C2-B299-CC36B82A1EF4}"/>
              </a:ext>
            </a:extLst>
          </p:cNvPr>
          <p:cNvSpPr/>
          <p:nvPr/>
        </p:nvSpPr>
        <p:spPr>
          <a:xfrm>
            <a:off x="6121423" y="992242"/>
            <a:ext cx="1865005" cy="16939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Hold</a:t>
            </a:r>
          </a:p>
          <a:p>
            <a:pPr marL="117475" indent="-117475" algn="ctr">
              <a:buFont typeface="Arial" panose="020B0604020202020204" pitchFamily="34" charset="0"/>
              <a:buChar char="•"/>
            </a:pPr>
            <a:r>
              <a:rPr lang="en-US" sz="1200" dirty="0">
                <a:solidFill>
                  <a:schemeClr val="bg1"/>
                </a:solidFill>
              </a:rPr>
              <a:t>Enter BU names</a:t>
            </a:r>
          </a:p>
        </p:txBody>
      </p:sp>
      <p:cxnSp>
        <p:nvCxnSpPr>
          <p:cNvPr id="24" name="Straight Connector 23">
            <a:extLst>
              <a:ext uri="{FF2B5EF4-FFF2-40B4-BE49-F238E27FC236}">
                <a16:creationId xmlns:a16="http://schemas.microsoft.com/office/drawing/2014/main" id="{605CDD18-71B5-49CB-96D1-8E213312539E}"/>
              </a:ext>
            </a:extLst>
          </p:cNvPr>
          <p:cNvCxnSpPr>
            <a:cxnSpLocks/>
          </p:cNvCxnSpPr>
          <p:nvPr/>
        </p:nvCxnSpPr>
        <p:spPr>
          <a:xfrm>
            <a:off x="5960923" y="1046985"/>
            <a:ext cx="0" cy="4978290"/>
          </a:xfrm>
          <a:prstGeom prst="line">
            <a:avLst/>
          </a:prstGeom>
          <a:ln w="12700">
            <a:solidFill>
              <a:srgbClr val="428CDE"/>
            </a:solidFill>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5234AA-908E-4968-A3E1-56E09C5B5A73}"/>
              </a:ext>
            </a:extLst>
          </p:cNvPr>
          <p:cNvCxnSpPr>
            <a:cxnSpLocks/>
          </p:cNvCxnSpPr>
          <p:nvPr/>
        </p:nvCxnSpPr>
        <p:spPr>
          <a:xfrm>
            <a:off x="6161297" y="6306626"/>
            <a:ext cx="5595581" cy="0"/>
          </a:xfrm>
          <a:prstGeom prst="line">
            <a:avLst/>
          </a:prstGeom>
          <a:ln w="12700">
            <a:solidFill>
              <a:srgbClr val="428CDE"/>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B746C2-641A-4F32-A35D-72F92C62CAB3}"/>
              </a:ext>
            </a:extLst>
          </p:cNvPr>
          <p:cNvSpPr txBox="1"/>
          <p:nvPr/>
        </p:nvSpPr>
        <p:spPr>
          <a:xfrm rot="16200000">
            <a:off x="4989298" y="3261089"/>
            <a:ext cx="1904624" cy="307777"/>
          </a:xfrm>
          <a:prstGeom prst="rect">
            <a:avLst/>
          </a:prstGeom>
          <a:solidFill>
            <a:schemeClr val="bg1"/>
          </a:solidFill>
        </p:spPr>
        <p:txBody>
          <a:bodyPr wrap="none" rtlCol="0">
            <a:spAutoFit/>
          </a:bodyPr>
          <a:lstStyle/>
          <a:p>
            <a:pPr algn="ctr"/>
            <a:r>
              <a:rPr lang="en-US" sz="1400" b="1" dirty="0">
                <a:solidFill>
                  <a:srgbClr val="4088D8"/>
                </a:solidFill>
              </a:rPr>
              <a:t>Industry Attractiveness</a:t>
            </a:r>
          </a:p>
        </p:txBody>
      </p:sp>
      <p:sp>
        <p:nvSpPr>
          <p:cNvPr id="27" name="TextBox 26">
            <a:extLst>
              <a:ext uri="{FF2B5EF4-FFF2-40B4-BE49-F238E27FC236}">
                <a16:creationId xmlns:a16="http://schemas.microsoft.com/office/drawing/2014/main" id="{79487B71-5C08-4F38-9C91-9DED688D57F8}"/>
              </a:ext>
            </a:extLst>
          </p:cNvPr>
          <p:cNvSpPr txBox="1"/>
          <p:nvPr/>
        </p:nvSpPr>
        <p:spPr>
          <a:xfrm>
            <a:off x="8025242" y="6150803"/>
            <a:ext cx="1867691" cy="307777"/>
          </a:xfrm>
          <a:prstGeom prst="rect">
            <a:avLst/>
          </a:prstGeom>
          <a:solidFill>
            <a:schemeClr val="bg1"/>
          </a:solidFill>
        </p:spPr>
        <p:txBody>
          <a:bodyPr wrap="none" rtlCol="0">
            <a:spAutoFit/>
          </a:bodyPr>
          <a:lstStyle/>
          <a:p>
            <a:pPr algn="ctr"/>
            <a:r>
              <a:rPr lang="en-US" sz="1400" b="1" dirty="0">
                <a:solidFill>
                  <a:srgbClr val="4088D8"/>
                </a:solidFill>
              </a:rPr>
              <a:t>Business Unit Strength</a:t>
            </a:r>
          </a:p>
        </p:txBody>
      </p:sp>
      <p:sp>
        <p:nvSpPr>
          <p:cNvPr id="28" name="Rectangle 27">
            <a:extLst>
              <a:ext uri="{FF2B5EF4-FFF2-40B4-BE49-F238E27FC236}">
                <a16:creationId xmlns:a16="http://schemas.microsoft.com/office/drawing/2014/main" id="{1441DB58-C550-4EE4-BB19-8989964D895E}"/>
              </a:ext>
            </a:extLst>
          </p:cNvPr>
          <p:cNvSpPr/>
          <p:nvPr/>
        </p:nvSpPr>
        <p:spPr>
          <a:xfrm>
            <a:off x="8005849" y="992242"/>
            <a:ext cx="1865005" cy="1693980"/>
          </a:xfrm>
          <a:prstGeom prst="rect">
            <a:avLst/>
          </a:prstGeom>
          <a:solidFill>
            <a:srgbClr val="48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Grow</a:t>
            </a:r>
          </a:p>
          <a:p>
            <a:pPr marL="171450" indent="-171450" algn="ctr">
              <a:buFont typeface="Arial" panose="020B0604020202020204" pitchFamily="34" charset="0"/>
              <a:buChar char="•"/>
            </a:pPr>
            <a:r>
              <a:rPr lang="en-US" sz="1200" dirty="0">
                <a:solidFill>
                  <a:schemeClr val="bg1"/>
                </a:solidFill>
              </a:rPr>
              <a:t>Enter BU names</a:t>
            </a:r>
          </a:p>
        </p:txBody>
      </p:sp>
      <p:sp>
        <p:nvSpPr>
          <p:cNvPr id="29" name="Rectangle 28">
            <a:extLst>
              <a:ext uri="{FF2B5EF4-FFF2-40B4-BE49-F238E27FC236}">
                <a16:creationId xmlns:a16="http://schemas.microsoft.com/office/drawing/2014/main" id="{D5801C4A-F948-462B-A39C-942F557EB678}"/>
              </a:ext>
            </a:extLst>
          </p:cNvPr>
          <p:cNvSpPr/>
          <p:nvPr/>
        </p:nvSpPr>
        <p:spPr>
          <a:xfrm>
            <a:off x="9891873" y="992242"/>
            <a:ext cx="1865005" cy="1693980"/>
          </a:xfrm>
          <a:prstGeom prst="rect">
            <a:avLst/>
          </a:prstGeom>
          <a:solidFill>
            <a:srgbClr val="48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Grow</a:t>
            </a:r>
          </a:p>
          <a:p>
            <a:pPr marL="171450" indent="-171450" algn="ctr">
              <a:buFont typeface="Arial" panose="020B0604020202020204" pitchFamily="34" charset="0"/>
              <a:buChar char="•"/>
            </a:pPr>
            <a:r>
              <a:rPr lang="en-US" sz="1200" dirty="0">
                <a:solidFill>
                  <a:schemeClr val="bg1"/>
                </a:solidFill>
              </a:rPr>
              <a:t>Enter BU names</a:t>
            </a:r>
          </a:p>
        </p:txBody>
      </p:sp>
      <p:sp>
        <p:nvSpPr>
          <p:cNvPr id="30" name="Rectangle 29">
            <a:extLst>
              <a:ext uri="{FF2B5EF4-FFF2-40B4-BE49-F238E27FC236}">
                <a16:creationId xmlns:a16="http://schemas.microsoft.com/office/drawing/2014/main" id="{F06DC8EB-52D5-4875-A177-3F1D8EC7DA21}"/>
              </a:ext>
            </a:extLst>
          </p:cNvPr>
          <p:cNvSpPr/>
          <p:nvPr/>
        </p:nvSpPr>
        <p:spPr>
          <a:xfrm>
            <a:off x="6121423" y="2707073"/>
            <a:ext cx="1865005" cy="16939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Harvest</a:t>
            </a:r>
          </a:p>
          <a:p>
            <a:pPr marL="117475" indent="-117475" algn="ctr">
              <a:buFont typeface="Arial" panose="020B0604020202020204" pitchFamily="34" charset="0"/>
              <a:buChar char="•"/>
            </a:pPr>
            <a:r>
              <a:rPr lang="en-US" sz="1200" dirty="0">
                <a:solidFill>
                  <a:schemeClr val="bg1"/>
                </a:solidFill>
              </a:rPr>
              <a:t>Enter BU names</a:t>
            </a:r>
          </a:p>
        </p:txBody>
      </p:sp>
      <p:sp>
        <p:nvSpPr>
          <p:cNvPr id="31" name="Rectangle 30">
            <a:extLst>
              <a:ext uri="{FF2B5EF4-FFF2-40B4-BE49-F238E27FC236}">
                <a16:creationId xmlns:a16="http://schemas.microsoft.com/office/drawing/2014/main" id="{CE20A9E2-36D2-4D25-845A-BC514A8E6409}"/>
              </a:ext>
            </a:extLst>
          </p:cNvPr>
          <p:cNvSpPr/>
          <p:nvPr/>
        </p:nvSpPr>
        <p:spPr>
          <a:xfrm>
            <a:off x="8005849" y="2707073"/>
            <a:ext cx="1865005" cy="16939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Hold</a:t>
            </a:r>
          </a:p>
          <a:p>
            <a:pPr marL="117475" lvl="0" indent="-117475" algn="ctr">
              <a:buFont typeface="Arial" panose="020B0604020202020204" pitchFamily="34" charset="0"/>
              <a:buChar char="•"/>
            </a:pPr>
            <a:r>
              <a:rPr lang="en-US" sz="1200" dirty="0">
                <a:solidFill>
                  <a:prstClr val="white"/>
                </a:solidFill>
              </a:rPr>
              <a:t>Enter BU names</a:t>
            </a:r>
          </a:p>
        </p:txBody>
      </p:sp>
      <p:sp>
        <p:nvSpPr>
          <p:cNvPr id="32" name="Rectangle 31">
            <a:extLst>
              <a:ext uri="{FF2B5EF4-FFF2-40B4-BE49-F238E27FC236}">
                <a16:creationId xmlns:a16="http://schemas.microsoft.com/office/drawing/2014/main" id="{51EAE261-8BFB-4E32-A37C-65CB89D277CE}"/>
              </a:ext>
            </a:extLst>
          </p:cNvPr>
          <p:cNvSpPr/>
          <p:nvPr/>
        </p:nvSpPr>
        <p:spPr>
          <a:xfrm>
            <a:off x="9891873" y="2707073"/>
            <a:ext cx="1865005" cy="1693980"/>
          </a:xfrm>
          <a:prstGeom prst="rect">
            <a:avLst/>
          </a:prstGeom>
          <a:solidFill>
            <a:srgbClr val="48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Grow</a:t>
            </a:r>
          </a:p>
          <a:p>
            <a:pPr marL="117475" lvl="0" indent="-117475" algn="ctr">
              <a:buFont typeface="Arial" panose="020B0604020202020204" pitchFamily="34" charset="0"/>
              <a:buChar char="•"/>
            </a:pPr>
            <a:r>
              <a:rPr lang="en-US" sz="1200" dirty="0">
                <a:solidFill>
                  <a:prstClr val="white"/>
                </a:solidFill>
              </a:rPr>
              <a:t>Enter BU names</a:t>
            </a:r>
          </a:p>
        </p:txBody>
      </p:sp>
      <p:sp>
        <p:nvSpPr>
          <p:cNvPr id="33" name="Rectangle 32">
            <a:extLst>
              <a:ext uri="{FF2B5EF4-FFF2-40B4-BE49-F238E27FC236}">
                <a16:creationId xmlns:a16="http://schemas.microsoft.com/office/drawing/2014/main" id="{91AE7749-62CE-4172-A516-16931623460A}"/>
              </a:ext>
            </a:extLst>
          </p:cNvPr>
          <p:cNvSpPr/>
          <p:nvPr/>
        </p:nvSpPr>
        <p:spPr>
          <a:xfrm>
            <a:off x="6121423" y="4421904"/>
            <a:ext cx="1865005" cy="16939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Harvest</a:t>
            </a:r>
          </a:p>
          <a:p>
            <a:pPr marL="117475" lvl="0" indent="-117475" algn="ctr">
              <a:buFont typeface="Arial" panose="020B0604020202020204" pitchFamily="34" charset="0"/>
              <a:buChar char="•"/>
            </a:pPr>
            <a:r>
              <a:rPr lang="en-US" sz="1200" dirty="0">
                <a:solidFill>
                  <a:prstClr val="white"/>
                </a:solidFill>
              </a:rPr>
              <a:t>Enter BU names</a:t>
            </a:r>
          </a:p>
        </p:txBody>
      </p:sp>
      <p:sp>
        <p:nvSpPr>
          <p:cNvPr id="34" name="Rectangle 33">
            <a:extLst>
              <a:ext uri="{FF2B5EF4-FFF2-40B4-BE49-F238E27FC236}">
                <a16:creationId xmlns:a16="http://schemas.microsoft.com/office/drawing/2014/main" id="{AB160A36-0ED0-4285-B3AD-A7EACBCD9AF4}"/>
              </a:ext>
            </a:extLst>
          </p:cNvPr>
          <p:cNvSpPr/>
          <p:nvPr/>
        </p:nvSpPr>
        <p:spPr>
          <a:xfrm>
            <a:off x="8005849" y="4421904"/>
            <a:ext cx="1865005" cy="16939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Harvest</a:t>
            </a:r>
          </a:p>
          <a:p>
            <a:pPr marL="117475" lvl="0" indent="-117475" algn="ctr">
              <a:buFont typeface="Arial" panose="020B0604020202020204" pitchFamily="34" charset="0"/>
              <a:buChar char="•"/>
            </a:pPr>
            <a:r>
              <a:rPr lang="en-US" sz="1200" dirty="0">
                <a:solidFill>
                  <a:prstClr val="white"/>
                </a:solidFill>
              </a:rPr>
              <a:t>Enter BU names</a:t>
            </a:r>
          </a:p>
        </p:txBody>
      </p:sp>
      <p:sp>
        <p:nvSpPr>
          <p:cNvPr id="35" name="Rectangle 34">
            <a:extLst>
              <a:ext uri="{FF2B5EF4-FFF2-40B4-BE49-F238E27FC236}">
                <a16:creationId xmlns:a16="http://schemas.microsoft.com/office/drawing/2014/main" id="{93C39EDF-4E7C-4015-A1A7-6E4D56A1690B}"/>
              </a:ext>
            </a:extLst>
          </p:cNvPr>
          <p:cNvSpPr/>
          <p:nvPr/>
        </p:nvSpPr>
        <p:spPr>
          <a:xfrm>
            <a:off x="9891873" y="4421904"/>
            <a:ext cx="1865005" cy="16939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Hold</a:t>
            </a:r>
          </a:p>
          <a:p>
            <a:pPr marL="117475" lvl="0" indent="-117475" algn="ctr">
              <a:buFont typeface="Arial" panose="020B0604020202020204" pitchFamily="34" charset="0"/>
              <a:buChar char="•"/>
            </a:pPr>
            <a:r>
              <a:rPr lang="en-US" sz="1200" dirty="0">
                <a:solidFill>
                  <a:prstClr val="white"/>
                </a:solidFill>
              </a:rPr>
              <a:t>Enter BU names</a:t>
            </a:r>
          </a:p>
        </p:txBody>
      </p:sp>
      <p:sp>
        <p:nvSpPr>
          <p:cNvPr id="22" name="Rectangle 21">
            <a:extLst>
              <a:ext uri="{FF2B5EF4-FFF2-40B4-BE49-F238E27FC236}">
                <a16:creationId xmlns:a16="http://schemas.microsoft.com/office/drawing/2014/main" id="{964B98C3-7574-1C4E-9EA0-0FF3D9C4A9C1}"/>
              </a:ext>
            </a:extLst>
          </p:cNvPr>
          <p:cNvSpPr/>
          <p:nvPr/>
        </p:nvSpPr>
        <p:spPr>
          <a:xfrm>
            <a:off x="10585897" y="6147780"/>
            <a:ext cx="478016" cy="276999"/>
          </a:xfrm>
          <a:prstGeom prst="rect">
            <a:avLst/>
          </a:prstGeom>
          <a:solidFill>
            <a:schemeClr val="bg1"/>
          </a:solidFill>
        </p:spPr>
        <p:txBody>
          <a:bodyPr wrap="none">
            <a:spAutoFit/>
          </a:bodyPr>
          <a:lstStyle/>
          <a:p>
            <a:r>
              <a:rPr lang="en-US" sz="1200" b="1" dirty="0">
                <a:solidFill>
                  <a:schemeClr val="tx1">
                    <a:lumMod val="65000"/>
                    <a:lumOff val="35000"/>
                  </a:schemeClr>
                </a:solidFill>
              </a:rPr>
              <a:t>High</a:t>
            </a:r>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A472F35D-4D5E-6E43-BBC1-61C81CA6E2B5}"/>
              </a:ext>
            </a:extLst>
          </p:cNvPr>
          <p:cNvSpPr/>
          <p:nvPr/>
        </p:nvSpPr>
        <p:spPr>
          <a:xfrm>
            <a:off x="6814917" y="6161233"/>
            <a:ext cx="448841" cy="276999"/>
          </a:xfrm>
          <a:prstGeom prst="rect">
            <a:avLst/>
          </a:prstGeom>
          <a:solidFill>
            <a:schemeClr val="bg1"/>
          </a:solidFill>
        </p:spPr>
        <p:txBody>
          <a:bodyPr wrap="none">
            <a:spAutoFit/>
          </a:bodyPr>
          <a:lstStyle/>
          <a:p>
            <a:r>
              <a:rPr lang="en-US" sz="1200" b="1" dirty="0">
                <a:solidFill>
                  <a:schemeClr val="tx1">
                    <a:lumMod val="65000"/>
                    <a:lumOff val="35000"/>
                  </a:schemeClr>
                </a:solidFill>
              </a:rPr>
              <a:t>Low</a:t>
            </a:r>
            <a:endParaRPr lang="en-US" sz="12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58DC06DE-6B22-114B-BEC1-18B32F178B48}"/>
              </a:ext>
            </a:extLst>
          </p:cNvPr>
          <p:cNvSpPr/>
          <p:nvPr/>
        </p:nvSpPr>
        <p:spPr>
          <a:xfrm rot="16200000">
            <a:off x="5719871" y="1658854"/>
            <a:ext cx="478016" cy="276999"/>
          </a:xfrm>
          <a:prstGeom prst="rect">
            <a:avLst/>
          </a:prstGeom>
          <a:solidFill>
            <a:schemeClr val="bg1"/>
          </a:solidFill>
        </p:spPr>
        <p:txBody>
          <a:bodyPr wrap="none">
            <a:spAutoFit/>
          </a:bodyPr>
          <a:lstStyle/>
          <a:p>
            <a:r>
              <a:rPr lang="en-US" sz="1200" b="1" dirty="0">
                <a:solidFill>
                  <a:schemeClr val="tx1">
                    <a:lumMod val="65000"/>
                    <a:lumOff val="35000"/>
                  </a:schemeClr>
                </a:solidFill>
              </a:rPr>
              <a:t>High</a:t>
            </a:r>
            <a:endParaRPr lang="en-US" sz="1200" dirty="0">
              <a:solidFill>
                <a:schemeClr val="tx1">
                  <a:lumMod val="65000"/>
                  <a:lumOff val="35000"/>
                </a:schemeClr>
              </a:solidFill>
            </a:endParaRPr>
          </a:p>
        </p:txBody>
      </p:sp>
      <p:sp>
        <p:nvSpPr>
          <p:cNvPr id="38" name="Rectangle 37">
            <a:extLst>
              <a:ext uri="{FF2B5EF4-FFF2-40B4-BE49-F238E27FC236}">
                <a16:creationId xmlns:a16="http://schemas.microsoft.com/office/drawing/2014/main" id="{3BA1D8C5-1840-4649-910C-CB569AFF45B2}"/>
              </a:ext>
            </a:extLst>
          </p:cNvPr>
          <p:cNvSpPr/>
          <p:nvPr/>
        </p:nvSpPr>
        <p:spPr>
          <a:xfrm rot="16200000">
            <a:off x="5717189" y="5130395"/>
            <a:ext cx="448841" cy="276999"/>
          </a:xfrm>
          <a:prstGeom prst="rect">
            <a:avLst/>
          </a:prstGeom>
          <a:solidFill>
            <a:schemeClr val="bg1"/>
          </a:solidFill>
        </p:spPr>
        <p:txBody>
          <a:bodyPr wrap="none">
            <a:spAutoFit/>
          </a:bodyPr>
          <a:lstStyle/>
          <a:p>
            <a:r>
              <a:rPr lang="en-US" sz="1200" b="1" dirty="0">
                <a:solidFill>
                  <a:schemeClr val="tx1">
                    <a:lumMod val="65000"/>
                    <a:lumOff val="35000"/>
                  </a:schemeClr>
                </a:solidFill>
              </a:rPr>
              <a:t>Low</a:t>
            </a:r>
            <a:endParaRPr lang="en-US" sz="1200" dirty="0">
              <a:solidFill>
                <a:schemeClr val="tx1">
                  <a:lumMod val="65000"/>
                  <a:lumOff val="35000"/>
                </a:schemeClr>
              </a:solidFill>
            </a:endParaRPr>
          </a:p>
        </p:txBody>
      </p:sp>
      <p:sp>
        <p:nvSpPr>
          <p:cNvPr id="39" name="Content Placeholder 4">
            <a:extLst>
              <a:ext uri="{FF2B5EF4-FFF2-40B4-BE49-F238E27FC236}">
                <a16:creationId xmlns:a16="http://schemas.microsoft.com/office/drawing/2014/main" id="{749ED7FD-0D4B-934C-9E42-F86DAF19DA99}"/>
              </a:ext>
            </a:extLst>
          </p:cNvPr>
          <p:cNvSpPr txBox="1">
            <a:spLocks/>
          </p:cNvSpPr>
          <p:nvPr/>
        </p:nvSpPr>
        <p:spPr>
          <a:xfrm>
            <a:off x="6224631" y="196185"/>
            <a:ext cx="3822030" cy="7044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200" dirty="0">
                <a:solidFill>
                  <a:schemeClr val="tx1">
                    <a:lumMod val="50000"/>
                    <a:lumOff val="50000"/>
                  </a:schemeClr>
                </a:solidFill>
                <a:latin typeface="+mn-lt"/>
              </a:rPr>
              <a:t>List your business units and assign High, Medium, or Low to their Industry Attractiveness and Business Unit Strength. Based on your assessment, complete the 9 Box Matrix by entering the business unit names in each of the relevant boxes.</a:t>
            </a:r>
          </a:p>
        </p:txBody>
      </p:sp>
      <p:graphicFrame>
        <p:nvGraphicFramePr>
          <p:cNvPr id="9" name="Table 9">
            <a:extLst>
              <a:ext uri="{FF2B5EF4-FFF2-40B4-BE49-F238E27FC236}">
                <a16:creationId xmlns:a16="http://schemas.microsoft.com/office/drawing/2014/main" id="{4F638DAA-ADFF-7543-82A0-ECEDA61AE43E}"/>
              </a:ext>
            </a:extLst>
          </p:cNvPr>
          <p:cNvGraphicFramePr>
            <a:graphicFrameLocks noGrp="1"/>
          </p:cNvGraphicFramePr>
          <p:nvPr>
            <p:extLst>
              <p:ext uri="{D42A27DB-BD31-4B8C-83A1-F6EECF244321}">
                <p14:modId xmlns:p14="http://schemas.microsoft.com/office/powerpoint/2010/main" val="1307803102"/>
              </p:ext>
            </p:extLst>
          </p:nvPr>
        </p:nvGraphicFramePr>
        <p:xfrm>
          <a:off x="516833" y="1415275"/>
          <a:ext cx="4542969" cy="4512930"/>
        </p:xfrm>
        <a:graphic>
          <a:graphicData uri="http://schemas.openxmlformats.org/drawingml/2006/table">
            <a:tbl>
              <a:tblPr firstRow="1" bandRow="1">
                <a:tableStyleId>{5C22544A-7EE6-4342-B048-85BDC9FD1C3A}</a:tableStyleId>
              </a:tblPr>
              <a:tblGrid>
                <a:gridCol w="1984831">
                  <a:extLst>
                    <a:ext uri="{9D8B030D-6E8A-4147-A177-3AD203B41FA5}">
                      <a16:colId xmlns:a16="http://schemas.microsoft.com/office/drawing/2014/main" val="3845416860"/>
                    </a:ext>
                  </a:extLst>
                </a:gridCol>
                <a:gridCol w="1317172">
                  <a:extLst>
                    <a:ext uri="{9D8B030D-6E8A-4147-A177-3AD203B41FA5}">
                      <a16:colId xmlns:a16="http://schemas.microsoft.com/office/drawing/2014/main" val="1454904298"/>
                    </a:ext>
                  </a:extLst>
                </a:gridCol>
                <a:gridCol w="1240966">
                  <a:extLst>
                    <a:ext uri="{9D8B030D-6E8A-4147-A177-3AD203B41FA5}">
                      <a16:colId xmlns:a16="http://schemas.microsoft.com/office/drawing/2014/main" val="2609605612"/>
                    </a:ext>
                  </a:extLst>
                </a:gridCol>
              </a:tblGrid>
              <a:tr h="285863">
                <a:tc>
                  <a:txBody>
                    <a:bodyPr/>
                    <a:lstStyle/>
                    <a:p>
                      <a:pPr algn="ctr"/>
                      <a:r>
                        <a:rPr lang="en-US" sz="1200" dirty="0"/>
                        <a:t>Business Unit</a:t>
                      </a:r>
                    </a:p>
                  </a:txBody>
                  <a:tcPr anchor="ctr">
                    <a:lnB w="12700" cap="flat" cmpd="sng" algn="ctr">
                      <a:solidFill>
                        <a:schemeClr val="bg1">
                          <a:lumMod val="75000"/>
                        </a:schemeClr>
                      </a:solidFill>
                      <a:prstDash val="solid"/>
                      <a:round/>
                      <a:headEnd type="none" w="med" len="med"/>
                      <a:tailEnd type="none" w="med" len="med"/>
                    </a:lnB>
                    <a:solidFill>
                      <a:srgbClr val="488EFD"/>
                    </a:solidFill>
                  </a:tcPr>
                </a:tc>
                <a:tc>
                  <a:txBody>
                    <a:bodyPr/>
                    <a:lstStyle/>
                    <a:p>
                      <a:pPr algn="ctr"/>
                      <a:r>
                        <a:rPr lang="en-US" sz="1200" dirty="0"/>
                        <a:t>Industry Attractiveness</a:t>
                      </a:r>
                    </a:p>
                  </a:txBody>
                  <a:tcPr anchor="ctr">
                    <a:lnB w="12700" cap="flat" cmpd="sng" algn="ctr">
                      <a:solidFill>
                        <a:schemeClr val="bg1">
                          <a:lumMod val="75000"/>
                        </a:schemeClr>
                      </a:solidFill>
                      <a:prstDash val="solid"/>
                      <a:round/>
                      <a:headEnd type="none" w="med" len="med"/>
                      <a:tailEnd type="none" w="med" len="med"/>
                    </a:lnB>
                    <a:solidFill>
                      <a:srgbClr val="488EFD"/>
                    </a:solidFill>
                  </a:tcPr>
                </a:tc>
                <a:tc>
                  <a:txBody>
                    <a:bodyPr/>
                    <a:lstStyle/>
                    <a:p>
                      <a:pPr algn="ctr"/>
                      <a:r>
                        <a:rPr lang="en-US" sz="1200" dirty="0"/>
                        <a:t>Business Unit Strength</a:t>
                      </a:r>
                    </a:p>
                  </a:txBody>
                  <a:tcPr anchor="ctr">
                    <a:lnB w="12700" cap="flat" cmpd="sng" algn="ctr">
                      <a:solidFill>
                        <a:schemeClr val="bg1">
                          <a:lumMod val="75000"/>
                        </a:schemeClr>
                      </a:solidFill>
                      <a:prstDash val="solid"/>
                      <a:round/>
                      <a:headEnd type="none" w="med" len="med"/>
                      <a:tailEnd type="none" w="med" len="med"/>
                    </a:lnB>
                    <a:solidFill>
                      <a:srgbClr val="488EFD"/>
                    </a:solidFill>
                  </a:tcPr>
                </a:tc>
                <a:extLst>
                  <a:ext uri="{0D108BD9-81ED-4DB2-BD59-A6C34878D82A}">
                    <a16:rowId xmlns:a16="http://schemas.microsoft.com/office/drawing/2014/main" val="2615028985"/>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100" dirty="0">
                          <a:solidFill>
                            <a:schemeClr val="tx1">
                              <a:lumMod val="75000"/>
                              <a:lumOff val="25000"/>
                            </a:schemeClr>
                          </a:solidFill>
                        </a:rPr>
                        <a:t>High / Med / Low</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High / Med / Low</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15783478"/>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490027"/>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93704097"/>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25376220"/>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01531439"/>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1164116"/>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02836629"/>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4765573"/>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1041357"/>
                  </a:ext>
                </a:extLst>
              </a:tr>
              <a:tr h="405573">
                <a:tc>
                  <a:txBody>
                    <a:bodyPr/>
                    <a:lstStyle/>
                    <a:p>
                      <a:r>
                        <a:rPr lang="en-US" sz="1200" b="1" dirty="0">
                          <a:solidFill>
                            <a:schemeClr val="tx1">
                              <a:lumMod val="75000"/>
                              <a:lumOff val="25000"/>
                            </a:schemeClr>
                          </a:solidFill>
                        </a:rPr>
                        <a:t>Enter BU name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100"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6576489"/>
                  </a:ext>
                </a:extLst>
              </a:tr>
            </a:tbl>
          </a:graphicData>
        </a:graphic>
      </p:graphicFrame>
    </p:spTree>
    <p:extLst>
      <p:ext uri="{BB962C8B-B14F-4D97-AF65-F5344CB8AC3E}">
        <p14:creationId xmlns:p14="http://schemas.microsoft.com/office/powerpoint/2010/main" val="415398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99AB1BC93D4E4D960A38F828B74F9A" ma:contentTypeVersion="13" ma:contentTypeDescription="Create a new document." ma:contentTypeScope="" ma:versionID="a88a6ab46f220f60dea8fd8f42668df4">
  <xsd:schema xmlns:xsd="http://www.w3.org/2001/XMLSchema" xmlns:xs="http://www.w3.org/2001/XMLSchema" xmlns:p="http://schemas.microsoft.com/office/2006/metadata/properties" xmlns:ns2="3c7d788f-59f0-4ee8-87d4-6b60b595ee8d" xmlns:ns3="2b6f4d9c-e67e-4634-a886-8566b3a998fa" targetNamespace="http://schemas.microsoft.com/office/2006/metadata/properties" ma:root="true" ma:fieldsID="679b4c48e51d6c842be239b55f6b5ef3" ns2:_="" ns3:_="">
    <xsd:import namespace="3c7d788f-59f0-4ee8-87d4-6b60b595ee8d"/>
    <xsd:import namespace="2b6f4d9c-e67e-4634-a886-8566b3a998f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7d788f-59f0-4ee8-87d4-6b60b595ee8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f4d9c-e67e-4634-a886-8566b3a998f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D2720B-28F1-4100-8F03-3AFF0D1F5C1E}">
  <ds:schemaRef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dcmitype/"/>
    <ds:schemaRef ds:uri="3c7d788f-59f0-4ee8-87d4-6b60b595ee8d"/>
    <ds:schemaRef ds:uri="http://schemas.microsoft.com/office/2006/metadata/properties"/>
    <ds:schemaRef ds:uri="2b6f4d9c-e67e-4634-a886-8566b3a998fa"/>
    <ds:schemaRef ds:uri="http://www.w3.org/XML/1998/namespace"/>
  </ds:schemaRefs>
</ds:datastoreItem>
</file>

<file path=customXml/itemProps2.xml><?xml version="1.0" encoding="utf-8"?>
<ds:datastoreItem xmlns:ds="http://schemas.openxmlformats.org/officeDocument/2006/customXml" ds:itemID="{DF95BF12-F1FC-4879-B8DB-85156B22F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7d788f-59f0-4ee8-87d4-6b60b595ee8d"/>
    <ds:schemaRef ds:uri="2b6f4d9c-e67e-4634-a886-8566b3a998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6BB515-2F14-43B0-8DC0-FB6315D4BD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4150</TotalTime>
  <Words>278</Words>
  <Application>Microsoft Office PowerPoint</Application>
  <PresentationFormat>Widescreen</PresentationFormat>
  <Paragraphs>46</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Century Gothic</vt:lpstr>
      <vt:lpstr>Outfit</vt:lpstr>
      <vt:lpstr>Roboto</vt:lpstr>
      <vt:lpstr>Roboto Black</vt:lpstr>
      <vt:lpstr>Office Theme</vt:lpstr>
      <vt:lpstr>GE McKinsey 9 Box Matrix</vt:lpstr>
      <vt:lpstr>GE McKinsey 9 Box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Soren Kaplan</dc:creator>
  <cp:lastModifiedBy>Balasubramanian P.G</cp:lastModifiedBy>
  <cp:revision>70</cp:revision>
  <dcterms:created xsi:type="dcterms:W3CDTF">2018-02-04T00:01:51Z</dcterms:created>
  <dcterms:modified xsi:type="dcterms:W3CDTF">2024-06-06T03:24:25Z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0x010100D899AB1BC93D4E4D960A38F828B74F9A</vt:lpwstr>
  </property>
</Properties>
</file>