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7" r:id="rId11"/>
    <p:sldId id="268" r:id="rId12"/>
    <p:sldId id="269" r:id="rId13"/>
    <p:sldId id="264" r:id="rId14"/>
    <p:sldId id="270" r:id="rId15"/>
    <p:sldId id="265" r:id="rId16"/>
    <p:sldId id="271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7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03B22-EF81-4AE0-A9EB-A1251FA9A533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6B6A6-10B3-48C9-959D-260EC902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only someone would sponsor for quality education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6B6A6-10B3-48C9-959D-260EC9026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18-May-23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18-May-23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18-May-23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67353" y="1610598"/>
            <a:ext cx="7753293" cy="133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4597" y="0"/>
            <a:ext cx="3810" cy="10287000"/>
          </a:xfrm>
          <a:custGeom>
            <a:avLst/>
            <a:gdLst/>
            <a:ahLst/>
            <a:cxnLst/>
            <a:rect l="l" t="t" r="r" b="b"/>
            <a:pathLst>
              <a:path w="3809" h="10287000">
                <a:moveTo>
                  <a:pt x="0" y="10286999"/>
                </a:moveTo>
                <a:lnTo>
                  <a:pt x="3401" y="10286999"/>
                </a:lnTo>
                <a:lnTo>
                  <a:pt x="3401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293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0215" cy="10287000"/>
          </a:xfrm>
          <a:custGeom>
            <a:avLst/>
            <a:gdLst/>
            <a:ahLst/>
            <a:cxnLst/>
            <a:rect l="l" t="t" r="r" b="b"/>
            <a:pathLst>
              <a:path w="9340215" h="10287000">
                <a:moveTo>
                  <a:pt x="0" y="10286999"/>
                </a:moveTo>
                <a:lnTo>
                  <a:pt x="9339728" y="10286999"/>
                </a:lnTo>
                <a:lnTo>
                  <a:pt x="933972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293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6730" y="0"/>
            <a:ext cx="1678305" cy="3199765"/>
          </a:xfrm>
          <a:custGeom>
            <a:avLst/>
            <a:gdLst/>
            <a:ahLst/>
            <a:cxnLst/>
            <a:rect l="l" t="t" r="r" b="b"/>
            <a:pathLst>
              <a:path w="1678305" h="3199765">
                <a:moveTo>
                  <a:pt x="0" y="0"/>
                </a:moveTo>
                <a:lnTo>
                  <a:pt x="1678087" y="0"/>
                </a:lnTo>
                <a:lnTo>
                  <a:pt x="1678087" y="3199374"/>
                </a:lnTo>
                <a:lnTo>
                  <a:pt x="0" y="3199374"/>
                </a:lnTo>
                <a:lnTo>
                  <a:pt x="0" y="0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730" y="3678017"/>
            <a:ext cx="1677035" cy="0"/>
          </a:xfrm>
          <a:custGeom>
            <a:avLst/>
            <a:gdLst/>
            <a:ahLst/>
            <a:cxnLst/>
            <a:rect l="l" t="t" r="r" b="b"/>
            <a:pathLst>
              <a:path w="1677035">
                <a:moveTo>
                  <a:pt x="0" y="0"/>
                </a:moveTo>
                <a:lnTo>
                  <a:pt x="1676450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328992" y="0"/>
            <a:ext cx="8956040" cy="10287000"/>
            <a:chOff x="9328992" y="0"/>
            <a:chExt cx="8956040" cy="10287000"/>
          </a:xfrm>
        </p:grpSpPr>
        <p:sp>
          <p:nvSpPr>
            <p:cNvPr id="7" name="object 7"/>
            <p:cNvSpPr/>
            <p:nvPr/>
          </p:nvSpPr>
          <p:spPr>
            <a:xfrm>
              <a:off x="9339728" y="0"/>
              <a:ext cx="8945245" cy="10287000"/>
            </a:xfrm>
            <a:custGeom>
              <a:avLst/>
              <a:gdLst/>
              <a:ahLst/>
              <a:cxnLst/>
              <a:rect l="l" t="t" r="r" b="b"/>
              <a:pathLst>
                <a:path w="8945244" h="10287000">
                  <a:moveTo>
                    <a:pt x="8944867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944867" y="0"/>
                  </a:lnTo>
                  <a:lnTo>
                    <a:pt x="8944867" y="10287000"/>
                  </a:lnTo>
                  <a:close/>
                </a:path>
              </a:pathLst>
            </a:custGeom>
            <a:solidFill>
              <a:srgbClr val="5C5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8992" y="6630616"/>
              <a:ext cx="8567482" cy="36563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7078" y="1799151"/>
              <a:ext cx="7915274" cy="67722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24030" y="4091466"/>
            <a:ext cx="6453505" cy="31316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lang="en-US" sz="6750" spc="405" dirty="0"/>
              <a:t>MODULE 4</a:t>
            </a:r>
            <a:br>
              <a:rPr lang="en-US" sz="6750" spc="405" dirty="0"/>
            </a:br>
            <a:r>
              <a:rPr lang="en-US" sz="6750" spc="405" dirty="0"/>
              <a:t>CHALLENGES IN BI</a:t>
            </a:r>
            <a:endParaRPr sz="6750" dirty="0"/>
          </a:p>
        </p:txBody>
      </p:sp>
      <p:sp>
        <p:nvSpPr>
          <p:cNvPr id="11" name="object 11"/>
          <p:cNvSpPr txBox="1"/>
          <p:nvPr/>
        </p:nvSpPr>
        <p:spPr>
          <a:xfrm>
            <a:off x="1336730" y="7636541"/>
            <a:ext cx="4929505" cy="34496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150" spc="55" dirty="0">
                <a:solidFill>
                  <a:srgbClr val="FFD637"/>
                </a:solidFill>
                <a:latin typeface="Trebuchet MS"/>
                <a:cs typeface="Trebuchet MS"/>
              </a:rPr>
              <a:t>CHALLENGES &amp; ISSUES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276706" y="4455798"/>
            <a:ext cx="8791591" cy="5335901"/>
          </a:xfrm>
          <a:custGeom>
            <a:avLst/>
            <a:gdLst/>
            <a:ahLst/>
            <a:cxnLst/>
            <a:rect l="l" t="t" r="r" b="b"/>
            <a:pathLst>
              <a:path w="8888730" h="3408045">
                <a:moveTo>
                  <a:pt x="8888610" y="3407568"/>
                </a:moveTo>
                <a:lnTo>
                  <a:pt x="0" y="3407568"/>
                </a:lnTo>
                <a:lnTo>
                  <a:pt x="0" y="0"/>
                </a:lnTo>
                <a:lnTo>
                  <a:pt x="8888610" y="0"/>
                </a:lnTo>
                <a:lnTo>
                  <a:pt x="8888610" y="3407568"/>
                </a:lnTo>
                <a:close/>
              </a:path>
            </a:pathLst>
          </a:custGeom>
          <a:solidFill>
            <a:srgbClr val="F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1"/>
            <a:ext cx="10103609" cy="10287000"/>
          </a:xfrm>
          <a:custGeom>
            <a:avLst/>
            <a:gdLst/>
            <a:ahLst/>
            <a:cxnLst/>
            <a:rect l="l" t="t" r="r" b="b"/>
            <a:pathLst>
              <a:path w="10215245" h="10287000">
                <a:moveTo>
                  <a:pt x="10214669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214669" y="0"/>
                </a:lnTo>
                <a:lnTo>
                  <a:pt x="10214669" y="10287000"/>
                </a:lnTo>
                <a:close/>
              </a:path>
            </a:pathLst>
          </a:custGeom>
          <a:solidFill>
            <a:srgbClr val="5C5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77600" y="1135476"/>
            <a:ext cx="5947985" cy="188128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spcBef>
                <a:spcPts val="270"/>
              </a:spcBef>
            </a:pPr>
            <a:r>
              <a:rPr lang="en-US" sz="6000" spc="25" dirty="0">
                <a:latin typeface="Abadi" panose="020B0604020104020204" pitchFamily="34" charset="0"/>
                <a:cs typeface="Arial"/>
              </a:rPr>
              <a:t>BI IMPLEMENTATION</a:t>
            </a:r>
            <a:endParaRPr sz="6000" dirty="0">
              <a:latin typeface="Abadi" panose="020B0604020104020204" pitchFamily="34" charset="0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08446" y="3381418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244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92397" y="4927575"/>
            <a:ext cx="6841190" cy="2953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Visualize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Planning And Architecture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  <a:cs typeface="Lucida Sans Unicode"/>
              </a:rPr>
              <a:t>Develop And Implement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  <a:cs typeface="Lucida Sans Unicode"/>
              </a:rPr>
              <a:t>Deployment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  <a:cs typeface="Lucida Sans Unicode"/>
              </a:rPr>
              <a:t>Maintain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C3AC2AA-37A8-7DDE-BD3A-AA1C0596E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6"/>
          <a:stretch/>
        </p:blipFill>
        <p:spPr bwMode="auto">
          <a:xfrm>
            <a:off x="417362" y="4686300"/>
            <a:ext cx="8738928" cy="37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D4C1A3-74F6-098F-ABFB-D19EE800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93" y="346228"/>
            <a:ext cx="4183743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4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3EF3-A8C5-D768-FE57-7EA3E305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65" y="892622"/>
            <a:ext cx="7753293" cy="615553"/>
          </a:xfrm>
        </p:spPr>
        <p:txBody>
          <a:bodyPr/>
          <a:lstStyle/>
          <a:p>
            <a:pPr algn="l"/>
            <a:r>
              <a:rPr lang="en-US" sz="4000" dirty="0"/>
              <a:t>VISUALISE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33FA-AE88-2B9A-6D5B-24673EF9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878" y="2366010"/>
            <a:ext cx="7955280" cy="16036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Analyze information needs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Information strategy Roadmap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Enterprise level KPIS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AA351-F86A-4210-F48E-4781DDA4AB14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5909310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Define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Define Attributes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Define Measures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 Identify Granularity or level of analysis</a:t>
            </a:r>
          </a:p>
          <a:p>
            <a:pPr marL="514350" indent="-514350">
              <a:buFont typeface="+mj-lt"/>
              <a:buAutoNum type="alphaLcPeriod"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Analyze Source Systems and Technical Environment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Analyze Source systems and Identify    gaps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Analyze technical Environment</a:t>
            </a:r>
          </a:p>
          <a:p>
            <a:pPr lvl="1"/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Design Solution Architecture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Overall system architecture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architecture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ETL Architecture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BI Application Architecture</a:t>
            </a:r>
          </a:p>
          <a:p>
            <a:pPr lvl="1"/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971550" lvl="1" indent="-514350">
              <a:buFont typeface="+mj-lt"/>
              <a:buAutoNum type="alphaLcPeriod"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620B1E-AA2A-0264-F941-C54C3C3934AE}"/>
              </a:ext>
            </a:extLst>
          </p:cNvPr>
          <p:cNvSpPr txBox="1">
            <a:spLocks/>
          </p:cNvSpPr>
          <p:nvPr/>
        </p:nvSpPr>
        <p:spPr>
          <a:xfrm>
            <a:off x="8895080" y="892622"/>
            <a:ext cx="775329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en-US" sz="4000" kern="0" dirty="0"/>
              <a:t>PLANNING AND ARCHITECTURE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E4683E-730D-87FA-24CA-E008EEE1A666}"/>
              </a:ext>
            </a:extLst>
          </p:cNvPr>
          <p:cNvSpPr txBox="1">
            <a:spLocks/>
          </p:cNvSpPr>
          <p:nvPr/>
        </p:nvSpPr>
        <p:spPr>
          <a:xfrm>
            <a:off x="956465" y="5425887"/>
            <a:ext cx="775329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4000" kern="0" dirty="0"/>
              <a:t>DEVELOP AND IMPLEMENT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CBC511-9F32-24CE-1C4E-C099287C4542}"/>
              </a:ext>
            </a:extLst>
          </p:cNvPr>
          <p:cNvSpPr txBox="1">
            <a:spLocks/>
          </p:cNvSpPr>
          <p:nvPr/>
        </p:nvSpPr>
        <p:spPr>
          <a:xfrm>
            <a:off x="990878" y="6671676"/>
            <a:ext cx="7955280" cy="271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kern="0" dirty="0">
                <a:solidFill>
                  <a:schemeClr val="bg1"/>
                </a:solidFill>
                <a:latin typeface="Abadi" panose="020B0604020104020204" pitchFamily="34" charset="0"/>
              </a:rPr>
              <a:t>Build Infrastructure</a:t>
            </a:r>
          </a:p>
          <a:p>
            <a:pPr>
              <a:lnSpc>
                <a:spcPct val="150000"/>
              </a:lnSpc>
            </a:pPr>
            <a:r>
              <a:rPr lang="en-US" sz="2400" kern="0" dirty="0">
                <a:solidFill>
                  <a:schemeClr val="bg1"/>
                </a:solidFill>
                <a:latin typeface="Abadi" panose="020B0604020104020204" pitchFamily="34" charset="0"/>
              </a:rPr>
              <a:t>Database, ETL, BI Development</a:t>
            </a:r>
          </a:p>
          <a:p>
            <a:pPr>
              <a:lnSpc>
                <a:spcPct val="150000"/>
              </a:lnSpc>
            </a:pPr>
            <a:r>
              <a:rPr lang="en-US" sz="2400" kern="0" dirty="0">
                <a:solidFill>
                  <a:schemeClr val="bg1"/>
                </a:solidFill>
                <a:latin typeface="Abadi" panose="020B0604020104020204" pitchFamily="34" charset="0"/>
              </a:rPr>
              <a:t>System test</a:t>
            </a:r>
          </a:p>
          <a:p>
            <a:pPr>
              <a:lnSpc>
                <a:spcPct val="150000"/>
              </a:lnSpc>
            </a:pPr>
            <a:r>
              <a:rPr lang="en-US" sz="2400" kern="0" dirty="0">
                <a:solidFill>
                  <a:schemeClr val="bg1"/>
                </a:solidFill>
                <a:latin typeface="Abadi" panose="020B0604020104020204" pitchFamily="34" charset="0"/>
              </a:rPr>
              <a:t>User Acceptance Testing</a:t>
            </a:r>
          </a:p>
          <a:p>
            <a:pPr>
              <a:lnSpc>
                <a:spcPct val="150000"/>
              </a:lnSpc>
            </a:pPr>
            <a:r>
              <a:rPr lang="en-US" sz="2400" kern="0" dirty="0">
                <a:solidFill>
                  <a:schemeClr val="bg1"/>
                </a:solidFill>
                <a:latin typeface="Abadi" panose="020B0604020104020204" pitchFamily="34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0509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3EF3-A8C5-D768-FE57-7EA3E305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65" y="892622"/>
            <a:ext cx="7753293" cy="615553"/>
          </a:xfrm>
        </p:spPr>
        <p:txBody>
          <a:bodyPr/>
          <a:lstStyle/>
          <a:p>
            <a:pPr algn="l"/>
            <a:r>
              <a:rPr lang="en-US" sz="4000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33FA-AE88-2B9A-6D5B-24673EF9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878" y="2102769"/>
            <a:ext cx="7955280" cy="10496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Deployment Readiness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Production deployment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E4683E-730D-87FA-24CA-E008EEE1A666}"/>
              </a:ext>
            </a:extLst>
          </p:cNvPr>
          <p:cNvSpPr txBox="1">
            <a:spLocks/>
          </p:cNvSpPr>
          <p:nvPr/>
        </p:nvSpPr>
        <p:spPr>
          <a:xfrm>
            <a:off x="956465" y="5425887"/>
            <a:ext cx="775329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4000" kern="0" dirty="0"/>
              <a:t>MAINTAIN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CBC511-9F32-24CE-1C4E-C099287C4542}"/>
              </a:ext>
            </a:extLst>
          </p:cNvPr>
          <p:cNvSpPr txBox="1">
            <a:spLocks/>
          </p:cNvSpPr>
          <p:nvPr/>
        </p:nvSpPr>
        <p:spPr>
          <a:xfrm>
            <a:off x="990878" y="6671676"/>
            <a:ext cx="7955280" cy="1603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kern="0" dirty="0">
                <a:solidFill>
                  <a:schemeClr val="bg1"/>
                </a:solidFill>
                <a:latin typeface="Abadi" panose="020B0604020104020204" pitchFamily="34" charset="0"/>
              </a:rPr>
              <a:t>System Administration</a:t>
            </a:r>
          </a:p>
          <a:p>
            <a:pPr>
              <a:lnSpc>
                <a:spcPct val="150000"/>
              </a:lnSpc>
            </a:pPr>
            <a:endParaRPr lang="en-US" sz="2400" kern="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kern="0" dirty="0">
                <a:solidFill>
                  <a:schemeClr val="bg1"/>
                </a:solidFill>
                <a:latin typeface="Abadi" panose="020B0604020104020204" pitchFamily="34" charset="0"/>
              </a:rPr>
              <a:t>Monitoring and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33831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21996" y="4379911"/>
            <a:ext cx="8888730" cy="5666911"/>
          </a:xfrm>
          <a:custGeom>
            <a:avLst/>
            <a:gdLst/>
            <a:ahLst/>
            <a:cxnLst/>
            <a:rect l="l" t="t" r="r" b="b"/>
            <a:pathLst>
              <a:path w="8888730" h="3408045">
                <a:moveTo>
                  <a:pt x="8888610" y="3407568"/>
                </a:moveTo>
                <a:lnTo>
                  <a:pt x="0" y="3407568"/>
                </a:lnTo>
                <a:lnTo>
                  <a:pt x="0" y="0"/>
                </a:lnTo>
                <a:lnTo>
                  <a:pt x="8888610" y="0"/>
                </a:lnTo>
                <a:lnTo>
                  <a:pt x="8888610" y="3407568"/>
                </a:lnTo>
                <a:close/>
              </a:path>
            </a:pathLst>
          </a:custGeom>
          <a:solidFill>
            <a:srgbClr val="F4C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215245" cy="10287000"/>
          </a:xfrm>
          <a:custGeom>
            <a:avLst/>
            <a:gdLst/>
            <a:ahLst/>
            <a:cxnLst/>
            <a:rect l="l" t="t" r="r" b="b"/>
            <a:pathLst>
              <a:path w="10215245" h="10287000">
                <a:moveTo>
                  <a:pt x="10214669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214669" y="0"/>
                </a:lnTo>
                <a:lnTo>
                  <a:pt x="10214669" y="10287000"/>
                </a:lnTo>
                <a:close/>
              </a:path>
            </a:pathLst>
          </a:custGeom>
          <a:solidFill>
            <a:srgbClr val="5C5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586234"/>
            <a:ext cx="7715249" cy="52292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8901" y="1423675"/>
            <a:ext cx="6119380" cy="210474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70"/>
              </a:spcBef>
            </a:pPr>
            <a:r>
              <a:rPr lang="en-US" sz="4800" spc="25" dirty="0">
                <a:latin typeface="Arial"/>
                <a:cs typeface="Arial"/>
              </a:rPr>
              <a:t>PLANNING THE BI PROJECTS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08446" y="3381416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244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07680" y="4634823"/>
            <a:ext cx="6458265" cy="44749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0"/>
              </a:spcBef>
            </a:pPr>
            <a:endParaRPr lang="en-US" sz="2400" spc="-30" dirty="0">
              <a:solidFill>
                <a:srgbClr val="FFFFFF"/>
              </a:solidFill>
              <a:latin typeface="Abadi" panose="020B0604020104020204" pitchFamily="34" charset="0"/>
              <a:cs typeface="Lucida Sans Unicode"/>
            </a:endParaRP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Create a solid BI implementation project plan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Define goals and objectives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Consult with key stakeholders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Keep in mind your team and budget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Clear the clutter and define a timeframe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Step back from the computer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Define your data sources and gather the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21996" y="4379911"/>
            <a:ext cx="8888730" cy="5666911"/>
          </a:xfrm>
          <a:custGeom>
            <a:avLst/>
            <a:gdLst/>
            <a:ahLst/>
            <a:cxnLst/>
            <a:rect l="l" t="t" r="r" b="b"/>
            <a:pathLst>
              <a:path w="8888730" h="3408045">
                <a:moveTo>
                  <a:pt x="8888610" y="3407568"/>
                </a:moveTo>
                <a:lnTo>
                  <a:pt x="0" y="3407568"/>
                </a:lnTo>
                <a:lnTo>
                  <a:pt x="0" y="0"/>
                </a:lnTo>
                <a:lnTo>
                  <a:pt x="8888610" y="0"/>
                </a:lnTo>
                <a:lnTo>
                  <a:pt x="8888610" y="3407568"/>
                </a:lnTo>
                <a:close/>
              </a:path>
            </a:pathLst>
          </a:custGeom>
          <a:solidFill>
            <a:srgbClr val="F4C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215245" cy="10287000"/>
          </a:xfrm>
          <a:custGeom>
            <a:avLst/>
            <a:gdLst/>
            <a:ahLst/>
            <a:cxnLst/>
            <a:rect l="l" t="t" r="r" b="b"/>
            <a:pathLst>
              <a:path w="10215245" h="10287000">
                <a:moveTo>
                  <a:pt x="10214669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214669" y="0"/>
                </a:lnTo>
                <a:lnTo>
                  <a:pt x="10214669" y="10287000"/>
                </a:lnTo>
                <a:close/>
              </a:path>
            </a:pathLst>
          </a:custGeom>
          <a:solidFill>
            <a:srgbClr val="5C5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586234"/>
            <a:ext cx="7715249" cy="52292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8901" y="1423675"/>
            <a:ext cx="6119380" cy="210474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70"/>
              </a:spcBef>
            </a:pPr>
            <a:r>
              <a:rPr lang="en-US" sz="4800" spc="25" dirty="0">
                <a:latin typeface="Arial"/>
                <a:cs typeface="Arial"/>
              </a:rPr>
              <a:t>PLANNING THE BI PROJECTS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08446" y="3381416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244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46318" y="4762500"/>
            <a:ext cx="6492588" cy="39081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0"/>
              </a:spcBef>
            </a:pPr>
            <a:endParaRPr lang="en-US" sz="2400" spc="-30" dirty="0">
              <a:solidFill>
                <a:srgbClr val="FFFFFF"/>
              </a:solidFill>
              <a:latin typeface="Abadi" panose="020B0604020104020204" pitchFamily="34" charset="0"/>
              <a:cs typeface="Lucida Sans Unicode"/>
            </a:endParaRP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Clean your data and assess the quality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Implement a data governance plan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Concentrate on technicalities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Implement your BI solution and measure success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Work on a support and training system</a:t>
            </a: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sz="2400" spc="-30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Finally, communicate regularly </a:t>
            </a:r>
          </a:p>
        </p:txBody>
      </p:sp>
    </p:spTree>
    <p:extLst>
      <p:ext uri="{BB962C8B-B14F-4D97-AF65-F5344CB8AC3E}">
        <p14:creationId xmlns:p14="http://schemas.microsoft.com/office/powerpoint/2010/main" val="209783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"/>
            <a:ext cx="18288000" cy="4864604"/>
          </a:xfrm>
          <a:custGeom>
            <a:avLst/>
            <a:gdLst/>
            <a:ahLst/>
            <a:cxnLst/>
            <a:rect l="l" t="t" r="r" b="b"/>
            <a:pathLst>
              <a:path w="18288000" h="6758940">
                <a:moveTo>
                  <a:pt x="18287999" y="6758880"/>
                </a:moveTo>
                <a:lnTo>
                  <a:pt x="0" y="675888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6758880"/>
                </a:lnTo>
                <a:close/>
              </a:path>
            </a:pathLst>
          </a:custGeom>
          <a:solidFill>
            <a:srgbClr val="5C5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5288" y="6675724"/>
            <a:ext cx="1915160" cy="123398"/>
          </a:xfrm>
          <a:custGeom>
            <a:avLst/>
            <a:gdLst/>
            <a:ahLst/>
            <a:cxnLst/>
            <a:rect l="l" t="t" r="r" b="b"/>
            <a:pathLst>
              <a:path w="1915160" h="171450">
                <a:moveTo>
                  <a:pt x="0" y="0"/>
                </a:moveTo>
                <a:lnTo>
                  <a:pt x="1914557" y="0"/>
                </a:lnTo>
                <a:lnTo>
                  <a:pt x="1914557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4C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8166" y="6675724"/>
            <a:ext cx="1915160" cy="123398"/>
          </a:xfrm>
          <a:custGeom>
            <a:avLst/>
            <a:gdLst/>
            <a:ahLst/>
            <a:cxnLst/>
            <a:rect l="l" t="t" r="r" b="b"/>
            <a:pathLst>
              <a:path w="1915159" h="171450">
                <a:moveTo>
                  <a:pt x="0" y="0"/>
                </a:moveTo>
                <a:lnTo>
                  <a:pt x="1914557" y="0"/>
                </a:lnTo>
                <a:lnTo>
                  <a:pt x="1914557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17755" y="6675724"/>
            <a:ext cx="1915160" cy="123398"/>
          </a:xfrm>
          <a:custGeom>
            <a:avLst/>
            <a:gdLst/>
            <a:ahLst/>
            <a:cxnLst/>
            <a:rect l="l" t="t" r="r" b="b"/>
            <a:pathLst>
              <a:path w="1915159" h="171450">
                <a:moveTo>
                  <a:pt x="0" y="0"/>
                </a:moveTo>
                <a:lnTo>
                  <a:pt x="1914557" y="0"/>
                </a:lnTo>
                <a:lnTo>
                  <a:pt x="1914557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345" y="6675724"/>
            <a:ext cx="1915160" cy="123398"/>
          </a:xfrm>
          <a:custGeom>
            <a:avLst/>
            <a:gdLst/>
            <a:ahLst/>
            <a:cxnLst/>
            <a:rect l="l" t="t" r="r" b="b"/>
            <a:pathLst>
              <a:path w="1915159" h="171450">
                <a:moveTo>
                  <a:pt x="0" y="0"/>
                </a:moveTo>
                <a:lnTo>
                  <a:pt x="1914557" y="0"/>
                </a:lnTo>
                <a:lnTo>
                  <a:pt x="1914557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A3E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95007" y="2"/>
            <a:ext cx="1764664" cy="2431388"/>
          </a:xfrm>
          <a:custGeom>
            <a:avLst/>
            <a:gdLst/>
            <a:ahLst/>
            <a:cxnLst/>
            <a:rect l="l" t="t" r="r" b="b"/>
            <a:pathLst>
              <a:path w="1764665" h="3378200">
                <a:moveTo>
                  <a:pt x="1764291" y="3377809"/>
                </a:moveTo>
                <a:lnTo>
                  <a:pt x="0" y="3377809"/>
                </a:lnTo>
                <a:lnTo>
                  <a:pt x="0" y="0"/>
                </a:lnTo>
                <a:lnTo>
                  <a:pt x="1764291" y="0"/>
                </a:lnTo>
                <a:lnTo>
                  <a:pt x="1764291" y="3377809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5456" y="495300"/>
            <a:ext cx="5461635" cy="39626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US" sz="2250" spc="100" dirty="0">
                <a:solidFill>
                  <a:srgbClr val="F4CF89"/>
                </a:solidFill>
                <a:latin typeface="Arial"/>
                <a:cs typeface="Arial"/>
              </a:rPr>
              <a:t>REAL LIFE APPLICATIONS</a:t>
            </a:r>
            <a:endParaRPr sz="655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5FD28-7D6D-04A8-B617-9375941A34F4}"/>
              </a:ext>
            </a:extLst>
          </p:cNvPr>
          <p:cNvSpPr txBox="1"/>
          <p:nvPr/>
        </p:nvSpPr>
        <p:spPr>
          <a:xfrm>
            <a:off x="540890" y="2431390"/>
            <a:ext cx="41292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science is extensively used in image analysis for medical diagnostics.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It plays a crucial role in genetics and genomics research and analysis.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science contributes to drug development by analyzing large datasets and predicting drug efficacy.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6FB29-511E-3F37-F524-BC94FC803735}"/>
              </a:ext>
            </a:extLst>
          </p:cNvPr>
          <p:cNvSpPr txBox="1"/>
          <p:nvPr/>
        </p:nvSpPr>
        <p:spPr>
          <a:xfrm>
            <a:off x="1328585" y="7254240"/>
            <a:ext cx="2357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Healthcare</a:t>
            </a:r>
            <a:endParaRPr lang="en-US" sz="3200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CC64E-5166-FC84-F3BB-985F9432B116}"/>
              </a:ext>
            </a:extLst>
          </p:cNvPr>
          <p:cNvSpPr txBox="1"/>
          <p:nvPr/>
        </p:nvSpPr>
        <p:spPr>
          <a:xfrm>
            <a:off x="5486400" y="7254240"/>
            <a:ext cx="32006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Digital Marketing </a:t>
            </a:r>
            <a:b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and Advertising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9254E-E1BB-0983-3E9B-C6AA0B36C51D}"/>
              </a:ext>
            </a:extLst>
          </p:cNvPr>
          <p:cNvSpPr txBox="1"/>
          <p:nvPr/>
        </p:nvSpPr>
        <p:spPr>
          <a:xfrm>
            <a:off x="4729385" y="2431390"/>
            <a:ext cx="471468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science algorithms enable targeted advertising based on user preferences and behavior.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Website recommendations and personalized marketing campaigns are powered by data science techniques.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E-commerce platforms utilize data science for analyzing consumer behavior and improving user experience.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CD4B4-B4FB-BE41-59B5-2D3E5FBCF70C}"/>
              </a:ext>
            </a:extLst>
          </p:cNvPr>
          <p:cNvSpPr txBox="1"/>
          <p:nvPr/>
        </p:nvSpPr>
        <p:spPr>
          <a:xfrm>
            <a:off x="9660419" y="2431390"/>
            <a:ext cx="41292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science algorithms drive speech recognition technologies used in virtual assistants like Siri and Google Assistant.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Advanced image recognition techniques are used in various applications, such as facial recognition and object detection.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C68FB-8689-BF64-6E42-289E8F2A9CD8}"/>
              </a:ext>
            </a:extLst>
          </p:cNvPr>
          <p:cNvSpPr txBox="1"/>
          <p:nvPr/>
        </p:nvSpPr>
        <p:spPr>
          <a:xfrm>
            <a:off x="14312704" y="2494151"/>
            <a:ext cx="41292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science helps in developing self-driving cars by analyzing fuel usage trends, driver behavior, and vehicle tracking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10DCE1-0EE1-2E65-4CB1-4A01C39C3567}"/>
              </a:ext>
            </a:extLst>
          </p:cNvPr>
          <p:cNvSpPr txBox="1"/>
          <p:nvPr/>
        </p:nvSpPr>
        <p:spPr>
          <a:xfrm>
            <a:off x="14907453" y="7208074"/>
            <a:ext cx="2939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Transportation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C9568-22FF-3D6D-1F6D-2EBA659C3D75}"/>
              </a:ext>
            </a:extLst>
          </p:cNvPr>
          <p:cNvSpPr txBox="1"/>
          <p:nvPr/>
        </p:nvSpPr>
        <p:spPr>
          <a:xfrm>
            <a:off x="9875007" y="7300406"/>
            <a:ext cx="3200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Speech and Image Recognition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"/>
            <a:ext cx="18288000" cy="4864604"/>
          </a:xfrm>
          <a:custGeom>
            <a:avLst/>
            <a:gdLst/>
            <a:ahLst/>
            <a:cxnLst/>
            <a:rect l="l" t="t" r="r" b="b"/>
            <a:pathLst>
              <a:path w="18288000" h="6758940">
                <a:moveTo>
                  <a:pt x="18287999" y="6758880"/>
                </a:moveTo>
                <a:lnTo>
                  <a:pt x="0" y="675888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6758880"/>
                </a:lnTo>
                <a:close/>
              </a:path>
            </a:pathLst>
          </a:custGeom>
          <a:solidFill>
            <a:srgbClr val="5C5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2379" y="7526366"/>
            <a:ext cx="1915160" cy="123398"/>
          </a:xfrm>
          <a:custGeom>
            <a:avLst/>
            <a:gdLst/>
            <a:ahLst/>
            <a:cxnLst/>
            <a:rect l="l" t="t" r="r" b="b"/>
            <a:pathLst>
              <a:path w="1915160" h="171450">
                <a:moveTo>
                  <a:pt x="0" y="0"/>
                </a:moveTo>
                <a:lnTo>
                  <a:pt x="1914557" y="0"/>
                </a:lnTo>
                <a:lnTo>
                  <a:pt x="1914557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4C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8408" y="7526366"/>
            <a:ext cx="1915160" cy="123398"/>
          </a:xfrm>
          <a:custGeom>
            <a:avLst/>
            <a:gdLst/>
            <a:ahLst/>
            <a:cxnLst/>
            <a:rect l="l" t="t" r="r" b="b"/>
            <a:pathLst>
              <a:path w="1915159" h="171450">
                <a:moveTo>
                  <a:pt x="0" y="0"/>
                </a:moveTo>
                <a:lnTo>
                  <a:pt x="1914557" y="0"/>
                </a:lnTo>
                <a:lnTo>
                  <a:pt x="1914557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04436" y="7526366"/>
            <a:ext cx="1915160" cy="123398"/>
          </a:xfrm>
          <a:custGeom>
            <a:avLst/>
            <a:gdLst/>
            <a:ahLst/>
            <a:cxnLst/>
            <a:rect l="l" t="t" r="r" b="b"/>
            <a:pathLst>
              <a:path w="1915159" h="171450">
                <a:moveTo>
                  <a:pt x="0" y="0"/>
                </a:moveTo>
                <a:lnTo>
                  <a:pt x="1914557" y="0"/>
                </a:lnTo>
                <a:lnTo>
                  <a:pt x="1914557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A3E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95007" y="2"/>
            <a:ext cx="1764664" cy="2431388"/>
          </a:xfrm>
          <a:custGeom>
            <a:avLst/>
            <a:gdLst/>
            <a:ahLst/>
            <a:cxnLst/>
            <a:rect l="l" t="t" r="r" b="b"/>
            <a:pathLst>
              <a:path w="1764665" h="3378200">
                <a:moveTo>
                  <a:pt x="1764291" y="3377809"/>
                </a:moveTo>
                <a:lnTo>
                  <a:pt x="0" y="3377809"/>
                </a:lnTo>
                <a:lnTo>
                  <a:pt x="0" y="0"/>
                </a:lnTo>
                <a:lnTo>
                  <a:pt x="1764291" y="0"/>
                </a:lnTo>
                <a:lnTo>
                  <a:pt x="1764291" y="3377809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5456" y="495300"/>
            <a:ext cx="5461635" cy="39626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US" sz="2250" spc="100" dirty="0">
                <a:solidFill>
                  <a:srgbClr val="F4CF89"/>
                </a:solidFill>
                <a:latin typeface="Arial"/>
                <a:cs typeface="Arial"/>
              </a:rPr>
              <a:t>REAL LIFE APPLICATIONS</a:t>
            </a:r>
            <a:endParaRPr sz="655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5FD28-7D6D-04A8-B617-9375941A34F4}"/>
              </a:ext>
            </a:extLst>
          </p:cNvPr>
          <p:cNvSpPr txBox="1"/>
          <p:nvPr/>
        </p:nvSpPr>
        <p:spPr>
          <a:xfrm>
            <a:off x="685800" y="5422394"/>
            <a:ext cx="41292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science plays a vital role in enhancing security measures by detecting fraudulent activities based on user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6FB29-511E-3F37-F524-BC94FC803735}"/>
              </a:ext>
            </a:extLst>
          </p:cNvPr>
          <p:cNvSpPr txBox="1"/>
          <p:nvPr/>
        </p:nvSpPr>
        <p:spPr>
          <a:xfrm>
            <a:off x="1255508" y="8122629"/>
            <a:ext cx="2357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Security</a:t>
            </a:r>
            <a:endParaRPr lang="en-US" sz="3200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CC64E-5166-FC84-F3BB-985F9432B116}"/>
              </a:ext>
            </a:extLst>
          </p:cNvPr>
          <p:cNvSpPr txBox="1"/>
          <p:nvPr/>
        </p:nvSpPr>
        <p:spPr>
          <a:xfrm>
            <a:off x="7664886" y="8122629"/>
            <a:ext cx="32006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Customer 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9254E-E1BB-0983-3E9B-C6AA0B36C51D}"/>
              </a:ext>
            </a:extLst>
          </p:cNvPr>
          <p:cNvSpPr txBox="1"/>
          <p:nvPr/>
        </p:nvSpPr>
        <p:spPr>
          <a:xfrm>
            <a:off x="7165091" y="5422394"/>
            <a:ext cx="4714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science enables businesses to gain valuable insights into customer behavior, demographics, and interests for targeted marketing strategies.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C68FB-8689-BF64-6E42-289E8F2A9CD8}"/>
              </a:ext>
            </a:extLst>
          </p:cNvPr>
          <p:cNvSpPr txBox="1"/>
          <p:nvPr/>
        </p:nvSpPr>
        <p:spPr>
          <a:xfrm>
            <a:off x="13182600" y="5422394"/>
            <a:ext cx="53355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science contributes to the development of augmented reality experiences by integrating computer expertise, algorithms, and data analysis.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10DCE1-0EE1-2E65-4CB1-4A01C39C3567}"/>
              </a:ext>
            </a:extLst>
          </p:cNvPr>
          <p:cNvSpPr txBox="1"/>
          <p:nvPr/>
        </p:nvSpPr>
        <p:spPr>
          <a:xfrm>
            <a:off x="14917285" y="8076463"/>
            <a:ext cx="29397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badi" panose="020B0604020104020204" pitchFamily="34" charset="0"/>
              </a:rPr>
              <a:t>Augmented Reality</a:t>
            </a:r>
          </a:p>
        </p:txBody>
      </p:sp>
    </p:spTree>
    <p:extLst>
      <p:ext uri="{BB962C8B-B14F-4D97-AF65-F5344CB8AC3E}">
        <p14:creationId xmlns:p14="http://schemas.microsoft.com/office/powerpoint/2010/main" val="219229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E75C-83AD-29FA-C823-1B6E620B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4686300"/>
            <a:ext cx="15544800" cy="1315745"/>
          </a:xfrm>
        </p:spPr>
        <p:txBody>
          <a:bodyPr/>
          <a:lstStyle/>
          <a:p>
            <a:pPr algn="ctr"/>
            <a:r>
              <a:rPr lang="en-US" dirty="0"/>
              <a:t>NO JOKES ONLY PAIN!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EBAAD-358D-2D40-0003-832FE884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34100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047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4218305"/>
            <a:chOff x="0" y="1"/>
            <a:chExt cx="18288000" cy="421830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4218305"/>
            </a:xfrm>
            <a:custGeom>
              <a:avLst/>
              <a:gdLst/>
              <a:ahLst/>
              <a:cxnLst/>
              <a:rect l="l" t="t" r="r" b="b"/>
              <a:pathLst>
                <a:path w="18288000" h="4218305">
                  <a:moveTo>
                    <a:pt x="18287999" y="4217788"/>
                  </a:moveTo>
                  <a:lnTo>
                    <a:pt x="0" y="4217788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217788"/>
                  </a:lnTo>
                  <a:close/>
                </a:path>
              </a:pathLst>
            </a:custGeom>
            <a:solidFill>
              <a:srgbClr val="5C5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04955" y="1291816"/>
              <a:ext cx="1677035" cy="0"/>
            </a:xfrm>
            <a:custGeom>
              <a:avLst/>
              <a:gdLst/>
              <a:ahLst/>
              <a:cxnLst/>
              <a:rect l="l" t="t" r="r" b="b"/>
              <a:pathLst>
                <a:path w="1677034">
                  <a:moveTo>
                    <a:pt x="0" y="0"/>
                  </a:moveTo>
                  <a:lnTo>
                    <a:pt x="1676450" y="0"/>
                  </a:lnTo>
                </a:path>
              </a:pathLst>
            </a:custGeom>
            <a:ln w="114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79196" y="5905500"/>
            <a:ext cx="15928975" cy="3612536"/>
          </a:xfrm>
          <a:custGeom>
            <a:avLst/>
            <a:gdLst/>
            <a:ahLst/>
            <a:cxnLst/>
            <a:rect l="l" t="t" r="r" b="b"/>
            <a:pathLst>
              <a:path w="15928975" h="2981959">
                <a:moveTo>
                  <a:pt x="15928776" y="2981622"/>
                </a:moveTo>
                <a:lnTo>
                  <a:pt x="0" y="2981622"/>
                </a:lnTo>
                <a:lnTo>
                  <a:pt x="0" y="0"/>
                </a:lnTo>
                <a:lnTo>
                  <a:pt x="15928776" y="0"/>
                </a:lnTo>
                <a:lnTo>
                  <a:pt x="15928776" y="2981622"/>
                </a:lnTo>
                <a:close/>
              </a:path>
            </a:pathLst>
          </a:custGeom>
          <a:solidFill>
            <a:srgbClr val="FF6F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00686" y="1610590"/>
            <a:ext cx="6081913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600" dirty="0">
                <a:latin typeface="Abadi" panose="020B0604020104020204" pitchFamily="34" charset="0"/>
              </a:rPr>
              <a:t>Critical challenges for BI Success</a:t>
            </a:r>
            <a:endParaRPr sz="3600" dirty="0">
              <a:latin typeface="Abadi" panose="020B0604020104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41642" y="6129069"/>
            <a:ext cx="6165158" cy="30853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Delivering mobile-based BI is no easy feat </a:t>
            </a:r>
          </a:p>
          <a:p>
            <a:pPr marL="12700" marR="5080">
              <a:lnSpc>
                <a:spcPct val="117100"/>
              </a:lnSpc>
              <a:spcBef>
                <a:spcPts val="90"/>
              </a:spcBef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2700" marR="5080">
              <a:lnSpc>
                <a:spcPct val="117100"/>
              </a:lnSpc>
              <a:spcBef>
                <a:spcPts val="9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Providing true self-service analytics </a:t>
            </a:r>
          </a:p>
          <a:p>
            <a:pPr marL="12700" marR="5080">
              <a:lnSpc>
                <a:spcPct val="117100"/>
              </a:lnSpc>
              <a:spcBef>
                <a:spcPts val="90"/>
              </a:spcBef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2700" marR="5080">
              <a:lnSpc>
                <a:spcPct val="117100"/>
              </a:lnSpc>
              <a:spcBef>
                <a:spcPts val="9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Dealing with the impact of poor data quality</a:t>
            </a:r>
          </a:p>
          <a:p>
            <a:pPr marL="12700" marR="5080">
              <a:lnSpc>
                <a:spcPct val="117100"/>
              </a:lnSpc>
              <a:spcBef>
                <a:spcPts val="90"/>
              </a:spcBef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2700" marR="5080">
              <a:lnSpc>
                <a:spcPct val="117100"/>
              </a:lnSpc>
              <a:spcBef>
                <a:spcPts val="9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Lacking a clearly defined BI strategy</a:t>
            </a:r>
            <a:endParaRPr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5F17D-7A27-3CD3-9D7D-87939DA42A8A}"/>
              </a:ext>
            </a:extLst>
          </p:cNvPr>
          <p:cNvSpPr txBox="1"/>
          <p:nvPr/>
        </p:nvSpPr>
        <p:spPr>
          <a:xfrm>
            <a:off x="1371600" y="6188274"/>
            <a:ext cx="7467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Too expensive and hard to justify the ROI of BI</a:t>
            </a:r>
          </a:p>
          <a:p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Lack of company-wide adoption</a:t>
            </a:r>
          </a:p>
          <a:p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Analyzing data from different data sources </a:t>
            </a:r>
          </a:p>
          <a:p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Businesses aren’t measuring the right indicators </a:t>
            </a: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7259300" cy="10287000"/>
            <a:chOff x="0" y="1"/>
            <a:chExt cx="172593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0198735" cy="10287000"/>
            </a:xfrm>
            <a:custGeom>
              <a:avLst/>
              <a:gdLst/>
              <a:ahLst/>
              <a:cxnLst/>
              <a:rect l="l" t="t" r="r" b="b"/>
              <a:pathLst>
                <a:path w="10198735" h="10287000">
                  <a:moveTo>
                    <a:pt x="10198596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0198596" y="0"/>
                  </a:lnTo>
                  <a:lnTo>
                    <a:pt x="10198596" y="10287000"/>
                  </a:lnTo>
                  <a:close/>
                </a:path>
              </a:pathLst>
            </a:custGeom>
            <a:solidFill>
              <a:srgbClr val="5C5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3698" y="4942354"/>
              <a:ext cx="9925685" cy="4291965"/>
            </a:xfrm>
            <a:custGeom>
              <a:avLst/>
              <a:gdLst/>
              <a:ahLst/>
              <a:cxnLst/>
              <a:rect l="l" t="t" r="r" b="b"/>
              <a:pathLst>
                <a:path w="9925685" h="4291965">
                  <a:moveTo>
                    <a:pt x="9925347" y="4291607"/>
                  </a:moveTo>
                  <a:lnTo>
                    <a:pt x="0" y="4291607"/>
                  </a:lnTo>
                  <a:lnTo>
                    <a:pt x="0" y="0"/>
                  </a:lnTo>
                  <a:lnTo>
                    <a:pt x="9925347" y="0"/>
                  </a:lnTo>
                  <a:lnTo>
                    <a:pt x="9925347" y="4291607"/>
                  </a:lnTo>
                  <a:close/>
                </a:path>
              </a:pathLst>
            </a:custGeom>
            <a:solidFill>
              <a:srgbClr val="A3E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261" y="1570245"/>
              <a:ext cx="6534149" cy="65341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53800" y="1417826"/>
            <a:ext cx="6336664" cy="224035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70"/>
              </a:spcBef>
            </a:pPr>
            <a:r>
              <a:rPr lang="en-US" sz="7250" spc="420" dirty="0"/>
              <a:t>DATA CHALLENGES</a:t>
            </a:r>
            <a:endParaRPr sz="7250" dirty="0"/>
          </a:p>
        </p:txBody>
      </p:sp>
      <p:sp>
        <p:nvSpPr>
          <p:cNvPr id="7" name="object 7"/>
          <p:cNvSpPr/>
          <p:nvPr/>
        </p:nvSpPr>
        <p:spPr>
          <a:xfrm>
            <a:off x="15828171" y="3771900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09">
                <a:moveTo>
                  <a:pt x="0" y="0"/>
                </a:moveTo>
                <a:lnTo>
                  <a:pt x="1514591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61084" y="5658094"/>
            <a:ext cx="8878708" cy="2727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Poor BI functionality &amp; interactivity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Sluggish query and database performance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Integrating Data from Various Source Systems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Quality Issues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Silos with Inconsistent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59300" cy="10287000"/>
            <a:chOff x="0" y="0"/>
            <a:chExt cx="172593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198735" cy="10287000"/>
            </a:xfrm>
            <a:custGeom>
              <a:avLst/>
              <a:gdLst/>
              <a:ahLst/>
              <a:cxnLst/>
              <a:rect l="l" t="t" r="r" b="b"/>
              <a:pathLst>
                <a:path w="10198735" h="10287000">
                  <a:moveTo>
                    <a:pt x="10198596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0198596" y="0"/>
                  </a:lnTo>
                  <a:lnTo>
                    <a:pt x="10198596" y="10287000"/>
                  </a:lnTo>
                  <a:close/>
                </a:path>
              </a:pathLst>
            </a:custGeom>
            <a:solidFill>
              <a:srgbClr val="5C5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3698" y="4942352"/>
              <a:ext cx="9925685" cy="4291965"/>
            </a:xfrm>
            <a:custGeom>
              <a:avLst/>
              <a:gdLst/>
              <a:ahLst/>
              <a:cxnLst/>
              <a:rect l="l" t="t" r="r" b="b"/>
              <a:pathLst>
                <a:path w="9925685" h="4291965">
                  <a:moveTo>
                    <a:pt x="9925347" y="4291607"/>
                  </a:moveTo>
                  <a:lnTo>
                    <a:pt x="0" y="4291607"/>
                  </a:lnTo>
                  <a:lnTo>
                    <a:pt x="0" y="0"/>
                  </a:lnTo>
                  <a:lnTo>
                    <a:pt x="9925347" y="0"/>
                  </a:lnTo>
                  <a:lnTo>
                    <a:pt x="9925347" y="4291607"/>
                  </a:lnTo>
                  <a:close/>
                </a:path>
              </a:pathLst>
            </a:custGeom>
            <a:solidFill>
              <a:srgbClr val="F4C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2546458"/>
              <a:ext cx="5953124" cy="59816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40544" y="1057872"/>
            <a:ext cx="8089264" cy="33432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70"/>
              </a:spcBef>
            </a:pPr>
            <a:r>
              <a:rPr lang="en-US" sz="6000" spc="365" dirty="0"/>
              <a:t>IMPORTANCE OF CROSS COLLABORATION</a:t>
            </a:r>
            <a:endParaRPr sz="6000" dirty="0"/>
          </a:p>
        </p:txBody>
      </p:sp>
      <p:sp>
        <p:nvSpPr>
          <p:cNvPr id="7" name="object 7"/>
          <p:cNvSpPr txBox="1"/>
          <p:nvPr/>
        </p:nvSpPr>
        <p:spPr>
          <a:xfrm>
            <a:off x="7634604" y="5143500"/>
            <a:ext cx="955675" cy="1202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spc="805" dirty="0">
                <a:solidFill>
                  <a:srgbClr val="48456A"/>
                </a:solidFill>
                <a:latin typeface="Trebuchet MS"/>
                <a:cs typeface="Trebuchet MS"/>
              </a:rPr>
              <a:t>0</a:t>
            </a:r>
            <a:r>
              <a:rPr sz="7700" spc="-1570" dirty="0">
                <a:solidFill>
                  <a:srgbClr val="48456A"/>
                </a:solidFill>
                <a:latin typeface="Trebuchet MS"/>
                <a:cs typeface="Trebuchet MS"/>
              </a:rPr>
              <a:t>1</a:t>
            </a:r>
            <a:endParaRPr sz="77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1185" y="5537307"/>
            <a:ext cx="3486592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Integration and Consistency</a:t>
            </a:r>
            <a:endParaRPr sz="2400" dirty="0">
              <a:solidFill>
                <a:schemeClr val="bg1"/>
              </a:solidFill>
              <a:latin typeface="Abadi" panose="020B0604020104020204" pitchFamily="34" charset="0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4604" y="6620705"/>
            <a:ext cx="1256581" cy="1200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spc="600" dirty="0">
                <a:solidFill>
                  <a:srgbClr val="48456A"/>
                </a:solidFill>
                <a:latin typeface="Trebuchet MS"/>
                <a:cs typeface="Trebuchet MS"/>
              </a:rPr>
              <a:t>02</a:t>
            </a:r>
            <a:endParaRPr sz="77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23C4C-20A1-619A-5B35-0125A902912A}"/>
              </a:ext>
            </a:extLst>
          </p:cNvPr>
          <p:cNvSpPr txBox="1"/>
          <p:nvPr/>
        </p:nvSpPr>
        <p:spPr>
          <a:xfrm>
            <a:off x="8839900" y="7048500"/>
            <a:ext cx="3319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Comprehensive Insights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4EED10D6-737E-4AA1-1586-98A4506985A2}"/>
              </a:ext>
            </a:extLst>
          </p:cNvPr>
          <p:cNvSpPr txBox="1"/>
          <p:nvPr/>
        </p:nvSpPr>
        <p:spPr>
          <a:xfrm>
            <a:off x="7583319" y="8015558"/>
            <a:ext cx="1256581" cy="1200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spc="600" dirty="0">
                <a:solidFill>
                  <a:srgbClr val="48456A"/>
                </a:solidFill>
                <a:latin typeface="Trebuchet MS"/>
                <a:cs typeface="Trebuchet MS"/>
              </a:rPr>
              <a:t>0</a:t>
            </a:r>
            <a:r>
              <a:rPr lang="en-US" sz="7700" spc="600" dirty="0">
                <a:solidFill>
                  <a:srgbClr val="48456A"/>
                </a:solidFill>
                <a:latin typeface="Trebuchet MS"/>
                <a:cs typeface="Trebuchet MS"/>
              </a:rPr>
              <a:t>3</a:t>
            </a:r>
            <a:endParaRPr sz="7700" dirty="0">
              <a:latin typeface="Trebuchet MS"/>
              <a:cs typeface="Trebuchet MS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82962D4F-8DB8-319B-0EDC-E80A3FB40148}"/>
              </a:ext>
            </a:extLst>
          </p:cNvPr>
          <p:cNvSpPr txBox="1"/>
          <p:nvPr/>
        </p:nvSpPr>
        <p:spPr>
          <a:xfrm>
            <a:off x="12573000" y="5143500"/>
            <a:ext cx="955675" cy="1202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spc="805" dirty="0">
                <a:solidFill>
                  <a:srgbClr val="48456A"/>
                </a:solidFill>
                <a:latin typeface="Trebuchet MS"/>
                <a:cs typeface="Trebuchet MS"/>
              </a:rPr>
              <a:t>0</a:t>
            </a:r>
            <a:r>
              <a:rPr lang="en-US" sz="7700" spc="-1570" dirty="0">
                <a:solidFill>
                  <a:srgbClr val="48456A"/>
                </a:solidFill>
                <a:latin typeface="Trebuchet MS"/>
                <a:cs typeface="Trebuchet MS"/>
              </a:rPr>
              <a:t>4</a:t>
            </a:r>
            <a:endParaRPr sz="7700" dirty="0">
              <a:latin typeface="Trebuchet MS"/>
              <a:cs typeface="Trebuchet MS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9875EBC7-2449-E168-5068-0478C3F0EDC5}"/>
              </a:ext>
            </a:extLst>
          </p:cNvPr>
          <p:cNvSpPr txBox="1"/>
          <p:nvPr/>
        </p:nvSpPr>
        <p:spPr>
          <a:xfrm>
            <a:off x="12538770" y="8036366"/>
            <a:ext cx="955675" cy="1202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spc="805" dirty="0">
                <a:solidFill>
                  <a:srgbClr val="48456A"/>
                </a:solidFill>
                <a:latin typeface="Trebuchet MS"/>
                <a:cs typeface="Trebuchet MS"/>
              </a:rPr>
              <a:t>0</a:t>
            </a:r>
            <a:r>
              <a:rPr lang="en-US" sz="7700" spc="-1570" dirty="0">
                <a:solidFill>
                  <a:srgbClr val="48456A"/>
                </a:solidFill>
                <a:latin typeface="Trebuchet MS"/>
                <a:cs typeface="Trebuchet MS"/>
              </a:rPr>
              <a:t>6</a:t>
            </a:r>
            <a:endParaRPr sz="7700" dirty="0">
              <a:latin typeface="Trebuchet MS"/>
              <a:cs typeface="Trebuchet MS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358A6766-BCAD-018B-DEA5-BB85BB35B5A8}"/>
              </a:ext>
            </a:extLst>
          </p:cNvPr>
          <p:cNvSpPr txBox="1"/>
          <p:nvPr/>
        </p:nvSpPr>
        <p:spPr>
          <a:xfrm>
            <a:off x="12572999" y="6589933"/>
            <a:ext cx="955675" cy="1202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spc="805" dirty="0">
                <a:solidFill>
                  <a:srgbClr val="48456A"/>
                </a:solidFill>
                <a:latin typeface="Trebuchet MS"/>
                <a:cs typeface="Trebuchet MS"/>
              </a:rPr>
              <a:t>0</a:t>
            </a:r>
            <a:r>
              <a:rPr lang="en-US" sz="7700" spc="-1570" dirty="0">
                <a:solidFill>
                  <a:srgbClr val="48456A"/>
                </a:solidFill>
                <a:latin typeface="Trebuchet MS"/>
                <a:cs typeface="Trebuchet MS"/>
              </a:rPr>
              <a:t>5</a:t>
            </a:r>
            <a:endParaRPr sz="7700" dirty="0">
              <a:latin typeface="Trebuchet MS"/>
              <a:cs typeface="Trebuchet M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09A596-0B56-7AFE-6DE8-8E7C2FB83848}"/>
              </a:ext>
            </a:extLst>
          </p:cNvPr>
          <p:cNvSpPr txBox="1"/>
          <p:nvPr/>
        </p:nvSpPr>
        <p:spPr>
          <a:xfrm>
            <a:off x="8829189" y="8219758"/>
            <a:ext cx="9365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Alignment with </a:t>
            </a:r>
            <a:b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Business Goals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71452-B408-F5D8-9073-375E6A7CCE80}"/>
              </a:ext>
            </a:extLst>
          </p:cNvPr>
          <p:cNvSpPr txBox="1"/>
          <p:nvPr/>
        </p:nvSpPr>
        <p:spPr>
          <a:xfrm>
            <a:off x="13855139" y="5331800"/>
            <a:ext cx="259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Enhanced </a:t>
            </a:r>
            <a:br>
              <a:rPr lang="en-US" dirty="0"/>
            </a:br>
            <a:r>
              <a:rPr lang="en-US" dirty="0"/>
              <a:t>Decision-Making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FDE19B-6389-6195-68EE-4EAA11E63852}"/>
              </a:ext>
            </a:extLst>
          </p:cNvPr>
          <p:cNvSpPr txBox="1"/>
          <p:nvPr/>
        </p:nvSpPr>
        <p:spPr>
          <a:xfrm>
            <a:off x="13870379" y="6633001"/>
            <a:ext cx="11742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Continuous </a:t>
            </a:r>
            <a:br>
              <a:rPr lang="en-US" dirty="0"/>
            </a:br>
            <a:r>
              <a:rPr lang="en-US" dirty="0"/>
              <a:t>Improvement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CDDF8A-3B80-6468-EC0B-780A6FB5BF91}"/>
              </a:ext>
            </a:extLst>
          </p:cNvPr>
          <p:cNvSpPr txBox="1"/>
          <p:nvPr/>
        </p:nvSpPr>
        <p:spPr>
          <a:xfrm>
            <a:off x="13855139" y="8219758"/>
            <a:ext cx="1283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Change Management </a:t>
            </a:r>
            <a:br>
              <a:rPr lang="en-US" dirty="0"/>
            </a:br>
            <a:r>
              <a:rPr lang="en-US" dirty="0"/>
              <a:t>and Adoption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5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4955" y="1291816"/>
            <a:ext cx="1677035" cy="0"/>
          </a:xfrm>
          <a:custGeom>
            <a:avLst/>
            <a:gdLst/>
            <a:ahLst/>
            <a:cxnLst/>
            <a:rect l="l" t="t" r="r" b="b"/>
            <a:pathLst>
              <a:path w="1677034">
                <a:moveTo>
                  <a:pt x="0" y="0"/>
                </a:moveTo>
                <a:lnTo>
                  <a:pt x="1676450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43814"/>
            <a:ext cx="590550" cy="2146300"/>
          </a:xfrm>
          <a:custGeom>
            <a:avLst/>
            <a:gdLst/>
            <a:ahLst/>
            <a:cxnLst/>
            <a:rect l="l" t="t" r="r" b="b"/>
            <a:pathLst>
              <a:path w="590550" h="2146300">
                <a:moveTo>
                  <a:pt x="0" y="2145803"/>
                </a:moveTo>
                <a:lnTo>
                  <a:pt x="589930" y="2145803"/>
                </a:lnTo>
                <a:lnTo>
                  <a:pt x="589930" y="0"/>
                </a:lnTo>
                <a:lnTo>
                  <a:pt x="0" y="0"/>
                </a:lnTo>
                <a:lnTo>
                  <a:pt x="0" y="2145803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4330" y="4443814"/>
            <a:ext cx="822960" cy="2146300"/>
          </a:xfrm>
          <a:custGeom>
            <a:avLst/>
            <a:gdLst/>
            <a:ahLst/>
            <a:cxnLst/>
            <a:rect l="l" t="t" r="r" b="b"/>
            <a:pathLst>
              <a:path w="822959" h="2146300">
                <a:moveTo>
                  <a:pt x="0" y="2145803"/>
                </a:moveTo>
                <a:lnTo>
                  <a:pt x="822469" y="2145803"/>
                </a:lnTo>
                <a:lnTo>
                  <a:pt x="822469" y="0"/>
                </a:lnTo>
                <a:lnTo>
                  <a:pt x="0" y="0"/>
                </a:lnTo>
                <a:lnTo>
                  <a:pt x="0" y="2145803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21199" y="4443814"/>
            <a:ext cx="819150" cy="2146300"/>
          </a:xfrm>
          <a:custGeom>
            <a:avLst/>
            <a:gdLst/>
            <a:ahLst/>
            <a:cxnLst/>
            <a:rect l="l" t="t" r="r" b="b"/>
            <a:pathLst>
              <a:path w="819150" h="2146300">
                <a:moveTo>
                  <a:pt x="0" y="2145803"/>
                </a:moveTo>
                <a:lnTo>
                  <a:pt x="819150" y="2145803"/>
                </a:lnTo>
                <a:lnTo>
                  <a:pt x="819150" y="0"/>
                </a:lnTo>
                <a:lnTo>
                  <a:pt x="0" y="0"/>
                </a:lnTo>
                <a:lnTo>
                  <a:pt x="0" y="2145803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94749" y="4443814"/>
            <a:ext cx="593725" cy="2146300"/>
          </a:xfrm>
          <a:custGeom>
            <a:avLst/>
            <a:gdLst/>
            <a:ahLst/>
            <a:cxnLst/>
            <a:rect l="l" t="t" r="r" b="b"/>
            <a:pathLst>
              <a:path w="593725" h="2146300">
                <a:moveTo>
                  <a:pt x="0" y="2145803"/>
                </a:moveTo>
                <a:lnTo>
                  <a:pt x="593250" y="2145803"/>
                </a:lnTo>
                <a:lnTo>
                  <a:pt x="593250" y="0"/>
                </a:lnTo>
                <a:lnTo>
                  <a:pt x="0" y="0"/>
                </a:lnTo>
                <a:lnTo>
                  <a:pt x="0" y="2145803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6799" y="3973624"/>
            <a:ext cx="5154930" cy="3086735"/>
          </a:xfrm>
          <a:custGeom>
            <a:avLst/>
            <a:gdLst/>
            <a:ahLst/>
            <a:cxnLst/>
            <a:rect l="l" t="t" r="r" b="b"/>
            <a:pathLst>
              <a:path w="5154930" h="3086734">
                <a:moveTo>
                  <a:pt x="5154399" y="3086289"/>
                </a:moveTo>
                <a:lnTo>
                  <a:pt x="0" y="3086289"/>
                </a:lnTo>
                <a:lnTo>
                  <a:pt x="0" y="0"/>
                </a:lnTo>
                <a:lnTo>
                  <a:pt x="5154399" y="0"/>
                </a:lnTo>
                <a:lnTo>
                  <a:pt x="5154399" y="3086289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40349" y="3973624"/>
            <a:ext cx="5154930" cy="3086735"/>
          </a:xfrm>
          <a:custGeom>
            <a:avLst/>
            <a:gdLst/>
            <a:ahLst/>
            <a:cxnLst/>
            <a:rect l="l" t="t" r="r" b="b"/>
            <a:pathLst>
              <a:path w="5154930" h="3086734">
                <a:moveTo>
                  <a:pt x="5154399" y="3086289"/>
                </a:moveTo>
                <a:lnTo>
                  <a:pt x="0" y="3086289"/>
                </a:lnTo>
                <a:lnTo>
                  <a:pt x="0" y="0"/>
                </a:lnTo>
                <a:lnTo>
                  <a:pt x="5154399" y="0"/>
                </a:lnTo>
                <a:lnTo>
                  <a:pt x="5154399" y="3086289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89930" y="3973624"/>
            <a:ext cx="5154930" cy="3086735"/>
            <a:chOff x="589930" y="3973624"/>
            <a:chExt cx="5154930" cy="3086735"/>
          </a:xfrm>
        </p:grpSpPr>
        <p:sp>
          <p:nvSpPr>
            <p:cNvPr id="11" name="object 11"/>
            <p:cNvSpPr/>
            <p:nvPr/>
          </p:nvSpPr>
          <p:spPr>
            <a:xfrm>
              <a:off x="589930" y="3973624"/>
              <a:ext cx="5154930" cy="3086735"/>
            </a:xfrm>
            <a:custGeom>
              <a:avLst/>
              <a:gdLst/>
              <a:ahLst/>
              <a:cxnLst/>
              <a:rect l="l" t="t" r="r" b="b"/>
              <a:pathLst>
                <a:path w="5154930" h="3086734">
                  <a:moveTo>
                    <a:pt x="5154400" y="3086289"/>
                  </a:moveTo>
                  <a:lnTo>
                    <a:pt x="0" y="3086289"/>
                  </a:lnTo>
                  <a:lnTo>
                    <a:pt x="0" y="0"/>
                  </a:lnTo>
                  <a:lnTo>
                    <a:pt x="5154400" y="0"/>
                  </a:lnTo>
                  <a:lnTo>
                    <a:pt x="5154400" y="3086289"/>
                  </a:lnTo>
                  <a:close/>
                </a:path>
              </a:pathLst>
            </a:custGeom>
            <a:solidFill>
              <a:srgbClr val="69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642" y="4751209"/>
              <a:ext cx="1562099" cy="15335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9471" y="4751209"/>
            <a:ext cx="1533524" cy="15335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33669" y="4751209"/>
            <a:ext cx="771524" cy="153352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67353" y="1610598"/>
            <a:ext cx="7753293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4000" spc="710" dirty="0"/>
              <a:t>SALES &amp; MARKETING PERSPECTIVE</a:t>
            </a:r>
            <a:endParaRPr sz="4000" spc="890" dirty="0"/>
          </a:p>
        </p:txBody>
      </p:sp>
      <p:sp>
        <p:nvSpPr>
          <p:cNvPr id="16" name="object 16"/>
          <p:cNvSpPr txBox="1"/>
          <p:nvPr/>
        </p:nvSpPr>
        <p:spPr>
          <a:xfrm>
            <a:off x="7014439" y="7666209"/>
            <a:ext cx="4305011" cy="16530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550" b="1" spc="300" dirty="0">
                <a:solidFill>
                  <a:srgbClr val="FFFFFF"/>
                </a:solidFill>
                <a:latin typeface="Trebuchet MS"/>
                <a:cs typeface="Trebuchet MS"/>
              </a:rPr>
              <a:t>Improved Lead Generation and Conversion</a:t>
            </a:r>
            <a:endParaRPr lang="en-US" sz="30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89739" y="7652937"/>
            <a:ext cx="3455670" cy="2199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550" b="1" spc="300" dirty="0">
                <a:solidFill>
                  <a:srgbClr val="FFFFFF"/>
                </a:solidFill>
                <a:latin typeface="Trebuchet MS"/>
                <a:cs typeface="Trebuchet MS"/>
              </a:rPr>
              <a:t>Sales Performance Tracking and Analysis</a:t>
            </a:r>
            <a:endParaRPr lang="en-US" sz="30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9318" y="7652937"/>
            <a:ext cx="3455670" cy="16530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550" b="1" spc="300" dirty="0">
                <a:solidFill>
                  <a:srgbClr val="FFFFFF"/>
                </a:solidFill>
                <a:latin typeface="Trebuchet MS"/>
                <a:cs typeface="Trebuchet MS"/>
              </a:rPr>
              <a:t>Customer Segmentation and Targeting</a:t>
            </a:r>
            <a:endParaRPr lang="en-US"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5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4955" y="1291816"/>
            <a:ext cx="1677035" cy="0"/>
          </a:xfrm>
          <a:custGeom>
            <a:avLst/>
            <a:gdLst/>
            <a:ahLst/>
            <a:cxnLst/>
            <a:rect l="l" t="t" r="r" b="b"/>
            <a:pathLst>
              <a:path w="1677034">
                <a:moveTo>
                  <a:pt x="0" y="0"/>
                </a:moveTo>
                <a:lnTo>
                  <a:pt x="1676450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43814"/>
            <a:ext cx="590550" cy="2146300"/>
          </a:xfrm>
          <a:custGeom>
            <a:avLst/>
            <a:gdLst/>
            <a:ahLst/>
            <a:cxnLst/>
            <a:rect l="l" t="t" r="r" b="b"/>
            <a:pathLst>
              <a:path w="590550" h="2146300">
                <a:moveTo>
                  <a:pt x="0" y="2145803"/>
                </a:moveTo>
                <a:lnTo>
                  <a:pt x="589930" y="2145803"/>
                </a:lnTo>
                <a:lnTo>
                  <a:pt x="589930" y="0"/>
                </a:lnTo>
                <a:lnTo>
                  <a:pt x="0" y="0"/>
                </a:lnTo>
                <a:lnTo>
                  <a:pt x="0" y="2145803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4330" y="4443814"/>
            <a:ext cx="822960" cy="2146300"/>
          </a:xfrm>
          <a:custGeom>
            <a:avLst/>
            <a:gdLst/>
            <a:ahLst/>
            <a:cxnLst/>
            <a:rect l="l" t="t" r="r" b="b"/>
            <a:pathLst>
              <a:path w="822959" h="2146300">
                <a:moveTo>
                  <a:pt x="0" y="2145803"/>
                </a:moveTo>
                <a:lnTo>
                  <a:pt x="822469" y="2145803"/>
                </a:lnTo>
                <a:lnTo>
                  <a:pt x="822469" y="0"/>
                </a:lnTo>
                <a:lnTo>
                  <a:pt x="0" y="0"/>
                </a:lnTo>
                <a:lnTo>
                  <a:pt x="0" y="2145803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21199" y="4443814"/>
            <a:ext cx="819150" cy="2146300"/>
          </a:xfrm>
          <a:custGeom>
            <a:avLst/>
            <a:gdLst/>
            <a:ahLst/>
            <a:cxnLst/>
            <a:rect l="l" t="t" r="r" b="b"/>
            <a:pathLst>
              <a:path w="819150" h="2146300">
                <a:moveTo>
                  <a:pt x="0" y="2145803"/>
                </a:moveTo>
                <a:lnTo>
                  <a:pt x="819150" y="2145803"/>
                </a:lnTo>
                <a:lnTo>
                  <a:pt x="819150" y="0"/>
                </a:lnTo>
                <a:lnTo>
                  <a:pt x="0" y="0"/>
                </a:lnTo>
                <a:lnTo>
                  <a:pt x="0" y="2145803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94749" y="4443814"/>
            <a:ext cx="593725" cy="2146300"/>
          </a:xfrm>
          <a:custGeom>
            <a:avLst/>
            <a:gdLst/>
            <a:ahLst/>
            <a:cxnLst/>
            <a:rect l="l" t="t" r="r" b="b"/>
            <a:pathLst>
              <a:path w="593725" h="2146300">
                <a:moveTo>
                  <a:pt x="0" y="2145803"/>
                </a:moveTo>
                <a:lnTo>
                  <a:pt x="593250" y="2145803"/>
                </a:lnTo>
                <a:lnTo>
                  <a:pt x="593250" y="0"/>
                </a:lnTo>
                <a:lnTo>
                  <a:pt x="0" y="0"/>
                </a:lnTo>
                <a:lnTo>
                  <a:pt x="0" y="2145803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6799" y="3973624"/>
            <a:ext cx="5154930" cy="3086735"/>
          </a:xfrm>
          <a:custGeom>
            <a:avLst/>
            <a:gdLst/>
            <a:ahLst/>
            <a:cxnLst/>
            <a:rect l="l" t="t" r="r" b="b"/>
            <a:pathLst>
              <a:path w="5154930" h="3086734">
                <a:moveTo>
                  <a:pt x="5154399" y="3086289"/>
                </a:moveTo>
                <a:lnTo>
                  <a:pt x="0" y="3086289"/>
                </a:lnTo>
                <a:lnTo>
                  <a:pt x="0" y="0"/>
                </a:lnTo>
                <a:lnTo>
                  <a:pt x="5154399" y="0"/>
                </a:lnTo>
                <a:lnTo>
                  <a:pt x="5154399" y="3086289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40349" y="3973624"/>
            <a:ext cx="5154930" cy="3086735"/>
          </a:xfrm>
          <a:custGeom>
            <a:avLst/>
            <a:gdLst/>
            <a:ahLst/>
            <a:cxnLst/>
            <a:rect l="l" t="t" r="r" b="b"/>
            <a:pathLst>
              <a:path w="5154930" h="3086734">
                <a:moveTo>
                  <a:pt x="5154399" y="3086289"/>
                </a:moveTo>
                <a:lnTo>
                  <a:pt x="0" y="3086289"/>
                </a:lnTo>
                <a:lnTo>
                  <a:pt x="0" y="0"/>
                </a:lnTo>
                <a:lnTo>
                  <a:pt x="5154399" y="0"/>
                </a:lnTo>
                <a:lnTo>
                  <a:pt x="5154399" y="3086289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89930" y="3973624"/>
            <a:ext cx="5154930" cy="3086735"/>
            <a:chOff x="589930" y="3973624"/>
            <a:chExt cx="5154930" cy="3086735"/>
          </a:xfrm>
        </p:grpSpPr>
        <p:sp>
          <p:nvSpPr>
            <p:cNvPr id="11" name="object 11"/>
            <p:cNvSpPr/>
            <p:nvPr/>
          </p:nvSpPr>
          <p:spPr>
            <a:xfrm>
              <a:off x="589930" y="3973624"/>
              <a:ext cx="5154930" cy="3086735"/>
            </a:xfrm>
            <a:custGeom>
              <a:avLst/>
              <a:gdLst/>
              <a:ahLst/>
              <a:cxnLst/>
              <a:rect l="l" t="t" r="r" b="b"/>
              <a:pathLst>
                <a:path w="5154930" h="3086734">
                  <a:moveTo>
                    <a:pt x="5154400" y="3086289"/>
                  </a:moveTo>
                  <a:lnTo>
                    <a:pt x="0" y="3086289"/>
                  </a:lnTo>
                  <a:lnTo>
                    <a:pt x="0" y="0"/>
                  </a:lnTo>
                  <a:lnTo>
                    <a:pt x="5154400" y="0"/>
                  </a:lnTo>
                  <a:lnTo>
                    <a:pt x="5154400" y="3086289"/>
                  </a:lnTo>
                  <a:close/>
                </a:path>
              </a:pathLst>
            </a:custGeom>
            <a:solidFill>
              <a:srgbClr val="69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642" y="4751209"/>
              <a:ext cx="1562099" cy="15335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33669" y="4751209"/>
            <a:ext cx="771524" cy="153352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67353" y="1610598"/>
            <a:ext cx="7753293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4000" spc="710" dirty="0"/>
              <a:t>SALES &amp; MARKETING PERSPECTIVE</a:t>
            </a:r>
            <a:endParaRPr sz="4000" spc="890" dirty="0"/>
          </a:p>
        </p:txBody>
      </p:sp>
      <p:sp>
        <p:nvSpPr>
          <p:cNvPr id="16" name="object 16"/>
          <p:cNvSpPr txBox="1"/>
          <p:nvPr/>
        </p:nvSpPr>
        <p:spPr>
          <a:xfrm>
            <a:off x="7014439" y="7666209"/>
            <a:ext cx="4305011" cy="16530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550" b="1" spc="300" dirty="0">
                <a:solidFill>
                  <a:srgbClr val="FFFFFF"/>
                </a:solidFill>
                <a:latin typeface="Trebuchet MS"/>
                <a:cs typeface="Trebuchet MS"/>
              </a:rPr>
              <a:t>Customer Insights and Retention</a:t>
            </a:r>
            <a:endParaRPr lang="en-US" sz="30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89739" y="7652937"/>
            <a:ext cx="3455670" cy="11067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550" b="1" spc="300" dirty="0">
                <a:solidFill>
                  <a:srgbClr val="FFFFFF"/>
                </a:solidFill>
                <a:latin typeface="Trebuchet MS"/>
                <a:cs typeface="Trebuchet MS"/>
              </a:rPr>
              <a:t>Marketing ROI Measurement</a:t>
            </a:r>
            <a:endParaRPr lang="en-US" sz="30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9318" y="7652937"/>
            <a:ext cx="3455670" cy="16530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550" b="1" spc="300" dirty="0">
                <a:solidFill>
                  <a:srgbClr val="FFFFFF"/>
                </a:solidFill>
                <a:latin typeface="Trebuchet MS"/>
                <a:cs typeface="Trebuchet MS"/>
              </a:rPr>
              <a:t>Marketing Campaign Optimization</a:t>
            </a:r>
            <a:endParaRPr lang="en-US" sz="3000" dirty="0">
              <a:latin typeface="Trebuchet MS"/>
              <a:cs typeface="Trebuchet MS"/>
            </a:endParaRPr>
          </a:p>
        </p:txBody>
      </p:sp>
      <p:pic>
        <p:nvPicPr>
          <p:cNvPr id="19" name="object 13">
            <a:extLst>
              <a:ext uri="{FF2B5EF4-FFF2-40B4-BE49-F238E27FC236}">
                <a16:creationId xmlns:a16="http://schemas.microsoft.com/office/drawing/2014/main" id="{C4C29F61-6CCE-9C4E-EE5A-4D3B9137AB4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9471" y="4751209"/>
            <a:ext cx="1533524" cy="15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0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9">
            <a:extLst>
              <a:ext uri="{FF2B5EF4-FFF2-40B4-BE49-F238E27FC236}">
                <a16:creationId xmlns:a16="http://schemas.microsoft.com/office/drawing/2014/main" id="{96D68C1A-EEC4-0DE4-482A-761CDA3F2A26}"/>
              </a:ext>
            </a:extLst>
          </p:cNvPr>
          <p:cNvSpPr/>
          <p:nvPr/>
        </p:nvSpPr>
        <p:spPr>
          <a:xfrm>
            <a:off x="10668000" y="6301105"/>
            <a:ext cx="1509395" cy="1509395"/>
          </a:xfrm>
          <a:custGeom>
            <a:avLst/>
            <a:gdLst/>
            <a:ahLst/>
            <a:cxnLst/>
            <a:rect l="l" t="t" r="r" b="b"/>
            <a:pathLst>
              <a:path w="1509395" h="1509395">
                <a:moveTo>
                  <a:pt x="754697" y="1509385"/>
                </a:moveTo>
                <a:lnTo>
                  <a:pt x="706963" y="1507900"/>
                </a:lnTo>
                <a:lnTo>
                  <a:pt x="660024" y="1503505"/>
                </a:lnTo>
                <a:lnTo>
                  <a:pt x="613962" y="1496287"/>
                </a:lnTo>
                <a:lnTo>
                  <a:pt x="568866" y="1486336"/>
                </a:lnTo>
                <a:lnTo>
                  <a:pt x="524824" y="1473739"/>
                </a:lnTo>
                <a:lnTo>
                  <a:pt x="481925" y="1458586"/>
                </a:lnTo>
                <a:lnTo>
                  <a:pt x="440256" y="1440963"/>
                </a:lnTo>
                <a:lnTo>
                  <a:pt x="399906" y="1420961"/>
                </a:lnTo>
                <a:lnTo>
                  <a:pt x="360965" y="1398667"/>
                </a:lnTo>
                <a:lnTo>
                  <a:pt x="323519" y="1374169"/>
                </a:lnTo>
                <a:lnTo>
                  <a:pt x="287658" y="1347557"/>
                </a:lnTo>
                <a:lnTo>
                  <a:pt x="253470" y="1318918"/>
                </a:lnTo>
                <a:lnTo>
                  <a:pt x="221043" y="1288341"/>
                </a:lnTo>
                <a:lnTo>
                  <a:pt x="190466" y="1255914"/>
                </a:lnTo>
                <a:lnTo>
                  <a:pt x="161827" y="1221726"/>
                </a:lnTo>
                <a:lnTo>
                  <a:pt x="135214" y="1185864"/>
                </a:lnTo>
                <a:lnTo>
                  <a:pt x="110717" y="1148419"/>
                </a:lnTo>
                <a:lnTo>
                  <a:pt x="88423" y="1109477"/>
                </a:lnTo>
                <a:lnTo>
                  <a:pt x="68420" y="1069128"/>
                </a:lnTo>
                <a:lnTo>
                  <a:pt x="50798" y="1027459"/>
                </a:lnTo>
                <a:lnTo>
                  <a:pt x="35644" y="984559"/>
                </a:lnTo>
                <a:lnTo>
                  <a:pt x="23048" y="940517"/>
                </a:lnTo>
                <a:lnTo>
                  <a:pt x="13096" y="895421"/>
                </a:lnTo>
                <a:lnTo>
                  <a:pt x="5879" y="849359"/>
                </a:lnTo>
                <a:lnTo>
                  <a:pt x="1483" y="802420"/>
                </a:lnTo>
                <a:lnTo>
                  <a:pt x="0" y="754663"/>
                </a:lnTo>
                <a:lnTo>
                  <a:pt x="1483" y="706964"/>
                </a:lnTo>
                <a:lnTo>
                  <a:pt x="5879" y="660025"/>
                </a:lnTo>
                <a:lnTo>
                  <a:pt x="13096" y="613963"/>
                </a:lnTo>
                <a:lnTo>
                  <a:pt x="23048" y="568867"/>
                </a:lnTo>
                <a:lnTo>
                  <a:pt x="35644" y="524825"/>
                </a:lnTo>
                <a:lnTo>
                  <a:pt x="50798" y="481925"/>
                </a:lnTo>
                <a:lnTo>
                  <a:pt x="68420" y="440257"/>
                </a:lnTo>
                <a:lnTo>
                  <a:pt x="88423" y="399907"/>
                </a:lnTo>
                <a:lnTo>
                  <a:pt x="110717" y="360965"/>
                </a:lnTo>
                <a:lnTo>
                  <a:pt x="135214" y="323520"/>
                </a:lnTo>
                <a:lnTo>
                  <a:pt x="161827" y="287659"/>
                </a:lnTo>
                <a:lnTo>
                  <a:pt x="190466" y="253471"/>
                </a:lnTo>
                <a:lnTo>
                  <a:pt x="221043" y="221044"/>
                </a:lnTo>
                <a:lnTo>
                  <a:pt x="253470" y="190467"/>
                </a:lnTo>
                <a:lnTo>
                  <a:pt x="287658" y="161828"/>
                </a:lnTo>
                <a:lnTo>
                  <a:pt x="323519" y="135215"/>
                </a:lnTo>
                <a:lnTo>
                  <a:pt x="360965" y="110718"/>
                </a:lnTo>
                <a:lnTo>
                  <a:pt x="399906" y="88424"/>
                </a:lnTo>
                <a:lnTo>
                  <a:pt x="440256" y="68421"/>
                </a:lnTo>
                <a:lnTo>
                  <a:pt x="481925" y="50799"/>
                </a:lnTo>
                <a:lnTo>
                  <a:pt x="524824" y="35645"/>
                </a:lnTo>
                <a:lnTo>
                  <a:pt x="568866" y="23049"/>
                </a:lnTo>
                <a:lnTo>
                  <a:pt x="613962" y="13097"/>
                </a:lnTo>
                <a:lnTo>
                  <a:pt x="660024" y="5880"/>
                </a:lnTo>
                <a:lnTo>
                  <a:pt x="706963" y="1484"/>
                </a:lnTo>
                <a:lnTo>
                  <a:pt x="754691" y="0"/>
                </a:lnTo>
                <a:lnTo>
                  <a:pt x="754691" y="301876"/>
                </a:lnTo>
                <a:lnTo>
                  <a:pt x="705352" y="304533"/>
                </a:lnTo>
                <a:lnTo>
                  <a:pt x="657552" y="312321"/>
                </a:lnTo>
                <a:lnTo>
                  <a:pt x="611566" y="324961"/>
                </a:lnTo>
                <a:lnTo>
                  <a:pt x="567673" y="342179"/>
                </a:lnTo>
                <a:lnTo>
                  <a:pt x="526146" y="363699"/>
                </a:lnTo>
                <a:lnTo>
                  <a:pt x="487264" y="389244"/>
                </a:lnTo>
                <a:lnTo>
                  <a:pt x="451302" y="418537"/>
                </a:lnTo>
                <a:lnTo>
                  <a:pt x="418536" y="451303"/>
                </a:lnTo>
                <a:lnTo>
                  <a:pt x="389243" y="487265"/>
                </a:lnTo>
                <a:lnTo>
                  <a:pt x="363698" y="526147"/>
                </a:lnTo>
                <a:lnTo>
                  <a:pt x="342179" y="567673"/>
                </a:lnTo>
                <a:lnTo>
                  <a:pt x="324960" y="611567"/>
                </a:lnTo>
                <a:lnTo>
                  <a:pt x="312320" y="657552"/>
                </a:lnTo>
                <a:lnTo>
                  <a:pt x="304533" y="705353"/>
                </a:lnTo>
                <a:lnTo>
                  <a:pt x="301876" y="754692"/>
                </a:lnTo>
                <a:lnTo>
                  <a:pt x="304533" y="804031"/>
                </a:lnTo>
                <a:lnTo>
                  <a:pt x="312320" y="851832"/>
                </a:lnTo>
                <a:lnTo>
                  <a:pt x="324960" y="897817"/>
                </a:lnTo>
                <a:lnTo>
                  <a:pt x="342179" y="941711"/>
                </a:lnTo>
                <a:lnTo>
                  <a:pt x="363698" y="983237"/>
                </a:lnTo>
                <a:lnTo>
                  <a:pt x="389243" y="1022119"/>
                </a:lnTo>
                <a:lnTo>
                  <a:pt x="418536" y="1058081"/>
                </a:lnTo>
                <a:lnTo>
                  <a:pt x="451302" y="1090847"/>
                </a:lnTo>
                <a:lnTo>
                  <a:pt x="487264" y="1120140"/>
                </a:lnTo>
                <a:lnTo>
                  <a:pt x="526146" y="1145685"/>
                </a:lnTo>
                <a:lnTo>
                  <a:pt x="567673" y="1167204"/>
                </a:lnTo>
                <a:lnTo>
                  <a:pt x="611566" y="1184422"/>
                </a:lnTo>
                <a:lnTo>
                  <a:pt x="657552" y="1197063"/>
                </a:lnTo>
                <a:lnTo>
                  <a:pt x="705352" y="1204850"/>
                </a:lnTo>
                <a:lnTo>
                  <a:pt x="754691" y="1207507"/>
                </a:lnTo>
                <a:lnTo>
                  <a:pt x="1358108" y="1207507"/>
                </a:lnTo>
                <a:lnTo>
                  <a:pt x="1347556" y="1221726"/>
                </a:lnTo>
                <a:lnTo>
                  <a:pt x="1318917" y="1255914"/>
                </a:lnTo>
                <a:lnTo>
                  <a:pt x="1288340" y="1288341"/>
                </a:lnTo>
                <a:lnTo>
                  <a:pt x="1255913" y="1318918"/>
                </a:lnTo>
                <a:lnTo>
                  <a:pt x="1221725" y="1347557"/>
                </a:lnTo>
                <a:lnTo>
                  <a:pt x="1185864" y="1374169"/>
                </a:lnTo>
                <a:lnTo>
                  <a:pt x="1148418" y="1398667"/>
                </a:lnTo>
                <a:lnTo>
                  <a:pt x="1109476" y="1420961"/>
                </a:lnTo>
                <a:lnTo>
                  <a:pt x="1069127" y="1440963"/>
                </a:lnTo>
                <a:lnTo>
                  <a:pt x="1027458" y="1458586"/>
                </a:lnTo>
                <a:lnTo>
                  <a:pt x="984559" y="1473739"/>
                </a:lnTo>
                <a:lnTo>
                  <a:pt x="940516" y="1486336"/>
                </a:lnTo>
                <a:lnTo>
                  <a:pt x="895420" y="1496287"/>
                </a:lnTo>
                <a:lnTo>
                  <a:pt x="849358" y="1503505"/>
                </a:lnTo>
                <a:lnTo>
                  <a:pt x="802419" y="1507900"/>
                </a:lnTo>
                <a:lnTo>
                  <a:pt x="754697" y="1509385"/>
                </a:lnTo>
                <a:close/>
              </a:path>
              <a:path w="1509395" h="1509395">
                <a:moveTo>
                  <a:pt x="1358108" y="1207507"/>
                </a:moveTo>
                <a:lnTo>
                  <a:pt x="754691" y="1207507"/>
                </a:lnTo>
                <a:lnTo>
                  <a:pt x="804030" y="1204850"/>
                </a:lnTo>
                <a:lnTo>
                  <a:pt x="851831" y="1197063"/>
                </a:lnTo>
                <a:lnTo>
                  <a:pt x="897816" y="1184422"/>
                </a:lnTo>
                <a:lnTo>
                  <a:pt x="941710" y="1167204"/>
                </a:lnTo>
                <a:lnTo>
                  <a:pt x="983236" y="1145685"/>
                </a:lnTo>
                <a:lnTo>
                  <a:pt x="1022118" y="1120140"/>
                </a:lnTo>
                <a:lnTo>
                  <a:pt x="1058080" y="1090847"/>
                </a:lnTo>
                <a:lnTo>
                  <a:pt x="1090846" y="1058081"/>
                </a:lnTo>
                <a:lnTo>
                  <a:pt x="1120140" y="1022119"/>
                </a:lnTo>
                <a:lnTo>
                  <a:pt x="1145684" y="983237"/>
                </a:lnTo>
                <a:lnTo>
                  <a:pt x="1167204" y="941711"/>
                </a:lnTo>
                <a:lnTo>
                  <a:pt x="1184422" y="897817"/>
                </a:lnTo>
                <a:lnTo>
                  <a:pt x="1197063" y="851832"/>
                </a:lnTo>
                <a:lnTo>
                  <a:pt x="1204850" y="804031"/>
                </a:lnTo>
                <a:lnTo>
                  <a:pt x="1207505" y="754663"/>
                </a:lnTo>
                <a:lnTo>
                  <a:pt x="1204850" y="705353"/>
                </a:lnTo>
                <a:lnTo>
                  <a:pt x="1197063" y="657552"/>
                </a:lnTo>
                <a:lnTo>
                  <a:pt x="1184422" y="611567"/>
                </a:lnTo>
                <a:lnTo>
                  <a:pt x="1167204" y="567673"/>
                </a:lnTo>
                <a:lnTo>
                  <a:pt x="1145684" y="526147"/>
                </a:lnTo>
                <a:lnTo>
                  <a:pt x="1120140" y="487265"/>
                </a:lnTo>
                <a:lnTo>
                  <a:pt x="1090846" y="451303"/>
                </a:lnTo>
                <a:lnTo>
                  <a:pt x="1058080" y="418537"/>
                </a:lnTo>
                <a:lnTo>
                  <a:pt x="1022118" y="389244"/>
                </a:lnTo>
                <a:lnTo>
                  <a:pt x="983236" y="363699"/>
                </a:lnTo>
                <a:lnTo>
                  <a:pt x="941710" y="342179"/>
                </a:lnTo>
                <a:lnTo>
                  <a:pt x="897816" y="324961"/>
                </a:lnTo>
                <a:lnTo>
                  <a:pt x="851831" y="312321"/>
                </a:lnTo>
                <a:lnTo>
                  <a:pt x="804030" y="304533"/>
                </a:lnTo>
                <a:lnTo>
                  <a:pt x="754691" y="301876"/>
                </a:lnTo>
                <a:lnTo>
                  <a:pt x="754691" y="0"/>
                </a:lnTo>
                <a:lnTo>
                  <a:pt x="802419" y="1484"/>
                </a:lnTo>
                <a:lnTo>
                  <a:pt x="849358" y="5880"/>
                </a:lnTo>
                <a:lnTo>
                  <a:pt x="895420" y="13097"/>
                </a:lnTo>
                <a:lnTo>
                  <a:pt x="940516" y="23049"/>
                </a:lnTo>
                <a:lnTo>
                  <a:pt x="984559" y="35645"/>
                </a:lnTo>
                <a:lnTo>
                  <a:pt x="1027458" y="50799"/>
                </a:lnTo>
                <a:lnTo>
                  <a:pt x="1069127" y="68421"/>
                </a:lnTo>
                <a:lnTo>
                  <a:pt x="1109476" y="88424"/>
                </a:lnTo>
                <a:lnTo>
                  <a:pt x="1148418" y="110718"/>
                </a:lnTo>
                <a:lnTo>
                  <a:pt x="1185864" y="135215"/>
                </a:lnTo>
                <a:lnTo>
                  <a:pt x="1221725" y="161828"/>
                </a:lnTo>
                <a:lnTo>
                  <a:pt x="1255913" y="190467"/>
                </a:lnTo>
                <a:lnTo>
                  <a:pt x="1288340" y="221044"/>
                </a:lnTo>
                <a:lnTo>
                  <a:pt x="1318917" y="253471"/>
                </a:lnTo>
                <a:lnTo>
                  <a:pt x="1347556" y="287659"/>
                </a:lnTo>
                <a:lnTo>
                  <a:pt x="1374169" y="323520"/>
                </a:lnTo>
                <a:lnTo>
                  <a:pt x="1398666" y="360965"/>
                </a:lnTo>
                <a:lnTo>
                  <a:pt x="1420960" y="399907"/>
                </a:lnTo>
                <a:lnTo>
                  <a:pt x="1440963" y="440257"/>
                </a:lnTo>
                <a:lnTo>
                  <a:pt x="1458585" y="481925"/>
                </a:lnTo>
                <a:lnTo>
                  <a:pt x="1473739" y="524825"/>
                </a:lnTo>
                <a:lnTo>
                  <a:pt x="1486335" y="568867"/>
                </a:lnTo>
                <a:lnTo>
                  <a:pt x="1496287" y="613963"/>
                </a:lnTo>
                <a:lnTo>
                  <a:pt x="1503504" y="660025"/>
                </a:lnTo>
                <a:lnTo>
                  <a:pt x="1507900" y="706964"/>
                </a:lnTo>
                <a:lnTo>
                  <a:pt x="1509383" y="754692"/>
                </a:lnTo>
                <a:lnTo>
                  <a:pt x="1507900" y="802420"/>
                </a:lnTo>
                <a:lnTo>
                  <a:pt x="1503504" y="849359"/>
                </a:lnTo>
                <a:lnTo>
                  <a:pt x="1496287" y="895421"/>
                </a:lnTo>
                <a:lnTo>
                  <a:pt x="1486335" y="940517"/>
                </a:lnTo>
                <a:lnTo>
                  <a:pt x="1473739" y="984559"/>
                </a:lnTo>
                <a:lnTo>
                  <a:pt x="1458585" y="1027459"/>
                </a:lnTo>
                <a:lnTo>
                  <a:pt x="1440963" y="1069128"/>
                </a:lnTo>
                <a:lnTo>
                  <a:pt x="1420960" y="1109477"/>
                </a:lnTo>
                <a:lnTo>
                  <a:pt x="1398666" y="1148419"/>
                </a:lnTo>
                <a:lnTo>
                  <a:pt x="1374169" y="1185864"/>
                </a:lnTo>
                <a:lnTo>
                  <a:pt x="1358108" y="1207507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5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0574" y="1852681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10">
                <a:moveTo>
                  <a:pt x="0" y="0"/>
                </a:moveTo>
                <a:lnTo>
                  <a:pt x="1362151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73" y="6259664"/>
            <a:ext cx="18288000" cy="2995930"/>
          </a:xfrm>
          <a:custGeom>
            <a:avLst/>
            <a:gdLst/>
            <a:ahLst/>
            <a:cxnLst/>
            <a:rect l="l" t="t" r="r" b="b"/>
            <a:pathLst>
              <a:path w="18288000" h="2995929">
                <a:moveTo>
                  <a:pt x="18287988" y="327202"/>
                </a:moveTo>
                <a:lnTo>
                  <a:pt x="2727134" y="327202"/>
                </a:lnTo>
                <a:lnTo>
                  <a:pt x="2724734" y="323519"/>
                </a:lnTo>
                <a:lnTo>
                  <a:pt x="2698127" y="287655"/>
                </a:lnTo>
                <a:lnTo>
                  <a:pt x="2669489" y="253466"/>
                </a:lnTo>
                <a:lnTo>
                  <a:pt x="2638907" y="221043"/>
                </a:lnTo>
                <a:lnTo>
                  <a:pt x="2606484" y="190461"/>
                </a:lnTo>
                <a:lnTo>
                  <a:pt x="2572296" y="161823"/>
                </a:lnTo>
                <a:lnTo>
                  <a:pt x="2536431" y="135216"/>
                </a:lnTo>
                <a:lnTo>
                  <a:pt x="2498991" y="110718"/>
                </a:lnTo>
                <a:lnTo>
                  <a:pt x="2460040" y="88417"/>
                </a:lnTo>
                <a:lnTo>
                  <a:pt x="2419693" y="68414"/>
                </a:lnTo>
                <a:lnTo>
                  <a:pt x="2378024" y="50800"/>
                </a:lnTo>
                <a:lnTo>
                  <a:pt x="2335123" y="35648"/>
                </a:lnTo>
                <a:lnTo>
                  <a:pt x="2291080" y="23050"/>
                </a:lnTo>
                <a:lnTo>
                  <a:pt x="2254110" y="14897"/>
                </a:lnTo>
                <a:lnTo>
                  <a:pt x="2254110" y="327202"/>
                </a:lnTo>
                <a:lnTo>
                  <a:pt x="1956396" y="327202"/>
                </a:lnTo>
                <a:lnTo>
                  <a:pt x="1962137" y="324954"/>
                </a:lnTo>
                <a:lnTo>
                  <a:pt x="2008124" y="312318"/>
                </a:lnTo>
                <a:lnTo>
                  <a:pt x="2055926" y="304533"/>
                </a:lnTo>
                <a:lnTo>
                  <a:pt x="2105266" y="301879"/>
                </a:lnTo>
                <a:lnTo>
                  <a:pt x="2154605" y="304533"/>
                </a:lnTo>
                <a:lnTo>
                  <a:pt x="2202396" y="312318"/>
                </a:lnTo>
                <a:lnTo>
                  <a:pt x="2248382" y="324954"/>
                </a:lnTo>
                <a:lnTo>
                  <a:pt x="2254110" y="327202"/>
                </a:lnTo>
                <a:lnTo>
                  <a:pt x="2254110" y="14897"/>
                </a:lnTo>
                <a:lnTo>
                  <a:pt x="2245995" y="13093"/>
                </a:lnTo>
                <a:lnTo>
                  <a:pt x="2199932" y="5880"/>
                </a:lnTo>
                <a:lnTo>
                  <a:pt x="2152993" y="1485"/>
                </a:lnTo>
                <a:lnTo>
                  <a:pt x="2105266" y="0"/>
                </a:lnTo>
                <a:lnTo>
                  <a:pt x="2057527" y="1485"/>
                </a:lnTo>
                <a:lnTo>
                  <a:pt x="2010587" y="5880"/>
                </a:lnTo>
                <a:lnTo>
                  <a:pt x="1964537" y="13093"/>
                </a:lnTo>
                <a:lnTo>
                  <a:pt x="1919439" y="23050"/>
                </a:lnTo>
                <a:lnTo>
                  <a:pt x="1875396" y="35648"/>
                </a:lnTo>
                <a:lnTo>
                  <a:pt x="1832495" y="50800"/>
                </a:lnTo>
                <a:lnTo>
                  <a:pt x="1790827" y="68414"/>
                </a:lnTo>
                <a:lnTo>
                  <a:pt x="1750479" y="88417"/>
                </a:lnTo>
                <a:lnTo>
                  <a:pt x="1711528" y="110718"/>
                </a:lnTo>
                <a:lnTo>
                  <a:pt x="1674088" y="135216"/>
                </a:lnTo>
                <a:lnTo>
                  <a:pt x="1638223" y="161823"/>
                </a:lnTo>
                <a:lnTo>
                  <a:pt x="1604035" y="190461"/>
                </a:lnTo>
                <a:lnTo>
                  <a:pt x="1571612" y="221043"/>
                </a:lnTo>
                <a:lnTo>
                  <a:pt x="1541030" y="253466"/>
                </a:lnTo>
                <a:lnTo>
                  <a:pt x="1512392" y="287655"/>
                </a:lnTo>
                <a:lnTo>
                  <a:pt x="1485785" y="323519"/>
                </a:lnTo>
                <a:lnTo>
                  <a:pt x="1483372" y="327202"/>
                </a:lnTo>
                <a:lnTo>
                  <a:pt x="0" y="327202"/>
                </a:lnTo>
                <a:lnTo>
                  <a:pt x="0" y="2995396"/>
                </a:lnTo>
                <a:lnTo>
                  <a:pt x="18287988" y="2995396"/>
                </a:lnTo>
                <a:lnTo>
                  <a:pt x="18287988" y="327202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4383" y="6279143"/>
            <a:ext cx="1414780" cy="1490345"/>
          </a:xfrm>
          <a:custGeom>
            <a:avLst/>
            <a:gdLst/>
            <a:ahLst/>
            <a:cxnLst/>
            <a:rect l="l" t="t" r="r" b="b"/>
            <a:pathLst>
              <a:path w="1414780" h="1490345">
                <a:moveTo>
                  <a:pt x="1263729" y="1187783"/>
                </a:moveTo>
                <a:lnTo>
                  <a:pt x="644375" y="1187783"/>
                </a:lnTo>
                <a:lnTo>
                  <a:pt x="693285" y="1186840"/>
                </a:lnTo>
                <a:lnTo>
                  <a:pt x="742361" y="1180507"/>
                </a:lnTo>
                <a:lnTo>
                  <a:pt x="791199" y="1168635"/>
                </a:lnTo>
                <a:lnTo>
                  <a:pt x="838432" y="1151454"/>
                </a:lnTo>
                <a:lnTo>
                  <a:pt x="882793" y="1129531"/>
                </a:lnTo>
                <a:lnTo>
                  <a:pt x="924029" y="1103213"/>
                </a:lnTo>
                <a:lnTo>
                  <a:pt x="961888" y="1072847"/>
                </a:lnTo>
                <a:lnTo>
                  <a:pt x="996116" y="1038781"/>
                </a:lnTo>
                <a:lnTo>
                  <a:pt x="1026461" y="1001362"/>
                </a:lnTo>
                <a:lnTo>
                  <a:pt x="1052671" y="960940"/>
                </a:lnTo>
                <a:lnTo>
                  <a:pt x="1074492" y="917860"/>
                </a:lnTo>
                <a:lnTo>
                  <a:pt x="1091673" y="872471"/>
                </a:lnTo>
                <a:lnTo>
                  <a:pt x="1103961" y="825120"/>
                </a:lnTo>
                <a:lnTo>
                  <a:pt x="1111103" y="776156"/>
                </a:lnTo>
                <a:lnTo>
                  <a:pt x="1112846" y="725925"/>
                </a:lnTo>
                <a:lnTo>
                  <a:pt x="1109046" y="675808"/>
                </a:lnTo>
                <a:lnTo>
                  <a:pt x="1099904" y="627177"/>
                </a:lnTo>
                <a:lnTo>
                  <a:pt x="1085686" y="580370"/>
                </a:lnTo>
                <a:lnTo>
                  <a:pt x="1066660" y="535723"/>
                </a:lnTo>
                <a:lnTo>
                  <a:pt x="1043091" y="493574"/>
                </a:lnTo>
                <a:lnTo>
                  <a:pt x="1015247" y="454259"/>
                </a:lnTo>
                <a:lnTo>
                  <a:pt x="983395" y="418115"/>
                </a:lnTo>
                <a:lnTo>
                  <a:pt x="947799" y="385481"/>
                </a:lnTo>
                <a:lnTo>
                  <a:pt x="908729" y="356691"/>
                </a:lnTo>
                <a:lnTo>
                  <a:pt x="866449" y="332085"/>
                </a:lnTo>
                <a:lnTo>
                  <a:pt x="821227" y="311998"/>
                </a:lnTo>
                <a:lnTo>
                  <a:pt x="773329" y="296767"/>
                </a:lnTo>
                <a:lnTo>
                  <a:pt x="729060" y="277390"/>
                </a:lnTo>
                <a:lnTo>
                  <a:pt x="694298" y="246284"/>
                </a:lnTo>
                <a:lnTo>
                  <a:pt x="670830" y="206479"/>
                </a:lnTo>
                <a:lnTo>
                  <a:pt x="660442" y="161004"/>
                </a:lnTo>
                <a:lnTo>
                  <a:pt x="664918" y="112887"/>
                </a:lnTo>
                <a:lnTo>
                  <a:pt x="684296" y="68618"/>
                </a:lnTo>
                <a:lnTo>
                  <a:pt x="715401" y="33856"/>
                </a:lnTo>
                <a:lnTo>
                  <a:pt x="755206" y="10388"/>
                </a:lnTo>
                <a:lnTo>
                  <a:pt x="800681" y="0"/>
                </a:lnTo>
                <a:lnTo>
                  <a:pt x="848798" y="4476"/>
                </a:lnTo>
                <a:lnTo>
                  <a:pt x="894935" y="17957"/>
                </a:lnTo>
                <a:lnTo>
                  <a:pt x="939679" y="34160"/>
                </a:lnTo>
                <a:lnTo>
                  <a:pt x="982945" y="52980"/>
                </a:lnTo>
                <a:lnTo>
                  <a:pt x="1024651" y="74311"/>
                </a:lnTo>
                <a:lnTo>
                  <a:pt x="1064715" y="98050"/>
                </a:lnTo>
                <a:lnTo>
                  <a:pt x="1103053" y="124092"/>
                </a:lnTo>
                <a:lnTo>
                  <a:pt x="1139582" y="152331"/>
                </a:lnTo>
                <a:lnTo>
                  <a:pt x="1174220" y="182663"/>
                </a:lnTo>
                <a:lnTo>
                  <a:pt x="1206884" y="214983"/>
                </a:lnTo>
                <a:lnTo>
                  <a:pt x="1237490" y="249187"/>
                </a:lnTo>
                <a:lnTo>
                  <a:pt x="1265956" y="285168"/>
                </a:lnTo>
                <a:lnTo>
                  <a:pt x="1292199" y="322824"/>
                </a:lnTo>
                <a:lnTo>
                  <a:pt x="1316135" y="362048"/>
                </a:lnTo>
                <a:lnTo>
                  <a:pt x="1337683" y="402736"/>
                </a:lnTo>
                <a:lnTo>
                  <a:pt x="1356759" y="444783"/>
                </a:lnTo>
                <a:lnTo>
                  <a:pt x="1373280" y="488085"/>
                </a:lnTo>
                <a:lnTo>
                  <a:pt x="1387163" y="532536"/>
                </a:lnTo>
                <a:lnTo>
                  <a:pt x="1398325" y="578032"/>
                </a:lnTo>
                <a:lnTo>
                  <a:pt x="1406684" y="624467"/>
                </a:lnTo>
                <a:lnTo>
                  <a:pt x="1412157" y="671738"/>
                </a:lnTo>
                <a:lnTo>
                  <a:pt x="1414660" y="719739"/>
                </a:lnTo>
                <a:lnTo>
                  <a:pt x="1414126" y="767802"/>
                </a:lnTo>
                <a:lnTo>
                  <a:pt x="1410595" y="815258"/>
                </a:lnTo>
                <a:lnTo>
                  <a:pt x="1404146" y="861997"/>
                </a:lnTo>
                <a:lnTo>
                  <a:pt x="1394857" y="907912"/>
                </a:lnTo>
                <a:lnTo>
                  <a:pt x="1382806" y="952895"/>
                </a:lnTo>
                <a:lnTo>
                  <a:pt x="1368074" y="996837"/>
                </a:lnTo>
                <a:lnTo>
                  <a:pt x="1350737" y="1039630"/>
                </a:lnTo>
                <a:lnTo>
                  <a:pt x="1330874" y="1081167"/>
                </a:lnTo>
                <a:lnTo>
                  <a:pt x="1308565" y="1121339"/>
                </a:lnTo>
                <a:lnTo>
                  <a:pt x="1283887" y="1160038"/>
                </a:lnTo>
                <a:lnTo>
                  <a:pt x="1263729" y="1187783"/>
                </a:lnTo>
                <a:close/>
              </a:path>
              <a:path w="1414780" h="1490345">
                <a:moveTo>
                  <a:pt x="645478" y="1489818"/>
                </a:moveTo>
                <a:lnTo>
                  <a:pt x="599190" y="1487487"/>
                </a:lnTo>
                <a:lnTo>
                  <a:pt x="553306" y="1482338"/>
                </a:lnTo>
                <a:lnTo>
                  <a:pt x="507951" y="1474418"/>
                </a:lnTo>
                <a:lnTo>
                  <a:pt x="463250" y="1463774"/>
                </a:lnTo>
                <a:lnTo>
                  <a:pt x="419328" y="1450452"/>
                </a:lnTo>
                <a:lnTo>
                  <a:pt x="376311" y="1434498"/>
                </a:lnTo>
                <a:lnTo>
                  <a:pt x="334324" y="1415959"/>
                </a:lnTo>
                <a:lnTo>
                  <a:pt x="293492" y="1394882"/>
                </a:lnTo>
                <a:lnTo>
                  <a:pt x="253941" y="1371312"/>
                </a:lnTo>
                <a:lnTo>
                  <a:pt x="215796" y="1345297"/>
                </a:lnTo>
                <a:lnTo>
                  <a:pt x="179182" y="1316883"/>
                </a:lnTo>
                <a:lnTo>
                  <a:pt x="144224" y="1286116"/>
                </a:lnTo>
                <a:lnTo>
                  <a:pt x="111048" y="1253042"/>
                </a:lnTo>
                <a:lnTo>
                  <a:pt x="79780" y="1217709"/>
                </a:lnTo>
                <a:lnTo>
                  <a:pt x="50543" y="1180163"/>
                </a:lnTo>
                <a:lnTo>
                  <a:pt x="23465" y="1140450"/>
                </a:lnTo>
                <a:lnTo>
                  <a:pt x="6725" y="1104421"/>
                </a:lnTo>
                <a:lnTo>
                  <a:pt x="0" y="1065926"/>
                </a:lnTo>
                <a:lnTo>
                  <a:pt x="3375" y="1026993"/>
                </a:lnTo>
                <a:lnTo>
                  <a:pt x="16940" y="989653"/>
                </a:lnTo>
                <a:lnTo>
                  <a:pt x="39772" y="957142"/>
                </a:lnTo>
                <a:lnTo>
                  <a:pt x="69748" y="932069"/>
                </a:lnTo>
                <a:lnTo>
                  <a:pt x="105152" y="915526"/>
                </a:lnTo>
                <a:lnTo>
                  <a:pt x="144272" y="908604"/>
                </a:lnTo>
                <a:lnTo>
                  <a:pt x="183844" y="912121"/>
                </a:lnTo>
                <a:lnTo>
                  <a:pt x="220545" y="925544"/>
                </a:lnTo>
                <a:lnTo>
                  <a:pt x="252574" y="947934"/>
                </a:lnTo>
                <a:lnTo>
                  <a:pt x="278129" y="978352"/>
                </a:lnTo>
                <a:lnTo>
                  <a:pt x="307415" y="1019199"/>
                </a:lnTo>
                <a:lnTo>
                  <a:pt x="340493" y="1056000"/>
                </a:lnTo>
                <a:lnTo>
                  <a:pt x="376961" y="1088607"/>
                </a:lnTo>
                <a:lnTo>
                  <a:pt x="416415" y="1116869"/>
                </a:lnTo>
                <a:lnTo>
                  <a:pt x="458452" y="1140637"/>
                </a:lnTo>
                <a:lnTo>
                  <a:pt x="502669" y="1159762"/>
                </a:lnTo>
                <a:lnTo>
                  <a:pt x="548664" y="1174094"/>
                </a:lnTo>
                <a:lnTo>
                  <a:pt x="596034" y="1183485"/>
                </a:lnTo>
                <a:lnTo>
                  <a:pt x="644375" y="1187783"/>
                </a:lnTo>
                <a:lnTo>
                  <a:pt x="1263729" y="1187783"/>
                </a:lnTo>
                <a:lnTo>
                  <a:pt x="1256919" y="1197156"/>
                </a:lnTo>
                <a:lnTo>
                  <a:pt x="1227740" y="1232584"/>
                </a:lnTo>
                <a:lnTo>
                  <a:pt x="1196429" y="1266216"/>
                </a:lnTo>
                <a:lnTo>
                  <a:pt x="1163063" y="1297942"/>
                </a:lnTo>
                <a:lnTo>
                  <a:pt x="1127721" y="1327654"/>
                </a:lnTo>
                <a:lnTo>
                  <a:pt x="1090482" y="1355245"/>
                </a:lnTo>
                <a:lnTo>
                  <a:pt x="1051425" y="1380605"/>
                </a:lnTo>
                <a:lnTo>
                  <a:pt x="1010628" y="1403628"/>
                </a:lnTo>
                <a:lnTo>
                  <a:pt x="968169" y="1424205"/>
                </a:lnTo>
                <a:lnTo>
                  <a:pt x="924127" y="1442228"/>
                </a:lnTo>
                <a:lnTo>
                  <a:pt x="878581" y="1457588"/>
                </a:lnTo>
                <a:lnTo>
                  <a:pt x="832156" y="1470041"/>
                </a:lnTo>
                <a:lnTo>
                  <a:pt x="785508" y="1479443"/>
                </a:lnTo>
                <a:lnTo>
                  <a:pt x="738762" y="1485843"/>
                </a:lnTo>
                <a:lnTo>
                  <a:pt x="692043" y="1489286"/>
                </a:lnTo>
                <a:lnTo>
                  <a:pt x="645478" y="1489818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6358" y="6259655"/>
            <a:ext cx="1509395" cy="1509395"/>
          </a:xfrm>
          <a:custGeom>
            <a:avLst/>
            <a:gdLst/>
            <a:ahLst/>
            <a:cxnLst/>
            <a:rect l="l" t="t" r="r" b="b"/>
            <a:pathLst>
              <a:path w="1509395" h="1509395">
                <a:moveTo>
                  <a:pt x="754698" y="1509385"/>
                </a:moveTo>
                <a:lnTo>
                  <a:pt x="706964" y="1507900"/>
                </a:lnTo>
                <a:lnTo>
                  <a:pt x="660025" y="1503505"/>
                </a:lnTo>
                <a:lnTo>
                  <a:pt x="613963" y="1496287"/>
                </a:lnTo>
                <a:lnTo>
                  <a:pt x="568867" y="1486336"/>
                </a:lnTo>
                <a:lnTo>
                  <a:pt x="524825" y="1473739"/>
                </a:lnTo>
                <a:lnTo>
                  <a:pt x="481925" y="1458586"/>
                </a:lnTo>
                <a:lnTo>
                  <a:pt x="440257" y="1440963"/>
                </a:lnTo>
                <a:lnTo>
                  <a:pt x="399907" y="1420961"/>
                </a:lnTo>
                <a:lnTo>
                  <a:pt x="360966" y="1398667"/>
                </a:lnTo>
                <a:lnTo>
                  <a:pt x="323520" y="1374169"/>
                </a:lnTo>
                <a:lnTo>
                  <a:pt x="287659" y="1347557"/>
                </a:lnTo>
                <a:lnTo>
                  <a:pt x="253471" y="1318918"/>
                </a:lnTo>
                <a:lnTo>
                  <a:pt x="221044" y="1288341"/>
                </a:lnTo>
                <a:lnTo>
                  <a:pt x="190467" y="1255914"/>
                </a:lnTo>
                <a:lnTo>
                  <a:pt x="161828" y="1221726"/>
                </a:lnTo>
                <a:lnTo>
                  <a:pt x="135215" y="1185864"/>
                </a:lnTo>
                <a:lnTo>
                  <a:pt x="110718" y="1148419"/>
                </a:lnTo>
                <a:lnTo>
                  <a:pt x="88423" y="1109477"/>
                </a:lnTo>
                <a:lnTo>
                  <a:pt x="68421" y="1069128"/>
                </a:lnTo>
                <a:lnTo>
                  <a:pt x="50799" y="1027459"/>
                </a:lnTo>
                <a:lnTo>
                  <a:pt x="35645" y="984559"/>
                </a:lnTo>
                <a:lnTo>
                  <a:pt x="23048" y="940517"/>
                </a:lnTo>
                <a:lnTo>
                  <a:pt x="13097" y="895421"/>
                </a:lnTo>
                <a:lnTo>
                  <a:pt x="5880" y="849359"/>
                </a:lnTo>
                <a:lnTo>
                  <a:pt x="1484" y="802420"/>
                </a:lnTo>
                <a:lnTo>
                  <a:pt x="0" y="754695"/>
                </a:lnTo>
                <a:lnTo>
                  <a:pt x="1484" y="706964"/>
                </a:lnTo>
                <a:lnTo>
                  <a:pt x="5880" y="660025"/>
                </a:lnTo>
                <a:lnTo>
                  <a:pt x="13097" y="613963"/>
                </a:lnTo>
                <a:lnTo>
                  <a:pt x="23048" y="568867"/>
                </a:lnTo>
                <a:lnTo>
                  <a:pt x="35645" y="524825"/>
                </a:lnTo>
                <a:lnTo>
                  <a:pt x="50799" y="481925"/>
                </a:lnTo>
                <a:lnTo>
                  <a:pt x="68421" y="440257"/>
                </a:lnTo>
                <a:lnTo>
                  <a:pt x="88423" y="399907"/>
                </a:lnTo>
                <a:lnTo>
                  <a:pt x="110718" y="360965"/>
                </a:lnTo>
                <a:lnTo>
                  <a:pt x="135215" y="323520"/>
                </a:lnTo>
                <a:lnTo>
                  <a:pt x="161828" y="287659"/>
                </a:lnTo>
                <a:lnTo>
                  <a:pt x="190467" y="253471"/>
                </a:lnTo>
                <a:lnTo>
                  <a:pt x="221044" y="221044"/>
                </a:lnTo>
                <a:lnTo>
                  <a:pt x="253471" y="190467"/>
                </a:lnTo>
                <a:lnTo>
                  <a:pt x="287659" y="161828"/>
                </a:lnTo>
                <a:lnTo>
                  <a:pt x="323520" y="135215"/>
                </a:lnTo>
                <a:lnTo>
                  <a:pt x="360966" y="110718"/>
                </a:lnTo>
                <a:lnTo>
                  <a:pt x="399907" y="88424"/>
                </a:lnTo>
                <a:lnTo>
                  <a:pt x="440257" y="68421"/>
                </a:lnTo>
                <a:lnTo>
                  <a:pt x="481925" y="50799"/>
                </a:lnTo>
                <a:lnTo>
                  <a:pt x="524825" y="35645"/>
                </a:lnTo>
                <a:lnTo>
                  <a:pt x="568867" y="23049"/>
                </a:lnTo>
                <a:lnTo>
                  <a:pt x="613963" y="13097"/>
                </a:lnTo>
                <a:lnTo>
                  <a:pt x="660025" y="5880"/>
                </a:lnTo>
                <a:lnTo>
                  <a:pt x="706964" y="1484"/>
                </a:lnTo>
                <a:lnTo>
                  <a:pt x="754692" y="0"/>
                </a:lnTo>
                <a:lnTo>
                  <a:pt x="754692" y="301876"/>
                </a:lnTo>
                <a:lnTo>
                  <a:pt x="705353" y="304533"/>
                </a:lnTo>
                <a:lnTo>
                  <a:pt x="657553" y="312321"/>
                </a:lnTo>
                <a:lnTo>
                  <a:pt x="611567" y="324961"/>
                </a:lnTo>
                <a:lnTo>
                  <a:pt x="567674" y="342179"/>
                </a:lnTo>
                <a:lnTo>
                  <a:pt x="526147" y="363699"/>
                </a:lnTo>
                <a:lnTo>
                  <a:pt x="487265" y="389244"/>
                </a:lnTo>
                <a:lnTo>
                  <a:pt x="451303" y="418537"/>
                </a:lnTo>
                <a:lnTo>
                  <a:pt x="418537" y="451303"/>
                </a:lnTo>
                <a:lnTo>
                  <a:pt x="389244" y="487265"/>
                </a:lnTo>
                <a:lnTo>
                  <a:pt x="363699" y="526147"/>
                </a:lnTo>
                <a:lnTo>
                  <a:pt x="342179" y="567673"/>
                </a:lnTo>
                <a:lnTo>
                  <a:pt x="324961" y="611567"/>
                </a:lnTo>
                <a:lnTo>
                  <a:pt x="312320" y="657552"/>
                </a:lnTo>
                <a:lnTo>
                  <a:pt x="304533" y="705353"/>
                </a:lnTo>
                <a:lnTo>
                  <a:pt x="301877" y="754695"/>
                </a:lnTo>
                <a:lnTo>
                  <a:pt x="304533" y="804031"/>
                </a:lnTo>
                <a:lnTo>
                  <a:pt x="312320" y="851832"/>
                </a:lnTo>
                <a:lnTo>
                  <a:pt x="324961" y="897817"/>
                </a:lnTo>
                <a:lnTo>
                  <a:pt x="342179" y="941711"/>
                </a:lnTo>
                <a:lnTo>
                  <a:pt x="363699" y="983237"/>
                </a:lnTo>
                <a:lnTo>
                  <a:pt x="389244" y="1022119"/>
                </a:lnTo>
                <a:lnTo>
                  <a:pt x="418537" y="1058081"/>
                </a:lnTo>
                <a:lnTo>
                  <a:pt x="451303" y="1090847"/>
                </a:lnTo>
                <a:lnTo>
                  <a:pt x="487265" y="1120140"/>
                </a:lnTo>
                <a:lnTo>
                  <a:pt x="526147" y="1145685"/>
                </a:lnTo>
                <a:lnTo>
                  <a:pt x="567674" y="1167204"/>
                </a:lnTo>
                <a:lnTo>
                  <a:pt x="611567" y="1184422"/>
                </a:lnTo>
                <a:lnTo>
                  <a:pt x="657553" y="1197063"/>
                </a:lnTo>
                <a:lnTo>
                  <a:pt x="705353" y="1204850"/>
                </a:lnTo>
                <a:lnTo>
                  <a:pt x="754692" y="1207507"/>
                </a:lnTo>
                <a:lnTo>
                  <a:pt x="1358108" y="1207507"/>
                </a:lnTo>
                <a:lnTo>
                  <a:pt x="1347556" y="1221726"/>
                </a:lnTo>
                <a:lnTo>
                  <a:pt x="1318917" y="1255914"/>
                </a:lnTo>
                <a:lnTo>
                  <a:pt x="1288340" y="1288341"/>
                </a:lnTo>
                <a:lnTo>
                  <a:pt x="1255914" y="1318918"/>
                </a:lnTo>
                <a:lnTo>
                  <a:pt x="1221725" y="1347557"/>
                </a:lnTo>
                <a:lnTo>
                  <a:pt x="1185864" y="1374169"/>
                </a:lnTo>
                <a:lnTo>
                  <a:pt x="1148419" y="1398667"/>
                </a:lnTo>
                <a:lnTo>
                  <a:pt x="1109477" y="1420961"/>
                </a:lnTo>
                <a:lnTo>
                  <a:pt x="1069128" y="1440963"/>
                </a:lnTo>
                <a:lnTo>
                  <a:pt x="1027459" y="1458586"/>
                </a:lnTo>
                <a:lnTo>
                  <a:pt x="984559" y="1473739"/>
                </a:lnTo>
                <a:lnTo>
                  <a:pt x="940517" y="1486336"/>
                </a:lnTo>
                <a:lnTo>
                  <a:pt x="895421" y="1496287"/>
                </a:lnTo>
                <a:lnTo>
                  <a:pt x="849359" y="1503505"/>
                </a:lnTo>
                <a:lnTo>
                  <a:pt x="802420" y="1507900"/>
                </a:lnTo>
                <a:lnTo>
                  <a:pt x="754698" y="1509385"/>
                </a:lnTo>
                <a:close/>
              </a:path>
              <a:path w="1509395" h="1509395">
                <a:moveTo>
                  <a:pt x="1358108" y="1207507"/>
                </a:moveTo>
                <a:lnTo>
                  <a:pt x="754692" y="1207507"/>
                </a:lnTo>
                <a:lnTo>
                  <a:pt x="804031" y="1204850"/>
                </a:lnTo>
                <a:lnTo>
                  <a:pt x="851832" y="1197063"/>
                </a:lnTo>
                <a:lnTo>
                  <a:pt x="897817" y="1184422"/>
                </a:lnTo>
                <a:lnTo>
                  <a:pt x="941711" y="1167204"/>
                </a:lnTo>
                <a:lnTo>
                  <a:pt x="983237" y="1145685"/>
                </a:lnTo>
                <a:lnTo>
                  <a:pt x="1022119" y="1120140"/>
                </a:lnTo>
                <a:lnTo>
                  <a:pt x="1058081" y="1090847"/>
                </a:lnTo>
                <a:lnTo>
                  <a:pt x="1090847" y="1058081"/>
                </a:lnTo>
                <a:lnTo>
                  <a:pt x="1120141" y="1022119"/>
                </a:lnTo>
                <a:lnTo>
                  <a:pt x="1145685" y="983237"/>
                </a:lnTo>
                <a:lnTo>
                  <a:pt x="1167205" y="941711"/>
                </a:lnTo>
                <a:lnTo>
                  <a:pt x="1184423" y="897817"/>
                </a:lnTo>
                <a:lnTo>
                  <a:pt x="1197064" y="851832"/>
                </a:lnTo>
                <a:lnTo>
                  <a:pt x="1204851" y="804031"/>
                </a:lnTo>
                <a:lnTo>
                  <a:pt x="1207507" y="754688"/>
                </a:lnTo>
                <a:lnTo>
                  <a:pt x="1204851" y="705353"/>
                </a:lnTo>
                <a:lnTo>
                  <a:pt x="1197064" y="657552"/>
                </a:lnTo>
                <a:lnTo>
                  <a:pt x="1184423" y="611567"/>
                </a:lnTo>
                <a:lnTo>
                  <a:pt x="1167205" y="567673"/>
                </a:lnTo>
                <a:lnTo>
                  <a:pt x="1145685" y="526147"/>
                </a:lnTo>
                <a:lnTo>
                  <a:pt x="1120141" y="487265"/>
                </a:lnTo>
                <a:lnTo>
                  <a:pt x="1090847" y="451303"/>
                </a:lnTo>
                <a:lnTo>
                  <a:pt x="1058081" y="418537"/>
                </a:lnTo>
                <a:lnTo>
                  <a:pt x="1022119" y="389244"/>
                </a:lnTo>
                <a:lnTo>
                  <a:pt x="983237" y="363699"/>
                </a:lnTo>
                <a:lnTo>
                  <a:pt x="941711" y="342179"/>
                </a:lnTo>
                <a:lnTo>
                  <a:pt x="897817" y="324961"/>
                </a:lnTo>
                <a:lnTo>
                  <a:pt x="851832" y="312321"/>
                </a:lnTo>
                <a:lnTo>
                  <a:pt x="804031" y="304533"/>
                </a:lnTo>
                <a:lnTo>
                  <a:pt x="754692" y="301876"/>
                </a:lnTo>
                <a:lnTo>
                  <a:pt x="754692" y="0"/>
                </a:lnTo>
                <a:lnTo>
                  <a:pt x="802420" y="1484"/>
                </a:lnTo>
                <a:lnTo>
                  <a:pt x="849359" y="5880"/>
                </a:lnTo>
                <a:lnTo>
                  <a:pt x="895421" y="13097"/>
                </a:lnTo>
                <a:lnTo>
                  <a:pt x="940517" y="23049"/>
                </a:lnTo>
                <a:lnTo>
                  <a:pt x="984559" y="35645"/>
                </a:lnTo>
                <a:lnTo>
                  <a:pt x="1027459" y="50799"/>
                </a:lnTo>
                <a:lnTo>
                  <a:pt x="1069128" y="68421"/>
                </a:lnTo>
                <a:lnTo>
                  <a:pt x="1109477" y="88424"/>
                </a:lnTo>
                <a:lnTo>
                  <a:pt x="1148419" y="110718"/>
                </a:lnTo>
                <a:lnTo>
                  <a:pt x="1185864" y="135215"/>
                </a:lnTo>
                <a:lnTo>
                  <a:pt x="1221725" y="161828"/>
                </a:lnTo>
                <a:lnTo>
                  <a:pt x="1255914" y="190467"/>
                </a:lnTo>
                <a:lnTo>
                  <a:pt x="1288340" y="221044"/>
                </a:lnTo>
                <a:lnTo>
                  <a:pt x="1318917" y="253471"/>
                </a:lnTo>
                <a:lnTo>
                  <a:pt x="1347556" y="287659"/>
                </a:lnTo>
                <a:lnTo>
                  <a:pt x="1374169" y="323520"/>
                </a:lnTo>
                <a:lnTo>
                  <a:pt x="1398666" y="360965"/>
                </a:lnTo>
                <a:lnTo>
                  <a:pt x="1420961" y="399907"/>
                </a:lnTo>
                <a:lnTo>
                  <a:pt x="1440963" y="440257"/>
                </a:lnTo>
                <a:lnTo>
                  <a:pt x="1458585" y="481925"/>
                </a:lnTo>
                <a:lnTo>
                  <a:pt x="1473739" y="524825"/>
                </a:lnTo>
                <a:lnTo>
                  <a:pt x="1486336" y="568867"/>
                </a:lnTo>
                <a:lnTo>
                  <a:pt x="1496287" y="613963"/>
                </a:lnTo>
                <a:lnTo>
                  <a:pt x="1503504" y="660025"/>
                </a:lnTo>
                <a:lnTo>
                  <a:pt x="1507900" y="706964"/>
                </a:lnTo>
                <a:lnTo>
                  <a:pt x="1509385" y="754688"/>
                </a:lnTo>
                <a:lnTo>
                  <a:pt x="1507900" y="802420"/>
                </a:lnTo>
                <a:lnTo>
                  <a:pt x="1503504" y="849359"/>
                </a:lnTo>
                <a:lnTo>
                  <a:pt x="1496287" y="895421"/>
                </a:lnTo>
                <a:lnTo>
                  <a:pt x="1486336" y="940517"/>
                </a:lnTo>
                <a:lnTo>
                  <a:pt x="1473739" y="984559"/>
                </a:lnTo>
                <a:lnTo>
                  <a:pt x="1458585" y="1027459"/>
                </a:lnTo>
                <a:lnTo>
                  <a:pt x="1440963" y="1069128"/>
                </a:lnTo>
                <a:lnTo>
                  <a:pt x="1420961" y="1109477"/>
                </a:lnTo>
                <a:lnTo>
                  <a:pt x="1398666" y="1148419"/>
                </a:lnTo>
                <a:lnTo>
                  <a:pt x="1374169" y="1185864"/>
                </a:lnTo>
                <a:lnTo>
                  <a:pt x="1358108" y="1207507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5600" y="6279143"/>
            <a:ext cx="1509395" cy="1490345"/>
          </a:xfrm>
          <a:custGeom>
            <a:avLst/>
            <a:gdLst/>
            <a:ahLst/>
            <a:cxnLst/>
            <a:rect l="l" t="t" r="r" b="b"/>
            <a:pathLst>
              <a:path w="1509395" h="1490345">
                <a:moveTo>
                  <a:pt x="1358158" y="1188104"/>
                </a:moveTo>
                <a:lnTo>
                  <a:pt x="756496" y="1188104"/>
                </a:lnTo>
                <a:lnTo>
                  <a:pt x="803447" y="1185501"/>
                </a:lnTo>
                <a:lnTo>
                  <a:pt x="849360" y="1178117"/>
                </a:lnTo>
                <a:lnTo>
                  <a:pt x="893920" y="1166155"/>
                </a:lnTo>
                <a:lnTo>
                  <a:pt x="936810" y="1149813"/>
                </a:lnTo>
                <a:lnTo>
                  <a:pt x="977714" y="1129293"/>
                </a:lnTo>
                <a:lnTo>
                  <a:pt x="1016316" y="1104796"/>
                </a:lnTo>
                <a:lnTo>
                  <a:pt x="1052299" y="1076521"/>
                </a:lnTo>
                <a:lnTo>
                  <a:pt x="1085347" y="1044671"/>
                </a:lnTo>
                <a:lnTo>
                  <a:pt x="1115144" y="1009446"/>
                </a:lnTo>
                <a:lnTo>
                  <a:pt x="1141374" y="971046"/>
                </a:lnTo>
                <a:lnTo>
                  <a:pt x="1163720" y="929671"/>
                </a:lnTo>
                <a:lnTo>
                  <a:pt x="1181867" y="885524"/>
                </a:lnTo>
                <a:lnTo>
                  <a:pt x="1195497" y="838804"/>
                </a:lnTo>
                <a:lnTo>
                  <a:pt x="1204105" y="790903"/>
                </a:lnTo>
                <a:lnTo>
                  <a:pt x="1207524" y="743294"/>
                </a:lnTo>
                <a:lnTo>
                  <a:pt x="1205947" y="696297"/>
                </a:lnTo>
                <a:lnTo>
                  <a:pt x="1199568" y="650233"/>
                </a:lnTo>
                <a:lnTo>
                  <a:pt x="1188581" y="605423"/>
                </a:lnTo>
                <a:lnTo>
                  <a:pt x="1173180" y="562186"/>
                </a:lnTo>
                <a:lnTo>
                  <a:pt x="1153559" y="520843"/>
                </a:lnTo>
                <a:lnTo>
                  <a:pt x="1129910" y="481716"/>
                </a:lnTo>
                <a:lnTo>
                  <a:pt x="1102429" y="445124"/>
                </a:lnTo>
                <a:lnTo>
                  <a:pt x="1071308" y="411388"/>
                </a:lnTo>
                <a:lnTo>
                  <a:pt x="1036742" y="380828"/>
                </a:lnTo>
                <a:lnTo>
                  <a:pt x="998924" y="353766"/>
                </a:lnTo>
                <a:lnTo>
                  <a:pt x="958048" y="330521"/>
                </a:lnTo>
                <a:lnTo>
                  <a:pt x="914307" y="311415"/>
                </a:lnTo>
                <a:lnTo>
                  <a:pt x="867896" y="296767"/>
                </a:lnTo>
                <a:lnTo>
                  <a:pt x="823627" y="277390"/>
                </a:lnTo>
                <a:lnTo>
                  <a:pt x="788865" y="246284"/>
                </a:lnTo>
                <a:lnTo>
                  <a:pt x="765397" y="206479"/>
                </a:lnTo>
                <a:lnTo>
                  <a:pt x="755009" y="161004"/>
                </a:lnTo>
                <a:lnTo>
                  <a:pt x="759485" y="112887"/>
                </a:lnTo>
                <a:lnTo>
                  <a:pt x="778863" y="68618"/>
                </a:lnTo>
                <a:lnTo>
                  <a:pt x="809968" y="33856"/>
                </a:lnTo>
                <a:lnTo>
                  <a:pt x="849773" y="10388"/>
                </a:lnTo>
                <a:lnTo>
                  <a:pt x="895248" y="0"/>
                </a:lnTo>
                <a:lnTo>
                  <a:pt x="943365" y="4476"/>
                </a:lnTo>
                <a:lnTo>
                  <a:pt x="990293" y="18202"/>
                </a:lnTo>
                <a:lnTo>
                  <a:pt x="1035664" y="34680"/>
                </a:lnTo>
                <a:lnTo>
                  <a:pt x="1079410" y="53795"/>
                </a:lnTo>
                <a:lnTo>
                  <a:pt x="1121460" y="75431"/>
                </a:lnTo>
                <a:lnTo>
                  <a:pt x="1161745" y="99474"/>
                </a:lnTo>
                <a:lnTo>
                  <a:pt x="1200196" y="125807"/>
                </a:lnTo>
                <a:lnTo>
                  <a:pt x="1236742" y="154315"/>
                </a:lnTo>
                <a:lnTo>
                  <a:pt x="1271313" y="184883"/>
                </a:lnTo>
                <a:lnTo>
                  <a:pt x="1303840" y="217395"/>
                </a:lnTo>
                <a:lnTo>
                  <a:pt x="1334254" y="251737"/>
                </a:lnTo>
                <a:lnTo>
                  <a:pt x="1362484" y="287792"/>
                </a:lnTo>
                <a:lnTo>
                  <a:pt x="1388460" y="325445"/>
                </a:lnTo>
                <a:lnTo>
                  <a:pt x="1412114" y="364581"/>
                </a:lnTo>
                <a:lnTo>
                  <a:pt x="1433374" y="405085"/>
                </a:lnTo>
                <a:lnTo>
                  <a:pt x="1452172" y="446840"/>
                </a:lnTo>
                <a:lnTo>
                  <a:pt x="1468438" y="489733"/>
                </a:lnTo>
                <a:lnTo>
                  <a:pt x="1482101" y="533646"/>
                </a:lnTo>
                <a:lnTo>
                  <a:pt x="1493093" y="578465"/>
                </a:lnTo>
                <a:lnTo>
                  <a:pt x="1501344" y="624075"/>
                </a:lnTo>
                <a:lnTo>
                  <a:pt x="1506783" y="670360"/>
                </a:lnTo>
                <a:lnTo>
                  <a:pt x="1509340" y="717204"/>
                </a:lnTo>
                <a:lnTo>
                  <a:pt x="1508948" y="764492"/>
                </a:lnTo>
                <a:lnTo>
                  <a:pt x="1505534" y="812110"/>
                </a:lnTo>
                <a:lnTo>
                  <a:pt x="1499031" y="859941"/>
                </a:lnTo>
                <a:lnTo>
                  <a:pt x="1489367" y="907870"/>
                </a:lnTo>
                <a:lnTo>
                  <a:pt x="1476669" y="955086"/>
                </a:lnTo>
                <a:lnTo>
                  <a:pt x="1461186" y="1000806"/>
                </a:lnTo>
                <a:lnTo>
                  <a:pt x="1443031" y="1044959"/>
                </a:lnTo>
                <a:lnTo>
                  <a:pt x="1422319" y="1087472"/>
                </a:lnTo>
                <a:lnTo>
                  <a:pt x="1399162" y="1128273"/>
                </a:lnTo>
                <a:lnTo>
                  <a:pt x="1373675" y="1167289"/>
                </a:lnTo>
                <a:lnTo>
                  <a:pt x="1358158" y="1188104"/>
                </a:lnTo>
                <a:close/>
              </a:path>
              <a:path w="1509395" h="1490345">
                <a:moveTo>
                  <a:pt x="743553" y="1489897"/>
                </a:moveTo>
                <a:lnTo>
                  <a:pt x="741433" y="1489897"/>
                </a:lnTo>
                <a:lnTo>
                  <a:pt x="694206" y="1487547"/>
                </a:lnTo>
                <a:lnTo>
                  <a:pt x="646245" y="1482090"/>
                </a:lnTo>
                <a:lnTo>
                  <a:pt x="598116" y="1473475"/>
                </a:lnTo>
                <a:lnTo>
                  <a:pt x="550634" y="1461812"/>
                </a:lnTo>
                <a:lnTo>
                  <a:pt x="504586" y="1447331"/>
                </a:lnTo>
                <a:lnTo>
                  <a:pt x="460047" y="1430145"/>
                </a:lnTo>
                <a:lnTo>
                  <a:pt x="417092" y="1410366"/>
                </a:lnTo>
                <a:lnTo>
                  <a:pt x="375795" y="1388107"/>
                </a:lnTo>
                <a:lnTo>
                  <a:pt x="336231" y="1363478"/>
                </a:lnTo>
                <a:lnTo>
                  <a:pt x="298475" y="1336593"/>
                </a:lnTo>
                <a:lnTo>
                  <a:pt x="262601" y="1307565"/>
                </a:lnTo>
                <a:lnTo>
                  <a:pt x="228685" y="1276504"/>
                </a:lnTo>
                <a:lnTo>
                  <a:pt x="196800" y="1243524"/>
                </a:lnTo>
                <a:lnTo>
                  <a:pt x="167023" y="1208736"/>
                </a:lnTo>
                <a:lnTo>
                  <a:pt x="139426" y="1172253"/>
                </a:lnTo>
                <a:lnTo>
                  <a:pt x="114086" y="1134188"/>
                </a:lnTo>
                <a:lnTo>
                  <a:pt x="91077" y="1094651"/>
                </a:lnTo>
                <a:lnTo>
                  <a:pt x="70473" y="1053757"/>
                </a:lnTo>
                <a:lnTo>
                  <a:pt x="52349" y="1011616"/>
                </a:lnTo>
                <a:lnTo>
                  <a:pt x="36780" y="968341"/>
                </a:lnTo>
                <a:lnTo>
                  <a:pt x="23841" y="924045"/>
                </a:lnTo>
                <a:lnTo>
                  <a:pt x="13607" y="878839"/>
                </a:lnTo>
                <a:lnTo>
                  <a:pt x="6151" y="832836"/>
                </a:lnTo>
                <a:lnTo>
                  <a:pt x="1550" y="786148"/>
                </a:lnTo>
                <a:lnTo>
                  <a:pt x="33" y="743294"/>
                </a:lnTo>
                <a:lnTo>
                  <a:pt x="0" y="734484"/>
                </a:lnTo>
                <a:lnTo>
                  <a:pt x="1207" y="691167"/>
                </a:lnTo>
                <a:lnTo>
                  <a:pt x="5615" y="643097"/>
                </a:lnTo>
                <a:lnTo>
                  <a:pt x="13176" y="594792"/>
                </a:lnTo>
                <a:lnTo>
                  <a:pt x="25637" y="557069"/>
                </a:lnTo>
                <a:lnTo>
                  <a:pt x="47087" y="524403"/>
                </a:lnTo>
                <a:lnTo>
                  <a:pt x="76199" y="498333"/>
                </a:lnTo>
                <a:lnTo>
                  <a:pt x="111648" y="480399"/>
                </a:lnTo>
                <a:lnTo>
                  <a:pt x="150547" y="472329"/>
                </a:lnTo>
                <a:lnTo>
                  <a:pt x="189562" y="474571"/>
                </a:lnTo>
                <a:lnTo>
                  <a:pt x="226695" y="486748"/>
                </a:lnTo>
                <a:lnTo>
                  <a:pt x="259951" y="508481"/>
                </a:lnTo>
                <a:lnTo>
                  <a:pt x="286390" y="538134"/>
                </a:lnTo>
                <a:lnTo>
                  <a:pt x="303955" y="573043"/>
                </a:lnTo>
                <a:lnTo>
                  <a:pt x="311976" y="611290"/>
                </a:lnTo>
                <a:lnTo>
                  <a:pt x="309783" y="650957"/>
                </a:lnTo>
                <a:lnTo>
                  <a:pt x="303276" y="699188"/>
                </a:lnTo>
                <a:lnTo>
                  <a:pt x="301940" y="746900"/>
                </a:lnTo>
                <a:lnTo>
                  <a:pt x="305568" y="793783"/>
                </a:lnTo>
                <a:lnTo>
                  <a:pt x="313952" y="839525"/>
                </a:lnTo>
                <a:lnTo>
                  <a:pt x="326886" y="883813"/>
                </a:lnTo>
                <a:lnTo>
                  <a:pt x="344161" y="926336"/>
                </a:lnTo>
                <a:lnTo>
                  <a:pt x="365569" y="966782"/>
                </a:lnTo>
                <a:lnTo>
                  <a:pt x="390904" y="1004839"/>
                </a:lnTo>
                <a:lnTo>
                  <a:pt x="419957" y="1040196"/>
                </a:lnTo>
                <a:lnTo>
                  <a:pt x="452522" y="1072540"/>
                </a:lnTo>
                <a:lnTo>
                  <a:pt x="488390" y="1101561"/>
                </a:lnTo>
                <a:lnTo>
                  <a:pt x="527354" y="1126946"/>
                </a:lnTo>
                <a:lnTo>
                  <a:pt x="569206" y="1148383"/>
                </a:lnTo>
                <a:lnTo>
                  <a:pt x="613739" y="1165560"/>
                </a:lnTo>
                <a:lnTo>
                  <a:pt x="660746" y="1178167"/>
                </a:lnTo>
                <a:lnTo>
                  <a:pt x="708823" y="1185726"/>
                </a:lnTo>
                <a:lnTo>
                  <a:pt x="756496" y="1188104"/>
                </a:lnTo>
                <a:lnTo>
                  <a:pt x="1358158" y="1188104"/>
                </a:lnTo>
                <a:lnTo>
                  <a:pt x="1345972" y="1204449"/>
                </a:lnTo>
                <a:lnTo>
                  <a:pt x="1316167" y="1239680"/>
                </a:lnTo>
                <a:lnTo>
                  <a:pt x="1284373" y="1272910"/>
                </a:lnTo>
                <a:lnTo>
                  <a:pt x="1250704" y="1304066"/>
                </a:lnTo>
                <a:lnTo>
                  <a:pt x="1215274" y="1333077"/>
                </a:lnTo>
                <a:lnTo>
                  <a:pt x="1178197" y="1359870"/>
                </a:lnTo>
                <a:lnTo>
                  <a:pt x="1139587" y="1384373"/>
                </a:lnTo>
                <a:lnTo>
                  <a:pt x="1099558" y="1406513"/>
                </a:lnTo>
                <a:lnTo>
                  <a:pt x="1058223" y="1426219"/>
                </a:lnTo>
                <a:lnTo>
                  <a:pt x="1015696" y="1443417"/>
                </a:lnTo>
                <a:lnTo>
                  <a:pt x="972092" y="1458037"/>
                </a:lnTo>
                <a:lnTo>
                  <a:pt x="927523" y="1470005"/>
                </a:lnTo>
                <a:lnTo>
                  <a:pt x="882105" y="1479250"/>
                </a:lnTo>
                <a:lnTo>
                  <a:pt x="835950" y="1485699"/>
                </a:lnTo>
                <a:lnTo>
                  <a:pt x="789173" y="1489279"/>
                </a:lnTo>
                <a:lnTo>
                  <a:pt x="743553" y="1489897"/>
                </a:lnTo>
                <a:close/>
              </a:path>
            </a:pathLst>
          </a:custGeom>
          <a:solidFill>
            <a:srgbClr val="FFD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04286" y="6259655"/>
            <a:ext cx="1509395" cy="1509395"/>
          </a:xfrm>
          <a:custGeom>
            <a:avLst/>
            <a:gdLst/>
            <a:ahLst/>
            <a:cxnLst/>
            <a:rect l="l" t="t" r="r" b="b"/>
            <a:pathLst>
              <a:path w="1509395" h="1509395">
                <a:moveTo>
                  <a:pt x="754697" y="1509385"/>
                </a:moveTo>
                <a:lnTo>
                  <a:pt x="706963" y="1507900"/>
                </a:lnTo>
                <a:lnTo>
                  <a:pt x="660024" y="1503505"/>
                </a:lnTo>
                <a:lnTo>
                  <a:pt x="613962" y="1496287"/>
                </a:lnTo>
                <a:lnTo>
                  <a:pt x="568866" y="1486336"/>
                </a:lnTo>
                <a:lnTo>
                  <a:pt x="524824" y="1473739"/>
                </a:lnTo>
                <a:lnTo>
                  <a:pt x="481925" y="1458586"/>
                </a:lnTo>
                <a:lnTo>
                  <a:pt x="440256" y="1440963"/>
                </a:lnTo>
                <a:lnTo>
                  <a:pt x="399906" y="1420961"/>
                </a:lnTo>
                <a:lnTo>
                  <a:pt x="360965" y="1398667"/>
                </a:lnTo>
                <a:lnTo>
                  <a:pt x="323519" y="1374169"/>
                </a:lnTo>
                <a:lnTo>
                  <a:pt x="287658" y="1347557"/>
                </a:lnTo>
                <a:lnTo>
                  <a:pt x="253470" y="1318918"/>
                </a:lnTo>
                <a:lnTo>
                  <a:pt x="221043" y="1288341"/>
                </a:lnTo>
                <a:lnTo>
                  <a:pt x="190466" y="1255914"/>
                </a:lnTo>
                <a:lnTo>
                  <a:pt x="161827" y="1221726"/>
                </a:lnTo>
                <a:lnTo>
                  <a:pt x="135214" y="1185864"/>
                </a:lnTo>
                <a:lnTo>
                  <a:pt x="110717" y="1148419"/>
                </a:lnTo>
                <a:lnTo>
                  <a:pt x="88423" y="1109477"/>
                </a:lnTo>
                <a:lnTo>
                  <a:pt x="68420" y="1069128"/>
                </a:lnTo>
                <a:lnTo>
                  <a:pt x="50798" y="1027459"/>
                </a:lnTo>
                <a:lnTo>
                  <a:pt x="35644" y="984559"/>
                </a:lnTo>
                <a:lnTo>
                  <a:pt x="23048" y="940517"/>
                </a:lnTo>
                <a:lnTo>
                  <a:pt x="13096" y="895421"/>
                </a:lnTo>
                <a:lnTo>
                  <a:pt x="5879" y="849359"/>
                </a:lnTo>
                <a:lnTo>
                  <a:pt x="1483" y="802420"/>
                </a:lnTo>
                <a:lnTo>
                  <a:pt x="0" y="754663"/>
                </a:lnTo>
                <a:lnTo>
                  <a:pt x="1483" y="706964"/>
                </a:lnTo>
                <a:lnTo>
                  <a:pt x="5879" y="660025"/>
                </a:lnTo>
                <a:lnTo>
                  <a:pt x="13096" y="613963"/>
                </a:lnTo>
                <a:lnTo>
                  <a:pt x="23048" y="568867"/>
                </a:lnTo>
                <a:lnTo>
                  <a:pt x="35644" y="524825"/>
                </a:lnTo>
                <a:lnTo>
                  <a:pt x="50798" y="481925"/>
                </a:lnTo>
                <a:lnTo>
                  <a:pt x="68420" y="440257"/>
                </a:lnTo>
                <a:lnTo>
                  <a:pt x="88423" y="399907"/>
                </a:lnTo>
                <a:lnTo>
                  <a:pt x="110717" y="360965"/>
                </a:lnTo>
                <a:lnTo>
                  <a:pt x="135214" y="323520"/>
                </a:lnTo>
                <a:lnTo>
                  <a:pt x="161827" y="287659"/>
                </a:lnTo>
                <a:lnTo>
                  <a:pt x="190466" y="253471"/>
                </a:lnTo>
                <a:lnTo>
                  <a:pt x="221043" y="221044"/>
                </a:lnTo>
                <a:lnTo>
                  <a:pt x="253470" y="190467"/>
                </a:lnTo>
                <a:lnTo>
                  <a:pt x="287658" y="161828"/>
                </a:lnTo>
                <a:lnTo>
                  <a:pt x="323519" y="135215"/>
                </a:lnTo>
                <a:lnTo>
                  <a:pt x="360965" y="110718"/>
                </a:lnTo>
                <a:lnTo>
                  <a:pt x="399906" y="88424"/>
                </a:lnTo>
                <a:lnTo>
                  <a:pt x="440256" y="68421"/>
                </a:lnTo>
                <a:lnTo>
                  <a:pt x="481925" y="50799"/>
                </a:lnTo>
                <a:lnTo>
                  <a:pt x="524824" y="35645"/>
                </a:lnTo>
                <a:lnTo>
                  <a:pt x="568866" y="23049"/>
                </a:lnTo>
                <a:lnTo>
                  <a:pt x="613962" y="13097"/>
                </a:lnTo>
                <a:lnTo>
                  <a:pt x="660024" y="5880"/>
                </a:lnTo>
                <a:lnTo>
                  <a:pt x="706963" y="1484"/>
                </a:lnTo>
                <a:lnTo>
                  <a:pt x="754691" y="0"/>
                </a:lnTo>
                <a:lnTo>
                  <a:pt x="754691" y="301876"/>
                </a:lnTo>
                <a:lnTo>
                  <a:pt x="705352" y="304533"/>
                </a:lnTo>
                <a:lnTo>
                  <a:pt x="657552" y="312321"/>
                </a:lnTo>
                <a:lnTo>
                  <a:pt x="611566" y="324961"/>
                </a:lnTo>
                <a:lnTo>
                  <a:pt x="567673" y="342179"/>
                </a:lnTo>
                <a:lnTo>
                  <a:pt x="526146" y="363699"/>
                </a:lnTo>
                <a:lnTo>
                  <a:pt x="487264" y="389244"/>
                </a:lnTo>
                <a:lnTo>
                  <a:pt x="451302" y="418537"/>
                </a:lnTo>
                <a:lnTo>
                  <a:pt x="418536" y="451303"/>
                </a:lnTo>
                <a:lnTo>
                  <a:pt x="389243" y="487265"/>
                </a:lnTo>
                <a:lnTo>
                  <a:pt x="363698" y="526147"/>
                </a:lnTo>
                <a:lnTo>
                  <a:pt x="342179" y="567673"/>
                </a:lnTo>
                <a:lnTo>
                  <a:pt x="324960" y="611567"/>
                </a:lnTo>
                <a:lnTo>
                  <a:pt x="312320" y="657552"/>
                </a:lnTo>
                <a:lnTo>
                  <a:pt x="304533" y="705353"/>
                </a:lnTo>
                <a:lnTo>
                  <a:pt x="301876" y="754692"/>
                </a:lnTo>
                <a:lnTo>
                  <a:pt x="304533" y="804031"/>
                </a:lnTo>
                <a:lnTo>
                  <a:pt x="312320" y="851832"/>
                </a:lnTo>
                <a:lnTo>
                  <a:pt x="324960" y="897817"/>
                </a:lnTo>
                <a:lnTo>
                  <a:pt x="342179" y="941711"/>
                </a:lnTo>
                <a:lnTo>
                  <a:pt x="363698" y="983237"/>
                </a:lnTo>
                <a:lnTo>
                  <a:pt x="389243" y="1022119"/>
                </a:lnTo>
                <a:lnTo>
                  <a:pt x="418536" y="1058081"/>
                </a:lnTo>
                <a:lnTo>
                  <a:pt x="451302" y="1090847"/>
                </a:lnTo>
                <a:lnTo>
                  <a:pt x="487264" y="1120140"/>
                </a:lnTo>
                <a:lnTo>
                  <a:pt x="526146" y="1145685"/>
                </a:lnTo>
                <a:lnTo>
                  <a:pt x="567673" y="1167204"/>
                </a:lnTo>
                <a:lnTo>
                  <a:pt x="611566" y="1184422"/>
                </a:lnTo>
                <a:lnTo>
                  <a:pt x="657552" y="1197063"/>
                </a:lnTo>
                <a:lnTo>
                  <a:pt x="705352" y="1204850"/>
                </a:lnTo>
                <a:lnTo>
                  <a:pt x="754691" y="1207507"/>
                </a:lnTo>
                <a:lnTo>
                  <a:pt x="1358108" y="1207507"/>
                </a:lnTo>
                <a:lnTo>
                  <a:pt x="1347556" y="1221726"/>
                </a:lnTo>
                <a:lnTo>
                  <a:pt x="1318917" y="1255914"/>
                </a:lnTo>
                <a:lnTo>
                  <a:pt x="1288340" y="1288341"/>
                </a:lnTo>
                <a:lnTo>
                  <a:pt x="1255913" y="1318918"/>
                </a:lnTo>
                <a:lnTo>
                  <a:pt x="1221725" y="1347557"/>
                </a:lnTo>
                <a:lnTo>
                  <a:pt x="1185864" y="1374169"/>
                </a:lnTo>
                <a:lnTo>
                  <a:pt x="1148418" y="1398667"/>
                </a:lnTo>
                <a:lnTo>
                  <a:pt x="1109476" y="1420961"/>
                </a:lnTo>
                <a:lnTo>
                  <a:pt x="1069127" y="1440963"/>
                </a:lnTo>
                <a:lnTo>
                  <a:pt x="1027458" y="1458586"/>
                </a:lnTo>
                <a:lnTo>
                  <a:pt x="984559" y="1473739"/>
                </a:lnTo>
                <a:lnTo>
                  <a:pt x="940516" y="1486336"/>
                </a:lnTo>
                <a:lnTo>
                  <a:pt x="895420" y="1496287"/>
                </a:lnTo>
                <a:lnTo>
                  <a:pt x="849358" y="1503505"/>
                </a:lnTo>
                <a:lnTo>
                  <a:pt x="802419" y="1507900"/>
                </a:lnTo>
                <a:lnTo>
                  <a:pt x="754697" y="1509385"/>
                </a:lnTo>
                <a:close/>
              </a:path>
              <a:path w="1509395" h="1509395">
                <a:moveTo>
                  <a:pt x="1358108" y="1207507"/>
                </a:moveTo>
                <a:lnTo>
                  <a:pt x="754691" y="1207507"/>
                </a:lnTo>
                <a:lnTo>
                  <a:pt x="804030" y="1204850"/>
                </a:lnTo>
                <a:lnTo>
                  <a:pt x="851831" y="1197063"/>
                </a:lnTo>
                <a:lnTo>
                  <a:pt x="897816" y="1184422"/>
                </a:lnTo>
                <a:lnTo>
                  <a:pt x="941710" y="1167204"/>
                </a:lnTo>
                <a:lnTo>
                  <a:pt x="983236" y="1145685"/>
                </a:lnTo>
                <a:lnTo>
                  <a:pt x="1022118" y="1120140"/>
                </a:lnTo>
                <a:lnTo>
                  <a:pt x="1058080" y="1090847"/>
                </a:lnTo>
                <a:lnTo>
                  <a:pt x="1090846" y="1058081"/>
                </a:lnTo>
                <a:lnTo>
                  <a:pt x="1120140" y="1022119"/>
                </a:lnTo>
                <a:lnTo>
                  <a:pt x="1145684" y="983237"/>
                </a:lnTo>
                <a:lnTo>
                  <a:pt x="1167204" y="941711"/>
                </a:lnTo>
                <a:lnTo>
                  <a:pt x="1184422" y="897817"/>
                </a:lnTo>
                <a:lnTo>
                  <a:pt x="1197063" y="851832"/>
                </a:lnTo>
                <a:lnTo>
                  <a:pt x="1204850" y="804031"/>
                </a:lnTo>
                <a:lnTo>
                  <a:pt x="1207505" y="754663"/>
                </a:lnTo>
                <a:lnTo>
                  <a:pt x="1204850" y="705353"/>
                </a:lnTo>
                <a:lnTo>
                  <a:pt x="1197063" y="657552"/>
                </a:lnTo>
                <a:lnTo>
                  <a:pt x="1184422" y="611567"/>
                </a:lnTo>
                <a:lnTo>
                  <a:pt x="1167204" y="567673"/>
                </a:lnTo>
                <a:lnTo>
                  <a:pt x="1145684" y="526147"/>
                </a:lnTo>
                <a:lnTo>
                  <a:pt x="1120140" y="487265"/>
                </a:lnTo>
                <a:lnTo>
                  <a:pt x="1090846" y="451303"/>
                </a:lnTo>
                <a:lnTo>
                  <a:pt x="1058080" y="418537"/>
                </a:lnTo>
                <a:lnTo>
                  <a:pt x="1022118" y="389244"/>
                </a:lnTo>
                <a:lnTo>
                  <a:pt x="983236" y="363699"/>
                </a:lnTo>
                <a:lnTo>
                  <a:pt x="941710" y="342179"/>
                </a:lnTo>
                <a:lnTo>
                  <a:pt x="897816" y="324961"/>
                </a:lnTo>
                <a:lnTo>
                  <a:pt x="851831" y="312321"/>
                </a:lnTo>
                <a:lnTo>
                  <a:pt x="804030" y="304533"/>
                </a:lnTo>
                <a:lnTo>
                  <a:pt x="754691" y="301876"/>
                </a:lnTo>
                <a:lnTo>
                  <a:pt x="754691" y="0"/>
                </a:lnTo>
                <a:lnTo>
                  <a:pt x="802419" y="1484"/>
                </a:lnTo>
                <a:lnTo>
                  <a:pt x="849358" y="5880"/>
                </a:lnTo>
                <a:lnTo>
                  <a:pt x="895420" y="13097"/>
                </a:lnTo>
                <a:lnTo>
                  <a:pt x="940516" y="23049"/>
                </a:lnTo>
                <a:lnTo>
                  <a:pt x="984559" y="35645"/>
                </a:lnTo>
                <a:lnTo>
                  <a:pt x="1027458" y="50799"/>
                </a:lnTo>
                <a:lnTo>
                  <a:pt x="1069127" y="68421"/>
                </a:lnTo>
                <a:lnTo>
                  <a:pt x="1109476" y="88424"/>
                </a:lnTo>
                <a:lnTo>
                  <a:pt x="1148418" y="110718"/>
                </a:lnTo>
                <a:lnTo>
                  <a:pt x="1185864" y="135215"/>
                </a:lnTo>
                <a:lnTo>
                  <a:pt x="1221725" y="161828"/>
                </a:lnTo>
                <a:lnTo>
                  <a:pt x="1255913" y="190467"/>
                </a:lnTo>
                <a:lnTo>
                  <a:pt x="1288340" y="221044"/>
                </a:lnTo>
                <a:lnTo>
                  <a:pt x="1318917" y="253471"/>
                </a:lnTo>
                <a:lnTo>
                  <a:pt x="1347556" y="287659"/>
                </a:lnTo>
                <a:lnTo>
                  <a:pt x="1374169" y="323520"/>
                </a:lnTo>
                <a:lnTo>
                  <a:pt x="1398666" y="360965"/>
                </a:lnTo>
                <a:lnTo>
                  <a:pt x="1420960" y="399907"/>
                </a:lnTo>
                <a:lnTo>
                  <a:pt x="1440963" y="440257"/>
                </a:lnTo>
                <a:lnTo>
                  <a:pt x="1458585" y="481925"/>
                </a:lnTo>
                <a:lnTo>
                  <a:pt x="1473739" y="524825"/>
                </a:lnTo>
                <a:lnTo>
                  <a:pt x="1486335" y="568867"/>
                </a:lnTo>
                <a:lnTo>
                  <a:pt x="1496287" y="613963"/>
                </a:lnTo>
                <a:lnTo>
                  <a:pt x="1503504" y="660025"/>
                </a:lnTo>
                <a:lnTo>
                  <a:pt x="1507900" y="706964"/>
                </a:lnTo>
                <a:lnTo>
                  <a:pt x="1509383" y="754692"/>
                </a:lnTo>
                <a:lnTo>
                  <a:pt x="1507900" y="802420"/>
                </a:lnTo>
                <a:lnTo>
                  <a:pt x="1503504" y="849359"/>
                </a:lnTo>
                <a:lnTo>
                  <a:pt x="1496287" y="895421"/>
                </a:lnTo>
                <a:lnTo>
                  <a:pt x="1486335" y="940517"/>
                </a:lnTo>
                <a:lnTo>
                  <a:pt x="1473739" y="984559"/>
                </a:lnTo>
                <a:lnTo>
                  <a:pt x="1458585" y="1027459"/>
                </a:lnTo>
                <a:lnTo>
                  <a:pt x="1440963" y="1069128"/>
                </a:lnTo>
                <a:lnTo>
                  <a:pt x="1420960" y="1109477"/>
                </a:lnTo>
                <a:lnTo>
                  <a:pt x="1398666" y="1148419"/>
                </a:lnTo>
                <a:lnTo>
                  <a:pt x="1374169" y="1185864"/>
                </a:lnTo>
                <a:lnTo>
                  <a:pt x="1358108" y="1207507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3015" y="6279143"/>
            <a:ext cx="1490345" cy="1490345"/>
          </a:xfrm>
          <a:custGeom>
            <a:avLst/>
            <a:gdLst/>
            <a:ahLst/>
            <a:cxnLst/>
            <a:rect l="l" t="t" r="r" b="b"/>
            <a:pathLst>
              <a:path w="1490345" h="1490345">
                <a:moveTo>
                  <a:pt x="1338847" y="1187957"/>
                </a:moveTo>
                <a:lnTo>
                  <a:pt x="726486" y="1187957"/>
                </a:lnTo>
                <a:lnTo>
                  <a:pt x="773298" y="1186414"/>
                </a:lnTo>
                <a:lnTo>
                  <a:pt x="819706" y="1180087"/>
                </a:lnTo>
                <a:lnTo>
                  <a:pt x="864480" y="1169227"/>
                </a:lnTo>
                <a:lnTo>
                  <a:pt x="907379" y="1154076"/>
                </a:lnTo>
                <a:lnTo>
                  <a:pt x="948162" y="1134876"/>
                </a:lnTo>
                <a:lnTo>
                  <a:pt x="986586" y="1111868"/>
                </a:lnTo>
                <a:lnTo>
                  <a:pt x="1022410" y="1085293"/>
                </a:lnTo>
                <a:lnTo>
                  <a:pt x="1055393" y="1055393"/>
                </a:lnTo>
                <a:lnTo>
                  <a:pt x="1085293" y="1022410"/>
                </a:lnTo>
                <a:lnTo>
                  <a:pt x="1111867" y="986586"/>
                </a:lnTo>
                <a:lnTo>
                  <a:pt x="1134876" y="948162"/>
                </a:lnTo>
                <a:lnTo>
                  <a:pt x="1154076" y="907379"/>
                </a:lnTo>
                <a:lnTo>
                  <a:pt x="1169227" y="864480"/>
                </a:lnTo>
                <a:lnTo>
                  <a:pt x="1180087" y="819706"/>
                </a:lnTo>
                <a:lnTo>
                  <a:pt x="1186414" y="773298"/>
                </a:lnTo>
                <a:lnTo>
                  <a:pt x="1187957" y="726486"/>
                </a:lnTo>
                <a:lnTo>
                  <a:pt x="1184758" y="680525"/>
                </a:lnTo>
                <a:lnTo>
                  <a:pt x="1177014" y="635693"/>
                </a:lnTo>
                <a:lnTo>
                  <a:pt x="1164923" y="592269"/>
                </a:lnTo>
                <a:lnTo>
                  <a:pt x="1148682" y="550531"/>
                </a:lnTo>
                <a:lnTo>
                  <a:pt x="1128490" y="510758"/>
                </a:lnTo>
                <a:lnTo>
                  <a:pt x="1104543" y="473229"/>
                </a:lnTo>
                <a:lnTo>
                  <a:pt x="1077040" y="438223"/>
                </a:lnTo>
                <a:lnTo>
                  <a:pt x="1046178" y="406018"/>
                </a:lnTo>
                <a:lnTo>
                  <a:pt x="1012156" y="376893"/>
                </a:lnTo>
                <a:lnTo>
                  <a:pt x="975170" y="351127"/>
                </a:lnTo>
                <a:lnTo>
                  <a:pt x="935418" y="328998"/>
                </a:lnTo>
                <a:lnTo>
                  <a:pt x="893098" y="310785"/>
                </a:lnTo>
                <a:lnTo>
                  <a:pt x="848408" y="296767"/>
                </a:lnTo>
                <a:lnTo>
                  <a:pt x="804138" y="277390"/>
                </a:lnTo>
                <a:lnTo>
                  <a:pt x="769377" y="246284"/>
                </a:lnTo>
                <a:lnTo>
                  <a:pt x="745909" y="206479"/>
                </a:lnTo>
                <a:lnTo>
                  <a:pt x="735520" y="161004"/>
                </a:lnTo>
                <a:lnTo>
                  <a:pt x="739997" y="112887"/>
                </a:lnTo>
                <a:lnTo>
                  <a:pt x="759375" y="68618"/>
                </a:lnTo>
                <a:lnTo>
                  <a:pt x="790483" y="33856"/>
                </a:lnTo>
                <a:lnTo>
                  <a:pt x="830285" y="10388"/>
                </a:lnTo>
                <a:lnTo>
                  <a:pt x="875760" y="0"/>
                </a:lnTo>
                <a:lnTo>
                  <a:pt x="923877" y="4476"/>
                </a:lnTo>
                <a:lnTo>
                  <a:pt x="969667" y="17839"/>
                </a:lnTo>
                <a:lnTo>
                  <a:pt x="1014040" y="33860"/>
                </a:lnTo>
                <a:lnTo>
                  <a:pt x="1056925" y="52433"/>
                </a:lnTo>
                <a:lnTo>
                  <a:pt x="1098245" y="73455"/>
                </a:lnTo>
                <a:lnTo>
                  <a:pt x="1137925" y="96820"/>
                </a:lnTo>
                <a:lnTo>
                  <a:pt x="1175892" y="122424"/>
                </a:lnTo>
                <a:lnTo>
                  <a:pt x="1212072" y="150162"/>
                </a:lnTo>
                <a:lnTo>
                  <a:pt x="1246390" y="179929"/>
                </a:lnTo>
                <a:lnTo>
                  <a:pt x="1278772" y="211620"/>
                </a:lnTo>
                <a:lnTo>
                  <a:pt x="1309144" y="245131"/>
                </a:lnTo>
                <a:lnTo>
                  <a:pt x="1337431" y="280356"/>
                </a:lnTo>
                <a:lnTo>
                  <a:pt x="1363559" y="317192"/>
                </a:lnTo>
                <a:lnTo>
                  <a:pt x="1387453" y="355533"/>
                </a:lnTo>
                <a:lnTo>
                  <a:pt x="1409040" y="395275"/>
                </a:lnTo>
                <a:lnTo>
                  <a:pt x="1428246" y="436313"/>
                </a:lnTo>
                <a:lnTo>
                  <a:pt x="1444994" y="478541"/>
                </a:lnTo>
                <a:lnTo>
                  <a:pt x="1459213" y="521857"/>
                </a:lnTo>
                <a:lnTo>
                  <a:pt x="1470827" y="566153"/>
                </a:lnTo>
                <a:lnTo>
                  <a:pt x="1479761" y="611327"/>
                </a:lnTo>
                <a:lnTo>
                  <a:pt x="1485942" y="657272"/>
                </a:lnTo>
                <a:lnTo>
                  <a:pt x="1489296" y="703885"/>
                </a:lnTo>
                <a:lnTo>
                  <a:pt x="1489747" y="751061"/>
                </a:lnTo>
                <a:lnTo>
                  <a:pt x="1487222" y="798694"/>
                </a:lnTo>
                <a:lnTo>
                  <a:pt x="1481725" y="846076"/>
                </a:lnTo>
                <a:lnTo>
                  <a:pt x="1473371" y="892509"/>
                </a:lnTo>
                <a:lnTo>
                  <a:pt x="1462250" y="937900"/>
                </a:lnTo>
                <a:lnTo>
                  <a:pt x="1448453" y="982159"/>
                </a:lnTo>
                <a:lnTo>
                  <a:pt x="1432071" y="1025195"/>
                </a:lnTo>
                <a:lnTo>
                  <a:pt x="1413195" y="1066917"/>
                </a:lnTo>
                <a:lnTo>
                  <a:pt x="1391916" y="1107235"/>
                </a:lnTo>
                <a:lnTo>
                  <a:pt x="1368324" y="1146058"/>
                </a:lnTo>
                <a:lnTo>
                  <a:pt x="1342510" y="1183295"/>
                </a:lnTo>
                <a:lnTo>
                  <a:pt x="1338847" y="1187957"/>
                </a:lnTo>
                <a:close/>
              </a:path>
              <a:path w="1490345" h="1490345">
                <a:moveTo>
                  <a:pt x="751060" y="1489747"/>
                </a:moveTo>
                <a:lnTo>
                  <a:pt x="703885" y="1489295"/>
                </a:lnTo>
                <a:lnTo>
                  <a:pt x="657272" y="1485942"/>
                </a:lnTo>
                <a:lnTo>
                  <a:pt x="611327" y="1479761"/>
                </a:lnTo>
                <a:lnTo>
                  <a:pt x="566153" y="1470826"/>
                </a:lnTo>
                <a:lnTo>
                  <a:pt x="521856" y="1459213"/>
                </a:lnTo>
                <a:lnTo>
                  <a:pt x="478541" y="1444994"/>
                </a:lnTo>
                <a:lnTo>
                  <a:pt x="436313" y="1428245"/>
                </a:lnTo>
                <a:lnTo>
                  <a:pt x="395275" y="1409040"/>
                </a:lnTo>
                <a:lnTo>
                  <a:pt x="355533" y="1387453"/>
                </a:lnTo>
                <a:lnTo>
                  <a:pt x="317192" y="1363559"/>
                </a:lnTo>
                <a:lnTo>
                  <a:pt x="280356" y="1337431"/>
                </a:lnTo>
                <a:lnTo>
                  <a:pt x="245131" y="1309144"/>
                </a:lnTo>
                <a:lnTo>
                  <a:pt x="211620" y="1278772"/>
                </a:lnTo>
                <a:lnTo>
                  <a:pt x="179929" y="1246390"/>
                </a:lnTo>
                <a:lnTo>
                  <a:pt x="150162" y="1212072"/>
                </a:lnTo>
                <a:lnTo>
                  <a:pt x="122424" y="1175892"/>
                </a:lnTo>
                <a:lnTo>
                  <a:pt x="96820" y="1137925"/>
                </a:lnTo>
                <a:lnTo>
                  <a:pt x="73455" y="1098245"/>
                </a:lnTo>
                <a:lnTo>
                  <a:pt x="52433" y="1056925"/>
                </a:lnTo>
                <a:lnTo>
                  <a:pt x="33859" y="1014041"/>
                </a:lnTo>
                <a:lnTo>
                  <a:pt x="17839" y="969667"/>
                </a:lnTo>
                <a:lnTo>
                  <a:pt x="4476" y="923877"/>
                </a:lnTo>
                <a:lnTo>
                  <a:pt x="0" y="875760"/>
                </a:lnTo>
                <a:lnTo>
                  <a:pt x="10388" y="830285"/>
                </a:lnTo>
                <a:lnTo>
                  <a:pt x="33856" y="790480"/>
                </a:lnTo>
                <a:lnTo>
                  <a:pt x="68618" y="759374"/>
                </a:lnTo>
                <a:lnTo>
                  <a:pt x="112887" y="739997"/>
                </a:lnTo>
                <a:lnTo>
                  <a:pt x="161004" y="735520"/>
                </a:lnTo>
                <a:lnTo>
                  <a:pt x="206480" y="745909"/>
                </a:lnTo>
                <a:lnTo>
                  <a:pt x="246284" y="769377"/>
                </a:lnTo>
                <a:lnTo>
                  <a:pt x="277390" y="804138"/>
                </a:lnTo>
                <a:lnTo>
                  <a:pt x="296767" y="848408"/>
                </a:lnTo>
                <a:lnTo>
                  <a:pt x="310786" y="893098"/>
                </a:lnTo>
                <a:lnTo>
                  <a:pt x="328998" y="935418"/>
                </a:lnTo>
                <a:lnTo>
                  <a:pt x="351127" y="975170"/>
                </a:lnTo>
                <a:lnTo>
                  <a:pt x="376894" y="1012156"/>
                </a:lnTo>
                <a:lnTo>
                  <a:pt x="406018" y="1046178"/>
                </a:lnTo>
                <a:lnTo>
                  <a:pt x="438223" y="1077040"/>
                </a:lnTo>
                <a:lnTo>
                  <a:pt x="473229" y="1104543"/>
                </a:lnTo>
                <a:lnTo>
                  <a:pt x="510758" y="1128489"/>
                </a:lnTo>
                <a:lnTo>
                  <a:pt x="550531" y="1148682"/>
                </a:lnTo>
                <a:lnTo>
                  <a:pt x="592269" y="1164923"/>
                </a:lnTo>
                <a:lnTo>
                  <a:pt x="635693" y="1177014"/>
                </a:lnTo>
                <a:lnTo>
                  <a:pt x="680525" y="1184758"/>
                </a:lnTo>
                <a:lnTo>
                  <a:pt x="726486" y="1187957"/>
                </a:lnTo>
                <a:lnTo>
                  <a:pt x="1338847" y="1187957"/>
                </a:lnTo>
                <a:lnTo>
                  <a:pt x="1314566" y="1218855"/>
                </a:lnTo>
                <a:lnTo>
                  <a:pt x="1284581" y="1252648"/>
                </a:lnTo>
                <a:lnTo>
                  <a:pt x="1252648" y="1284582"/>
                </a:lnTo>
                <a:lnTo>
                  <a:pt x="1218855" y="1314566"/>
                </a:lnTo>
                <a:lnTo>
                  <a:pt x="1183295" y="1342511"/>
                </a:lnTo>
                <a:lnTo>
                  <a:pt x="1146058" y="1368324"/>
                </a:lnTo>
                <a:lnTo>
                  <a:pt x="1107235" y="1391916"/>
                </a:lnTo>
                <a:lnTo>
                  <a:pt x="1066917" y="1413195"/>
                </a:lnTo>
                <a:lnTo>
                  <a:pt x="1025195" y="1432071"/>
                </a:lnTo>
                <a:lnTo>
                  <a:pt x="982158" y="1448453"/>
                </a:lnTo>
                <a:lnTo>
                  <a:pt x="937899" y="1462250"/>
                </a:lnTo>
                <a:lnTo>
                  <a:pt x="892508" y="1473371"/>
                </a:lnTo>
                <a:lnTo>
                  <a:pt x="846076" y="1481725"/>
                </a:lnTo>
                <a:lnTo>
                  <a:pt x="798694" y="1487222"/>
                </a:lnTo>
                <a:lnTo>
                  <a:pt x="751060" y="1489747"/>
                </a:lnTo>
                <a:close/>
              </a:path>
            </a:pathLst>
          </a:custGeom>
          <a:solidFill>
            <a:srgbClr val="F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3451" y="1858541"/>
            <a:ext cx="79112" cy="7911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7156" y="1306063"/>
            <a:ext cx="93703" cy="93704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08174" y="2240347"/>
            <a:ext cx="9674357" cy="224035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70"/>
              </a:spcBef>
            </a:pPr>
            <a:r>
              <a:rPr lang="en-US" sz="6600" dirty="0">
                <a:latin typeface="Abadi" panose="020B0604020104020204" pitchFamily="34" charset="0"/>
                <a:cs typeface="Arial"/>
              </a:rPr>
              <a:t>INCREASING SUPPORT FOR DECISIONS</a:t>
            </a:r>
            <a:endParaRPr sz="6600" dirty="0">
              <a:latin typeface="Abadi" panose="020B0604020104020204" pitchFamily="34" charset="0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0574" y="5005211"/>
            <a:ext cx="7075805" cy="84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Integration with Decision-Making Processes, Continuous Monitoring, and Measurement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51596" y="8097181"/>
            <a:ext cx="23895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Access to Timely and Relevant Information</a:t>
            </a:r>
            <a:endParaRPr sz="2400" dirty="0">
              <a:solidFill>
                <a:schemeClr val="bg1"/>
              </a:solidFill>
              <a:latin typeface="Abadi" panose="020B0604020104020204" pitchFamily="34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7380" y="8466513"/>
            <a:ext cx="2454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Data Visualization and Reporting</a:t>
            </a:r>
            <a:endParaRPr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05306" y="8453689"/>
            <a:ext cx="24650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Ad Hoc Querying and Analysis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69094F9F-D336-D74B-0E08-4CCECFF018BC}"/>
              </a:ext>
            </a:extLst>
          </p:cNvPr>
          <p:cNvSpPr/>
          <p:nvPr/>
        </p:nvSpPr>
        <p:spPr>
          <a:xfrm>
            <a:off x="10786007" y="6279143"/>
            <a:ext cx="1414780" cy="1490345"/>
          </a:xfrm>
          <a:custGeom>
            <a:avLst/>
            <a:gdLst/>
            <a:ahLst/>
            <a:cxnLst/>
            <a:rect l="l" t="t" r="r" b="b"/>
            <a:pathLst>
              <a:path w="1414780" h="1490345">
                <a:moveTo>
                  <a:pt x="1263729" y="1187783"/>
                </a:moveTo>
                <a:lnTo>
                  <a:pt x="644375" y="1187783"/>
                </a:lnTo>
                <a:lnTo>
                  <a:pt x="693285" y="1186840"/>
                </a:lnTo>
                <a:lnTo>
                  <a:pt x="742361" y="1180507"/>
                </a:lnTo>
                <a:lnTo>
                  <a:pt x="791199" y="1168635"/>
                </a:lnTo>
                <a:lnTo>
                  <a:pt x="838432" y="1151454"/>
                </a:lnTo>
                <a:lnTo>
                  <a:pt x="882793" y="1129531"/>
                </a:lnTo>
                <a:lnTo>
                  <a:pt x="924029" y="1103213"/>
                </a:lnTo>
                <a:lnTo>
                  <a:pt x="961888" y="1072847"/>
                </a:lnTo>
                <a:lnTo>
                  <a:pt x="996116" y="1038781"/>
                </a:lnTo>
                <a:lnTo>
                  <a:pt x="1026461" y="1001362"/>
                </a:lnTo>
                <a:lnTo>
                  <a:pt x="1052671" y="960940"/>
                </a:lnTo>
                <a:lnTo>
                  <a:pt x="1074492" y="917860"/>
                </a:lnTo>
                <a:lnTo>
                  <a:pt x="1091673" y="872471"/>
                </a:lnTo>
                <a:lnTo>
                  <a:pt x="1103961" y="825120"/>
                </a:lnTo>
                <a:lnTo>
                  <a:pt x="1111103" y="776156"/>
                </a:lnTo>
                <a:lnTo>
                  <a:pt x="1112846" y="725925"/>
                </a:lnTo>
                <a:lnTo>
                  <a:pt x="1109046" y="675808"/>
                </a:lnTo>
                <a:lnTo>
                  <a:pt x="1099904" y="627177"/>
                </a:lnTo>
                <a:lnTo>
                  <a:pt x="1085686" y="580370"/>
                </a:lnTo>
                <a:lnTo>
                  <a:pt x="1066660" y="535723"/>
                </a:lnTo>
                <a:lnTo>
                  <a:pt x="1043091" y="493574"/>
                </a:lnTo>
                <a:lnTo>
                  <a:pt x="1015247" y="454259"/>
                </a:lnTo>
                <a:lnTo>
                  <a:pt x="983395" y="418115"/>
                </a:lnTo>
                <a:lnTo>
                  <a:pt x="947799" y="385481"/>
                </a:lnTo>
                <a:lnTo>
                  <a:pt x="908729" y="356691"/>
                </a:lnTo>
                <a:lnTo>
                  <a:pt x="866449" y="332085"/>
                </a:lnTo>
                <a:lnTo>
                  <a:pt x="821227" y="311998"/>
                </a:lnTo>
                <a:lnTo>
                  <a:pt x="773329" y="296767"/>
                </a:lnTo>
                <a:lnTo>
                  <a:pt x="729060" y="277390"/>
                </a:lnTo>
                <a:lnTo>
                  <a:pt x="694298" y="246284"/>
                </a:lnTo>
                <a:lnTo>
                  <a:pt x="670830" y="206479"/>
                </a:lnTo>
                <a:lnTo>
                  <a:pt x="660442" y="161004"/>
                </a:lnTo>
                <a:lnTo>
                  <a:pt x="664918" y="112887"/>
                </a:lnTo>
                <a:lnTo>
                  <a:pt x="684296" y="68618"/>
                </a:lnTo>
                <a:lnTo>
                  <a:pt x="715401" y="33856"/>
                </a:lnTo>
                <a:lnTo>
                  <a:pt x="755206" y="10388"/>
                </a:lnTo>
                <a:lnTo>
                  <a:pt x="800681" y="0"/>
                </a:lnTo>
                <a:lnTo>
                  <a:pt x="848798" y="4476"/>
                </a:lnTo>
                <a:lnTo>
                  <a:pt x="894935" y="17957"/>
                </a:lnTo>
                <a:lnTo>
                  <a:pt x="939679" y="34160"/>
                </a:lnTo>
                <a:lnTo>
                  <a:pt x="982945" y="52980"/>
                </a:lnTo>
                <a:lnTo>
                  <a:pt x="1024651" y="74311"/>
                </a:lnTo>
                <a:lnTo>
                  <a:pt x="1064715" y="98050"/>
                </a:lnTo>
                <a:lnTo>
                  <a:pt x="1103053" y="124092"/>
                </a:lnTo>
                <a:lnTo>
                  <a:pt x="1139582" y="152331"/>
                </a:lnTo>
                <a:lnTo>
                  <a:pt x="1174220" y="182663"/>
                </a:lnTo>
                <a:lnTo>
                  <a:pt x="1206884" y="214983"/>
                </a:lnTo>
                <a:lnTo>
                  <a:pt x="1237490" y="249187"/>
                </a:lnTo>
                <a:lnTo>
                  <a:pt x="1265956" y="285168"/>
                </a:lnTo>
                <a:lnTo>
                  <a:pt x="1292199" y="322824"/>
                </a:lnTo>
                <a:lnTo>
                  <a:pt x="1316135" y="362048"/>
                </a:lnTo>
                <a:lnTo>
                  <a:pt x="1337683" y="402736"/>
                </a:lnTo>
                <a:lnTo>
                  <a:pt x="1356759" y="444783"/>
                </a:lnTo>
                <a:lnTo>
                  <a:pt x="1373280" y="488085"/>
                </a:lnTo>
                <a:lnTo>
                  <a:pt x="1387163" y="532536"/>
                </a:lnTo>
                <a:lnTo>
                  <a:pt x="1398325" y="578032"/>
                </a:lnTo>
                <a:lnTo>
                  <a:pt x="1406684" y="624467"/>
                </a:lnTo>
                <a:lnTo>
                  <a:pt x="1412157" y="671738"/>
                </a:lnTo>
                <a:lnTo>
                  <a:pt x="1414660" y="719739"/>
                </a:lnTo>
                <a:lnTo>
                  <a:pt x="1414126" y="767802"/>
                </a:lnTo>
                <a:lnTo>
                  <a:pt x="1410595" y="815258"/>
                </a:lnTo>
                <a:lnTo>
                  <a:pt x="1404146" y="861997"/>
                </a:lnTo>
                <a:lnTo>
                  <a:pt x="1394857" y="907912"/>
                </a:lnTo>
                <a:lnTo>
                  <a:pt x="1382806" y="952895"/>
                </a:lnTo>
                <a:lnTo>
                  <a:pt x="1368074" y="996837"/>
                </a:lnTo>
                <a:lnTo>
                  <a:pt x="1350737" y="1039630"/>
                </a:lnTo>
                <a:lnTo>
                  <a:pt x="1330874" y="1081167"/>
                </a:lnTo>
                <a:lnTo>
                  <a:pt x="1308565" y="1121339"/>
                </a:lnTo>
                <a:lnTo>
                  <a:pt x="1283887" y="1160038"/>
                </a:lnTo>
                <a:lnTo>
                  <a:pt x="1263729" y="1187783"/>
                </a:lnTo>
                <a:close/>
              </a:path>
              <a:path w="1414780" h="1490345">
                <a:moveTo>
                  <a:pt x="645478" y="1489818"/>
                </a:moveTo>
                <a:lnTo>
                  <a:pt x="599190" y="1487487"/>
                </a:lnTo>
                <a:lnTo>
                  <a:pt x="553306" y="1482338"/>
                </a:lnTo>
                <a:lnTo>
                  <a:pt x="507951" y="1474418"/>
                </a:lnTo>
                <a:lnTo>
                  <a:pt x="463250" y="1463774"/>
                </a:lnTo>
                <a:lnTo>
                  <a:pt x="419328" y="1450452"/>
                </a:lnTo>
                <a:lnTo>
                  <a:pt x="376311" y="1434498"/>
                </a:lnTo>
                <a:lnTo>
                  <a:pt x="334324" y="1415959"/>
                </a:lnTo>
                <a:lnTo>
                  <a:pt x="293492" y="1394882"/>
                </a:lnTo>
                <a:lnTo>
                  <a:pt x="253941" y="1371312"/>
                </a:lnTo>
                <a:lnTo>
                  <a:pt x="215796" y="1345297"/>
                </a:lnTo>
                <a:lnTo>
                  <a:pt x="179182" y="1316883"/>
                </a:lnTo>
                <a:lnTo>
                  <a:pt x="144224" y="1286116"/>
                </a:lnTo>
                <a:lnTo>
                  <a:pt x="111048" y="1253042"/>
                </a:lnTo>
                <a:lnTo>
                  <a:pt x="79780" y="1217709"/>
                </a:lnTo>
                <a:lnTo>
                  <a:pt x="50543" y="1180163"/>
                </a:lnTo>
                <a:lnTo>
                  <a:pt x="23465" y="1140450"/>
                </a:lnTo>
                <a:lnTo>
                  <a:pt x="6725" y="1104421"/>
                </a:lnTo>
                <a:lnTo>
                  <a:pt x="0" y="1065926"/>
                </a:lnTo>
                <a:lnTo>
                  <a:pt x="3375" y="1026993"/>
                </a:lnTo>
                <a:lnTo>
                  <a:pt x="16940" y="989653"/>
                </a:lnTo>
                <a:lnTo>
                  <a:pt x="39772" y="957142"/>
                </a:lnTo>
                <a:lnTo>
                  <a:pt x="69748" y="932069"/>
                </a:lnTo>
                <a:lnTo>
                  <a:pt x="105152" y="915526"/>
                </a:lnTo>
                <a:lnTo>
                  <a:pt x="144272" y="908604"/>
                </a:lnTo>
                <a:lnTo>
                  <a:pt x="183844" y="912121"/>
                </a:lnTo>
                <a:lnTo>
                  <a:pt x="220545" y="925544"/>
                </a:lnTo>
                <a:lnTo>
                  <a:pt x="252574" y="947934"/>
                </a:lnTo>
                <a:lnTo>
                  <a:pt x="278129" y="978352"/>
                </a:lnTo>
                <a:lnTo>
                  <a:pt x="307415" y="1019199"/>
                </a:lnTo>
                <a:lnTo>
                  <a:pt x="340493" y="1056000"/>
                </a:lnTo>
                <a:lnTo>
                  <a:pt x="376961" y="1088607"/>
                </a:lnTo>
                <a:lnTo>
                  <a:pt x="416415" y="1116869"/>
                </a:lnTo>
                <a:lnTo>
                  <a:pt x="458452" y="1140637"/>
                </a:lnTo>
                <a:lnTo>
                  <a:pt x="502669" y="1159762"/>
                </a:lnTo>
                <a:lnTo>
                  <a:pt x="548664" y="1174094"/>
                </a:lnTo>
                <a:lnTo>
                  <a:pt x="596034" y="1183485"/>
                </a:lnTo>
                <a:lnTo>
                  <a:pt x="644375" y="1187783"/>
                </a:lnTo>
                <a:lnTo>
                  <a:pt x="1263729" y="1187783"/>
                </a:lnTo>
                <a:lnTo>
                  <a:pt x="1256919" y="1197156"/>
                </a:lnTo>
                <a:lnTo>
                  <a:pt x="1227740" y="1232584"/>
                </a:lnTo>
                <a:lnTo>
                  <a:pt x="1196429" y="1266216"/>
                </a:lnTo>
                <a:lnTo>
                  <a:pt x="1163063" y="1297942"/>
                </a:lnTo>
                <a:lnTo>
                  <a:pt x="1127721" y="1327654"/>
                </a:lnTo>
                <a:lnTo>
                  <a:pt x="1090482" y="1355245"/>
                </a:lnTo>
                <a:lnTo>
                  <a:pt x="1051425" y="1380605"/>
                </a:lnTo>
                <a:lnTo>
                  <a:pt x="1010628" y="1403628"/>
                </a:lnTo>
                <a:lnTo>
                  <a:pt x="968169" y="1424205"/>
                </a:lnTo>
                <a:lnTo>
                  <a:pt x="924127" y="1442228"/>
                </a:lnTo>
                <a:lnTo>
                  <a:pt x="878581" y="1457588"/>
                </a:lnTo>
                <a:lnTo>
                  <a:pt x="832156" y="1470041"/>
                </a:lnTo>
                <a:lnTo>
                  <a:pt x="785508" y="1479443"/>
                </a:lnTo>
                <a:lnTo>
                  <a:pt x="738762" y="1485843"/>
                </a:lnTo>
                <a:lnTo>
                  <a:pt x="692043" y="1489286"/>
                </a:lnTo>
                <a:lnTo>
                  <a:pt x="645478" y="1489818"/>
                </a:lnTo>
                <a:close/>
              </a:path>
            </a:pathLst>
          </a:custGeom>
          <a:solidFill>
            <a:srgbClr val="69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12BD31BB-B0E8-65E7-7440-15697E4CFA02}"/>
              </a:ext>
            </a:extLst>
          </p:cNvPr>
          <p:cNvSpPr/>
          <p:nvPr/>
        </p:nvSpPr>
        <p:spPr>
          <a:xfrm>
            <a:off x="13967982" y="6412055"/>
            <a:ext cx="1509395" cy="1509395"/>
          </a:xfrm>
          <a:custGeom>
            <a:avLst/>
            <a:gdLst/>
            <a:ahLst/>
            <a:cxnLst/>
            <a:rect l="l" t="t" r="r" b="b"/>
            <a:pathLst>
              <a:path w="1509395" h="1509395">
                <a:moveTo>
                  <a:pt x="754698" y="1509385"/>
                </a:moveTo>
                <a:lnTo>
                  <a:pt x="706964" y="1507900"/>
                </a:lnTo>
                <a:lnTo>
                  <a:pt x="660025" y="1503505"/>
                </a:lnTo>
                <a:lnTo>
                  <a:pt x="613963" y="1496287"/>
                </a:lnTo>
                <a:lnTo>
                  <a:pt x="568867" y="1486336"/>
                </a:lnTo>
                <a:lnTo>
                  <a:pt x="524825" y="1473739"/>
                </a:lnTo>
                <a:lnTo>
                  <a:pt x="481925" y="1458586"/>
                </a:lnTo>
                <a:lnTo>
                  <a:pt x="440257" y="1440963"/>
                </a:lnTo>
                <a:lnTo>
                  <a:pt x="399907" y="1420961"/>
                </a:lnTo>
                <a:lnTo>
                  <a:pt x="360966" y="1398667"/>
                </a:lnTo>
                <a:lnTo>
                  <a:pt x="323520" y="1374169"/>
                </a:lnTo>
                <a:lnTo>
                  <a:pt x="287659" y="1347557"/>
                </a:lnTo>
                <a:lnTo>
                  <a:pt x="253471" y="1318918"/>
                </a:lnTo>
                <a:lnTo>
                  <a:pt x="221044" y="1288341"/>
                </a:lnTo>
                <a:lnTo>
                  <a:pt x="190467" y="1255914"/>
                </a:lnTo>
                <a:lnTo>
                  <a:pt x="161828" y="1221726"/>
                </a:lnTo>
                <a:lnTo>
                  <a:pt x="135215" y="1185864"/>
                </a:lnTo>
                <a:lnTo>
                  <a:pt x="110718" y="1148419"/>
                </a:lnTo>
                <a:lnTo>
                  <a:pt x="88423" y="1109477"/>
                </a:lnTo>
                <a:lnTo>
                  <a:pt x="68421" y="1069128"/>
                </a:lnTo>
                <a:lnTo>
                  <a:pt x="50799" y="1027459"/>
                </a:lnTo>
                <a:lnTo>
                  <a:pt x="35645" y="984559"/>
                </a:lnTo>
                <a:lnTo>
                  <a:pt x="23048" y="940517"/>
                </a:lnTo>
                <a:lnTo>
                  <a:pt x="13097" y="895421"/>
                </a:lnTo>
                <a:lnTo>
                  <a:pt x="5880" y="849359"/>
                </a:lnTo>
                <a:lnTo>
                  <a:pt x="1484" y="802420"/>
                </a:lnTo>
                <a:lnTo>
                  <a:pt x="0" y="754695"/>
                </a:lnTo>
                <a:lnTo>
                  <a:pt x="1484" y="706964"/>
                </a:lnTo>
                <a:lnTo>
                  <a:pt x="5880" y="660025"/>
                </a:lnTo>
                <a:lnTo>
                  <a:pt x="13097" y="613963"/>
                </a:lnTo>
                <a:lnTo>
                  <a:pt x="23048" y="568867"/>
                </a:lnTo>
                <a:lnTo>
                  <a:pt x="35645" y="524825"/>
                </a:lnTo>
                <a:lnTo>
                  <a:pt x="50799" y="481925"/>
                </a:lnTo>
                <a:lnTo>
                  <a:pt x="68421" y="440257"/>
                </a:lnTo>
                <a:lnTo>
                  <a:pt x="88423" y="399907"/>
                </a:lnTo>
                <a:lnTo>
                  <a:pt x="110718" y="360965"/>
                </a:lnTo>
                <a:lnTo>
                  <a:pt x="135215" y="323520"/>
                </a:lnTo>
                <a:lnTo>
                  <a:pt x="161828" y="287659"/>
                </a:lnTo>
                <a:lnTo>
                  <a:pt x="190467" y="253471"/>
                </a:lnTo>
                <a:lnTo>
                  <a:pt x="221044" y="221044"/>
                </a:lnTo>
                <a:lnTo>
                  <a:pt x="253471" y="190467"/>
                </a:lnTo>
                <a:lnTo>
                  <a:pt x="287659" y="161828"/>
                </a:lnTo>
                <a:lnTo>
                  <a:pt x="323520" y="135215"/>
                </a:lnTo>
                <a:lnTo>
                  <a:pt x="360966" y="110718"/>
                </a:lnTo>
                <a:lnTo>
                  <a:pt x="399907" y="88424"/>
                </a:lnTo>
                <a:lnTo>
                  <a:pt x="440257" y="68421"/>
                </a:lnTo>
                <a:lnTo>
                  <a:pt x="481925" y="50799"/>
                </a:lnTo>
                <a:lnTo>
                  <a:pt x="524825" y="35645"/>
                </a:lnTo>
                <a:lnTo>
                  <a:pt x="568867" y="23049"/>
                </a:lnTo>
                <a:lnTo>
                  <a:pt x="613963" y="13097"/>
                </a:lnTo>
                <a:lnTo>
                  <a:pt x="660025" y="5880"/>
                </a:lnTo>
                <a:lnTo>
                  <a:pt x="706964" y="1484"/>
                </a:lnTo>
                <a:lnTo>
                  <a:pt x="754692" y="0"/>
                </a:lnTo>
                <a:lnTo>
                  <a:pt x="754692" y="301876"/>
                </a:lnTo>
                <a:lnTo>
                  <a:pt x="705353" y="304533"/>
                </a:lnTo>
                <a:lnTo>
                  <a:pt x="657553" y="312321"/>
                </a:lnTo>
                <a:lnTo>
                  <a:pt x="611567" y="324961"/>
                </a:lnTo>
                <a:lnTo>
                  <a:pt x="567674" y="342179"/>
                </a:lnTo>
                <a:lnTo>
                  <a:pt x="526147" y="363699"/>
                </a:lnTo>
                <a:lnTo>
                  <a:pt x="487265" y="389244"/>
                </a:lnTo>
                <a:lnTo>
                  <a:pt x="451303" y="418537"/>
                </a:lnTo>
                <a:lnTo>
                  <a:pt x="418537" y="451303"/>
                </a:lnTo>
                <a:lnTo>
                  <a:pt x="389244" y="487265"/>
                </a:lnTo>
                <a:lnTo>
                  <a:pt x="363699" y="526147"/>
                </a:lnTo>
                <a:lnTo>
                  <a:pt x="342179" y="567673"/>
                </a:lnTo>
                <a:lnTo>
                  <a:pt x="324961" y="611567"/>
                </a:lnTo>
                <a:lnTo>
                  <a:pt x="312320" y="657552"/>
                </a:lnTo>
                <a:lnTo>
                  <a:pt x="304533" y="705353"/>
                </a:lnTo>
                <a:lnTo>
                  <a:pt x="301877" y="754695"/>
                </a:lnTo>
                <a:lnTo>
                  <a:pt x="304533" y="804031"/>
                </a:lnTo>
                <a:lnTo>
                  <a:pt x="312320" y="851832"/>
                </a:lnTo>
                <a:lnTo>
                  <a:pt x="324961" y="897817"/>
                </a:lnTo>
                <a:lnTo>
                  <a:pt x="342179" y="941711"/>
                </a:lnTo>
                <a:lnTo>
                  <a:pt x="363699" y="983237"/>
                </a:lnTo>
                <a:lnTo>
                  <a:pt x="389244" y="1022119"/>
                </a:lnTo>
                <a:lnTo>
                  <a:pt x="418537" y="1058081"/>
                </a:lnTo>
                <a:lnTo>
                  <a:pt x="451303" y="1090847"/>
                </a:lnTo>
                <a:lnTo>
                  <a:pt x="487265" y="1120140"/>
                </a:lnTo>
                <a:lnTo>
                  <a:pt x="526147" y="1145685"/>
                </a:lnTo>
                <a:lnTo>
                  <a:pt x="567674" y="1167204"/>
                </a:lnTo>
                <a:lnTo>
                  <a:pt x="611567" y="1184422"/>
                </a:lnTo>
                <a:lnTo>
                  <a:pt x="657553" y="1197063"/>
                </a:lnTo>
                <a:lnTo>
                  <a:pt x="705353" y="1204850"/>
                </a:lnTo>
                <a:lnTo>
                  <a:pt x="754692" y="1207507"/>
                </a:lnTo>
                <a:lnTo>
                  <a:pt x="1358108" y="1207507"/>
                </a:lnTo>
                <a:lnTo>
                  <a:pt x="1347556" y="1221726"/>
                </a:lnTo>
                <a:lnTo>
                  <a:pt x="1318917" y="1255914"/>
                </a:lnTo>
                <a:lnTo>
                  <a:pt x="1288340" y="1288341"/>
                </a:lnTo>
                <a:lnTo>
                  <a:pt x="1255914" y="1318918"/>
                </a:lnTo>
                <a:lnTo>
                  <a:pt x="1221725" y="1347557"/>
                </a:lnTo>
                <a:lnTo>
                  <a:pt x="1185864" y="1374169"/>
                </a:lnTo>
                <a:lnTo>
                  <a:pt x="1148419" y="1398667"/>
                </a:lnTo>
                <a:lnTo>
                  <a:pt x="1109477" y="1420961"/>
                </a:lnTo>
                <a:lnTo>
                  <a:pt x="1069128" y="1440963"/>
                </a:lnTo>
                <a:lnTo>
                  <a:pt x="1027459" y="1458586"/>
                </a:lnTo>
                <a:lnTo>
                  <a:pt x="984559" y="1473739"/>
                </a:lnTo>
                <a:lnTo>
                  <a:pt x="940517" y="1486336"/>
                </a:lnTo>
                <a:lnTo>
                  <a:pt x="895421" y="1496287"/>
                </a:lnTo>
                <a:lnTo>
                  <a:pt x="849359" y="1503505"/>
                </a:lnTo>
                <a:lnTo>
                  <a:pt x="802420" y="1507900"/>
                </a:lnTo>
                <a:lnTo>
                  <a:pt x="754698" y="1509385"/>
                </a:lnTo>
                <a:close/>
              </a:path>
              <a:path w="1509395" h="1509395">
                <a:moveTo>
                  <a:pt x="1358108" y="1207507"/>
                </a:moveTo>
                <a:lnTo>
                  <a:pt x="754692" y="1207507"/>
                </a:lnTo>
                <a:lnTo>
                  <a:pt x="804031" y="1204850"/>
                </a:lnTo>
                <a:lnTo>
                  <a:pt x="851832" y="1197063"/>
                </a:lnTo>
                <a:lnTo>
                  <a:pt x="897817" y="1184422"/>
                </a:lnTo>
                <a:lnTo>
                  <a:pt x="941711" y="1167204"/>
                </a:lnTo>
                <a:lnTo>
                  <a:pt x="983237" y="1145685"/>
                </a:lnTo>
                <a:lnTo>
                  <a:pt x="1022119" y="1120140"/>
                </a:lnTo>
                <a:lnTo>
                  <a:pt x="1058081" y="1090847"/>
                </a:lnTo>
                <a:lnTo>
                  <a:pt x="1090847" y="1058081"/>
                </a:lnTo>
                <a:lnTo>
                  <a:pt x="1120141" y="1022119"/>
                </a:lnTo>
                <a:lnTo>
                  <a:pt x="1145685" y="983237"/>
                </a:lnTo>
                <a:lnTo>
                  <a:pt x="1167205" y="941711"/>
                </a:lnTo>
                <a:lnTo>
                  <a:pt x="1184423" y="897817"/>
                </a:lnTo>
                <a:lnTo>
                  <a:pt x="1197064" y="851832"/>
                </a:lnTo>
                <a:lnTo>
                  <a:pt x="1204851" y="804031"/>
                </a:lnTo>
                <a:lnTo>
                  <a:pt x="1207507" y="754688"/>
                </a:lnTo>
                <a:lnTo>
                  <a:pt x="1204851" y="705353"/>
                </a:lnTo>
                <a:lnTo>
                  <a:pt x="1197064" y="657552"/>
                </a:lnTo>
                <a:lnTo>
                  <a:pt x="1184423" y="611567"/>
                </a:lnTo>
                <a:lnTo>
                  <a:pt x="1167205" y="567673"/>
                </a:lnTo>
                <a:lnTo>
                  <a:pt x="1145685" y="526147"/>
                </a:lnTo>
                <a:lnTo>
                  <a:pt x="1120141" y="487265"/>
                </a:lnTo>
                <a:lnTo>
                  <a:pt x="1090847" y="451303"/>
                </a:lnTo>
                <a:lnTo>
                  <a:pt x="1058081" y="418537"/>
                </a:lnTo>
                <a:lnTo>
                  <a:pt x="1022119" y="389244"/>
                </a:lnTo>
                <a:lnTo>
                  <a:pt x="983237" y="363699"/>
                </a:lnTo>
                <a:lnTo>
                  <a:pt x="941711" y="342179"/>
                </a:lnTo>
                <a:lnTo>
                  <a:pt x="897817" y="324961"/>
                </a:lnTo>
                <a:lnTo>
                  <a:pt x="851832" y="312321"/>
                </a:lnTo>
                <a:lnTo>
                  <a:pt x="804031" y="304533"/>
                </a:lnTo>
                <a:lnTo>
                  <a:pt x="754692" y="301876"/>
                </a:lnTo>
                <a:lnTo>
                  <a:pt x="754692" y="0"/>
                </a:lnTo>
                <a:lnTo>
                  <a:pt x="802420" y="1484"/>
                </a:lnTo>
                <a:lnTo>
                  <a:pt x="849359" y="5880"/>
                </a:lnTo>
                <a:lnTo>
                  <a:pt x="895421" y="13097"/>
                </a:lnTo>
                <a:lnTo>
                  <a:pt x="940517" y="23049"/>
                </a:lnTo>
                <a:lnTo>
                  <a:pt x="984559" y="35645"/>
                </a:lnTo>
                <a:lnTo>
                  <a:pt x="1027459" y="50799"/>
                </a:lnTo>
                <a:lnTo>
                  <a:pt x="1069128" y="68421"/>
                </a:lnTo>
                <a:lnTo>
                  <a:pt x="1109477" y="88424"/>
                </a:lnTo>
                <a:lnTo>
                  <a:pt x="1148419" y="110718"/>
                </a:lnTo>
                <a:lnTo>
                  <a:pt x="1185864" y="135215"/>
                </a:lnTo>
                <a:lnTo>
                  <a:pt x="1221725" y="161828"/>
                </a:lnTo>
                <a:lnTo>
                  <a:pt x="1255914" y="190467"/>
                </a:lnTo>
                <a:lnTo>
                  <a:pt x="1288340" y="221044"/>
                </a:lnTo>
                <a:lnTo>
                  <a:pt x="1318917" y="253471"/>
                </a:lnTo>
                <a:lnTo>
                  <a:pt x="1347556" y="287659"/>
                </a:lnTo>
                <a:lnTo>
                  <a:pt x="1374169" y="323520"/>
                </a:lnTo>
                <a:lnTo>
                  <a:pt x="1398666" y="360965"/>
                </a:lnTo>
                <a:lnTo>
                  <a:pt x="1420961" y="399907"/>
                </a:lnTo>
                <a:lnTo>
                  <a:pt x="1440963" y="440257"/>
                </a:lnTo>
                <a:lnTo>
                  <a:pt x="1458585" y="481925"/>
                </a:lnTo>
                <a:lnTo>
                  <a:pt x="1473739" y="524825"/>
                </a:lnTo>
                <a:lnTo>
                  <a:pt x="1486336" y="568867"/>
                </a:lnTo>
                <a:lnTo>
                  <a:pt x="1496287" y="613963"/>
                </a:lnTo>
                <a:lnTo>
                  <a:pt x="1503504" y="660025"/>
                </a:lnTo>
                <a:lnTo>
                  <a:pt x="1507900" y="706964"/>
                </a:lnTo>
                <a:lnTo>
                  <a:pt x="1509385" y="754688"/>
                </a:lnTo>
                <a:lnTo>
                  <a:pt x="1507900" y="802420"/>
                </a:lnTo>
                <a:lnTo>
                  <a:pt x="1503504" y="849359"/>
                </a:lnTo>
                <a:lnTo>
                  <a:pt x="1496287" y="895421"/>
                </a:lnTo>
                <a:lnTo>
                  <a:pt x="1486336" y="940517"/>
                </a:lnTo>
                <a:lnTo>
                  <a:pt x="1473739" y="984559"/>
                </a:lnTo>
                <a:lnTo>
                  <a:pt x="1458585" y="1027459"/>
                </a:lnTo>
                <a:lnTo>
                  <a:pt x="1440963" y="1069128"/>
                </a:lnTo>
                <a:lnTo>
                  <a:pt x="1420961" y="1109477"/>
                </a:lnTo>
                <a:lnTo>
                  <a:pt x="1398666" y="1148419"/>
                </a:lnTo>
                <a:lnTo>
                  <a:pt x="1374169" y="1185864"/>
                </a:lnTo>
                <a:lnTo>
                  <a:pt x="1358108" y="1207507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7642B150-888E-67D6-B4E0-2391D9622F12}"/>
              </a:ext>
            </a:extLst>
          </p:cNvPr>
          <p:cNvSpPr/>
          <p:nvPr/>
        </p:nvSpPr>
        <p:spPr>
          <a:xfrm>
            <a:off x="13967224" y="6279143"/>
            <a:ext cx="1509395" cy="1490345"/>
          </a:xfrm>
          <a:custGeom>
            <a:avLst/>
            <a:gdLst/>
            <a:ahLst/>
            <a:cxnLst/>
            <a:rect l="l" t="t" r="r" b="b"/>
            <a:pathLst>
              <a:path w="1509395" h="1490345">
                <a:moveTo>
                  <a:pt x="1358158" y="1188104"/>
                </a:moveTo>
                <a:lnTo>
                  <a:pt x="756496" y="1188104"/>
                </a:lnTo>
                <a:lnTo>
                  <a:pt x="803447" y="1185501"/>
                </a:lnTo>
                <a:lnTo>
                  <a:pt x="849360" y="1178117"/>
                </a:lnTo>
                <a:lnTo>
                  <a:pt x="893920" y="1166155"/>
                </a:lnTo>
                <a:lnTo>
                  <a:pt x="936810" y="1149813"/>
                </a:lnTo>
                <a:lnTo>
                  <a:pt x="977714" y="1129293"/>
                </a:lnTo>
                <a:lnTo>
                  <a:pt x="1016316" y="1104796"/>
                </a:lnTo>
                <a:lnTo>
                  <a:pt x="1052299" y="1076521"/>
                </a:lnTo>
                <a:lnTo>
                  <a:pt x="1085347" y="1044671"/>
                </a:lnTo>
                <a:lnTo>
                  <a:pt x="1115144" y="1009446"/>
                </a:lnTo>
                <a:lnTo>
                  <a:pt x="1141374" y="971046"/>
                </a:lnTo>
                <a:lnTo>
                  <a:pt x="1163720" y="929671"/>
                </a:lnTo>
                <a:lnTo>
                  <a:pt x="1181867" y="885524"/>
                </a:lnTo>
                <a:lnTo>
                  <a:pt x="1195497" y="838804"/>
                </a:lnTo>
                <a:lnTo>
                  <a:pt x="1204105" y="790903"/>
                </a:lnTo>
                <a:lnTo>
                  <a:pt x="1207524" y="743294"/>
                </a:lnTo>
                <a:lnTo>
                  <a:pt x="1205947" y="696297"/>
                </a:lnTo>
                <a:lnTo>
                  <a:pt x="1199568" y="650233"/>
                </a:lnTo>
                <a:lnTo>
                  <a:pt x="1188581" y="605423"/>
                </a:lnTo>
                <a:lnTo>
                  <a:pt x="1173180" y="562186"/>
                </a:lnTo>
                <a:lnTo>
                  <a:pt x="1153559" y="520843"/>
                </a:lnTo>
                <a:lnTo>
                  <a:pt x="1129910" y="481716"/>
                </a:lnTo>
                <a:lnTo>
                  <a:pt x="1102429" y="445124"/>
                </a:lnTo>
                <a:lnTo>
                  <a:pt x="1071308" y="411388"/>
                </a:lnTo>
                <a:lnTo>
                  <a:pt x="1036742" y="380828"/>
                </a:lnTo>
                <a:lnTo>
                  <a:pt x="998924" y="353766"/>
                </a:lnTo>
                <a:lnTo>
                  <a:pt x="958048" y="330521"/>
                </a:lnTo>
                <a:lnTo>
                  <a:pt x="914307" y="311415"/>
                </a:lnTo>
                <a:lnTo>
                  <a:pt x="867896" y="296767"/>
                </a:lnTo>
                <a:lnTo>
                  <a:pt x="823627" y="277390"/>
                </a:lnTo>
                <a:lnTo>
                  <a:pt x="788865" y="246284"/>
                </a:lnTo>
                <a:lnTo>
                  <a:pt x="765397" y="206479"/>
                </a:lnTo>
                <a:lnTo>
                  <a:pt x="755009" y="161004"/>
                </a:lnTo>
                <a:lnTo>
                  <a:pt x="759485" y="112887"/>
                </a:lnTo>
                <a:lnTo>
                  <a:pt x="778863" y="68618"/>
                </a:lnTo>
                <a:lnTo>
                  <a:pt x="809968" y="33856"/>
                </a:lnTo>
                <a:lnTo>
                  <a:pt x="849773" y="10388"/>
                </a:lnTo>
                <a:lnTo>
                  <a:pt x="895248" y="0"/>
                </a:lnTo>
                <a:lnTo>
                  <a:pt x="943365" y="4476"/>
                </a:lnTo>
                <a:lnTo>
                  <a:pt x="990293" y="18202"/>
                </a:lnTo>
                <a:lnTo>
                  <a:pt x="1035664" y="34680"/>
                </a:lnTo>
                <a:lnTo>
                  <a:pt x="1079410" y="53795"/>
                </a:lnTo>
                <a:lnTo>
                  <a:pt x="1121460" y="75431"/>
                </a:lnTo>
                <a:lnTo>
                  <a:pt x="1161745" y="99474"/>
                </a:lnTo>
                <a:lnTo>
                  <a:pt x="1200196" y="125807"/>
                </a:lnTo>
                <a:lnTo>
                  <a:pt x="1236742" y="154315"/>
                </a:lnTo>
                <a:lnTo>
                  <a:pt x="1271313" y="184883"/>
                </a:lnTo>
                <a:lnTo>
                  <a:pt x="1303840" y="217395"/>
                </a:lnTo>
                <a:lnTo>
                  <a:pt x="1334254" y="251737"/>
                </a:lnTo>
                <a:lnTo>
                  <a:pt x="1362484" y="287792"/>
                </a:lnTo>
                <a:lnTo>
                  <a:pt x="1388460" y="325445"/>
                </a:lnTo>
                <a:lnTo>
                  <a:pt x="1412114" y="364581"/>
                </a:lnTo>
                <a:lnTo>
                  <a:pt x="1433374" y="405085"/>
                </a:lnTo>
                <a:lnTo>
                  <a:pt x="1452172" y="446840"/>
                </a:lnTo>
                <a:lnTo>
                  <a:pt x="1468438" y="489733"/>
                </a:lnTo>
                <a:lnTo>
                  <a:pt x="1482101" y="533646"/>
                </a:lnTo>
                <a:lnTo>
                  <a:pt x="1493093" y="578465"/>
                </a:lnTo>
                <a:lnTo>
                  <a:pt x="1501344" y="624075"/>
                </a:lnTo>
                <a:lnTo>
                  <a:pt x="1506783" y="670360"/>
                </a:lnTo>
                <a:lnTo>
                  <a:pt x="1509340" y="717204"/>
                </a:lnTo>
                <a:lnTo>
                  <a:pt x="1508948" y="764492"/>
                </a:lnTo>
                <a:lnTo>
                  <a:pt x="1505534" y="812110"/>
                </a:lnTo>
                <a:lnTo>
                  <a:pt x="1499031" y="859941"/>
                </a:lnTo>
                <a:lnTo>
                  <a:pt x="1489367" y="907870"/>
                </a:lnTo>
                <a:lnTo>
                  <a:pt x="1476669" y="955086"/>
                </a:lnTo>
                <a:lnTo>
                  <a:pt x="1461186" y="1000806"/>
                </a:lnTo>
                <a:lnTo>
                  <a:pt x="1443031" y="1044959"/>
                </a:lnTo>
                <a:lnTo>
                  <a:pt x="1422319" y="1087472"/>
                </a:lnTo>
                <a:lnTo>
                  <a:pt x="1399162" y="1128273"/>
                </a:lnTo>
                <a:lnTo>
                  <a:pt x="1373675" y="1167289"/>
                </a:lnTo>
                <a:lnTo>
                  <a:pt x="1358158" y="1188104"/>
                </a:lnTo>
                <a:close/>
              </a:path>
              <a:path w="1509395" h="1490345">
                <a:moveTo>
                  <a:pt x="743553" y="1489897"/>
                </a:moveTo>
                <a:lnTo>
                  <a:pt x="741433" y="1489897"/>
                </a:lnTo>
                <a:lnTo>
                  <a:pt x="694206" y="1487547"/>
                </a:lnTo>
                <a:lnTo>
                  <a:pt x="646245" y="1482090"/>
                </a:lnTo>
                <a:lnTo>
                  <a:pt x="598116" y="1473475"/>
                </a:lnTo>
                <a:lnTo>
                  <a:pt x="550634" y="1461812"/>
                </a:lnTo>
                <a:lnTo>
                  <a:pt x="504586" y="1447331"/>
                </a:lnTo>
                <a:lnTo>
                  <a:pt x="460047" y="1430145"/>
                </a:lnTo>
                <a:lnTo>
                  <a:pt x="417092" y="1410366"/>
                </a:lnTo>
                <a:lnTo>
                  <a:pt x="375795" y="1388107"/>
                </a:lnTo>
                <a:lnTo>
                  <a:pt x="336231" y="1363478"/>
                </a:lnTo>
                <a:lnTo>
                  <a:pt x="298475" y="1336593"/>
                </a:lnTo>
                <a:lnTo>
                  <a:pt x="262601" y="1307565"/>
                </a:lnTo>
                <a:lnTo>
                  <a:pt x="228685" y="1276504"/>
                </a:lnTo>
                <a:lnTo>
                  <a:pt x="196800" y="1243524"/>
                </a:lnTo>
                <a:lnTo>
                  <a:pt x="167023" y="1208736"/>
                </a:lnTo>
                <a:lnTo>
                  <a:pt x="139426" y="1172253"/>
                </a:lnTo>
                <a:lnTo>
                  <a:pt x="114086" y="1134188"/>
                </a:lnTo>
                <a:lnTo>
                  <a:pt x="91077" y="1094651"/>
                </a:lnTo>
                <a:lnTo>
                  <a:pt x="70473" y="1053757"/>
                </a:lnTo>
                <a:lnTo>
                  <a:pt x="52349" y="1011616"/>
                </a:lnTo>
                <a:lnTo>
                  <a:pt x="36780" y="968341"/>
                </a:lnTo>
                <a:lnTo>
                  <a:pt x="23841" y="924045"/>
                </a:lnTo>
                <a:lnTo>
                  <a:pt x="13607" y="878839"/>
                </a:lnTo>
                <a:lnTo>
                  <a:pt x="6151" y="832836"/>
                </a:lnTo>
                <a:lnTo>
                  <a:pt x="1550" y="786148"/>
                </a:lnTo>
                <a:lnTo>
                  <a:pt x="33" y="743294"/>
                </a:lnTo>
                <a:lnTo>
                  <a:pt x="0" y="734484"/>
                </a:lnTo>
                <a:lnTo>
                  <a:pt x="1207" y="691167"/>
                </a:lnTo>
                <a:lnTo>
                  <a:pt x="5615" y="643097"/>
                </a:lnTo>
                <a:lnTo>
                  <a:pt x="13176" y="594792"/>
                </a:lnTo>
                <a:lnTo>
                  <a:pt x="25637" y="557069"/>
                </a:lnTo>
                <a:lnTo>
                  <a:pt x="47087" y="524403"/>
                </a:lnTo>
                <a:lnTo>
                  <a:pt x="76199" y="498333"/>
                </a:lnTo>
                <a:lnTo>
                  <a:pt x="111648" y="480399"/>
                </a:lnTo>
                <a:lnTo>
                  <a:pt x="150547" y="472329"/>
                </a:lnTo>
                <a:lnTo>
                  <a:pt x="189562" y="474571"/>
                </a:lnTo>
                <a:lnTo>
                  <a:pt x="226695" y="486748"/>
                </a:lnTo>
                <a:lnTo>
                  <a:pt x="259951" y="508481"/>
                </a:lnTo>
                <a:lnTo>
                  <a:pt x="286390" y="538134"/>
                </a:lnTo>
                <a:lnTo>
                  <a:pt x="303955" y="573043"/>
                </a:lnTo>
                <a:lnTo>
                  <a:pt x="311976" y="611290"/>
                </a:lnTo>
                <a:lnTo>
                  <a:pt x="309783" y="650957"/>
                </a:lnTo>
                <a:lnTo>
                  <a:pt x="303276" y="699188"/>
                </a:lnTo>
                <a:lnTo>
                  <a:pt x="301940" y="746900"/>
                </a:lnTo>
                <a:lnTo>
                  <a:pt x="305568" y="793783"/>
                </a:lnTo>
                <a:lnTo>
                  <a:pt x="313952" y="839525"/>
                </a:lnTo>
                <a:lnTo>
                  <a:pt x="326886" y="883813"/>
                </a:lnTo>
                <a:lnTo>
                  <a:pt x="344161" y="926336"/>
                </a:lnTo>
                <a:lnTo>
                  <a:pt x="365569" y="966782"/>
                </a:lnTo>
                <a:lnTo>
                  <a:pt x="390904" y="1004839"/>
                </a:lnTo>
                <a:lnTo>
                  <a:pt x="419957" y="1040196"/>
                </a:lnTo>
                <a:lnTo>
                  <a:pt x="452522" y="1072540"/>
                </a:lnTo>
                <a:lnTo>
                  <a:pt x="488390" y="1101561"/>
                </a:lnTo>
                <a:lnTo>
                  <a:pt x="527354" y="1126946"/>
                </a:lnTo>
                <a:lnTo>
                  <a:pt x="569206" y="1148383"/>
                </a:lnTo>
                <a:lnTo>
                  <a:pt x="613739" y="1165560"/>
                </a:lnTo>
                <a:lnTo>
                  <a:pt x="660746" y="1178167"/>
                </a:lnTo>
                <a:lnTo>
                  <a:pt x="708823" y="1185726"/>
                </a:lnTo>
                <a:lnTo>
                  <a:pt x="756496" y="1188104"/>
                </a:lnTo>
                <a:lnTo>
                  <a:pt x="1358158" y="1188104"/>
                </a:lnTo>
                <a:lnTo>
                  <a:pt x="1345972" y="1204449"/>
                </a:lnTo>
                <a:lnTo>
                  <a:pt x="1316167" y="1239680"/>
                </a:lnTo>
                <a:lnTo>
                  <a:pt x="1284373" y="1272910"/>
                </a:lnTo>
                <a:lnTo>
                  <a:pt x="1250704" y="1304066"/>
                </a:lnTo>
                <a:lnTo>
                  <a:pt x="1215274" y="1333077"/>
                </a:lnTo>
                <a:lnTo>
                  <a:pt x="1178197" y="1359870"/>
                </a:lnTo>
                <a:lnTo>
                  <a:pt x="1139587" y="1384373"/>
                </a:lnTo>
                <a:lnTo>
                  <a:pt x="1099558" y="1406513"/>
                </a:lnTo>
                <a:lnTo>
                  <a:pt x="1058223" y="1426219"/>
                </a:lnTo>
                <a:lnTo>
                  <a:pt x="1015696" y="1443417"/>
                </a:lnTo>
                <a:lnTo>
                  <a:pt x="972092" y="1458037"/>
                </a:lnTo>
                <a:lnTo>
                  <a:pt x="927523" y="1470005"/>
                </a:lnTo>
                <a:lnTo>
                  <a:pt x="882105" y="1479250"/>
                </a:lnTo>
                <a:lnTo>
                  <a:pt x="835950" y="1485699"/>
                </a:lnTo>
                <a:lnTo>
                  <a:pt x="789173" y="1489279"/>
                </a:lnTo>
                <a:lnTo>
                  <a:pt x="743553" y="1489897"/>
                </a:lnTo>
                <a:close/>
              </a:path>
            </a:pathLst>
          </a:custGeom>
          <a:solidFill>
            <a:srgbClr val="FFD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5423F472-D8C9-D096-5E09-EE8EA8EED5D2}"/>
              </a:ext>
            </a:extLst>
          </p:cNvPr>
          <p:cNvSpPr/>
          <p:nvPr/>
        </p:nvSpPr>
        <p:spPr>
          <a:xfrm>
            <a:off x="16397605" y="6286500"/>
            <a:ext cx="1509395" cy="1509395"/>
          </a:xfrm>
          <a:custGeom>
            <a:avLst/>
            <a:gdLst/>
            <a:ahLst/>
            <a:cxnLst/>
            <a:rect l="l" t="t" r="r" b="b"/>
            <a:pathLst>
              <a:path w="1509395" h="1509395">
                <a:moveTo>
                  <a:pt x="754697" y="1509385"/>
                </a:moveTo>
                <a:lnTo>
                  <a:pt x="706963" y="1507900"/>
                </a:lnTo>
                <a:lnTo>
                  <a:pt x="660024" y="1503505"/>
                </a:lnTo>
                <a:lnTo>
                  <a:pt x="613962" y="1496287"/>
                </a:lnTo>
                <a:lnTo>
                  <a:pt x="568866" y="1486336"/>
                </a:lnTo>
                <a:lnTo>
                  <a:pt x="524824" y="1473739"/>
                </a:lnTo>
                <a:lnTo>
                  <a:pt x="481925" y="1458586"/>
                </a:lnTo>
                <a:lnTo>
                  <a:pt x="440256" y="1440963"/>
                </a:lnTo>
                <a:lnTo>
                  <a:pt x="399906" y="1420961"/>
                </a:lnTo>
                <a:lnTo>
                  <a:pt x="360965" y="1398667"/>
                </a:lnTo>
                <a:lnTo>
                  <a:pt x="323519" y="1374169"/>
                </a:lnTo>
                <a:lnTo>
                  <a:pt x="287658" y="1347557"/>
                </a:lnTo>
                <a:lnTo>
                  <a:pt x="253470" y="1318918"/>
                </a:lnTo>
                <a:lnTo>
                  <a:pt x="221043" y="1288341"/>
                </a:lnTo>
                <a:lnTo>
                  <a:pt x="190466" y="1255914"/>
                </a:lnTo>
                <a:lnTo>
                  <a:pt x="161827" y="1221726"/>
                </a:lnTo>
                <a:lnTo>
                  <a:pt x="135214" y="1185864"/>
                </a:lnTo>
                <a:lnTo>
                  <a:pt x="110717" y="1148419"/>
                </a:lnTo>
                <a:lnTo>
                  <a:pt x="88423" y="1109477"/>
                </a:lnTo>
                <a:lnTo>
                  <a:pt x="68420" y="1069128"/>
                </a:lnTo>
                <a:lnTo>
                  <a:pt x="50798" y="1027459"/>
                </a:lnTo>
                <a:lnTo>
                  <a:pt x="35644" y="984559"/>
                </a:lnTo>
                <a:lnTo>
                  <a:pt x="23048" y="940517"/>
                </a:lnTo>
                <a:lnTo>
                  <a:pt x="13096" y="895421"/>
                </a:lnTo>
                <a:lnTo>
                  <a:pt x="5879" y="849359"/>
                </a:lnTo>
                <a:lnTo>
                  <a:pt x="1483" y="802420"/>
                </a:lnTo>
                <a:lnTo>
                  <a:pt x="0" y="754663"/>
                </a:lnTo>
                <a:lnTo>
                  <a:pt x="1483" y="706964"/>
                </a:lnTo>
                <a:lnTo>
                  <a:pt x="5879" y="660025"/>
                </a:lnTo>
                <a:lnTo>
                  <a:pt x="13096" y="613963"/>
                </a:lnTo>
                <a:lnTo>
                  <a:pt x="23048" y="568867"/>
                </a:lnTo>
                <a:lnTo>
                  <a:pt x="35644" y="524825"/>
                </a:lnTo>
                <a:lnTo>
                  <a:pt x="50798" y="481925"/>
                </a:lnTo>
                <a:lnTo>
                  <a:pt x="68420" y="440257"/>
                </a:lnTo>
                <a:lnTo>
                  <a:pt x="88423" y="399907"/>
                </a:lnTo>
                <a:lnTo>
                  <a:pt x="110717" y="360965"/>
                </a:lnTo>
                <a:lnTo>
                  <a:pt x="135214" y="323520"/>
                </a:lnTo>
                <a:lnTo>
                  <a:pt x="161827" y="287659"/>
                </a:lnTo>
                <a:lnTo>
                  <a:pt x="190466" y="253471"/>
                </a:lnTo>
                <a:lnTo>
                  <a:pt x="221043" y="221044"/>
                </a:lnTo>
                <a:lnTo>
                  <a:pt x="253470" y="190467"/>
                </a:lnTo>
                <a:lnTo>
                  <a:pt x="287658" y="161828"/>
                </a:lnTo>
                <a:lnTo>
                  <a:pt x="323519" y="135215"/>
                </a:lnTo>
                <a:lnTo>
                  <a:pt x="360965" y="110718"/>
                </a:lnTo>
                <a:lnTo>
                  <a:pt x="399906" y="88424"/>
                </a:lnTo>
                <a:lnTo>
                  <a:pt x="440256" y="68421"/>
                </a:lnTo>
                <a:lnTo>
                  <a:pt x="481925" y="50799"/>
                </a:lnTo>
                <a:lnTo>
                  <a:pt x="524824" y="35645"/>
                </a:lnTo>
                <a:lnTo>
                  <a:pt x="568866" y="23049"/>
                </a:lnTo>
                <a:lnTo>
                  <a:pt x="613962" y="13097"/>
                </a:lnTo>
                <a:lnTo>
                  <a:pt x="660024" y="5880"/>
                </a:lnTo>
                <a:lnTo>
                  <a:pt x="706963" y="1484"/>
                </a:lnTo>
                <a:lnTo>
                  <a:pt x="754691" y="0"/>
                </a:lnTo>
                <a:lnTo>
                  <a:pt x="754691" y="301876"/>
                </a:lnTo>
                <a:lnTo>
                  <a:pt x="705352" y="304533"/>
                </a:lnTo>
                <a:lnTo>
                  <a:pt x="657552" y="312321"/>
                </a:lnTo>
                <a:lnTo>
                  <a:pt x="611566" y="324961"/>
                </a:lnTo>
                <a:lnTo>
                  <a:pt x="567673" y="342179"/>
                </a:lnTo>
                <a:lnTo>
                  <a:pt x="526146" y="363699"/>
                </a:lnTo>
                <a:lnTo>
                  <a:pt x="487264" y="389244"/>
                </a:lnTo>
                <a:lnTo>
                  <a:pt x="451302" y="418537"/>
                </a:lnTo>
                <a:lnTo>
                  <a:pt x="418536" y="451303"/>
                </a:lnTo>
                <a:lnTo>
                  <a:pt x="389243" y="487265"/>
                </a:lnTo>
                <a:lnTo>
                  <a:pt x="363698" y="526147"/>
                </a:lnTo>
                <a:lnTo>
                  <a:pt x="342179" y="567673"/>
                </a:lnTo>
                <a:lnTo>
                  <a:pt x="324960" y="611567"/>
                </a:lnTo>
                <a:lnTo>
                  <a:pt x="312320" y="657552"/>
                </a:lnTo>
                <a:lnTo>
                  <a:pt x="304533" y="705353"/>
                </a:lnTo>
                <a:lnTo>
                  <a:pt x="301876" y="754692"/>
                </a:lnTo>
                <a:lnTo>
                  <a:pt x="304533" y="804031"/>
                </a:lnTo>
                <a:lnTo>
                  <a:pt x="312320" y="851832"/>
                </a:lnTo>
                <a:lnTo>
                  <a:pt x="324960" y="897817"/>
                </a:lnTo>
                <a:lnTo>
                  <a:pt x="342179" y="941711"/>
                </a:lnTo>
                <a:lnTo>
                  <a:pt x="363698" y="983237"/>
                </a:lnTo>
                <a:lnTo>
                  <a:pt x="389243" y="1022119"/>
                </a:lnTo>
                <a:lnTo>
                  <a:pt x="418536" y="1058081"/>
                </a:lnTo>
                <a:lnTo>
                  <a:pt x="451302" y="1090847"/>
                </a:lnTo>
                <a:lnTo>
                  <a:pt x="487264" y="1120140"/>
                </a:lnTo>
                <a:lnTo>
                  <a:pt x="526146" y="1145685"/>
                </a:lnTo>
                <a:lnTo>
                  <a:pt x="567673" y="1167204"/>
                </a:lnTo>
                <a:lnTo>
                  <a:pt x="611566" y="1184422"/>
                </a:lnTo>
                <a:lnTo>
                  <a:pt x="657552" y="1197063"/>
                </a:lnTo>
                <a:lnTo>
                  <a:pt x="705352" y="1204850"/>
                </a:lnTo>
                <a:lnTo>
                  <a:pt x="754691" y="1207507"/>
                </a:lnTo>
                <a:lnTo>
                  <a:pt x="1358108" y="1207507"/>
                </a:lnTo>
                <a:lnTo>
                  <a:pt x="1347556" y="1221726"/>
                </a:lnTo>
                <a:lnTo>
                  <a:pt x="1318917" y="1255914"/>
                </a:lnTo>
                <a:lnTo>
                  <a:pt x="1288340" y="1288341"/>
                </a:lnTo>
                <a:lnTo>
                  <a:pt x="1255913" y="1318918"/>
                </a:lnTo>
                <a:lnTo>
                  <a:pt x="1221725" y="1347557"/>
                </a:lnTo>
                <a:lnTo>
                  <a:pt x="1185864" y="1374169"/>
                </a:lnTo>
                <a:lnTo>
                  <a:pt x="1148418" y="1398667"/>
                </a:lnTo>
                <a:lnTo>
                  <a:pt x="1109476" y="1420961"/>
                </a:lnTo>
                <a:lnTo>
                  <a:pt x="1069127" y="1440963"/>
                </a:lnTo>
                <a:lnTo>
                  <a:pt x="1027458" y="1458586"/>
                </a:lnTo>
                <a:lnTo>
                  <a:pt x="984559" y="1473739"/>
                </a:lnTo>
                <a:lnTo>
                  <a:pt x="940516" y="1486336"/>
                </a:lnTo>
                <a:lnTo>
                  <a:pt x="895420" y="1496287"/>
                </a:lnTo>
                <a:lnTo>
                  <a:pt x="849358" y="1503505"/>
                </a:lnTo>
                <a:lnTo>
                  <a:pt x="802419" y="1507900"/>
                </a:lnTo>
                <a:lnTo>
                  <a:pt x="754697" y="1509385"/>
                </a:lnTo>
                <a:close/>
              </a:path>
              <a:path w="1509395" h="1509395">
                <a:moveTo>
                  <a:pt x="1358108" y="1207507"/>
                </a:moveTo>
                <a:lnTo>
                  <a:pt x="754691" y="1207507"/>
                </a:lnTo>
                <a:lnTo>
                  <a:pt x="804030" y="1204850"/>
                </a:lnTo>
                <a:lnTo>
                  <a:pt x="851831" y="1197063"/>
                </a:lnTo>
                <a:lnTo>
                  <a:pt x="897816" y="1184422"/>
                </a:lnTo>
                <a:lnTo>
                  <a:pt x="941710" y="1167204"/>
                </a:lnTo>
                <a:lnTo>
                  <a:pt x="983236" y="1145685"/>
                </a:lnTo>
                <a:lnTo>
                  <a:pt x="1022118" y="1120140"/>
                </a:lnTo>
                <a:lnTo>
                  <a:pt x="1058080" y="1090847"/>
                </a:lnTo>
                <a:lnTo>
                  <a:pt x="1090846" y="1058081"/>
                </a:lnTo>
                <a:lnTo>
                  <a:pt x="1120140" y="1022119"/>
                </a:lnTo>
                <a:lnTo>
                  <a:pt x="1145684" y="983237"/>
                </a:lnTo>
                <a:lnTo>
                  <a:pt x="1167204" y="941711"/>
                </a:lnTo>
                <a:lnTo>
                  <a:pt x="1184422" y="897817"/>
                </a:lnTo>
                <a:lnTo>
                  <a:pt x="1197063" y="851832"/>
                </a:lnTo>
                <a:lnTo>
                  <a:pt x="1204850" y="804031"/>
                </a:lnTo>
                <a:lnTo>
                  <a:pt x="1207505" y="754663"/>
                </a:lnTo>
                <a:lnTo>
                  <a:pt x="1204850" y="705353"/>
                </a:lnTo>
                <a:lnTo>
                  <a:pt x="1197063" y="657552"/>
                </a:lnTo>
                <a:lnTo>
                  <a:pt x="1184422" y="611567"/>
                </a:lnTo>
                <a:lnTo>
                  <a:pt x="1167204" y="567673"/>
                </a:lnTo>
                <a:lnTo>
                  <a:pt x="1145684" y="526147"/>
                </a:lnTo>
                <a:lnTo>
                  <a:pt x="1120140" y="487265"/>
                </a:lnTo>
                <a:lnTo>
                  <a:pt x="1090846" y="451303"/>
                </a:lnTo>
                <a:lnTo>
                  <a:pt x="1058080" y="418537"/>
                </a:lnTo>
                <a:lnTo>
                  <a:pt x="1022118" y="389244"/>
                </a:lnTo>
                <a:lnTo>
                  <a:pt x="983236" y="363699"/>
                </a:lnTo>
                <a:lnTo>
                  <a:pt x="941710" y="342179"/>
                </a:lnTo>
                <a:lnTo>
                  <a:pt x="897816" y="324961"/>
                </a:lnTo>
                <a:lnTo>
                  <a:pt x="851831" y="312321"/>
                </a:lnTo>
                <a:lnTo>
                  <a:pt x="804030" y="304533"/>
                </a:lnTo>
                <a:lnTo>
                  <a:pt x="754691" y="301876"/>
                </a:lnTo>
                <a:lnTo>
                  <a:pt x="754691" y="0"/>
                </a:lnTo>
                <a:lnTo>
                  <a:pt x="802419" y="1484"/>
                </a:lnTo>
                <a:lnTo>
                  <a:pt x="849358" y="5880"/>
                </a:lnTo>
                <a:lnTo>
                  <a:pt x="895420" y="13097"/>
                </a:lnTo>
                <a:lnTo>
                  <a:pt x="940516" y="23049"/>
                </a:lnTo>
                <a:lnTo>
                  <a:pt x="984559" y="35645"/>
                </a:lnTo>
                <a:lnTo>
                  <a:pt x="1027458" y="50799"/>
                </a:lnTo>
                <a:lnTo>
                  <a:pt x="1069127" y="68421"/>
                </a:lnTo>
                <a:lnTo>
                  <a:pt x="1109476" y="88424"/>
                </a:lnTo>
                <a:lnTo>
                  <a:pt x="1148418" y="110718"/>
                </a:lnTo>
                <a:lnTo>
                  <a:pt x="1185864" y="135215"/>
                </a:lnTo>
                <a:lnTo>
                  <a:pt x="1221725" y="161828"/>
                </a:lnTo>
                <a:lnTo>
                  <a:pt x="1255913" y="190467"/>
                </a:lnTo>
                <a:lnTo>
                  <a:pt x="1288340" y="221044"/>
                </a:lnTo>
                <a:lnTo>
                  <a:pt x="1318917" y="253471"/>
                </a:lnTo>
                <a:lnTo>
                  <a:pt x="1347556" y="287659"/>
                </a:lnTo>
                <a:lnTo>
                  <a:pt x="1374169" y="323520"/>
                </a:lnTo>
                <a:lnTo>
                  <a:pt x="1398666" y="360965"/>
                </a:lnTo>
                <a:lnTo>
                  <a:pt x="1420960" y="399907"/>
                </a:lnTo>
                <a:lnTo>
                  <a:pt x="1440963" y="440257"/>
                </a:lnTo>
                <a:lnTo>
                  <a:pt x="1458585" y="481925"/>
                </a:lnTo>
                <a:lnTo>
                  <a:pt x="1473739" y="524825"/>
                </a:lnTo>
                <a:lnTo>
                  <a:pt x="1486335" y="568867"/>
                </a:lnTo>
                <a:lnTo>
                  <a:pt x="1496287" y="613963"/>
                </a:lnTo>
                <a:lnTo>
                  <a:pt x="1503504" y="660025"/>
                </a:lnTo>
                <a:lnTo>
                  <a:pt x="1507900" y="706964"/>
                </a:lnTo>
                <a:lnTo>
                  <a:pt x="1509383" y="754692"/>
                </a:lnTo>
                <a:lnTo>
                  <a:pt x="1507900" y="802420"/>
                </a:lnTo>
                <a:lnTo>
                  <a:pt x="1503504" y="849359"/>
                </a:lnTo>
                <a:lnTo>
                  <a:pt x="1496287" y="895421"/>
                </a:lnTo>
                <a:lnTo>
                  <a:pt x="1486335" y="940517"/>
                </a:lnTo>
                <a:lnTo>
                  <a:pt x="1473739" y="984559"/>
                </a:lnTo>
                <a:lnTo>
                  <a:pt x="1458585" y="1027459"/>
                </a:lnTo>
                <a:lnTo>
                  <a:pt x="1440963" y="1069128"/>
                </a:lnTo>
                <a:lnTo>
                  <a:pt x="1420960" y="1109477"/>
                </a:lnTo>
                <a:lnTo>
                  <a:pt x="1398666" y="1148419"/>
                </a:lnTo>
                <a:lnTo>
                  <a:pt x="1374169" y="1185864"/>
                </a:lnTo>
                <a:lnTo>
                  <a:pt x="1358108" y="1207507"/>
                </a:lnTo>
                <a:close/>
              </a:path>
            </a:pathLst>
          </a:custGeom>
          <a:solidFill>
            <a:srgbClr val="484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53BBAFE3-5D61-36F9-5DAA-591F254C233E}"/>
              </a:ext>
            </a:extLst>
          </p:cNvPr>
          <p:cNvSpPr/>
          <p:nvPr/>
        </p:nvSpPr>
        <p:spPr>
          <a:xfrm>
            <a:off x="16382242" y="6279143"/>
            <a:ext cx="1490345" cy="1490345"/>
          </a:xfrm>
          <a:custGeom>
            <a:avLst/>
            <a:gdLst/>
            <a:ahLst/>
            <a:cxnLst/>
            <a:rect l="l" t="t" r="r" b="b"/>
            <a:pathLst>
              <a:path w="1490345" h="1490345">
                <a:moveTo>
                  <a:pt x="1338847" y="1187957"/>
                </a:moveTo>
                <a:lnTo>
                  <a:pt x="726486" y="1187957"/>
                </a:lnTo>
                <a:lnTo>
                  <a:pt x="773298" y="1186414"/>
                </a:lnTo>
                <a:lnTo>
                  <a:pt x="819706" y="1180087"/>
                </a:lnTo>
                <a:lnTo>
                  <a:pt x="864480" y="1169227"/>
                </a:lnTo>
                <a:lnTo>
                  <a:pt x="907379" y="1154076"/>
                </a:lnTo>
                <a:lnTo>
                  <a:pt x="948162" y="1134876"/>
                </a:lnTo>
                <a:lnTo>
                  <a:pt x="986586" y="1111868"/>
                </a:lnTo>
                <a:lnTo>
                  <a:pt x="1022410" y="1085293"/>
                </a:lnTo>
                <a:lnTo>
                  <a:pt x="1055393" y="1055393"/>
                </a:lnTo>
                <a:lnTo>
                  <a:pt x="1085293" y="1022410"/>
                </a:lnTo>
                <a:lnTo>
                  <a:pt x="1111867" y="986586"/>
                </a:lnTo>
                <a:lnTo>
                  <a:pt x="1134876" y="948162"/>
                </a:lnTo>
                <a:lnTo>
                  <a:pt x="1154076" y="907379"/>
                </a:lnTo>
                <a:lnTo>
                  <a:pt x="1169227" y="864480"/>
                </a:lnTo>
                <a:lnTo>
                  <a:pt x="1180087" y="819706"/>
                </a:lnTo>
                <a:lnTo>
                  <a:pt x="1186414" y="773298"/>
                </a:lnTo>
                <a:lnTo>
                  <a:pt x="1187957" y="726486"/>
                </a:lnTo>
                <a:lnTo>
                  <a:pt x="1184758" y="680525"/>
                </a:lnTo>
                <a:lnTo>
                  <a:pt x="1177014" y="635693"/>
                </a:lnTo>
                <a:lnTo>
                  <a:pt x="1164923" y="592269"/>
                </a:lnTo>
                <a:lnTo>
                  <a:pt x="1148682" y="550531"/>
                </a:lnTo>
                <a:lnTo>
                  <a:pt x="1128490" y="510758"/>
                </a:lnTo>
                <a:lnTo>
                  <a:pt x="1104543" y="473229"/>
                </a:lnTo>
                <a:lnTo>
                  <a:pt x="1077040" y="438223"/>
                </a:lnTo>
                <a:lnTo>
                  <a:pt x="1046178" y="406018"/>
                </a:lnTo>
                <a:lnTo>
                  <a:pt x="1012156" y="376893"/>
                </a:lnTo>
                <a:lnTo>
                  <a:pt x="975170" y="351127"/>
                </a:lnTo>
                <a:lnTo>
                  <a:pt x="935418" y="328998"/>
                </a:lnTo>
                <a:lnTo>
                  <a:pt x="893098" y="310785"/>
                </a:lnTo>
                <a:lnTo>
                  <a:pt x="848408" y="296767"/>
                </a:lnTo>
                <a:lnTo>
                  <a:pt x="804138" y="277390"/>
                </a:lnTo>
                <a:lnTo>
                  <a:pt x="769377" y="246284"/>
                </a:lnTo>
                <a:lnTo>
                  <a:pt x="745909" y="206479"/>
                </a:lnTo>
                <a:lnTo>
                  <a:pt x="735520" y="161004"/>
                </a:lnTo>
                <a:lnTo>
                  <a:pt x="739997" y="112887"/>
                </a:lnTo>
                <a:lnTo>
                  <a:pt x="759375" y="68618"/>
                </a:lnTo>
                <a:lnTo>
                  <a:pt x="790483" y="33856"/>
                </a:lnTo>
                <a:lnTo>
                  <a:pt x="830285" y="10388"/>
                </a:lnTo>
                <a:lnTo>
                  <a:pt x="875760" y="0"/>
                </a:lnTo>
                <a:lnTo>
                  <a:pt x="923877" y="4476"/>
                </a:lnTo>
                <a:lnTo>
                  <a:pt x="969667" y="17839"/>
                </a:lnTo>
                <a:lnTo>
                  <a:pt x="1014040" y="33860"/>
                </a:lnTo>
                <a:lnTo>
                  <a:pt x="1056925" y="52433"/>
                </a:lnTo>
                <a:lnTo>
                  <a:pt x="1098245" y="73455"/>
                </a:lnTo>
                <a:lnTo>
                  <a:pt x="1137925" y="96820"/>
                </a:lnTo>
                <a:lnTo>
                  <a:pt x="1175892" y="122424"/>
                </a:lnTo>
                <a:lnTo>
                  <a:pt x="1212072" y="150162"/>
                </a:lnTo>
                <a:lnTo>
                  <a:pt x="1246390" y="179929"/>
                </a:lnTo>
                <a:lnTo>
                  <a:pt x="1278772" y="211620"/>
                </a:lnTo>
                <a:lnTo>
                  <a:pt x="1309144" y="245131"/>
                </a:lnTo>
                <a:lnTo>
                  <a:pt x="1337431" y="280356"/>
                </a:lnTo>
                <a:lnTo>
                  <a:pt x="1363559" y="317192"/>
                </a:lnTo>
                <a:lnTo>
                  <a:pt x="1387453" y="355533"/>
                </a:lnTo>
                <a:lnTo>
                  <a:pt x="1409040" y="395275"/>
                </a:lnTo>
                <a:lnTo>
                  <a:pt x="1428246" y="436313"/>
                </a:lnTo>
                <a:lnTo>
                  <a:pt x="1444994" y="478541"/>
                </a:lnTo>
                <a:lnTo>
                  <a:pt x="1459213" y="521857"/>
                </a:lnTo>
                <a:lnTo>
                  <a:pt x="1470827" y="566153"/>
                </a:lnTo>
                <a:lnTo>
                  <a:pt x="1479761" y="611327"/>
                </a:lnTo>
                <a:lnTo>
                  <a:pt x="1485942" y="657272"/>
                </a:lnTo>
                <a:lnTo>
                  <a:pt x="1489296" y="703885"/>
                </a:lnTo>
                <a:lnTo>
                  <a:pt x="1489747" y="751061"/>
                </a:lnTo>
                <a:lnTo>
                  <a:pt x="1487222" y="798694"/>
                </a:lnTo>
                <a:lnTo>
                  <a:pt x="1481725" y="846076"/>
                </a:lnTo>
                <a:lnTo>
                  <a:pt x="1473371" y="892509"/>
                </a:lnTo>
                <a:lnTo>
                  <a:pt x="1462250" y="937900"/>
                </a:lnTo>
                <a:lnTo>
                  <a:pt x="1448453" y="982159"/>
                </a:lnTo>
                <a:lnTo>
                  <a:pt x="1432071" y="1025195"/>
                </a:lnTo>
                <a:lnTo>
                  <a:pt x="1413195" y="1066917"/>
                </a:lnTo>
                <a:lnTo>
                  <a:pt x="1391916" y="1107235"/>
                </a:lnTo>
                <a:lnTo>
                  <a:pt x="1368324" y="1146058"/>
                </a:lnTo>
                <a:lnTo>
                  <a:pt x="1342510" y="1183295"/>
                </a:lnTo>
                <a:lnTo>
                  <a:pt x="1338847" y="1187957"/>
                </a:lnTo>
                <a:close/>
              </a:path>
              <a:path w="1490345" h="1490345">
                <a:moveTo>
                  <a:pt x="751060" y="1489747"/>
                </a:moveTo>
                <a:lnTo>
                  <a:pt x="703885" y="1489295"/>
                </a:lnTo>
                <a:lnTo>
                  <a:pt x="657272" y="1485942"/>
                </a:lnTo>
                <a:lnTo>
                  <a:pt x="611327" y="1479761"/>
                </a:lnTo>
                <a:lnTo>
                  <a:pt x="566153" y="1470826"/>
                </a:lnTo>
                <a:lnTo>
                  <a:pt x="521856" y="1459213"/>
                </a:lnTo>
                <a:lnTo>
                  <a:pt x="478541" y="1444994"/>
                </a:lnTo>
                <a:lnTo>
                  <a:pt x="436313" y="1428245"/>
                </a:lnTo>
                <a:lnTo>
                  <a:pt x="395275" y="1409040"/>
                </a:lnTo>
                <a:lnTo>
                  <a:pt x="355533" y="1387453"/>
                </a:lnTo>
                <a:lnTo>
                  <a:pt x="317192" y="1363559"/>
                </a:lnTo>
                <a:lnTo>
                  <a:pt x="280356" y="1337431"/>
                </a:lnTo>
                <a:lnTo>
                  <a:pt x="245131" y="1309144"/>
                </a:lnTo>
                <a:lnTo>
                  <a:pt x="211620" y="1278772"/>
                </a:lnTo>
                <a:lnTo>
                  <a:pt x="179929" y="1246390"/>
                </a:lnTo>
                <a:lnTo>
                  <a:pt x="150162" y="1212072"/>
                </a:lnTo>
                <a:lnTo>
                  <a:pt x="122424" y="1175892"/>
                </a:lnTo>
                <a:lnTo>
                  <a:pt x="96820" y="1137925"/>
                </a:lnTo>
                <a:lnTo>
                  <a:pt x="73455" y="1098245"/>
                </a:lnTo>
                <a:lnTo>
                  <a:pt x="52433" y="1056925"/>
                </a:lnTo>
                <a:lnTo>
                  <a:pt x="33859" y="1014041"/>
                </a:lnTo>
                <a:lnTo>
                  <a:pt x="17839" y="969667"/>
                </a:lnTo>
                <a:lnTo>
                  <a:pt x="4476" y="923877"/>
                </a:lnTo>
                <a:lnTo>
                  <a:pt x="0" y="875760"/>
                </a:lnTo>
                <a:lnTo>
                  <a:pt x="10388" y="830285"/>
                </a:lnTo>
                <a:lnTo>
                  <a:pt x="33856" y="790480"/>
                </a:lnTo>
                <a:lnTo>
                  <a:pt x="68618" y="759374"/>
                </a:lnTo>
                <a:lnTo>
                  <a:pt x="112887" y="739997"/>
                </a:lnTo>
                <a:lnTo>
                  <a:pt x="161004" y="735520"/>
                </a:lnTo>
                <a:lnTo>
                  <a:pt x="206480" y="745909"/>
                </a:lnTo>
                <a:lnTo>
                  <a:pt x="246284" y="769377"/>
                </a:lnTo>
                <a:lnTo>
                  <a:pt x="277390" y="804138"/>
                </a:lnTo>
                <a:lnTo>
                  <a:pt x="296767" y="848408"/>
                </a:lnTo>
                <a:lnTo>
                  <a:pt x="310786" y="893098"/>
                </a:lnTo>
                <a:lnTo>
                  <a:pt x="328998" y="935418"/>
                </a:lnTo>
                <a:lnTo>
                  <a:pt x="351127" y="975170"/>
                </a:lnTo>
                <a:lnTo>
                  <a:pt x="376894" y="1012156"/>
                </a:lnTo>
                <a:lnTo>
                  <a:pt x="406018" y="1046178"/>
                </a:lnTo>
                <a:lnTo>
                  <a:pt x="438223" y="1077040"/>
                </a:lnTo>
                <a:lnTo>
                  <a:pt x="473229" y="1104543"/>
                </a:lnTo>
                <a:lnTo>
                  <a:pt x="510758" y="1128489"/>
                </a:lnTo>
                <a:lnTo>
                  <a:pt x="550531" y="1148682"/>
                </a:lnTo>
                <a:lnTo>
                  <a:pt x="592269" y="1164923"/>
                </a:lnTo>
                <a:lnTo>
                  <a:pt x="635693" y="1177014"/>
                </a:lnTo>
                <a:lnTo>
                  <a:pt x="680525" y="1184758"/>
                </a:lnTo>
                <a:lnTo>
                  <a:pt x="726486" y="1187957"/>
                </a:lnTo>
                <a:lnTo>
                  <a:pt x="1338847" y="1187957"/>
                </a:lnTo>
                <a:lnTo>
                  <a:pt x="1314566" y="1218855"/>
                </a:lnTo>
                <a:lnTo>
                  <a:pt x="1284581" y="1252648"/>
                </a:lnTo>
                <a:lnTo>
                  <a:pt x="1252648" y="1284582"/>
                </a:lnTo>
                <a:lnTo>
                  <a:pt x="1218855" y="1314566"/>
                </a:lnTo>
                <a:lnTo>
                  <a:pt x="1183295" y="1342511"/>
                </a:lnTo>
                <a:lnTo>
                  <a:pt x="1146058" y="1368324"/>
                </a:lnTo>
                <a:lnTo>
                  <a:pt x="1107235" y="1391916"/>
                </a:lnTo>
                <a:lnTo>
                  <a:pt x="1066917" y="1413195"/>
                </a:lnTo>
                <a:lnTo>
                  <a:pt x="1025195" y="1432071"/>
                </a:lnTo>
                <a:lnTo>
                  <a:pt x="982158" y="1448453"/>
                </a:lnTo>
                <a:lnTo>
                  <a:pt x="937899" y="1462250"/>
                </a:lnTo>
                <a:lnTo>
                  <a:pt x="892508" y="1473371"/>
                </a:lnTo>
                <a:lnTo>
                  <a:pt x="846076" y="1481725"/>
                </a:lnTo>
                <a:lnTo>
                  <a:pt x="798694" y="1487222"/>
                </a:lnTo>
                <a:lnTo>
                  <a:pt x="751060" y="1489747"/>
                </a:lnTo>
                <a:close/>
              </a:path>
            </a:pathLst>
          </a:custGeom>
          <a:solidFill>
            <a:srgbClr val="F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486E1379-50A8-6B16-8A0B-1CDF4D948313}"/>
              </a:ext>
            </a:extLst>
          </p:cNvPr>
          <p:cNvSpPr txBox="1"/>
          <p:nvPr/>
        </p:nvSpPr>
        <p:spPr>
          <a:xfrm>
            <a:off x="10777693" y="8097181"/>
            <a:ext cx="23895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Scenario Analysis and What-If Modeling</a:t>
            </a:r>
            <a:endParaRPr lang="en-US" sz="2400" dirty="0">
              <a:solidFill>
                <a:schemeClr val="bg1"/>
              </a:solidFill>
              <a:latin typeface="Abadi" panose="020B0604020104020204" pitchFamily="34" charset="0"/>
              <a:cs typeface="Arial"/>
            </a:endParaRPr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2961BDAA-B270-CA0B-3F0F-7ED7D01F973B}"/>
              </a:ext>
            </a:extLst>
          </p:cNvPr>
          <p:cNvSpPr txBox="1"/>
          <p:nvPr/>
        </p:nvSpPr>
        <p:spPr>
          <a:xfrm>
            <a:off x="13970255" y="8126594"/>
            <a:ext cx="2454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Collaborative Decision-Making</a:t>
            </a: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B90216C0-E0D9-7C77-55B1-A72E8553CD9A}"/>
              </a:ext>
            </a:extLst>
          </p:cNvPr>
          <p:cNvSpPr txBox="1"/>
          <p:nvPr/>
        </p:nvSpPr>
        <p:spPr>
          <a:xfrm>
            <a:off x="16424530" y="8126594"/>
            <a:ext cx="24650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Predictive Analytics and Forecasting</a:t>
            </a:r>
            <a:endParaRPr lang="en-US"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5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663940" cy="10287000"/>
            <a:chOff x="0" y="0"/>
            <a:chExt cx="866394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663940" cy="10287000"/>
            </a:xfrm>
            <a:custGeom>
              <a:avLst/>
              <a:gdLst/>
              <a:ahLst/>
              <a:cxnLst/>
              <a:rect l="l" t="t" r="r" b="b"/>
              <a:pathLst>
                <a:path w="8663940" h="10287000">
                  <a:moveTo>
                    <a:pt x="8663582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663582" y="0"/>
                  </a:lnTo>
                  <a:lnTo>
                    <a:pt x="8663582" y="10287000"/>
                  </a:lnTo>
                  <a:close/>
                </a:path>
              </a:pathLst>
            </a:custGeom>
            <a:solidFill>
              <a:srgbClr val="4845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4369" y="1536597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10">
                  <a:moveTo>
                    <a:pt x="0" y="0"/>
                  </a:moveTo>
                  <a:lnTo>
                    <a:pt x="1362151" y="0"/>
                  </a:lnTo>
                </a:path>
              </a:pathLst>
            </a:custGeom>
            <a:ln w="114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610620" y="2993008"/>
            <a:ext cx="544195" cy="4782185"/>
          </a:xfrm>
          <a:custGeom>
            <a:avLst/>
            <a:gdLst/>
            <a:ahLst/>
            <a:cxnLst/>
            <a:rect l="l" t="t" r="r" b="b"/>
            <a:pathLst>
              <a:path w="544195" h="4782184">
                <a:moveTo>
                  <a:pt x="543649" y="768126"/>
                </a:moveTo>
                <a:lnTo>
                  <a:pt x="543649" y="4010322"/>
                </a:lnTo>
                <a:lnTo>
                  <a:pt x="271824" y="4010322"/>
                </a:lnTo>
                <a:lnTo>
                  <a:pt x="0" y="4781847"/>
                </a:lnTo>
                <a:lnTo>
                  <a:pt x="0" y="768126"/>
                </a:lnTo>
                <a:lnTo>
                  <a:pt x="270627" y="0"/>
                </a:lnTo>
                <a:lnTo>
                  <a:pt x="273022" y="0"/>
                </a:lnTo>
                <a:lnTo>
                  <a:pt x="543649" y="768126"/>
                </a:lnTo>
                <a:close/>
              </a:path>
              <a:path w="544195" h="4782184">
                <a:moveTo>
                  <a:pt x="543649" y="4010322"/>
                </a:moveTo>
                <a:lnTo>
                  <a:pt x="543649" y="4781847"/>
                </a:lnTo>
                <a:lnTo>
                  <a:pt x="271824" y="4010322"/>
                </a:lnTo>
                <a:lnTo>
                  <a:pt x="543649" y="4010322"/>
                </a:lnTo>
                <a:close/>
              </a:path>
            </a:pathLst>
          </a:custGeom>
          <a:solidFill>
            <a:srgbClr val="878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03179" y="8154719"/>
            <a:ext cx="6756400" cy="544195"/>
          </a:xfrm>
          <a:custGeom>
            <a:avLst/>
            <a:gdLst/>
            <a:ahLst/>
            <a:cxnLst/>
            <a:rect l="l" t="t" r="r" b="b"/>
            <a:pathLst>
              <a:path w="6756400" h="544195">
                <a:moveTo>
                  <a:pt x="5984595" y="543649"/>
                </a:moveTo>
                <a:lnTo>
                  <a:pt x="0" y="543649"/>
                </a:lnTo>
                <a:lnTo>
                  <a:pt x="771524" y="271824"/>
                </a:lnTo>
                <a:lnTo>
                  <a:pt x="0" y="0"/>
                </a:lnTo>
                <a:lnTo>
                  <a:pt x="5984595" y="0"/>
                </a:lnTo>
                <a:lnTo>
                  <a:pt x="6756120" y="271824"/>
                </a:lnTo>
                <a:lnTo>
                  <a:pt x="5984595" y="543649"/>
                </a:lnTo>
                <a:close/>
              </a:path>
            </a:pathLst>
          </a:custGeom>
          <a:solidFill>
            <a:srgbClr val="878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5800" y="1912171"/>
            <a:ext cx="6985719" cy="106227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70"/>
              </a:spcBef>
            </a:pPr>
            <a:r>
              <a:rPr lang="en-US" sz="6000" dirty="0">
                <a:latin typeface="Abadi" panose="020B0604020104020204" pitchFamily="34" charset="0"/>
                <a:cs typeface="Arial"/>
              </a:rPr>
              <a:t>BUSINESS SPONSOR</a:t>
            </a:r>
            <a:endParaRPr sz="6000" dirty="0">
              <a:latin typeface="Abadi" panose="020B0604020104020204" pitchFamily="34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896" y="3851989"/>
            <a:ext cx="6445250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  <a:tabLst>
                <a:tab pos="157226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Sponsors are senior leaders or executives who provide the necessary support, resources, and direction for the BI initiative. They play a vital role in securing funding, aligning the initiative with strategic goals, and ensuring organizational buy-in. Sponsors also help overcome barriers and facilitate decision-making processes.</a:t>
            </a:r>
            <a:endParaRPr sz="28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03179" y="2989737"/>
            <a:ext cx="3182620" cy="1357423"/>
          </a:xfrm>
          <a:prstGeom prst="rect">
            <a:avLst/>
          </a:prstGeom>
          <a:solidFill>
            <a:srgbClr val="A3E38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4400" dirty="0">
                <a:solidFill>
                  <a:schemeClr val="bg1"/>
                </a:solidFill>
                <a:latin typeface="Abadi" panose="020B0604020104020204" pitchFamily="34" charset="0"/>
                <a:cs typeface="Times New Roman"/>
              </a:rPr>
              <a:t>Advocacy and Influence</a:t>
            </a:r>
            <a:endParaRPr sz="4400" dirty="0">
              <a:solidFill>
                <a:schemeClr val="bg1"/>
              </a:solidFill>
              <a:latin typeface="Abadi" panose="020B0604020104020204" pitchFamily="34" charset="0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73843" y="2989737"/>
            <a:ext cx="3182620" cy="1357423"/>
          </a:xfrm>
          <a:prstGeom prst="rect">
            <a:avLst/>
          </a:prstGeom>
          <a:solidFill>
            <a:srgbClr val="69ACD4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4400" dirty="0">
                <a:solidFill>
                  <a:schemeClr val="bg1"/>
                </a:solidFill>
                <a:latin typeface="Abadi" panose="020B0604020104020204" pitchFamily="34" charset="0"/>
                <a:cs typeface="Times New Roman"/>
              </a:rPr>
              <a:t>Executive Alignment</a:t>
            </a:r>
            <a:endParaRPr sz="4400" dirty="0">
              <a:solidFill>
                <a:schemeClr val="bg1"/>
              </a:solidFill>
              <a:latin typeface="Abadi" panose="020B0604020104020204" pitchFamily="34" charset="0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03179" y="5706212"/>
            <a:ext cx="3182620" cy="1357423"/>
          </a:xfrm>
          <a:prstGeom prst="rect">
            <a:avLst/>
          </a:prstGeom>
          <a:solidFill>
            <a:srgbClr val="FF6F6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4400" dirty="0">
                <a:solidFill>
                  <a:schemeClr val="bg1"/>
                </a:solidFill>
                <a:latin typeface="Abadi" panose="020B0604020104020204" pitchFamily="34" charset="0"/>
                <a:cs typeface="Times New Roman"/>
              </a:rPr>
              <a:t>Change Management</a:t>
            </a:r>
            <a:endParaRPr sz="4400" dirty="0">
              <a:solidFill>
                <a:schemeClr val="bg1"/>
              </a:solidFill>
              <a:latin typeface="Abadi" panose="020B0604020104020204" pitchFamily="34" charset="0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73843" y="5706212"/>
            <a:ext cx="3182620" cy="2034531"/>
          </a:xfrm>
          <a:prstGeom prst="rect">
            <a:avLst/>
          </a:prstGeom>
          <a:solidFill>
            <a:srgbClr val="FFD637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4400" dirty="0">
                <a:solidFill>
                  <a:schemeClr val="bg1"/>
                </a:solidFill>
                <a:latin typeface="Abadi" panose="020B0604020104020204" pitchFamily="34" charset="0"/>
                <a:cs typeface="Times New Roman"/>
              </a:rPr>
              <a:t>Continuous Support and Improvement</a:t>
            </a:r>
            <a:endParaRPr sz="4400" dirty="0">
              <a:solidFill>
                <a:schemeClr val="bg1"/>
              </a:solidFill>
              <a:latin typeface="Abadi" panose="020B0604020104020204" pitchFamily="34" charset="0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 rot="5400000">
            <a:off x="13630245" y="-394888"/>
            <a:ext cx="400110" cy="5410201"/>
          </a:xfrm>
          <a:prstGeom prst="rect">
            <a:avLst/>
          </a:prstGeom>
        </p:spPr>
        <p:txBody>
          <a:bodyPr vert="vert270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sz="2600" spc="-5" dirty="0">
                <a:solidFill>
                  <a:srgbClr val="FFFFFF"/>
                </a:solidFill>
                <a:latin typeface="Abadi" panose="020B0604020104020204" pitchFamily="34" charset="0"/>
                <a:cs typeface="Lucida Sans Unicode"/>
              </a:rPr>
              <a:t>Project Governance and Oversight</a:t>
            </a:r>
            <a:endParaRPr lang="en-US" sz="2600" dirty="0">
              <a:latin typeface="Abadi" panose="020B0604020104020204" pitchFamily="34" charset="0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06678" y="8284540"/>
            <a:ext cx="194945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600" spc="3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600" spc="3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6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6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6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276706" y="4455798"/>
            <a:ext cx="8791591" cy="5335901"/>
          </a:xfrm>
          <a:custGeom>
            <a:avLst/>
            <a:gdLst/>
            <a:ahLst/>
            <a:cxnLst/>
            <a:rect l="l" t="t" r="r" b="b"/>
            <a:pathLst>
              <a:path w="8888730" h="3408045">
                <a:moveTo>
                  <a:pt x="8888610" y="3407568"/>
                </a:moveTo>
                <a:lnTo>
                  <a:pt x="0" y="3407568"/>
                </a:lnTo>
                <a:lnTo>
                  <a:pt x="0" y="0"/>
                </a:lnTo>
                <a:lnTo>
                  <a:pt x="8888610" y="0"/>
                </a:lnTo>
                <a:lnTo>
                  <a:pt x="8888610" y="3407568"/>
                </a:lnTo>
                <a:close/>
              </a:path>
            </a:pathLst>
          </a:custGeom>
          <a:solidFill>
            <a:srgbClr val="F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1"/>
            <a:ext cx="10103609" cy="10287000"/>
          </a:xfrm>
          <a:custGeom>
            <a:avLst/>
            <a:gdLst/>
            <a:ahLst/>
            <a:cxnLst/>
            <a:rect l="l" t="t" r="r" b="b"/>
            <a:pathLst>
              <a:path w="10215245" h="10287000">
                <a:moveTo>
                  <a:pt x="10214669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214669" y="0"/>
                </a:lnTo>
                <a:lnTo>
                  <a:pt x="10214669" y="10287000"/>
                </a:lnTo>
                <a:close/>
              </a:path>
            </a:pathLst>
          </a:custGeom>
          <a:solidFill>
            <a:srgbClr val="5C5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770" y="2586236"/>
            <a:ext cx="7960666" cy="4800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3782375" y="8325662"/>
            <a:ext cx="1055141" cy="1066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8900" y="1423678"/>
            <a:ext cx="5947985" cy="188128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spcBef>
                <a:spcPts val="270"/>
              </a:spcBef>
            </a:pPr>
            <a:r>
              <a:rPr lang="en-US" sz="6000" spc="25" dirty="0">
                <a:latin typeface="Abadi" panose="020B0604020104020204" pitchFamily="34" charset="0"/>
                <a:cs typeface="Arial"/>
              </a:rPr>
              <a:t>BUSINESS REPRESENTATION</a:t>
            </a:r>
            <a:endParaRPr sz="6000" dirty="0">
              <a:latin typeface="Abadi" panose="020B0604020104020204" pitchFamily="34" charset="0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08446" y="3381418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244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03611" y="4658297"/>
            <a:ext cx="6841190" cy="4930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Performing Due Diligence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Developing a Strategy and Business Plan 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Establishing a Local Team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Product Readiness 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Organizational Readiness 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Establishing a Go-to-Market Strategy 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Legal Readiness 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Tax and Finance Readiness 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Preparation of your Final Budget </a:t>
            </a:r>
          </a:p>
          <a:p>
            <a:pPr marL="355600" marR="5080" indent="-342900">
              <a:lnSpc>
                <a:spcPct val="118800"/>
              </a:lnSpc>
              <a:spcBef>
                <a:spcPts val="9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Establish Close Relationships with Local Businesses explain each point</a:t>
            </a:r>
            <a:endParaRPr sz="2000" dirty="0">
              <a:solidFill>
                <a:schemeClr val="bg1"/>
              </a:solidFill>
              <a:latin typeface="Abadi" panose="020B0604020104020204" pitchFamily="34" charset="0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7330" y="8210091"/>
            <a:ext cx="2005330" cy="1182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600" b="1" spc="68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7600" b="1" spc="-17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7600" b="1" spc="-15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723</Words>
  <Application>Microsoft Office PowerPoint</Application>
  <PresentationFormat>Custom</PresentationFormat>
  <Paragraphs>152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Arial</vt:lpstr>
      <vt:lpstr>Calibri</vt:lpstr>
      <vt:lpstr>Courier New</vt:lpstr>
      <vt:lpstr>Lucida Sans Unicode</vt:lpstr>
      <vt:lpstr>Trebuchet MS</vt:lpstr>
      <vt:lpstr>Office Theme</vt:lpstr>
      <vt:lpstr>MODULE 4 CHALLENGES IN BI</vt:lpstr>
      <vt:lpstr>Critical challenges for BI Success</vt:lpstr>
      <vt:lpstr>DATA CHALLENGES</vt:lpstr>
      <vt:lpstr>IMPORTANCE OF CROSS COLLABORATION</vt:lpstr>
      <vt:lpstr>SALES &amp; MARKETING PERSPECTIVE</vt:lpstr>
      <vt:lpstr>SALES &amp; MARKETING PERSPECTIVE</vt:lpstr>
      <vt:lpstr>INCREASING SUPPORT FOR DECISIONS</vt:lpstr>
      <vt:lpstr>BUSINESS SPONSOR</vt:lpstr>
      <vt:lpstr>BUSINESS REPRESENTATION</vt:lpstr>
      <vt:lpstr>BI IMPLEMENTATION</vt:lpstr>
      <vt:lpstr>VISUALISE</vt:lpstr>
      <vt:lpstr>DEPLOYMENT</vt:lpstr>
      <vt:lpstr>PLANNING THE BI PROJECTS</vt:lpstr>
      <vt:lpstr>PLANNING THE BI PROJECTS</vt:lpstr>
      <vt:lpstr>REAL LIFE APPLICATIONS</vt:lpstr>
      <vt:lpstr>REAL LIFE APPLICATIONS</vt:lpstr>
      <vt:lpstr>NO JOKES ONLY PAIN!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White Modern Business Presentation</dc:title>
  <dc:creator>Balasubramanian P G</dc:creator>
  <cp:keywords>DAFjRbdzj38,BAElSQ8xYMU</cp:keywords>
  <cp:lastModifiedBy>Balasubramanian PG</cp:lastModifiedBy>
  <cp:revision>11</cp:revision>
  <dcterms:created xsi:type="dcterms:W3CDTF">2023-05-18T13:11:33Z</dcterms:created>
  <dcterms:modified xsi:type="dcterms:W3CDTF">2023-05-18T14:27:56Z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2023-05-18T00:00:00Z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2023-05-18T00:00:00Z</vt:filetime>
  </property>
</Properties>
</file>