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2" d="100"/>
          <a:sy n="122" d="100"/>
        </p:scale>
        <p:origin x="322" y="91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588625"/>
            <a:ext cx="9143999" cy="15135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3626725"/>
            <a:ext cx="9144000" cy="1399540"/>
          </a:xfrm>
          <a:custGeom>
            <a:avLst/>
            <a:gdLst/>
            <a:ahLst/>
            <a:cxnLst/>
            <a:rect l="l" t="t" r="r" b="b"/>
            <a:pathLst>
              <a:path w="9144000" h="1399539">
                <a:moveTo>
                  <a:pt x="9143999" y="1399199"/>
                </a:moveTo>
                <a:lnTo>
                  <a:pt x="0" y="13991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1399199"/>
                </a:lnTo>
                <a:close/>
              </a:path>
            </a:pathLst>
          </a:custGeom>
          <a:solidFill>
            <a:srgbClr val="21A8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10152" y="1879854"/>
            <a:ext cx="5923694" cy="8178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200" b="0" i="0">
                <a:solidFill>
                  <a:srgbClr val="0A0049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200" b="0" i="0">
                <a:solidFill>
                  <a:srgbClr val="0A0049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0A004A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200" b="0" i="0">
                <a:solidFill>
                  <a:srgbClr val="0A0049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12/30/2023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588625"/>
            <a:ext cx="9143999" cy="15135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3626725"/>
            <a:ext cx="9144000" cy="1399540"/>
          </a:xfrm>
          <a:custGeom>
            <a:avLst/>
            <a:gdLst/>
            <a:ahLst/>
            <a:cxnLst/>
            <a:rect l="l" t="t" r="r" b="b"/>
            <a:pathLst>
              <a:path w="9144000" h="1399539">
                <a:moveTo>
                  <a:pt x="9143999" y="1399199"/>
                </a:moveTo>
                <a:lnTo>
                  <a:pt x="0" y="13991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1399199"/>
                </a:lnTo>
                <a:close/>
              </a:path>
            </a:pathLst>
          </a:custGeom>
          <a:solidFill>
            <a:srgbClr val="21A8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200" b="0" i="0">
                <a:solidFill>
                  <a:srgbClr val="0A0049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12/30/2023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12/30/2023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3999" cy="10623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0"/>
            <a:ext cx="9144000" cy="986155"/>
          </a:xfrm>
          <a:custGeom>
            <a:avLst/>
            <a:gdLst/>
            <a:ahLst/>
            <a:cxnLst/>
            <a:rect l="l" t="t" r="r" b="b"/>
            <a:pathLst>
              <a:path w="9144000" h="986155">
                <a:moveTo>
                  <a:pt x="9143999" y="986099"/>
                </a:moveTo>
                <a:lnTo>
                  <a:pt x="0" y="9860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986099"/>
                </a:lnTo>
                <a:close/>
              </a:path>
            </a:pathLst>
          </a:custGeom>
          <a:solidFill>
            <a:srgbClr val="21A8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45567" y="1879854"/>
            <a:ext cx="5052865" cy="8178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200" b="0" i="0">
                <a:solidFill>
                  <a:srgbClr val="0A0049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80605" y="1993608"/>
            <a:ext cx="6662420" cy="10306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0A004A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1600200" y="1758707"/>
            <a:ext cx="6619448" cy="8130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b="1" spc="-45" dirty="0">
                <a:latin typeface="Century Gothic" panose="020B0502020202020204" pitchFamily="34" charset="0"/>
              </a:rPr>
              <a:t>Course 3 Capstone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96914" y="2892926"/>
            <a:ext cx="255143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45" dirty="0">
                <a:solidFill>
                  <a:srgbClr val="0A0049"/>
                </a:solidFill>
                <a:latin typeface="Century Gothic" panose="020B0502020202020204" pitchFamily="34" charset="0"/>
                <a:ea typeface="+mj-ea"/>
                <a:cs typeface="Lucida Sans Unicode"/>
              </a:rPr>
              <a:t>Data Collection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24295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800" spc="-105" dirty="0">
                <a:latin typeface="Berlin Sans FB Demi" panose="020E0802020502020306" pitchFamily="34" charset="0"/>
              </a:rPr>
              <a:t>Variable Types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0925" y="1221171"/>
            <a:ext cx="8217534" cy="35598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1600" spc="-6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Determining</a:t>
            </a:r>
            <a:r>
              <a:rPr sz="1600" spc="-8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 </a:t>
            </a:r>
            <a:r>
              <a:rPr sz="1600" spc="-1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the</a:t>
            </a:r>
            <a:r>
              <a:rPr sz="1600" spc="-8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 </a:t>
            </a:r>
            <a:r>
              <a:rPr sz="1600" spc="1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types</a:t>
            </a:r>
            <a:r>
              <a:rPr sz="1600" spc="-8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 </a:t>
            </a:r>
            <a:r>
              <a:rPr sz="1600" spc="-4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of</a:t>
            </a:r>
            <a:r>
              <a:rPr sz="1600" spc="-8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 </a:t>
            </a:r>
            <a:r>
              <a:rPr sz="1600" spc="-3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variables</a:t>
            </a:r>
            <a:r>
              <a:rPr sz="1600" spc="-8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 </a:t>
            </a:r>
            <a:r>
              <a:rPr sz="1600" spc="-5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your</a:t>
            </a:r>
            <a:r>
              <a:rPr sz="1600" spc="-8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 working </a:t>
            </a:r>
            <a:r>
              <a:rPr sz="1600" spc="-3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with</a:t>
            </a:r>
            <a:r>
              <a:rPr sz="1600" spc="-8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 </a:t>
            </a:r>
            <a:r>
              <a:rPr sz="1600" spc="-5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is</a:t>
            </a:r>
            <a:r>
              <a:rPr sz="1600" spc="-8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 </a:t>
            </a:r>
            <a:r>
              <a:rPr sz="1600" spc="-4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an</a:t>
            </a:r>
            <a:r>
              <a:rPr sz="1600" spc="-8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 </a:t>
            </a:r>
            <a:r>
              <a:rPr sz="1600" spc="-3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important</a:t>
            </a:r>
            <a:r>
              <a:rPr sz="1600" spc="-8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 </a:t>
            </a:r>
            <a:r>
              <a:rPr sz="1600" spc="-10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skill.</a:t>
            </a:r>
            <a:r>
              <a:rPr sz="1600" spc="-8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 </a:t>
            </a:r>
            <a:r>
              <a:rPr sz="1600" spc="-6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Below,</a:t>
            </a:r>
            <a:r>
              <a:rPr sz="1600" spc="-8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 </a:t>
            </a:r>
            <a:r>
              <a:rPr sz="1600" spc="-5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list</a:t>
            </a:r>
            <a:r>
              <a:rPr sz="1600" spc="-8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 </a:t>
            </a:r>
            <a:r>
              <a:rPr sz="1600" spc="-1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the </a:t>
            </a:r>
            <a:r>
              <a:rPr sz="1600" spc="-49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 </a:t>
            </a:r>
            <a:r>
              <a:rPr sz="1600" spc="-3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variables</a:t>
            </a:r>
            <a:r>
              <a:rPr sz="1600" spc="-9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 </a:t>
            </a:r>
            <a:r>
              <a:rPr sz="1600" spc="-6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from</a:t>
            </a:r>
            <a:r>
              <a:rPr sz="1600" spc="-8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 </a:t>
            </a:r>
            <a:r>
              <a:rPr sz="1600" spc="-5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your</a:t>
            </a:r>
            <a:r>
              <a:rPr sz="1600" spc="-8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 </a:t>
            </a:r>
            <a:r>
              <a:rPr sz="1600" spc="-1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data</a:t>
            </a:r>
            <a:r>
              <a:rPr sz="1600" spc="-8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 </a:t>
            </a:r>
            <a:r>
              <a:rPr sz="1600" spc="-1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that</a:t>
            </a:r>
            <a:r>
              <a:rPr sz="1600" spc="-8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 </a:t>
            </a:r>
            <a:r>
              <a:rPr sz="1600" spc="-7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are:</a:t>
            </a:r>
            <a:endParaRPr sz="1600" dirty="0">
              <a:latin typeface="Bahnschrift" panose="020B0502040204020203" pitchFamily="34" charset="0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775"/>
              </a:spcBef>
            </a:pPr>
            <a:r>
              <a:rPr sz="1800" spc="-4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Quantitative:</a:t>
            </a:r>
            <a:endParaRPr sz="1800" dirty="0">
              <a:latin typeface="Bahnschrift" panose="020B0502040204020203" pitchFamily="34" charset="0"/>
              <a:cs typeface="Lucida Sans Unicode"/>
            </a:endParaRPr>
          </a:p>
          <a:p>
            <a:pPr marL="289560" marR="5107940">
              <a:lnSpc>
                <a:spcPct val="168300"/>
              </a:lnSpc>
              <a:spcBef>
                <a:spcPts val="295"/>
              </a:spcBef>
            </a:pPr>
            <a:r>
              <a:rPr sz="1800" spc="-6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Continuous:</a:t>
            </a:r>
            <a:r>
              <a:rPr sz="1800" spc="-9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 </a:t>
            </a:r>
            <a:r>
              <a:rPr sz="1800" spc="-1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ad</a:t>
            </a:r>
            <a:r>
              <a:rPr sz="1800" spc="-9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 </a:t>
            </a:r>
            <a:r>
              <a:rPr sz="1800" spc="-5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w</a:t>
            </a:r>
            <a:r>
              <a:rPr sz="1800" spc="-8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ork</a:t>
            </a:r>
            <a:r>
              <a:rPr sz="1800" spc="-9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 </a:t>
            </a:r>
            <a:r>
              <a:rPr sz="1800" spc="-3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clic</a:t>
            </a:r>
            <a:r>
              <a:rPr sz="1800" spc="-9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k</a:t>
            </a:r>
            <a:r>
              <a:rPr sz="1800" spc="-1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s  </a:t>
            </a:r>
            <a:r>
              <a:rPr sz="1800" spc="-4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Disc</a:t>
            </a:r>
            <a:r>
              <a:rPr sz="1800" spc="-6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r</a:t>
            </a:r>
            <a:r>
              <a:rPr sz="1800" spc="-2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e</a:t>
            </a:r>
            <a:r>
              <a:rPr sz="1800" spc="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t</a:t>
            </a:r>
            <a:r>
              <a:rPr sz="1800" spc="-9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e: </a:t>
            </a:r>
            <a:r>
              <a:rPr lang="en-US" sz="1800" spc="-6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Number of</a:t>
            </a:r>
            <a:r>
              <a:rPr sz="1800" spc="-9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 </a:t>
            </a:r>
            <a:r>
              <a:rPr sz="1800" spc="-3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clic</a:t>
            </a:r>
            <a:r>
              <a:rPr sz="1800" spc="-9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k</a:t>
            </a:r>
            <a:r>
              <a:rPr sz="1800" spc="-1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s</a:t>
            </a:r>
            <a:endParaRPr sz="1800" dirty="0">
              <a:latin typeface="Bahnschrift" panose="020B0502040204020203" pitchFamily="34" charset="0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2055"/>
              </a:spcBef>
            </a:pPr>
            <a:r>
              <a:rPr sz="1800" spc="-5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Qualitative:</a:t>
            </a:r>
            <a:endParaRPr sz="1800" dirty="0">
              <a:latin typeface="Bahnschrift" panose="020B0502040204020203" pitchFamily="34" charset="0"/>
              <a:cs typeface="Lucida Sans Unicode"/>
            </a:endParaRPr>
          </a:p>
          <a:p>
            <a:pPr marL="289560" marR="4437380">
              <a:lnSpc>
                <a:spcPct val="178200"/>
              </a:lnSpc>
            </a:pPr>
            <a:r>
              <a:rPr sz="1800" spc="-9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Nominal:</a:t>
            </a:r>
            <a:r>
              <a:rPr sz="1800" spc="-9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 </a:t>
            </a:r>
            <a:r>
              <a:rPr sz="1800" spc="-1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ad</a:t>
            </a:r>
            <a:r>
              <a:rPr sz="1800" spc="-9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 </a:t>
            </a:r>
            <a:r>
              <a:rPr sz="1800" spc="-5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w</a:t>
            </a:r>
            <a:r>
              <a:rPr sz="1800" spc="-8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ork</a:t>
            </a:r>
            <a:r>
              <a:rPr sz="1800" spc="-9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 </a:t>
            </a:r>
            <a:r>
              <a:rPr sz="1800" spc="-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co</a:t>
            </a:r>
            <a:r>
              <a:rPr sz="1800" spc="-3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nv</a:t>
            </a:r>
            <a:r>
              <a:rPr sz="1800" spc="-3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ertions  </a:t>
            </a:r>
            <a:r>
              <a:rPr sz="1800" spc="-5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O</a:t>
            </a:r>
            <a:r>
              <a:rPr sz="1800" spc="-6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r</a:t>
            </a:r>
            <a:r>
              <a:rPr sz="1800" spc="-9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dinal:</a:t>
            </a:r>
            <a:r>
              <a:rPr sz="1800" spc="-9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 </a:t>
            </a:r>
            <a:r>
              <a:rPr lang="en-US" sz="1800" spc="-6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Number of clicks</a:t>
            </a:r>
            <a:endParaRPr sz="1800" dirty="0">
              <a:latin typeface="Bahnschrift" panose="020B0502040204020203" pitchFamily="34" charset="0"/>
              <a:cs typeface="Lucida Sans Unicod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7242" y="1879854"/>
            <a:ext cx="5031105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45" dirty="0">
                <a:latin typeface="Century Gothic" panose="020B0502020202020204" pitchFamily="34" charset="0"/>
              </a:rPr>
              <a:t>End of Section 2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41821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5" dirty="0">
                <a:latin typeface="Berlin Sans FB Demi" panose="020E0802020502020306" pitchFamily="34" charset="0"/>
              </a:rPr>
              <a:t>Question and Hypothesis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180796"/>
            <a:ext cx="7696200" cy="550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1600" spc="-6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The</a:t>
            </a:r>
            <a:r>
              <a:rPr sz="1600" spc="-8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 </a:t>
            </a:r>
            <a:r>
              <a:rPr sz="1600" spc="-3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question</a:t>
            </a:r>
            <a:r>
              <a:rPr sz="1600" spc="-8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 </a:t>
            </a:r>
            <a:r>
              <a:rPr sz="1600" spc="-5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you</a:t>
            </a:r>
            <a:r>
              <a:rPr sz="1600" spc="-8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 </a:t>
            </a:r>
            <a:r>
              <a:rPr sz="1600" spc="-2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hope</a:t>
            </a:r>
            <a:r>
              <a:rPr sz="1600" spc="-8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 </a:t>
            </a:r>
            <a:r>
              <a:rPr sz="1600" spc="-2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to</a:t>
            </a:r>
            <a:r>
              <a:rPr sz="1600" spc="-8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 </a:t>
            </a:r>
            <a:r>
              <a:rPr sz="1600" spc="-4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answer</a:t>
            </a:r>
            <a:r>
              <a:rPr sz="1600" spc="-8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 </a:t>
            </a:r>
            <a:r>
              <a:rPr sz="1600" spc="-3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and</a:t>
            </a:r>
            <a:r>
              <a:rPr sz="1600" spc="-8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 </a:t>
            </a:r>
            <a:r>
              <a:rPr sz="1600" spc="-5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your</a:t>
            </a:r>
            <a:r>
              <a:rPr sz="1600" spc="-8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 </a:t>
            </a:r>
            <a:r>
              <a:rPr sz="1600" spc="-3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hypothesized</a:t>
            </a:r>
            <a:r>
              <a:rPr sz="1600" spc="-8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 </a:t>
            </a:r>
            <a:r>
              <a:rPr sz="1600" spc="-4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answer</a:t>
            </a:r>
            <a:r>
              <a:rPr sz="1600" spc="-8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 </a:t>
            </a:r>
            <a:r>
              <a:rPr sz="1600" spc="-3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are</a:t>
            </a:r>
            <a:r>
              <a:rPr sz="1600" spc="-8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 </a:t>
            </a:r>
            <a:r>
              <a:rPr sz="160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necessary</a:t>
            </a:r>
            <a:r>
              <a:rPr sz="1600" spc="-8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 </a:t>
            </a:r>
            <a:r>
              <a:rPr sz="1600" spc="-2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to </a:t>
            </a:r>
            <a:r>
              <a:rPr sz="1600" spc="-49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 </a:t>
            </a:r>
            <a:r>
              <a:rPr sz="1600" spc="-1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complete</a:t>
            </a:r>
            <a:r>
              <a:rPr sz="1600" spc="-8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 </a:t>
            </a:r>
            <a:r>
              <a:rPr sz="1600" spc="-4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an</a:t>
            </a:r>
            <a:r>
              <a:rPr sz="1600" spc="-8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 </a:t>
            </a:r>
            <a:r>
              <a:rPr sz="1600" spc="-6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analysis.</a:t>
            </a:r>
            <a:r>
              <a:rPr sz="1600" spc="-8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 </a:t>
            </a:r>
            <a:r>
              <a:rPr sz="1600" spc="-4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Answer</a:t>
            </a:r>
            <a:r>
              <a:rPr sz="1600" spc="-8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 </a:t>
            </a:r>
            <a:r>
              <a:rPr sz="1600" spc="-1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the</a:t>
            </a:r>
            <a:r>
              <a:rPr sz="1600" spc="-8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 </a:t>
            </a:r>
            <a:r>
              <a:rPr sz="1600" spc="-7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following</a:t>
            </a:r>
            <a:r>
              <a:rPr sz="1600" spc="-8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 </a:t>
            </a:r>
            <a:r>
              <a:rPr sz="1600" spc="-3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questions</a:t>
            </a:r>
            <a:endParaRPr sz="1600" dirty="0">
              <a:latin typeface="Bahnschrift" panose="020B0502040204020203" pitchFamily="34" charset="0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5300" y="1916174"/>
            <a:ext cx="8393430" cy="630942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76200" rIns="0" bIns="0" rtlCol="0">
            <a:spAutoFit/>
          </a:bodyPr>
          <a:lstStyle/>
          <a:p>
            <a:pPr marL="85090" marR="128270">
              <a:lnSpc>
                <a:spcPct val="100000"/>
              </a:lnSpc>
              <a:spcBef>
                <a:spcPts val="600"/>
              </a:spcBef>
            </a:pPr>
            <a:r>
              <a:rPr sz="1800" spc="2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What</a:t>
            </a:r>
            <a:r>
              <a:rPr sz="1800" spc="-9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 </a:t>
            </a:r>
            <a:r>
              <a:rPr sz="1800" spc="-5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is</a:t>
            </a:r>
            <a:r>
              <a:rPr sz="1800" spc="-9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 </a:t>
            </a:r>
            <a:r>
              <a:rPr sz="1800" spc="-5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your</a:t>
            </a:r>
            <a:r>
              <a:rPr sz="1800" spc="-8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 </a:t>
            </a:r>
            <a:r>
              <a:rPr sz="1800" spc="-3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hypothesis</a:t>
            </a:r>
            <a:r>
              <a:rPr sz="1800" spc="-9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 </a:t>
            </a:r>
            <a:r>
              <a:rPr sz="1800" spc="-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based</a:t>
            </a:r>
            <a:r>
              <a:rPr sz="1800" spc="-8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 </a:t>
            </a:r>
            <a:r>
              <a:rPr sz="1800" spc="-5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off</a:t>
            </a:r>
            <a:r>
              <a:rPr sz="1800" spc="-9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 </a:t>
            </a:r>
            <a:r>
              <a:rPr sz="1800" spc="-1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the</a:t>
            </a:r>
            <a:r>
              <a:rPr sz="1800" spc="-8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 </a:t>
            </a:r>
            <a:r>
              <a:rPr sz="1800" spc="-5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evaluation</a:t>
            </a:r>
            <a:r>
              <a:rPr sz="1800" spc="-9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 </a:t>
            </a:r>
            <a:r>
              <a:rPr sz="1800" spc="-1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question?</a:t>
            </a:r>
            <a:r>
              <a:rPr sz="1800" spc="-8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 </a:t>
            </a:r>
            <a:r>
              <a:rPr lang="en-US" sz="1800" spc="-1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Do ad conversions go or depend on the number of clicks?</a:t>
            </a:r>
            <a:endParaRPr sz="1800" dirty="0">
              <a:latin typeface="Bahnschrift" panose="020B0502040204020203" pitchFamily="34" charset="0"/>
              <a:cs typeface="Lucida Sans Unicod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41821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800" spc="-105" dirty="0">
                <a:latin typeface="Berlin Sans FB Demi" panose="020E0802020502020306" pitchFamily="34" charset="0"/>
              </a:rPr>
              <a:t>Question and Hypothesis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7425" y="1238200"/>
            <a:ext cx="7680959" cy="243656"/>
          </a:xfrm>
          <a:prstGeom prst="rect">
            <a:avLst/>
          </a:prstGeom>
          <a:solidFill>
            <a:srgbClr val="FFDE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55"/>
              </a:lnSpc>
            </a:pPr>
            <a:r>
              <a:rPr sz="1600" spc="-6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The</a:t>
            </a:r>
            <a:r>
              <a:rPr sz="1600" spc="-8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 </a:t>
            </a:r>
            <a:r>
              <a:rPr sz="1600" spc="-3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question</a:t>
            </a:r>
            <a:r>
              <a:rPr sz="1600" spc="-8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 </a:t>
            </a:r>
            <a:r>
              <a:rPr sz="1600" spc="-5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you</a:t>
            </a:r>
            <a:r>
              <a:rPr sz="1600" spc="-8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 </a:t>
            </a:r>
            <a:r>
              <a:rPr sz="1600" spc="-2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hope</a:t>
            </a:r>
            <a:r>
              <a:rPr sz="1600" spc="-8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 </a:t>
            </a:r>
            <a:r>
              <a:rPr sz="1600" spc="-2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to</a:t>
            </a:r>
            <a:r>
              <a:rPr sz="1600" spc="-8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 </a:t>
            </a:r>
            <a:r>
              <a:rPr sz="1600" spc="-4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answer</a:t>
            </a:r>
            <a:r>
              <a:rPr sz="1600" spc="-8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 </a:t>
            </a:r>
            <a:r>
              <a:rPr sz="1600" spc="-3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and</a:t>
            </a:r>
            <a:r>
              <a:rPr sz="1600" spc="-8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 </a:t>
            </a:r>
            <a:r>
              <a:rPr sz="1600" spc="-5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your</a:t>
            </a:r>
            <a:r>
              <a:rPr sz="1600" spc="-8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 </a:t>
            </a:r>
            <a:r>
              <a:rPr sz="1600" spc="-3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hypothesized</a:t>
            </a:r>
            <a:r>
              <a:rPr sz="1600" spc="-8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 </a:t>
            </a:r>
            <a:r>
              <a:rPr sz="1600" spc="-4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answer</a:t>
            </a:r>
            <a:r>
              <a:rPr sz="1600" spc="-8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 </a:t>
            </a:r>
            <a:r>
              <a:rPr sz="1600" spc="-3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are</a:t>
            </a:r>
            <a:r>
              <a:rPr sz="1600" spc="-8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 </a:t>
            </a:r>
            <a:r>
              <a:rPr sz="160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necessary</a:t>
            </a:r>
            <a:r>
              <a:rPr sz="1600" spc="-8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 </a:t>
            </a:r>
            <a:r>
              <a:rPr sz="1600" spc="-2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to</a:t>
            </a:r>
            <a:endParaRPr sz="1600" dirty="0">
              <a:latin typeface="Bahnschrift" panose="020B0502040204020203" pitchFamily="34" charset="0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7425" y="1518616"/>
            <a:ext cx="5049520" cy="243840"/>
          </a:xfrm>
          <a:prstGeom prst="rect">
            <a:avLst/>
          </a:prstGeom>
          <a:solidFill>
            <a:srgbClr val="FFDE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55"/>
              </a:lnSpc>
            </a:pPr>
            <a:r>
              <a:rPr sz="1600" spc="-1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complete</a:t>
            </a:r>
            <a:r>
              <a:rPr sz="1600" spc="34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 </a:t>
            </a:r>
            <a:r>
              <a:rPr sz="1600" spc="-4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an</a:t>
            </a:r>
            <a:r>
              <a:rPr sz="1600" spc="-8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 </a:t>
            </a:r>
            <a:r>
              <a:rPr sz="1600" spc="-6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analysis.</a:t>
            </a:r>
            <a:r>
              <a:rPr sz="1600" spc="-8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 </a:t>
            </a:r>
            <a:r>
              <a:rPr sz="1600" spc="-4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Answer</a:t>
            </a:r>
            <a:r>
              <a:rPr sz="1600" spc="-8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 </a:t>
            </a:r>
            <a:r>
              <a:rPr sz="1600" spc="-1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the</a:t>
            </a:r>
            <a:r>
              <a:rPr sz="1600" spc="-8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 </a:t>
            </a:r>
            <a:r>
              <a:rPr sz="1600" spc="-7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following</a:t>
            </a:r>
            <a:r>
              <a:rPr sz="1600" spc="-8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 </a:t>
            </a:r>
            <a:r>
              <a:rPr sz="1600" spc="-3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questions</a:t>
            </a:r>
            <a:endParaRPr sz="1600">
              <a:latin typeface="Bahnschrift" panose="020B0502040204020203" pitchFamily="34" charset="0"/>
              <a:cs typeface="Lucida Sans Unicode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533400" y="1962150"/>
            <a:ext cx="7239000" cy="103361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5" dirty="0">
                <a:latin typeface="Bahnschrift" panose="020B0502040204020203" pitchFamily="34" charset="0"/>
              </a:rPr>
              <a:t>What</a:t>
            </a:r>
            <a:r>
              <a:rPr spc="-125" dirty="0">
                <a:latin typeface="Bahnschrift" panose="020B0502040204020203" pitchFamily="34" charset="0"/>
              </a:rPr>
              <a:t> </a:t>
            </a:r>
            <a:r>
              <a:rPr spc="-70" dirty="0">
                <a:latin typeface="Bahnschrift" panose="020B0502040204020203" pitchFamily="34" charset="0"/>
              </a:rPr>
              <a:t>is</a:t>
            </a:r>
            <a:r>
              <a:rPr spc="-125" dirty="0">
                <a:latin typeface="Bahnschrift" panose="020B0502040204020203" pitchFamily="34" charset="0"/>
              </a:rPr>
              <a:t> </a:t>
            </a:r>
            <a:r>
              <a:rPr spc="-75" dirty="0">
                <a:latin typeface="Bahnschrift" panose="020B0502040204020203" pitchFamily="34" charset="0"/>
              </a:rPr>
              <a:t>your</a:t>
            </a:r>
            <a:r>
              <a:rPr spc="-125" dirty="0">
                <a:latin typeface="Bahnschrift" panose="020B0502040204020203" pitchFamily="34" charset="0"/>
              </a:rPr>
              <a:t> </a:t>
            </a:r>
            <a:r>
              <a:rPr spc="-35" dirty="0">
                <a:latin typeface="Bahnschrift" panose="020B0502040204020203" pitchFamily="34" charset="0"/>
              </a:rPr>
              <a:t>independent</a:t>
            </a:r>
            <a:r>
              <a:rPr spc="-120" dirty="0">
                <a:latin typeface="Bahnschrift" panose="020B0502040204020203" pitchFamily="34" charset="0"/>
              </a:rPr>
              <a:t> </a:t>
            </a:r>
            <a:r>
              <a:rPr spc="-30" dirty="0">
                <a:latin typeface="Bahnschrift" panose="020B0502040204020203" pitchFamily="34" charset="0"/>
              </a:rPr>
              <a:t>variable?</a:t>
            </a:r>
            <a:r>
              <a:rPr spc="-125" dirty="0">
                <a:latin typeface="Bahnschrift" panose="020B0502040204020203" pitchFamily="34" charset="0"/>
              </a:rPr>
              <a:t> </a:t>
            </a:r>
            <a:r>
              <a:rPr lang="en-US" spc="-85" dirty="0">
                <a:latin typeface="Bahnschrift" panose="020B0502040204020203" pitchFamily="34" charset="0"/>
              </a:rPr>
              <a:t>Number of Clicks</a:t>
            </a:r>
            <a:endParaRPr lang="en-US" spc="10" dirty="0">
              <a:latin typeface="Bahnschrift" panose="020B0502040204020203" pitchFamily="34" charset="0"/>
            </a:endParaRPr>
          </a:p>
          <a:p>
            <a:pPr marL="12700">
              <a:lnSpc>
                <a:spcPct val="100000"/>
              </a:lnSpc>
              <a:spcBef>
                <a:spcPts val="2150"/>
              </a:spcBef>
            </a:pPr>
            <a:r>
              <a:rPr lang="en-US" spc="50" dirty="0">
                <a:latin typeface="Bahnschrift" panose="020B0502040204020203" pitchFamily="34" charset="0"/>
              </a:rPr>
              <a:t>Wh</a:t>
            </a:r>
            <a:r>
              <a:rPr lang="en-US" dirty="0">
                <a:latin typeface="Bahnschrift" panose="020B0502040204020203" pitchFamily="34" charset="0"/>
              </a:rPr>
              <a:t>a</a:t>
            </a:r>
            <a:r>
              <a:rPr lang="en-US" spc="40" dirty="0">
                <a:latin typeface="Bahnschrift" panose="020B0502040204020203" pitchFamily="34" charset="0"/>
              </a:rPr>
              <a:t>t</a:t>
            </a:r>
            <a:r>
              <a:rPr lang="en-US" spc="-125" dirty="0">
                <a:latin typeface="Bahnschrift" panose="020B0502040204020203" pitchFamily="34" charset="0"/>
              </a:rPr>
              <a:t> </a:t>
            </a:r>
            <a:r>
              <a:rPr lang="en-US" spc="-70" dirty="0">
                <a:latin typeface="Bahnschrift" panose="020B0502040204020203" pitchFamily="34" charset="0"/>
              </a:rPr>
              <a:t>is</a:t>
            </a:r>
            <a:r>
              <a:rPr lang="en-US" spc="-125" dirty="0">
                <a:latin typeface="Bahnschrift" panose="020B0502040204020203" pitchFamily="34" charset="0"/>
              </a:rPr>
              <a:t> </a:t>
            </a:r>
            <a:r>
              <a:rPr lang="en-US" spc="-35" dirty="0">
                <a:latin typeface="Bahnschrift" panose="020B0502040204020203" pitchFamily="34" charset="0"/>
              </a:rPr>
              <a:t>y</a:t>
            </a:r>
            <a:r>
              <a:rPr lang="en-US" spc="-90" dirty="0">
                <a:latin typeface="Bahnschrift" panose="020B0502040204020203" pitchFamily="34" charset="0"/>
              </a:rPr>
              <a:t>our</a:t>
            </a:r>
            <a:r>
              <a:rPr lang="en-US" spc="-125" dirty="0">
                <a:latin typeface="Bahnschrift" panose="020B0502040204020203" pitchFamily="34" charset="0"/>
              </a:rPr>
              <a:t> </a:t>
            </a:r>
            <a:r>
              <a:rPr lang="en-US" spc="-15" dirty="0">
                <a:latin typeface="Bahnschrift" panose="020B0502040204020203" pitchFamily="34" charset="0"/>
              </a:rPr>
              <a:t>dependent</a:t>
            </a:r>
            <a:r>
              <a:rPr lang="en-US" spc="-125" dirty="0">
                <a:latin typeface="Bahnschrift" panose="020B0502040204020203" pitchFamily="34" charset="0"/>
              </a:rPr>
              <a:t> </a:t>
            </a:r>
            <a:r>
              <a:rPr lang="en-US" spc="-40" dirty="0">
                <a:latin typeface="Bahnschrift" panose="020B0502040204020203" pitchFamily="34" charset="0"/>
              </a:rPr>
              <a:t>v</a:t>
            </a:r>
            <a:r>
              <a:rPr lang="en-US" spc="-55" dirty="0">
                <a:latin typeface="Bahnschrift" panose="020B0502040204020203" pitchFamily="34" charset="0"/>
              </a:rPr>
              <a:t>ariabl</a:t>
            </a:r>
            <a:r>
              <a:rPr lang="en-US" spc="-120" dirty="0">
                <a:latin typeface="Bahnschrift" panose="020B0502040204020203" pitchFamily="34" charset="0"/>
              </a:rPr>
              <a:t>e</a:t>
            </a:r>
            <a:r>
              <a:rPr lang="en-US" spc="245" dirty="0">
                <a:latin typeface="Bahnschrift" panose="020B0502040204020203" pitchFamily="34" charset="0"/>
              </a:rPr>
              <a:t>?</a:t>
            </a:r>
            <a:r>
              <a:rPr lang="en-US" spc="-125" dirty="0">
                <a:latin typeface="Bahnschrift" panose="020B0502040204020203" pitchFamily="34" charset="0"/>
              </a:rPr>
              <a:t> A</a:t>
            </a:r>
            <a:r>
              <a:rPr lang="en-US" spc="-60" dirty="0">
                <a:latin typeface="Bahnschrift" panose="020B0502040204020203" pitchFamily="34" charset="0"/>
              </a:rPr>
              <a:t>dvertisements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239903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5" dirty="0">
                <a:latin typeface="Berlin Sans FB Demi" panose="020E0802020502020306" pitchFamily="34" charset="0"/>
              </a:rPr>
              <a:t>Running a Test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7425" y="1238200"/>
            <a:ext cx="8228330" cy="243656"/>
          </a:xfrm>
          <a:prstGeom prst="rect">
            <a:avLst/>
          </a:prstGeom>
          <a:solidFill>
            <a:srgbClr val="FFDE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55"/>
              </a:lnSpc>
            </a:pPr>
            <a:r>
              <a:rPr sz="1600" spc="1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With</a:t>
            </a:r>
            <a:r>
              <a:rPr sz="1600" spc="-8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 </a:t>
            </a:r>
            <a:r>
              <a:rPr sz="1600" spc="-5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your</a:t>
            </a:r>
            <a:r>
              <a:rPr sz="1600" spc="-8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 </a:t>
            </a:r>
            <a:r>
              <a:rPr sz="1600" spc="-3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question</a:t>
            </a:r>
            <a:r>
              <a:rPr sz="1600" spc="-8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 </a:t>
            </a:r>
            <a:r>
              <a:rPr sz="1600" spc="-3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and</a:t>
            </a:r>
            <a:r>
              <a:rPr sz="1600" spc="-8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 </a:t>
            </a:r>
            <a:r>
              <a:rPr sz="1600" spc="-2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hypothesis</a:t>
            </a:r>
            <a:r>
              <a:rPr sz="1600" spc="-8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 </a:t>
            </a:r>
            <a:r>
              <a:rPr sz="1600" spc="-6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ready,</a:t>
            </a:r>
            <a:r>
              <a:rPr sz="1600" spc="-8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 </a:t>
            </a:r>
            <a:r>
              <a:rPr sz="1600" spc="-7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run</a:t>
            </a:r>
            <a:r>
              <a:rPr sz="1600" spc="-8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 </a:t>
            </a:r>
            <a:r>
              <a:rPr sz="1600" spc="-1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the</a:t>
            </a:r>
            <a:r>
              <a:rPr sz="1600" spc="-8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 </a:t>
            </a:r>
            <a:r>
              <a:rPr sz="160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test</a:t>
            </a:r>
            <a:r>
              <a:rPr sz="1600" spc="-8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 </a:t>
            </a:r>
            <a:r>
              <a:rPr sz="1600" spc="-5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on</a:t>
            </a:r>
            <a:r>
              <a:rPr sz="1600" spc="-8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 </a:t>
            </a:r>
            <a:r>
              <a:rPr sz="1600" spc="-1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the</a:t>
            </a:r>
            <a:r>
              <a:rPr sz="1600" spc="-8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 </a:t>
            </a:r>
            <a:r>
              <a:rPr sz="1600" spc="-2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two</a:t>
            </a:r>
            <a:r>
              <a:rPr sz="1600" spc="-8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 </a:t>
            </a:r>
            <a:r>
              <a:rPr sz="1600" spc="-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sets</a:t>
            </a:r>
            <a:r>
              <a:rPr sz="1600" spc="-8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 </a:t>
            </a:r>
            <a:r>
              <a:rPr sz="1600" spc="-4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of</a:t>
            </a:r>
            <a:r>
              <a:rPr sz="1600" spc="-8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 </a:t>
            </a:r>
            <a:r>
              <a:rPr sz="1600" spc="-4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data.</a:t>
            </a:r>
            <a:r>
              <a:rPr sz="1600" spc="-8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 </a:t>
            </a:r>
            <a:r>
              <a:rPr sz="1600" spc="-7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Fill</a:t>
            </a:r>
            <a:r>
              <a:rPr sz="1600" spc="-8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 in</a:t>
            </a:r>
            <a:r>
              <a:rPr sz="1600" spc="-8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 </a:t>
            </a:r>
            <a:r>
              <a:rPr sz="1600" spc="-1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the</a:t>
            </a:r>
            <a:endParaRPr sz="1600" dirty="0">
              <a:latin typeface="Bahnschrift" panose="020B0502040204020203" pitchFamily="34" charset="0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7425" y="1518616"/>
            <a:ext cx="1739900" cy="243840"/>
          </a:xfrm>
          <a:prstGeom prst="rect">
            <a:avLst/>
          </a:prstGeom>
          <a:solidFill>
            <a:srgbClr val="FFDE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55"/>
              </a:lnSpc>
            </a:pPr>
            <a:r>
              <a:rPr sz="1600" spc="-7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in</a:t>
            </a:r>
            <a:r>
              <a:rPr sz="1600" spc="-9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f</a:t>
            </a:r>
            <a:r>
              <a:rPr sz="1600" spc="-5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orm</a:t>
            </a:r>
            <a:r>
              <a:rPr sz="1600" spc="-6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a</a:t>
            </a:r>
            <a:r>
              <a:rPr sz="1600" spc="-4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tion</a:t>
            </a:r>
            <a:r>
              <a:rPr sz="1600" spc="-8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 </a:t>
            </a:r>
            <a:r>
              <a:rPr sz="1600" spc="-3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bel</a:t>
            </a:r>
            <a:r>
              <a:rPr sz="1600" spc="-7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o</a:t>
            </a:r>
            <a:r>
              <a:rPr sz="1600" spc="-7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w</a:t>
            </a:r>
            <a:r>
              <a:rPr sz="1600" spc="-19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.</a:t>
            </a:r>
            <a:endParaRPr sz="1600">
              <a:latin typeface="Bahnschrift" panose="020B0502040204020203" pitchFamily="34" charset="0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5003" y="1993608"/>
            <a:ext cx="6512559" cy="15177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4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Mean</a:t>
            </a:r>
            <a:r>
              <a:rPr sz="2400" spc="-12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 </a:t>
            </a:r>
            <a:r>
              <a:rPr sz="2400" spc="-7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number</a:t>
            </a:r>
            <a:r>
              <a:rPr sz="2400" spc="-12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 </a:t>
            </a:r>
            <a:r>
              <a:rPr sz="2400" spc="-6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of</a:t>
            </a:r>
            <a:r>
              <a:rPr sz="2400" spc="-12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 </a:t>
            </a:r>
            <a:r>
              <a:rPr sz="2400" spc="-8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F</a:t>
            </a:r>
            <a:r>
              <a:rPr sz="2400" spc="-2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acebook</a:t>
            </a:r>
            <a:r>
              <a:rPr sz="2400" spc="-12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 </a:t>
            </a:r>
            <a:r>
              <a:rPr sz="2400" spc="-1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co</a:t>
            </a:r>
            <a:r>
              <a:rPr sz="2400" spc="-3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n</a:t>
            </a:r>
            <a:r>
              <a:rPr sz="2400" spc="-4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v</a:t>
            </a:r>
            <a:r>
              <a:rPr sz="2400" spc="-8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ersions:</a:t>
            </a:r>
            <a:r>
              <a:rPr sz="2400" spc="-12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 </a:t>
            </a:r>
            <a:r>
              <a:rPr sz="2400" spc="-3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4</a:t>
            </a:r>
            <a:r>
              <a:rPr sz="2400" spc="-13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6</a:t>
            </a:r>
            <a:r>
              <a:rPr sz="2400" spc="-36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.</a:t>
            </a:r>
            <a:r>
              <a:rPr sz="2400" spc="-3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68</a:t>
            </a:r>
            <a:endParaRPr sz="2400" dirty="0">
              <a:latin typeface="Bahnschrift" panose="020B0502040204020203" pitchFamily="34" charset="0"/>
              <a:cs typeface="Lucida Sans Unicode"/>
            </a:endParaRPr>
          </a:p>
          <a:p>
            <a:pPr marL="12700" marR="424180">
              <a:lnSpc>
                <a:spcPct val="151500"/>
              </a:lnSpc>
              <a:spcBef>
                <a:spcPts val="665"/>
              </a:spcBef>
            </a:pPr>
            <a:r>
              <a:rPr sz="2400" spc="-4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Mean</a:t>
            </a:r>
            <a:r>
              <a:rPr sz="2400" spc="-12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 </a:t>
            </a:r>
            <a:r>
              <a:rPr sz="2400" spc="-7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number</a:t>
            </a:r>
            <a:r>
              <a:rPr sz="2400" spc="-12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 </a:t>
            </a:r>
            <a:r>
              <a:rPr sz="2400" spc="-6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of</a:t>
            </a:r>
            <a:r>
              <a:rPr sz="2400" spc="-12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 </a:t>
            </a:r>
            <a:r>
              <a:rPr sz="2400" spc="-6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Adware</a:t>
            </a:r>
            <a:r>
              <a:rPr sz="2400" spc="-12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 </a:t>
            </a:r>
            <a:r>
              <a:rPr sz="2400" spc="-6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conversions:</a:t>
            </a:r>
            <a:r>
              <a:rPr sz="2400" spc="-12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 </a:t>
            </a:r>
            <a:r>
              <a:rPr sz="2400" spc="-28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62.13 </a:t>
            </a:r>
            <a:r>
              <a:rPr sz="2400" spc="-74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 </a:t>
            </a:r>
            <a:r>
              <a:rPr sz="2400" spc="-5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p</a:t>
            </a:r>
            <a:r>
              <a:rPr sz="2400" spc="-14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-</a:t>
            </a:r>
            <a:r>
              <a:rPr sz="2400" spc="-10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V</a:t>
            </a:r>
            <a:r>
              <a:rPr sz="2400" spc="-11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alue:</a:t>
            </a:r>
            <a:r>
              <a:rPr sz="2400" spc="-12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 </a:t>
            </a:r>
            <a:r>
              <a:rPr sz="2400" spc="-15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4.3</a:t>
            </a:r>
            <a:endParaRPr sz="2400" dirty="0">
              <a:latin typeface="Bahnschrift" panose="020B0502040204020203" pitchFamily="34" charset="0"/>
              <a:cs typeface="Lucida Sans Unicode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188023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800" spc="-105" dirty="0">
                <a:latin typeface="Berlin Sans FB Demi" panose="020E0802020502020306" pitchFamily="34" charset="0"/>
              </a:rPr>
              <a:t>Hypothesis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217372"/>
            <a:ext cx="6655434" cy="9643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3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After</a:t>
            </a:r>
            <a:r>
              <a:rPr sz="1600" spc="-8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 </a:t>
            </a:r>
            <a:r>
              <a:rPr sz="1600" spc="-8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running</a:t>
            </a:r>
            <a:r>
              <a:rPr sz="1600" spc="-8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 </a:t>
            </a:r>
            <a:r>
              <a:rPr sz="1600" spc="-1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the</a:t>
            </a:r>
            <a:r>
              <a:rPr sz="1600" spc="-8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 </a:t>
            </a:r>
            <a:r>
              <a:rPr sz="1600" spc="-3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test,</a:t>
            </a:r>
            <a:r>
              <a:rPr sz="1600" spc="-8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 </a:t>
            </a:r>
            <a:r>
              <a:rPr sz="1600" spc="-2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was</a:t>
            </a:r>
            <a:r>
              <a:rPr sz="1600" spc="-8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 </a:t>
            </a:r>
            <a:r>
              <a:rPr sz="1600" spc="-5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your</a:t>
            </a:r>
            <a:r>
              <a:rPr sz="1600" spc="-8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 </a:t>
            </a:r>
            <a:r>
              <a:rPr sz="1600" spc="-2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hypothesis</a:t>
            </a:r>
            <a:r>
              <a:rPr sz="1600" spc="-8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 </a:t>
            </a:r>
            <a:r>
              <a:rPr sz="1600" spc="-4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proven</a:t>
            </a:r>
            <a:r>
              <a:rPr sz="1600" spc="-8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 </a:t>
            </a:r>
            <a:r>
              <a:rPr sz="1600" spc="2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correct?</a:t>
            </a:r>
            <a:endParaRPr sz="1600" dirty="0">
              <a:latin typeface="Bahnschrift" panose="020B0502040204020203" pitchFamily="34" charset="0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2700" dirty="0">
              <a:latin typeface="Bahnschrift" panose="020B0502040204020203" pitchFamily="34" charset="0"/>
              <a:cs typeface="Lucida Sans Unicode"/>
            </a:endParaRPr>
          </a:p>
          <a:p>
            <a:pPr marL="12700">
              <a:lnSpc>
                <a:spcPct val="100000"/>
              </a:lnSpc>
            </a:pPr>
            <a:r>
              <a:rPr sz="1800" spc="-7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Do</a:t>
            </a:r>
            <a:r>
              <a:rPr sz="1800" spc="-9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 </a:t>
            </a:r>
            <a:r>
              <a:rPr sz="1800" spc="-5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your</a:t>
            </a:r>
            <a:r>
              <a:rPr sz="1800" spc="-9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 </a:t>
            </a:r>
            <a:r>
              <a:rPr sz="1800" spc="-8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ﬁndings</a:t>
            </a:r>
            <a:r>
              <a:rPr sz="1800" spc="-9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 </a:t>
            </a:r>
            <a:r>
              <a:rPr sz="1800" spc="-3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support</a:t>
            </a:r>
            <a:r>
              <a:rPr sz="1800" spc="-9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 </a:t>
            </a:r>
            <a:r>
              <a:rPr sz="1800" spc="-1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a</a:t>
            </a:r>
            <a:r>
              <a:rPr sz="1800" spc="-9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 </a:t>
            </a:r>
            <a:r>
              <a:rPr sz="1800" spc="-10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null</a:t>
            </a:r>
            <a:r>
              <a:rPr sz="1800" spc="-9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 </a:t>
            </a:r>
            <a:r>
              <a:rPr sz="1800" spc="-5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or</a:t>
            </a:r>
            <a:r>
              <a:rPr sz="1800" spc="-9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 </a:t>
            </a:r>
            <a:r>
              <a:rPr sz="1800" spc="-5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an</a:t>
            </a:r>
            <a:r>
              <a:rPr sz="1800" spc="-9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 </a:t>
            </a:r>
            <a:r>
              <a:rPr sz="1800" spc="-3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alternative</a:t>
            </a:r>
            <a:r>
              <a:rPr sz="1800" spc="-9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 </a:t>
            </a:r>
            <a:r>
              <a:rPr sz="1800" spc="-1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hypothesis?</a:t>
            </a:r>
            <a:r>
              <a:rPr sz="1800" spc="-9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 </a:t>
            </a:r>
            <a:r>
              <a:rPr sz="1800" spc="-21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xx</a:t>
            </a:r>
            <a:endParaRPr sz="1800" dirty="0">
              <a:latin typeface="Bahnschrift" panose="020B0502040204020203" pitchFamily="34" charset="0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1699" y="2394474"/>
            <a:ext cx="8484235" cy="1682640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76200" rIns="0" bIns="0" rtlCol="0">
            <a:spAutoFit/>
          </a:bodyPr>
          <a:lstStyle/>
          <a:p>
            <a:pPr marL="85725" marR="132715">
              <a:lnSpc>
                <a:spcPct val="150000"/>
              </a:lnSpc>
              <a:spcBef>
                <a:spcPts val="600"/>
              </a:spcBef>
            </a:pPr>
            <a:r>
              <a:rPr sz="1800" spc="3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Wh</a:t>
            </a:r>
            <a:r>
              <a:rPr sz="180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a</a:t>
            </a:r>
            <a:r>
              <a:rPr sz="1800" spc="-9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t</a:t>
            </a:r>
            <a:r>
              <a:rPr sz="1800" spc="-15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’</a:t>
            </a:r>
            <a:r>
              <a:rPr sz="1800" spc="-1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s</a:t>
            </a:r>
            <a:r>
              <a:rPr sz="1800" spc="-9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 </a:t>
            </a:r>
            <a:r>
              <a:rPr sz="1800" spc="-2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y</a:t>
            </a:r>
            <a:r>
              <a:rPr sz="1800" spc="-6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our</a:t>
            </a:r>
            <a:r>
              <a:rPr sz="1800" spc="-9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 </a:t>
            </a:r>
            <a:r>
              <a:rPr sz="1800" spc="-3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conclusion</a:t>
            </a:r>
            <a:r>
              <a:rPr sz="1800" spc="-9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 </a:t>
            </a:r>
            <a:r>
              <a:rPr sz="1800" spc="-2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about</a:t>
            </a:r>
            <a:r>
              <a:rPr sz="1800" spc="-9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 </a:t>
            </a:r>
            <a:r>
              <a:rPr sz="1800" spc="-2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y</a:t>
            </a:r>
            <a:r>
              <a:rPr sz="1800" spc="-6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our</a:t>
            </a:r>
            <a:r>
              <a:rPr sz="1800" spc="-9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 </a:t>
            </a:r>
            <a:r>
              <a:rPr sz="1800" spc="-7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main</a:t>
            </a:r>
            <a:r>
              <a:rPr sz="1800" spc="-9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 </a:t>
            </a:r>
            <a:r>
              <a:rPr sz="1800" spc="-114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h</a:t>
            </a:r>
            <a:r>
              <a:rPr sz="1800" spc="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yp</a:t>
            </a:r>
            <a:r>
              <a:rPr sz="1800" spc="-3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o</a:t>
            </a:r>
            <a:r>
              <a:rPr sz="1800" spc="-2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thesi</a:t>
            </a:r>
            <a:r>
              <a:rPr sz="1800" spc="-8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s</a:t>
            </a:r>
            <a:r>
              <a:rPr sz="1800" spc="18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?</a:t>
            </a:r>
            <a:r>
              <a:rPr sz="1800" spc="-9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 </a:t>
            </a:r>
            <a:r>
              <a:rPr sz="1800" spc="-6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Is</a:t>
            </a:r>
            <a:r>
              <a:rPr sz="1800" spc="-9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 </a:t>
            </a:r>
            <a:r>
              <a:rPr sz="1800" spc="-3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the</a:t>
            </a:r>
            <a:r>
              <a:rPr sz="1800" spc="-6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r</a:t>
            </a:r>
            <a:r>
              <a:rPr sz="1800" spc="1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e</a:t>
            </a:r>
            <a:r>
              <a:rPr sz="1800" spc="-9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 </a:t>
            </a:r>
            <a:r>
              <a:rPr sz="1800" spc="-1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a</a:t>
            </a:r>
            <a:r>
              <a:rPr sz="1800" spc="-9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 </a:t>
            </a:r>
            <a:r>
              <a:rPr sz="1800" spc="-5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dif</a:t>
            </a:r>
            <a:r>
              <a:rPr sz="1800" spc="-8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f</a:t>
            </a:r>
            <a:r>
              <a:rPr sz="1800" spc="-3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e</a:t>
            </a:r>
            <a:r>
              <a:rPr sz="1800" spc="-6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r</a:t>
            </a:r>
            <a:r>
              <a:rPr sz="1800" spc="-4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ence,</a:t>
            </a:r>
            <a:r>
              <a:rPr sz="1800" spc="-10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 </a:t>
            </a:r>
            <a:r>
              <a:rPr sz="1800" spc="-3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and  </a:t>
            </a:r>
            <a:r>
              <a:rPr sz="1800" spc="-5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is</a:t>
            </a:r>
            <a:r>
              <a:rPr sz="1800" spc="-9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 </a:t>
            </a:r>
            <a:r>
              <a:rPr sz="1800" spc="-3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it</a:t>
            </a:r>
            <a:r>
              <a:rPr sz="1800" spc="-9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 </a:t>
            </a:r>
            <a:r>
              <a:rPr sz="1800" spc="-4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wh</a:t>
            </a:r>
            <a:r>
              <a:rPr sz="1800" spc="-6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a</a:t>
            </a:r>
            <a:r>
              <a:rPr sz="1800" spc="3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t</a:t>
            </a:r>
            <a:r>
              <a:rPr sz="1800" spc="-9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 </a:t>
            </a:r>
            <a:r>
              <a:rPr sz="1800" spc="-2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y</a:t>
            </a:r>
            <a:r>
              <a:rPr sz="1800" spc="-6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our</a:t>
            </a:r>
            <a:r>
              <a:rPr sz="1800" spc="-9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 </a:t>
            </a:r>
            <a:r>
              <a:rPr sz="1800" spc="-114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h</a:t>
            </a:r>
            <a:r>
              <a:rPr sz="1800" spc="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yp</a:t>
            </a:r>
            <a:r>
              <a:rPr sz="1800" spc="-3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o</a:t>
            </a:r>
            <a:r>
              <a:rPr sz="1800" spc="-2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thesis</a:t>
            </a:r>
            <a:r>
              <a:rPr sz="1800" spc="-9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 </a:t>
            </a:r>
            <a:r>
              <a:rPr sz="1800" spc="-5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p</a:t>
            </a:r>
            <a:r>
              <a:rPr sz="1800" spc="-6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r</a:t>
            </a:r>
            <a:r>
              <a:rPr sz="1800" spc="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edi</a:t>
            </a:r>
            <a:r>
              <a:rPr sz="1800" spc="-2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c</a:t>
            </a:r>
            <a:r>
              <a:rPr sz="1800" spc="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t</a:t>
            </a:r>
            <a:r>
              <a:rPr sz="1800" spc="6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ed?</a:t>
            </a:r>
            <a:endParaRPr sz="1800" dirty="0">
              <a:latin typeface="Bahnschrift" panose="020B0502040204020203" pitchFamily="34" charset="0"/>
              <a:cs typeface="Lucida Sans Unicode"/>
            </a:endParaRPr>
          </a:p>
          <a:p>
            <a:pPr marL="85725" marR="3957320">
              <a:lnSpc>
                <a:spcPct val="150000"/>
              </a:lnSpc>
            </a:pPr>
            <a:r>
              <a:rPr sz="1800" spc="-3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H0:basado</a:t>
            </a:r>
            <a:r>
              <a:rPr sz="1800" spc="-9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 </a:t>
            </a:r>
            <a:r>
              <a:rPr sz="1800" spc="-3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en</a:t>
            </a:r>
            <a:r>
              <a:rPr sz="1800" spc="-9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 </a:t>
            </a:r>
            <a:r>
              <a:rPr sz="1800" spc="-2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p-</a:t>
            </a:r>
            <a:r>
              <a:rPr sz="1800" spc="-6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v</a:t>
            </a:r>
            <a:r>
              <a:rPr sz="1800" spc="-5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alue</a:t>
            </a:r>
            <a:r>
              <a:rPr sz="1800" spc="-9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 </a:t>
            </a:r>
            <a:r>
              <a:rPr sz="1800" spc="-5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hip</a:t>
            </a:r>
            <a:r>
              <a:rPr sz="1800" spc="-10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o</a:t>
            </a:r>
            <a:r>
              <a:rPr sz="1800" spc="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t</a:t>
            </a:r>
            <a:r>
              <a:rPr sz="1800" spc="-2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esis</a:t>
            </a:r>
            <a:r>
              <a:rPr sz="1800" spc="-9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 </a:t>
            </a:r>
            <a:r>
              <a:rPr sz="1800" spc="2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ace</a:t>
            </a:r>
            <a:r>
              <a:rPr sz="1800" spc="-1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p</a:t>
            </a:r>
            <a:r>
              <a:rPr sz="1800" spc="-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tada  </a:t>
            </a:r>
            <a:r>
              <a:rPr sz="1800" spc="-29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H1:</a:t>
            </a:r>
            <a:r>
              <a:rPr sz="1800" spc="-9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 </a:t>
            </a:r>
            <a:r>
              <a:rPr sz="1800" spc="-3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para</a:t>
            </a:r>
            <a:r>
              <a:rPr sz="1800" spc="-9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 </a:t>
            </a:r>
            <a:r>
              <a:rPr sz="1800" spc="-2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p-</a:t>
            </a:r>
            <a:r>
              <a:rPr sz="1800" spc="-6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v</a:t>
            </a:r>
            <a:r>
              <a:rPr sz="1800" spc="-5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alue</a:t>
            </a:r>
            <a:r>
              <a:rPr sz="1800" spc="-9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 </a:t>
            </a:r>
            <a:r>
              <a:rPr sz="1800" spc="-44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&lt;</a:t>
            </a:r>
            <a:r>
              <a:rPr sz="1800" spc="-9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 </a:t>
            </a:r>
            <a:r>
              <a:rPr sz="1800" spc="-5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hip</a:t>
            </a:r>
            <a:r>
              <a:rPr sz="1800" spc="-10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o</a:t>
            </a:r>
            <a:r>
              <a:rPr sz="1800" spc="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t</a:t>
            </a:r>
            <a:r>
              <a:rPr sz="1800" spc="-2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esis</a:t>
            </a:r>
            <a:r>
              <a:rPr sz="1800" spc="-9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 </a:t>
            </a:r>
            <a:r>
              <a:rPr sz="1800" spc="-6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no</a:t>
            </a:r>
            <a:r>
              <a:rPr sz="1800" spc="-9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 </a:t>
            </a:r>
            <a:r>
              <a:rPr sz="1800" spc="2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ace</a:t>
            </a:r>
            <a:r>
              <a:rPr sz="1800" spc="-1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p</a:t>
            </a:r>
            <a:r>
              <a:rPr sz="1800" spc="-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tada</a:t>
            </a:r>
            <a:endParaRPr sz="1800" dirty="0">
              <a:latin typeface="Bahnschrift" panose="020B0502040204020203" pitchFamily="34" charset="0"/>
              <a:cs typeface="Lucida Sans Unicode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2290" y="1879854"/>
            <a:ext cx="5040630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45" dirty="0">
                <a:latin typeface="Century Gothic" panose="020B0502020202020204" pitchFamily="34" charset="0"/>
              </a:rPr>
              <a:t>End</a:t>
            </a:r>
            <a:r>
              <a:rPr b="1" spc="-265" dirty="0">
                <a:latin typeface="Century Gothic" panose="020B0502020202020204" pitchFamily="34" charset="0"/>
              </a:rPr>
              <a:t> </a:t>
            </a:r>
            <a:r>
              <a:rPr b="1" spc="-130" dirty="0">
                <a:latin typeface="Century Gothic" panose="020B0502020202020204" pitchFamily="34" charset="0"/>
              </a:rPr>
              <a:t>of</a:t>
            </a:r>
            <a:r>
              <a:rPr b="1" spc="-265" dirty="0">
                <a:latin typeface="Century Gothic" panose="020B0502020202020204" pitchFamily="34" charset="0"/>
              </a:rPr>
              <a:t> </a:t>
            </a:r>
            <a:r>
              <a:rPr b="1" spc="195" dirty="0">
                <a:latin typeface="Century Gothic" panose="020B0502020202020204" pitchFamily="34" charset="0"/>
              </a:rPr>
              <a:t>Se</a:t>
            </a:r>
            <a:r>
              <a:rPr b="1" spc="114" dirty="0">
                <a:latin typeface="Century Gothic" panose="020B0502020202020204" pitchFamily="34" charset="0"/>
              </a:rPr>
              <a:t>c</a:t>
            </a:r>
            <a:r>
              <a:rPr b="1" spc="-130" dirty="0">
                <a:latin typeface="Century Gothic" panose="020B0502020202020204" pitchFamily="34" charset="0"/>
              </a:rPr>
              <a:t>tion</a:t>
            </a:r>
            <a:r>
              <a:rPr b="1" spc="-265" dirty="0">
                <a:latin typeface="Century Gothic" panose="020B0502020202020204" pitchFamily="34" charset="0"/>
              </a:rPr>
              <a:t> </a:t>
            </a:r>
            <a:r>
              <a:rPr b="1" spc="-215" dirty="0">
                <a:latin typeface="Century Gothic" panose="020B0502020202020204" pitchFamily="34" charset="0"/>
              </a:rPr>
              <a:t>3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34258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5" dirty="0">
                <a:latin typeface="Berlin Sans FB Demi" panose="020E0802020502020306" pitchFamily="34" charset="0"/>
              </a:rPr>
              <a:t>Determining a Model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180796"/>
            <a:ext cx="7443470" cy="550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1600" spc="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Based</a:t>
            </a:r>
            <a:r>
              <a:rPr sz="1600" spc="-8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 </a:t>
            </a:r>
            <a:r>
              <a:rPr sz="1600" spc="-4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off</a:t>
            </a:r>
            <a:r>
              <a:rPr sz="1600" spc="-8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 </a:t>
            </a:r>
            <a:r>
              <a:rPr sz="1600" spc="-2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what</a:t>
            </a:r>
            <a:r>
              <a:rPr sz="1600" spc="-8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 </a:t>
            </a:r>
            <a:r>
              <a:rPr sz="1600" spc="-5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you</a:t>
            </a:r>
            <a:r>
              <a:rPr sz="1600" spc="-8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 </a:t>
            </a:r>
            <a:r>
              <a:rPr sz="1600" spc="-7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know</a:t>
            </a:r>
            <a:r>
              <a:rPr sz="1600" spc="-8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 </a:t>
            </a:r>
            <a:r>
              <a:rPr sz="1600" spc="-2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so</a:t>
            </a:r>
            <a:r>
              <a:rPr sz="1600" spc="-8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 </a:t>
            </a:r>
            <a:r>
              <a:rPr sz="1600" spc="-11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far,</a:t>
            </a:r>
            <a:r>
              <a:rPr sz="1600" spc="-8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 </a:t>
            </a:r>
            <a:r>
              <a:rPr sz="1600" spc="-9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you’ll</a:t>
            </a:r>
            <a:r>
              <a:rPr sz="1600" spc="-8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 </a:t>
            </a:r>
            <a:r>
              <a:rPr sz="1600" spc="-1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need</a:t>
            </a:r>
            <a:r>
              <a:rPr sz="1600" spc="-8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 </a:t>
            </a:r>
            <a:r>
              <a:rPr sz="1600" spc="-2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to</a:t>
            </a:r>
            <a:r>
              <a:rPr sz="1600" spc="-8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 </a:t>
            </a:r>
            <a:r>
              <a:rPr sz="1600" spc="-3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determine</a:t>
            </a:r>
            <a:r>
              <a:rPr sz="1600" spc="-8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 </a:t>
            </a:r>
            <a:r>
              <a:rPr sz="1600" spc="-6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if</a:t>
            </a:r>
            <a:r>
              <a:rPr sz="1600" spc="-8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 </a:t>
            </a:r>
            <a:r>
              <a:rPr sz="1600" spc="-5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your</a:t>
            </a:r>
            <a:r>
              <a:rPr sz="1600" spc="-8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 </a:t>
            </a:r>
            <a:r>
              <a:rPr sz="1600" spc="-1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data</a:t>
            </a:r>
            <a:r>
              <a:rPr sz="1600" spc="-8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 </a:t>
            </a:r>
            <a:r>
              <a:rPr sz="1600" spc="-1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meets</a:t>
            </a:r>
            <a:r>
              <a:rPr sz="1600" spc="-8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 </a:t>
            </a:r>
            <a:r>
              <a:rPr sz="1600" spc="-1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the </a:t>
            </a:r>
            <a:r>
              <a:rPr sz="1600" spc="-49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 </a:t>
            </a:r>
            <a:r>
              <a:rPr sz="1600" spc="-3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assum</a:t>
            </a:r>
            <a:r>
              <a:rPr sz="1600" spc="-7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p</a:t>
            </a:r>
            <a:r>
              <a:rPr sz="1600" spc="-3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tions</a:t>
            </a:r>
            <a:r>
              <a:rPr sz="1600" spc="-8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 </a:t>
            </a:r>
            <a:r>
              <a:rPr sz="1600" spc="-8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f</a:t>
            </a:r>
            <a:r>
              <a:rPr sz="1600" spc="-5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or</a:t>
            </a:r>
            <a:r>
              <a:rPr sz="1600" spc="-8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 </a:t>
            </a:r>
            <a:r>
              <a:rPr sz="1600" spc="-1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a</a:t>
            </a:r>
            <a:r>
              <a:rPr sz="1600" spc="-8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 </a:t>
            </a:r>
            <a:r>
              <a:rPr sz="1600" spc="-1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chosen</a:t>
            </a:r>
            <a:r>
              <a:rPr sz="1600" spc="-8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 </a:t>
            </a:r>
            <a:r>
              <a:rPr sz="1600" spc="-6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model.</a:t>
            </a:r>
            <a:r>
              <a:rPr sz="1600" spc="-8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 </a:t>
            </a:r>
            <a:r>
              <a:rPr sz="1600" spc="-7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Including:</a:t>
            </a:r>
            <a:endParaRPr sz="1600" dirty="0">
              <a:latin typeface="Bahnschrift" panose="020B0502040204020203" pitchFamily="34" charset="0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1699" y="1833574"/>
            <a:ext cx="8110855" cy="1682640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76200" rIns="0" bIns="0" rtlCol="0">
            <a:spAutoFit/>
          </a:bodyPr>
          <a:lstStyle/>
          <a:p>
            <a:pPr marL="85725" marR="183515">
              <a:lnSpc>
                <a:spcPct val="150000"/>
              </a:lnSpc>
              <a:spcBef>
                <a:spcPts val="600"/>
              </a:spcBef>
            </a:pPr>
            <a:r>
              <a:rPr sz="1800" spc="1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Which</a:t>
            </a:r>
            <a:r>
              <a:rPr sz="1800" spc="-9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 </a:t>
            </a:r>
            <a:r>
              <a:rPr sz="1800" spc="-4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model</a:t>
            </a:r>
            <a:r>
              <a:rPr sz="1800" spc="-9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 </a:t>
            </a:r>
            <a:r>
              <a:rPr sz="1800" spc="-8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ma</a:t>
            </a:r>
            <a:r>
              <a:rPr sz="1800" spc="-13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k</a:t>
            </a:r>
            <a:r>
              <a:rPr sz="180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es</a:t>
            </a:r>
            <a:r>
              <a:rPr sz="1800" spc="-9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 </a:t>
            </a:r>
            <a:r>
              <a:rPr sz="1800" spc="-1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the</a:t>
            </a:r>
            <a:r>
              <a:rPr sz="1800" spc="-9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 </a:t>
            </a:r>
            <a:r>
              <a:rPr sz="1800" spc="-5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mo</a:t>
            </a:r>
            <a:r>
              <a:rPr sz="1800" spc="-7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s</a:t>
            </a:r>
            <a:r>
              <a:rPr sz="1800" spc="3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t</a:t>
            </a:r>
            <a:r>
              <a:rPr sz="1800" spc="-9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 </a:t>
            </a:r>
            <a:r>
              <a:rPr sz="1800" spc="-1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sense</a:t>
            </a:r>
            <a:r>
              <a:rPr sz="1800" spc="-9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 </a:t>
            </a:r>
            <a:r>
              <a:rPr sz="1800" spc="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t</a:t>
            </a:r>
            <a:r>
              <a:rPr sz="1800" spc="-4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o</a:t>
            </a:r>
            <a:r>
              <a:rPr sz="1800" spc="-9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 </a:t>
            </a:r>
            <a:r>
              <a:rPr sz="1800" spc="-3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use</a:t>
            </a:r>
            <a:r>
              <a:rPr sz="1800" spc="-9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 </a:t>
            </a:r>
            <a:r>
              <a:rPr sz="1800" spc="-3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and</a:t>
            </a:r>
            <a:r>
              <a:rPr sz="1800" spc="-9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 </a:t>
            </a:r>
            <a:r>
              <a:rPr sz="1800" spc="-5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w</a:t>
            </a:r>
            <a:r>
              <a:rPr sz="1800" spc="-7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h</a:t>
            </a:r>
            <a:r>
              <a:rPr sz="1800" spc="12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y?</a:t>
            </a:r>
            <a:r>
              <a:rPr sz="1800" spc="-9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 </a:t>
            </a:r>
            <a:r>
              <a:rPr lang="en-US" sz="1800" spc="-2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I believe that a linear regression model is ideal because, as everything is highly segmented, we can see in the graphs that we can draw a straight line to perform linear regression</a:t>
            </a:r>
            <a:endParaRPr sz="1800" dirty="0">
              <a:latin typeface="Bahnschrift" panose="020B0502040204020203" pitchFamily="34" charset="0"/>
              <a:cs typeface="Lucida Sans Unicode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15278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800" spc="-105" dirty="0">
                <a:latin typeface="Berlin Sans FB Demi" panose="020E0802020502020306" pitchFamily="34" charset="0"/>
              </a:rPr>
              <a:t>Modeling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217372"/>
            <a:ext cx="508952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85" dirty="0">
                <a:solidFill>
                  <a:srgbClr val="0A004A"/>
                </a:solidFill>
                <a:latin typeface="Lucida Sans Unicode"/>
                <a:cs typeface="Lucida Sans Unicode"/>
              </a:rPr>
              <a:t>Finally, </a:t>
            </a:r>
            <a:r>
              <a:rPr sz="1600" spc="-35" dirty="0">
                <a:solidFill>
                  <a:srgbClr val="0A004A"/>
                </a:solidFill>
                <a:latin typeface="Lucida Sans Unicode"/>
                <a:cs typeface="Lucida Sans Unicode"/>
              </a:rPr>
              <a:t>include</a:t>
            </a:r>
            <a:r>
              <a:rPr sz="1600" spc="-80" dirty="0">
                <a:solidFill>
                  <a:srgbClr val="0A004A"/>
                </a:solidFill>
                <a:latin typeface="Lucida Sans Unicode"/>
                <a:cs typeface="Lucida Sans Unicode"/>
              </a:rPr>
              <a:t> </a:t>
            </a:r>
            <a:r>
              <a:rPr sz="1600" spc="-15" dirty="0">
                <a:solidFill>
                  <a:srgbClr val="0A004A"/>
                </a:solidFill>
                <a:latin typeface="Lucida Sans Unicode"/>
                <a:cs typeface="Lucida Sans Unicode"/>
              </a:rPr>
              <a:t>a</a:t>
            </a:r>
            <a:r>
              <a:rPr sz="1600" spc="-80" dirty="0">
                <a:solidFill>
                  <a:srgbClr val="0A004A"/>
                </a:solidFill>
                <a:latin typeface="Lucida Sans Unicode"/>
                <a:cs typeface="Lucida Sans Unicode"/>
              </a:rPr>
              <a:t> </a:t>
            </a:r>
            <a:r>
              <a:rPr sz="1600" spc="-60" dirty="0">
                <a:solidFill>
                  <a:srgbClr val="0A004A"/>
                </a:solidFill>
                <a:latin typeface="Lucida Sans Unicode"/>
                <a:cs typeface="Lucida Sans Unicode"/>
              </a:rPr>
              <a:t>visualization</a:t>
            </a:r>
            <a:r>
              <a:rPr sz="1600" spc="-80" dirty="0">
                <a:solidFill>
                  <a:srgbClr val="0A004A"/>
                </a:solidFill>
                <a:latin typeface="Lucida Sans Unicode"/>
                <a:cs typeface="Lucida Sans Unicode"/>
              </a:rPr>
              <a:t> </a:t>
            </a:r>
            <a:r>
              <a:rPr sz="1600" spc="-40" dirty="0">
                <a:solidFill>
                  <a:srgbClr val="0A004A"/>
                </a:solidFill>
                <a:latin typeface="Lucida Sans Unicode"/>
                <a:cs typeface="Lucida Sans Unicode"/>
              </a:rPr>
              <a:t>of</a:t>
            </a:r>
            <a:r>
              <a:rPr sz="1600" spc="-80" dirty="0">
                <a:solidFill>
                  <a:srgbClr val="0A004A"/>
                </a:solidFill>
                <a:latin typeface="Lucida Sans Unicode"/>
                <a:cs typeface="Lucida Sans Unicode"/>
              </a:rPr>
              <a:t> </a:t>
            </a:r>
            <a:r>
              <a:rPr sz="1600" spc="-50" dirty="0">
                <a:solidFill>
                  <a:srgbClr val="0A004A"/>
                </a:solidFill>
                <a:latin typeface="Lucida Sans Unicode"/>
                <a:cs typeface="Lucida Sans Unicode"/>
              </a:rPr>
              <a:t>your</a:t>
            </a:r>
            <a:r>
              <a:rPr sz="1600" spc="-80" dirty="0">
                <a:solidFill>
                  <a:srgbClr val="0A004A"/>
                </a:solidFill>
                <a:latin typeface="Lucida Sans Unicode"/>
                <a:cs typeface="Lucida Sans Unicode"/>
              </a:rPr>
              <a:t> </a:t>
            </a:r>
            <a:r>
              <a:rPr sz="1600" spc="-15" dirty="0">
                <a:solidFill>
                  <a:srgbClr val="0A004A"/>
                </a:solidFill>
                <a:latin typeface="Lucida Sans Unicode"/>
                <a:cs typeface="Lucida Sans Unicode"/>
              </a:rPr>
              <a:t>complete</a:t>
            </a:r>
            <a:r>
              <a:rPr sz="1600" spc="-85" dirty="0">
                <a:solidFill>
                  <a:srgbClr val="0A004A"/>
                </a:solidFill>
                <a:latin typeface="Lucida Sans Unicode"/>
                <a:cs typeface="Lucida Sans Unicode"/>
              </a:rPr>
              <a:t> </a:t>
            </a:r>
            <a:r>
              <a:rPr sz="1600" spc="-65" dirty="0">
                <a:solidFill>
                  <a:srgbClr val="0A004A"/>
                </a:solidFill>
                <a:latin typeface="Lucida Sans Unicode"/>
                <a:cs typeface="Lucida Sans Unicode"/>
              </a:rPr>
              <a:t>model.</a:t>
            </a:r>
            <a:endParaRPr sz="1600" dirty="0">
              <a:latin typeface="Lucida Sans Unicode"/>
              <a:cs typeface="Lucida Sans Unicode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47637" y="2072287"/>
          <a:ext cx="8991600" cy="21905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2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0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8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4299">
                <a:tc gridSpan="3">
                  <a:txBody>
                    <a:bodyPr/>
                    <a:lstStyle/>
                    <a:p>
                      <a:pPr marL="152400" algn="ctr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1000" dirty="0">
                          <a:latin typeface="Arial MT"/>
                          <a:cs typeface="Arial MT"/>
                        </a:rPr>
                        <a:t>construyendo</a:t>
                      </a:r>
                      <a:r>
                        <a:rPr sz="10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modelo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92075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3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28575">
                        <a:lnSpc>
                          <a:spcPct val="100000"/>
                        </a:lnSpc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typo</a:t>
                      </a:r>
                      <a:r>
                        <a:rPr sz="10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modelo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57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28575">
                        <a:lnSpc>
                          <a:spcPct val="100000"/>
                        </a:lnSpc>
                      </a:pPr>
                      <a:r>
                        <a:rPr sz="1000" dirty="0">
                          <a:latin typeface="Arial MT"/>
                          <a:cs typeface="Arial MT"/>
                        </a:rPr>
                        <a:t>regresion</a:t>
                      </a:r>
                      <a:r>
                        <a:rPr sz="10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lineal</a:t>
                      </a:r>
                      <a:r>
                        <a:rPr sz="10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simple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57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3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28575">
                        <a:lnSpc>
                          <a:spcPct val="100000"/>
                        </a:lnSpc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proposito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57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28575">
                        <a:lnSpc>
                          <a:spcPct val="100000"/>
                        </a:lnSpc>
                      </a:pPr>
                      <a:r>
                        <a:rPr sz="1000" dirty="0">
                          <a:latin typeface="Arial MT"/>
                          <a:cs typeface="Arial MT"/>
                        </a:rPr>
                        <a:t>ver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por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que estan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tan dispersos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los datos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y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 poder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trazar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mediante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 una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regresion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 una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correlacion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57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5749">
                <a:tc>
                  <a:txBody>
                    <a:bodyPr/>
                    <a:lstStyle/>
                    <a:p>
                      <a:pPr marL="28575" marR="299720">
                        <a:lnSpc>
                          <a:spcPct val="112500"/>
                        </a:lnSpc>
                        <a:spcBef>
                          <a:spcPts val="575"/>
                        </a:spcBef>
                      </a:pPr>
                      <a:r>
                        <a:rPr sz="1000" dirty="0">
                          <a:latin typeface="Arial MT"/>
                          <a:cs typeface="Arial MT"/>
                        </a:rPr>
                        <a:t>requerimeintos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 de 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variables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7302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28575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las</a:t>
                      </a:r>
                      <a:r>
                        <a:rPr sz="10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variables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serian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el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numero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de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clicks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como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variable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independiente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y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conversiones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variable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dependiente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57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28575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1000" dirty="0">
                          <a:latin typeface="Arial MT"/>
                          <a:cs typeface="Arial MT"/>
                        </a:rPr>
                        <a:t>suposiciones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 marR="94615">
                        <a:lnSpc>
                          <a:spcPct val="112500"/>
                        </a:lnSpc>
                        <a:spcBef>
                          <a:spcPts val="575"/>
                        </a:spcBef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al tratarse de una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regresion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lineal los datos estaran dispersos asi que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se supone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encontrar una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correlacion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entre los datos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usando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la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regresion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 lineal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7302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b="1" spc="-45" dirty="0">
                <a:latin typeface="Century Gothic" panose="020B0502020202020204" pitchFamily="34" charset="0"/>
              </a:rPr>
              <a:t>End of Section 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38150"/>
            <a:ext cx="306324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5" dirty="0">
                <a:latin typeface="Berlin Sans FB Demi" panose="020E0802020502020306" pitchFamily="34" charset="0"/>
              </a:rPr>
              <a:t>Finding</a:t>
            </a:r>
            <a:r>
              <a:rPr sz="2800" spc="-145" dirty="0">
                <a:latin typeface="Berlin Sans FB Demi" panose="020E0802020502020306" pitchFamily="34" charset="0"/>
              </a:rPr>
              <a:t> </a:t>
            </a:r>
            <a:r>
              <a:rPr sz="2800" spc="-20" dirty="0">
                <a:latin typeface="Berlin Sans FB Demi" panose="020E0802020502020306" pitchFamily="34" charset="0"/>
              </a:rPr>
              <a:t>the</a:t>
            </a:r>
            <a:r>
              <a:rPr sz="2800" spc="-145" dirty="0">
                <a:latin typeface="Berlin Sans FB Demi" panose="020E0802020502020306" pitchFamily="34" charset="0"/>
              </a:rPr>
              <a:t> </a:t>
            </a:r>
            <a:r>
              <a:rPr sz="2800" spc="-60" dirty="0">
                <a:latin typeface="Berlin Sans FB Demi" panose="020E0802020502020306" pitchFamily="34" charset="0"/>
              </a:rPr>
              <a:t>Middle</a:t>
            </a:r>
            <a:endParaRPr sz="2800" dirty="0">
              <a:latin typeface="Berlin Sans FB Demi" panose="020E0802020502020306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4725" y="1180796"/>
            <a:ext cx="8365490" cy="23406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1600" spc="-6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Mean,</a:t>
            </a:r>
            <a:r>
              <a:rPr sz="1600" spc="-8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 </a:t>
            </a:r>
            <a:r>
              <a:rPr sz="1600" spc="-6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Median,</a:t>
            </a:r>
            <a:r>
              <a:rPr sz="1600" spc="-8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 </a:t>
            </a:r>
            <a:r>
              <a:rPr sz="1600" spc="-3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and</a:t>
            </a:r>
            <a:r>
              <a:rPr sz="1600" spc="-8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 </a:t>
            </a:r>
            <a:r>
              <a:rPr sz="1600" spc="-1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Mode</a:t>
            </a:r>
            <a:r>
              <a:rPr sz="1600" spc="-8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 </a:t>
            </a:r>
            <a:r>
              <a:rPr sz="1600" spc="-4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help</a:t>
            </a:r>
            <a:r>
              <a:rPr sz="1600" spc="-8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 </a:t>
            </a:r>
            <a:r>
              <a:rPr sz="1600" spc="-5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you</a:t>
            </a:r>
            <a:r>
              <a:rPr sz="1600" spc="-8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 </a:t>
            </a:r>
            <a:r>
              <a:rPr sz="1600" spc="-1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compare</a:t>
            </a:r>
            <a:r>
              <a:rPr sz="1600" spc="-8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 </a:t>
            </a:r>
            <a:r>
              <a:rPr sz="1600" spc="-4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data.</a:t>
            </a:r>
            <a:r>
              <a:rPr sz="1600" spc="-8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 </a:t>
            </a:r>
            <a:r>
              <a:rPr sz="1600" spc="-6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Below,</a:t>
            </a:r>
            <a:r>
              <a:rPr sz="1600" spc="-8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 </a:t>
            </a:r>
            <a:r>
              <a:rPr sz="1600" spc="-5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list</a:t>
            </a:r>
            <a:r>
              <a:rPr sz="1600" spc="-8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 </a:t>
            </a:r>
            <a:r>
              <a:rPr sz="1600" spc="-1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the</a:t>
            </a:r>
            <a:r>
              <a:rPr sz="1600" spc="-8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 </a:t>
            </a:r>
            <a:r>
              <a:rPr sz="1600" spc="-7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mean,</a:t>
            </a:r>
            <a:r>
              <a:rPr sz="1600" spc="-8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 </a:t>
            </a:r>
            <a:r>
              <a:rPr sz="1600" spc="-6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median,</a:t>
            </a:r>
            <a:r>
              <a:rPr sz="1600" spc="-8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 </a:t>
            </a:r>
            <a:r>
              <a:rPr sz="1600" spc="-3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and</a:t>
            </a:r>
            <a:r>
              <a:rPr sz="1600" spc="-9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 </a:t>
            </a:r>
            <a:r>
              <a:rPr sz="1600" spc="-2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mode </a:t>
            </a:r>
            <a:r>
              <a:rPr sz="1600" spc="-49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 </a:t>
            </a:r>
            <a:r>
              <a:rPr sz="1600" spc="-4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of</a:t>
            </a:r>
            <a:r>
              <a:rPr sz="1600" spc="-9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 </a:t>
            </a:r>
            <a:r>
              <a:rPr sz="1600" spc="-1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the</a:t>
            </a:r>
            <a:r>
              <a:rPr sz="1600" spc="-8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 </a:t>
            </a:r>
            <a:r>
              <a:rPr sz="1600" spc="-3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clicks</a:t>
            </a:r>
            <a:r>
              <a:rPr sz="1600" spc="-8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 </a:t>
            </a:r>
            <a:r>
              <a:rPr sz="1600" spc="-8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in</a:t>
            </a:r>
            <a:r>
              <a:rPr sz="1600" spc="-8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 </a:t>
            </a:r>
            <a:r>
              <a:rPr sz="1600" spc="-1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the</a:t>
            </a:r>
            <a:r>
              <a:rPr sz="1600" spc="-8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 </a:t>
            </a:r>
            <a:r>
              <a:rPr sz="1600" spc="-3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provided</a:t>
            </a:r>
            <a:r>
              <a:rPr sz="1600" spc="-8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 </a:t>
            </a:r>
            <a:r>
              <a:rPr sz="1600" spc="-4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data.</a:t>
            </a:r>
            <a:endParaRPr sz="1600" dirty="0">
              <a:latin typeface="Bahnschrift" panose="020B0502040204020203" pitchFamily="34" charset="0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250" dirty="0">
              <a:latin typeface="Bahnschrift" panose="020B0502040204020203" pitchFamily="34" charset="0"/>
              <a:cs typeface="Lucida Sans Unicode"/>
            </a:endParaRPr>
          </a:p>
          <a:p>
            <a:pPr marL="12700">
              <a:lnSpc>
                <a:spcPct val="100000"/>
              </a:lnSpc>
            </a:pPr>
            <a:r>
              <a:rPr sz="2400" spc="-90" dirty="0">
                <a:solidFill>
                  <a:srgbClr val="434343"/>
                </a:solidFill>
                <a:latin typeface="Bahnschrift" panose="020B0502040204020203" pitchFamily="34" charset="0"/>
                <a:cs typeface="Lucida Sans Unicode"/>
              </a:rPr>
              <a:t>Mean:</a:t>
            </a:r>
            <a:r>
              <a:rPr sz="2400" spc="-125" dirty="0">
                <a:solidFill>
                  <a:srgbClr val="434343"/>
                </a:solidFill>
                <a:latin typeface="Bahnschrift" panose="020B0502040204020203" pitchFamily="34" charset="0"/>
                <a:cs typeface="Lucida Sans Unicode"/>
              </a:rPr>
              <a:t> </a:t>
            </a:r>
            <a:r>
              <a:rPr sz="1600" spc="-5" dirty="0">
                <a:latin typeface="Bahnschrift" panose="020B0502040204020203" pitchFamily="34" charset="0"/>
                <a:cs typeface="Arial MT"/>
              </a:rPr>
              <a:t>5.980821918</a:t>
            </a:r>
            <a:endParaRPr sz="1000" dirty="0">
              <a:latin typeface="Bahnschrift" panose="020B0502040204020203" pitchFamily="34" charset="0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595"/>
              </a:spcBef>
            </a:pPr>
            <a:r>
              <a:rPr sz="2400" spc="-80" dirty="0">
                <a:solidFill>
                  <a:srgbClr val="434343"/>
                </a:solidFill>
                <a:latin typeface="Bahnschrift" panose="020B0502040204020203" pitchFamily="34" charset="0"/>
                <a:cs typeface="Lucida Sans Unicode"/>
              </a:rPr>
              <a:t>Median:</a:t>
            </a:r>
            <a:r>
              <a:rPr sz="2400" spc="-125" dirty="0">
                <a:solidFill>
                  <a:srgbClr val="434343"/>
                </a:solidFill>
                <a:latin typeface="Bahnschrift" panose="020B0502040204020203" pitchFamily="34" charset="0"/>
                <a:cs typeface="Lucida Sans Unicode"/>
              </a:rPr>
              <a:t> </a:t>
            </a:r>
            <a:r>
              <a:rPr sz="1600" spc="-5" dirty="0">
                <a:latin typeface="Bahnschrift" panose="020B0502040204020203" pitchFamily="34" charset="0"/>
              </a:rPr>
              <a:t>6</a:t>
            </a:r>
          </a:p>
          <a:p>
            <a:pPr marL="12700">
              <a:lnSpc>
                <a:spcPct val="100000"/>
              </a:lnSpc>
              <a:spcBef>
                <a:spcPts val="1590"/>
              </a:spcBef>
            </a:pPr>
            <a:r>
              <a:rPr sz="2400" spc="-75" dirty="0">
                <a:solidFill>
                  <a:srgbClr val="434343"/>
                </a:solidFill>
                <a:latin typeface="Bahnschrift" panose="020B0502040204020203" pitchFamily="34" charset="0"/>
                <a:cs typeface="Lucida Sans Unicode"/>
              </a:rPr>
              <a:t>Mode:</a:t>
            </a:r>
            <a:r>
              <a:rPr sz="2400" spc="-125" dirty="0">
                <a:solidFill>
                  <a:srgbClr val="434343"/>
                </a:solidFill>
                <a:latin typeface="Bahnschrift" panose="020B0502040204020203" pitchFamily="34" charset="0"/>
                <a:cs typeface="Lucida Sans Unicode"/>
              </a:rPr>
              <a:t> </a:t>
            </a:r>
            <a:r>
              <a:rPr sz="1600" spc="-5" dirty="0">
                <a:latin typeface="Bahnschrift" panose="020B0502040204020203" pitchFamily="34" charset="0"/>
              </a:rPr>
              <a:t>5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214503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800" spc="-105" dirty="0">
                <a:latin typeface="Berlin Sans FB Demi" panose="020E0802020502020306" pitchFamily="34" charset="0"/>
              </a:rPr>
              <a:t>Final Insights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180796"/>
            <a:ext cx="8239759" cy="866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4999"/>
              </a:lnSpc>
              <a:spcBef>
                <a:spcPts val="100"/>
              </a:spcBef>
            </a:pPr>
            <a:r>
              <a:rPr sz="1600" spc="-11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Now,</a:t>
            </a:r>
            <a:r>
              <a:rPr sz="1600" spc="-8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 </a:t>
            </a:r>
            <a:r>
              <a:rPr sz="1600" spc="-8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knowing </a:t>
            </a:r>
            <a:r>
              <a:rPr sz="1600" spc="-2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what</a:t>
            </a:r>
            <a:r>
              <a:rPr sz="1600" spc="-8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 </a:t>
            </a:r>
            <a:r>
              <a:rPr sz="1600" spc="-5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you</a:t>
            </a:r>
            <a:r>
              <a:rPr sz="1600" spc="-8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 </a:t>
            </a:r>
            <a:r>
              <a:rPr sz="1600" spc="-2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do</a:t>
            </a:r>
            <a:r>
              <a:rPr sz="1600" spc="-8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 </a:t>
            </a:r>
            <a:r>
              <a:rPr sz="1600" spc="-2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about</a:t>
            </a:r>
            <a:r>
              <a:rPr sz="1600" spc="-8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 </a:t>
            </a:r>
            <a:r>
              <a:rPr sz="1600" spc="-1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the</a:t>
            </a:r>
            <a:r>
              <a:rPr sz="1600" spc="-8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 </a:t>
            </a:r>
            <a:r>
              <a:rPr sz="1600" spc="-4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results</a:t>
            </a:r>
            <a:r>
              <a:rPr sz="1600" spc="-8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 </a:t>
            </a:r>
            <a:r>
              <a:rPr sz="1600" spc="-4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of</a:t>
            </a:r>
            <a:r>
              <a:rPr sz="1600" spc="-8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 </a:t>
            </a:r>
            <a:r>
              <a:rPr sz="1600" spc="-5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your</a:t>
            </a:r>
            <a:r>
              <a:rPr sz="1600" spc="-8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 </a:t>
            </a:r>
            <a:r>
              <a:rPr sz="1600" spc="-3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test,</a:t>
            </a:r>
            <a:r>
              <a:rPr sz="1600" spc="-8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 </a:t>
            </a:r>
            <a:r>
              <a:rPr sz="1600" spc="-2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what</a:t>
            </a:r>
            <a:r>
              <a:rPr sz="1600" spc="-8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 </a:t>
            </a:r>
            <a:r>
              <a:rPr sz="1600" spc="-3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are</a:t>
            </a:r>
            <a:r>
              <a:rPr sz="1600" spc="-8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 </a:t>
            </a:r>
            <a:r>
              <a:rPr sz="1600" spc="-1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the</a:t>
            </a:r>
            <a:r>
              <a:rPr sz="1600" spc="-8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 </a:t>
            </a:r>
            <a:r>
              <a:rPr sz="1600" spc="-8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ﬁnal</a:t>
            </a:r>
            <a:r>
              <a:rPr sz="1600" spc="-8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 </a:t>
            </a:r>
            <a:r>
              <a:rPr sz="1600" spc="-5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insights</a:t>
            </a:r>
            <a:r>
              <a:rPr sz="1600" spc="-8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 </a:t>
            </a:r>
            <a:r>
              <a:rPr sz="1600" spc="-1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that </a:t>
            </a:r>
            <a:r>
              <a:rPr sz="1600" spc="-49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 </a:t>
            </a:r>
            <a:r>
              <a:rPr sz="1600" spc="-5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you</a:t>
            </a:r>
            <a:r>
              <a:rPr sz="1600" spc="-8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 </a:t>
            </a:r>
            <a:r>
              <a:rPr sz="1600" spc="-5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would</a:t>
            </a:r>
            <a:r>
              <a:rPr sz="1600" spc="-8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 </a:t>
            </a:r>
            <a:r>
              <a:rPr sz="1600" spc="-4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share</a:t>
            </a:r>
            <a:r>
              <a:rPr sz="1600" spc="-8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 </a:t>
            </a:r>
            <a:r>
              <a:rPr sz="1600" spc="-3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with</a:t>
            </a:r>
            <a:r>
              <a:rPr sz="1600" spc="-7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 </a:t>
            </a:r>
            <a:r>
              <a:rPr sz="1600" spc="-5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your</a:t>
            </a:r>
            <a:r>
              <a:rPr sz="1600" spc="-8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 </a:t>
            </a:r>
            <a:r>
              <a:rPr sz="1600" spc="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client?</a:t>
            </a:r>
            <a:r>
              <a:rPr sz="1600" spc="-8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 </a:t>
            </a:r>
            <a:r>
              <a:rPr sz="1600" spc="2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What</a:t>
            </a:r>
            <a:r>
              <a:rPr sz="1600" spc="-7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 </a:t>
            </a:r>
            <a:r>
              <a:rPr sz="1600" spc="-3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did</a:t>
            </a:r>
            <a:r>
              <a:rPr sz="1600" spc="-8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 </a:t>
            </a:r>
            <a:r>
              <a:rPr sz="1600" spc="-5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you</a:t>
            </a:r>
            <a:r>
              <a:rPr sz="1600" spc="-8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 </a:t>
            </a:r>
            <a:r>
              <a:rPr sz="1600" spc="-5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learn</a:t>
            </a:r>
            <a:r>
              <a:rPr sz="1600" spc="-8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 </a:t>
            </a:r>
            <a:r>
              <a:rPr sz="1600" spc="-3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and</a:t>
            </a:r>
            <a:r>
              <a:rPr sz="1600" spc="-7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 </a:t>
            </a:r>
            <a:r>
              <a:rPr sz="1600" spc="-2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what</a:t>
            </a:r>
            <a:r>
              <a:rPr sz="1600" spc="-8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 </a:t>
            </a:r>
            <a:r>
              <a:rPr sz="1600" spc="-5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would</a:t>
            </a:r>
            <a:r>
              <a:rPr sz="1600" spc="-8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 </a:t>
            </a:r>
            <a:r>
              <a:rPr sz="1600" spc="-5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you</a:t>
            </a:r>
            <a:r>
              <a:rPr sz="1600" spc="-7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 </a:t>
            </a:r>
            <a:r>
              <a:rPr sz="1600" spc="-1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recommend? </a:t>
            </a:r>
            <a:r>
              <a:rPr sz="1600" spc="-49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 </a:t>
            </a:r>
            <a:r>
              <a:rPr sz="1600" spc="-5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Is</a:t>
            </a:r>
            <a:r>
              <a:rPr sz="1600" spc="-8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 </a:t>
            </a:r>
            <a:r>
              <a:rPr sz="1600" spc="-2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there</a:t>
            </a:r>
            <a:r>
              <a:rPr sz="1600" spc="-8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 </a:t>
            </a:r>
            <a:r>
              <a:rPr sz="1600" spc="-5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anything</a:t>
            </a:r>
            <a:r>
              <a:rPr sz="1600" spc="-8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 </a:t>
            </a:r>
            <a:r>
              <a:rPr sz="1600" spc="-5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you</a:t>
            </a:r>
            <a:r>
              <a:rPr sz="1600" spc="-8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 </a:t>
            </a:r>
            <a:r>
              <a:rPr sz="1600" spc="-5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would</a:t>
            </a:r>
            <a:r>
              <a:rPr sz="1600" spc="-8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 </a:t>
            </a:r>
            <a:r>
              <a:rPr sz="1600" spc="-2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do</a:t>
            </a:r>
            <a:r>
              <a:rPr sz="1600" spc="-8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 </a:t>
            </a:r>
            <a:r>
              <a:rPr sz="1600" spc="-3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differently</a:t>
            </a:r>
            <a:r>
              <a:rPr sz="1600" spc="-8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 </a:t>
            </a:r>
            <a:r>
              <a:rPr sz="1600" spc="-6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next</a:t>
            </a:r>
            <a:r>
              <a:rPr sz="1600" spc="-8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 </a:t>
            </a:r>
            <a:r>
              <a:rPr sz="1600" spc="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time?</a:t>
            </a:r>
            <a:endParaRPr sz="1600" dirty="0">
              <a:latin typeface="Bahnschrift" panose="020B0502040204020203" pitchFamily="34" charset="0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1699" y="2149974"/>
            <a:ext cx="8521065" cy="1270348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79375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  <a:spcBef>
                <a:spcPts val="100"/>
              </a:spcBef>
            </a:pPr>
            <a:r>
              <a:rPr spc="-11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Enter your insights here : </a:t>
            </a:r>
            <a:r>
              <a:rPr lang="en-US" spc="-11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Based on the analysis, I would recommend that you take steps to increase your visibility in order to obtain more clicks, as views depend on the clicks that users make.</a:t>
            </a:r>
            <a:endParaRPr spc="-110" dirty="0">
              <a:solidFill>
                <a:srgbClr val="0A004A"/>
              </a:solidFill>
              <a:latin typeface="Bahnschrift" panose="020B0502040204020203" pitchFamily="34" charset="0"/>
              <a:cs typeface="Lucida Sans Unicod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306324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800" spc="-105" dirty="0">
                <a:latin typeface="Berlin Sans FB Demi" panose="020E0802020502020306" pitchFamily="34" charset="0"/>
              </a:rPr>
              <a:t>Finding the Middle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180796"/>
            <a:ext cx="8365490" cy="23406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1600" spc="-6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Mean,</a:t>
            </a:r>
            <a:r>
              <a:rPr sz="1600" spc="-8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 </a:t>
            </a:r>
            <a:r>
              <a:rPr sz="1600" spc="-6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Median,</a:t>
            </a:r>
            <a:r>
              <a:rPr sz="1600" spc="-8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 </a:t>
            </a:r>
            <a:r>
              <a:rPr sz="1600" spc="-3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and</a:t>
            </a:r>
            <a:r>
              <a:rPr sz="1600" spc="-8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 </a:t>
            </a:r>
            <a:r>
              <a:rPr sz="1600" spc="-1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Mode</a:t>
            </a:r>
            <a:r>
              <a:rPr sz="1600" spc="-8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 </a:t>
            </a:r>
            <a:r>
              <a:rPr sz="1600" spc="-4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help</a:t>
            </a:r>
            <a:r>
              <a:rPr sz="1600" spc="-8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 </a:t>
            </a:r>
            <a:r>
              <a:rPr sz="1600" spc="-5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you</a:t>
            </a:r>
            <a:r>
              <a:rPr sz="1600" spc="-8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 </a:t>
            </a:r>
            <a:r>
              <a:rPr sz="1600" spc="-1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compare</a:t>
            </a:r>
            <a:r>
              <a:rPr sz="1600" spc="-8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 </a:t>
            </a:r>
            <a:r>
              <a:rPr sz="1600" spc="-4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data.</a:t>
            </a:r>
            <a:r>
              <a:rPr sz="1600" spc="-8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 </a:t>
            </a:r>
            <a:r>
              <a:rPr sz="1600" spc="-6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Below,</a:t>
            </a:r>
            <a:r>
              <a:rPr sz="1600" spc="-8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 </a:t>
            </a:r>
            <a:r>
              <a:rPr sz="1600" spc="-5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list</a:t>
            </a:r>
            <a:r>
              <a:rPr sz="1600" spc="-8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 </a:t>
            </a:r>
            <a:r>
              <a:rPr sz="1600" spc="-1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the</a:t>
            </a:r>
            <a:r>
              <a:rPr sz="1600" spc="-8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 </a:t>
            </a:r>
            <a:r>
              <a:rPr sz="1600" spc="-7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mean,</a:t>
            </a:r>
            <a:r>
              <a:rPr sz="1600" spc="-8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 </a:t>
            </a:r>
            <a:r>
              <a:rPr sz="1600" spc="-6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median,</a:t>
            </a:r>
            <a:r>
              <a:rPr sz="1600" spc="-8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 </a:t>
            </a:r>
            <a:r>
              <a:rPr sz="1600" spc="-3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and</a:t>
            </a:r>
            <a:r>
              <a:rPr sz="1600" spc="-9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 </a:t>
            </a:r>
            <a:r>
              <a:rPr sz="1600" spc="-2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mode </a:t>
            </a:r>
            <a:r>
              <a:rPr sz="1600" spc="-49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 </a:t>
            </a:r>
            <a:r>
              <a:rPr sz="1600" spc="-4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of</a:t>
            </a:r>
            <a:r>
              <a:rPr sz="1600" spc="-8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 </a:t>
            </a:r>
            <a:r>
              <a:rPr sz="1600" spc="-1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the</a:t>
            </a:r>
            <a:r>
              <a:rPr sz="1600" spc="-8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 </a:t>
            </a:r>
            <a:r>
              <a:rPr sz="1600" spc="-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co</a:t>
            </a:r>
            <a:r>
              <a:rPr sz="1600" spc="-2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n</a:t>
            </a:r>
            <a:r>
              <a:rPr sz="1600" spc="-2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v</a:t>
            </a:r>
            <a:r>
              <a:rPr sz="1600" spc="-4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ersions</a:t>
            </a:r>
            <a:r>
              <a:rPr sz="1600" spc="-8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 </a:t>
            </a:r>
            <a:r>
              <a:rPr sz="1600" spc="-8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in</a:t>
            </a:r>
            <a:r>
              <a:rPr sz="1600" spc="-8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 </a:t>
            </a:r>
            <a:r>
              <a:rPr sz="1600" spc="-1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the</a:t>
            </a:r>
            <a:r>
              <a:rPr sz="1600" spc="-8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 </a:t>
            </a:r>
            <a:r>
              <a:rPr sz="1600" spc="-4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p</a:t>
            </a:r>
            <a:r>
              <a:rPr sz="1600" spc="-6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r</a:t>
            </a:r>
            <a:r>
              <a:rPr sz="1600" spc="-7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o</a:t>
            </a:r>
            <a:r>
              <a:rPr sz="1600" spc="-1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vided</a:t>
            </a:r>
            <a:r>
              <a:rPr sz="1600" spc="-8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 </a:t>
            </a:r>
            <a:r>
              <a:rPr sz="1600" spc="-1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d</a:t>
            </a:r>
            <a:r>
              <a:rPr sz="1600" spc="-3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a</a:t>
            </a:r>
            <a:r>
              <a:rPr sz="1600" spc="-6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ta.</a:t>
            </a:r>
            <a:endParaRPr sz="1600" dirty="0">
              <a:latin typeface="Bahnschrift" panose="020B0502040204020203" pitchFamily="34" charset="0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250" dirty="0">
              <a:latin typeface="Bahnschrift" panose="020B0502040204020203" pitchFamily="34" charset="0"/>
              <a:cs typeface="Lucida Sans Unicode"/>
            </a:endParaRPr>
          </a:p>
          <a:p>
            <a:pPr marL="12700">
              <a:lnSpc>
                <a:spcPct val="100000"/>
              </a:lnSpc>
            </a:pPr>
            <a:r>
              <a:rPr sz="2400" spc="-90" dirty="0">
                <a:solidFill>
                  <a:srgbClr val="434343"/>
                </a:solidFill>
                <a:latin typeface="Bahnschrift" panose="020B0502040204020203" pitchFamily="34" charset="0"/>
                <a:cs typeface="Lucida Sans Unicode"/>
              </a:rPr>
              <a:t>Mean:</a:t>
            </a:r>
            <a:r>
              <a:rPr sz="2400" spc="-125" dirty="0">
                <a:solidFill>
                  <a:srgbClr val="434343"/>
                </a:solidFill>
                <a:latin typeface="Bahnschrift" panose="020B0502040204020203" pitchFamily="34" charset="0"/>
                <a:cs typeface="Lucida Sans Unicode"/>
              </a:rPr>
              <a:t> </a:t>
            </a:r>
            <a:r>
              <a:rPr sz="1600" spc="-5" dirty="0">
                <a:latin typeface="Bahnschrift" panose="020B0502040204020203" pitchFamily="34" charset="0"/>
              </a:rPr>
              <a:t>60.38356164</a:t>
            </a:r>
          </a:p>
          <a:p>
            <a:pPr marL="12700">
              <a:lnSpc>
                <a:spcPct val="100000"/>
              </a:lnSpc>
              <a:spcBef>
                <a:spcPts val="1595"/>
              </a:spcBef>
            </a:pPr>
            <a:r>
              <a:rPr sz="2400" spc="-80" dirty="0">
                <a:solidFill>
                  <a:srgbClr val="434343"/>
                </a:solidFill>
                <a:latin typeface="Bahnschrift" panose="020B0502040204020203" pitchFamily="34" charset="0"/>
                <a:cs typeface="Lucida Sans Unicode"/>
              </a:rPr>
              <a:t>Median:</a:t>
            </a:r>
            <a:r>
              <a:rPr sz="2400" spc="-125" dirty="0">
                <a:solidFill>
                  <a:srgbClr val="434343"/>
                </a:solidFill>
                <a:latin typeface="Bahnschrift" panose="020B0502040204020203" pitchFamily="34" charset="0"/>
                <a:cs typeface="Lucida Sans Unicode"/>
              </a:rPr>
              <a:t> </a:t>
            </a:r>
            <a:r>
              <a:rPr sz="1600" spc="-5" dirty="0">
                <a:latin typeface="Bahnschrift" panose="020B0502040204020203" pitchFamily="34" charset="0"/>
              </a:rPr>
              <a:t>60</a:t>
            </a:r>
          </a:p>
          <a:p>
            <a:pPr marL="12700">
              <a:lnSpc>
                <a:spcPct val="100000"/>
              </a:lnSpc>
              <a:spcBef>
                <a:spcPts val="1590"/>
              </a:spcBef>
            </a:pPr>
            <a:r>
              <a:rPr sz="2400" spc="-75" dirty="0">
                <a:solidFill>
                  <a:srgbClr val="434343"/>
                </a:solidFill>
                <a:latin typeface="Bahnschrift" panose="020B0502040204020203" pitchFamily="34" charset="0"/>
                <a:cs typeface="Lucida Sans Unicode"/>
              </a:rPr>
              <a:t>Mode:</a:t>
            </a:r>
            <a:r>
              <a:rPr sz="2400" spc="-125" dirty="0">
                <a:solidFill>
                  <a:srgbClr val="434343"/>
                </a:solidFill>
                <a:latin typeface="Bahnschrift" panose="020B0502040204020203" pitchFamily="34" charset="0"/>
                <a:cs typeface="Lucida Sans Unicode"/>
              </a:rPr>
              <a:t> </a:t>
            </a:r>
            <a:r>
              <a:rPr sz="1600" spc="-5" dirty="0">
                <a:latin typeface="Bahnschrift" panose="020B0502040204020203" pitchFamily="34" charset="0"/>
              </a:rPr>
              <a:t>78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316801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5" dirty="0">
                <a:latin typeface="Berlin Sans FB Demi" panose="020E0802020502020306" pitchFamily="34" charset="0"/>
              </a:rPr>
              <a:t>Standard Deviation</a:t>
            </a:r>
          </a:p>
        </p:txBody>
      </p:sp>
      <p:sp>
        <p:nvSpPr>
          <p:cNvPr id="3" name="object 3"/>
          <p:cNvSpPr/>
          <p:nvPr/>
        </p:nvSpPr>
        <p:spPr>
          <a:xfrm>
            <a:off x="4098631" y="1238200"/>
            <a:ext cx="1805305" cy="243840"/>
          </a:xfrm>
          <a:custGeom>
            <a:avLst/>
            <a:gdLst/>
            <a:ahLst/>
            <a:cxnLst/>
            <a:rect l="l" t="t" r="r" b="b"/>
            <a:pathLst>
              <a:path w="1805304" h="243840">
                <a:moveTo>
                  <a:pt x="1804997" y="243840"/>
                </a:moveTo>
                <a:lnTo>
                  <a:pt x="0" y="243840"/>
                </a:lnTo>
                <a:lnTo>
                  <a:pt x="0" y="0"/>
                </a:lnTo>
                <a:lnTo>
                  <a:pt x="1804997" y="0"/>
                </a:lnTo>
                <a:lnTo>
                  <a:pt x="1804997" y="243840"/>
                </a:lnTo>
                <a:close/>
              </a:path>
            </a:pathLst>
          </a:custGeom>
          <a:solidFill>
            <a:srgbClr val="FFD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84725" y="1180796"/>
            <a:ext cx="8027034" cy="17583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1600" spc="-60" dirty="0">
                <a:solidFill>
                  <a:srgbClr val="0A004A"/>
                </a:solidFill>
                <a:latin typeface="Lucida Sans Unicode"/>
                <a:cs typeface="Lucida Sans Unicode"/>
              </a:rPr>
              <a:t>Determining</a:t>
            </a:r>
            <a:r>
              <a:rPr sz="1600" spc="-85" dirty="0">
                <a:solidFill>
                  <a:srgbClr val="0A004A"/>
                </a:solidFill>
                <a:latin typeface="Lucida Sans Unicode"/>
                <a:cs typeface="Lucida Sans Unicode"/>
              </a:rPr>
              <a:t> </a:t>
            </a:r>
            <a:r>
              <a:rPr sz="1600" spc="-20" dirty="0">
                <a:solidFill>
                  <a:srgbClr val="0A004A"/>
                </a:solidFill>
                <a:latin typeface="Lucida Sans Unicode"/>
                <a:cs typeface="Lucida Sans Unicode"/>
              </a:rPr>
              <a:t>variance</a:t>
            </a:r>
            <a:r>
              <a:rPr sz="1600" spc="-80" dirty="0">
                <a:solidFill>
                  <a:srgbClr val="0A004A"/>
                </a:solidFill>
                <a:latin typeface="Lucida Sans Unicode"/>
                <a:cs typeface="Lucida Sans Unicode"/>
              </a:rPr>
              <a:t> in </a:t>
            </a:r>
            <a:r>
              <a:rPr sz="1600" spc="-10" dirty="0">
                <a:solidFill>
                  <a:srgbClr val="0A004A"/>
                </a:solidFill>
                <a:latin typeface="Lucida Sans Unicode"/>
                <a:cs typeface="Lucida Sans Unicode"/>
              </a:rPr>
              <a:t>data</a:t>
            </a:r>
            <a:r>
              <a:rPr sz="1600" spc="-85" dirty="0">
                <a:solidFill>
                  <a:srgbClr val="0A004A"/>
                </a:solidFill>
                <a:latin typeface="Lucida Sans Unicode"/>
                <a:cs typeface="Lucida Sans Unicode"/>
              </a:rPr>
              <a:t> </a:t>
            </a:r>
            <a:r>
              <a:rPr sz="1600" spc="-40" dirty="0">
                <a:solidFill>
                  <a:srgbClr val="0A004A"/>
                </a:solidFill>
                <a:latin typeface="Lucida Sans Unicode"/>
                <a:cs typeface="Lucida Sans Unicode"/>
              </a:rPr>
              <a:t>helps</a:t>
            </a:r>
            <a:r>
              <a:rPr sz="1600" spc="-80" dirty="0">
                <a:solidFill>
                  <a:srgbClr val="0A004A"/>
                </a:solidFill>
                <a:latin typeface="Lucida Sans Unicode"/>
                <a:cs typeface="Lucida Sans Unicode"/>
              </a:rPr>
              <a:t> </a:t>
            </a:r>
            <a:r>
              <a:rPr sz="1600" spc="-45" dirty="0">
                <a:solidFill>
                  <a:srgbClr val="0A004A"/>
                </a:solidFill>
                <a:latin typeface="Lucida Sans Unicode"/>
                <a:cs typeface="Lucida Sans Unicode"/>
              </a:rPr>
              <a:t>you</a:t>
            </a:r>
            <a:r>
              <a:rPr sz="1600" spc="-90" dirty="0">
                <a:solidFill>
                  <a:srgbClr val="0A004A"/>
                </a:solidFill>
                <a:latin typeface="Lucida Sans Unicode"/>
                <a:cs typeface="Lucida Sans Unicode"/>
              </a:rPr>
              <a:t> </a:t>
            </a:r>
            <a:r>
              <a:rPr sz="1600" spc="-20" dirty="0">
                <a:solidFill>
                  <a:srgbClr val="0A004A"/>
                </a:solidFill>
                <a:latin typeface="Lucida Sans Unicode"/>
                <a:cs typeface="Lucida Sans Unicode"/>
              </a:rPr>
              <a:t>[why</a:t>
            </a:r>
            <a:r>
              <a:rPr sz="1600" spc="-85" dirty="0">
                <a:solidFill>
                  <a:srgbClr val="0A004A"/>
                </a:solidFill>
                <a:latin typeface="Lucida Sans Unicode"/>
                <a:cs typeface="Lucida Sans Unicode"/>
              </a:rPr>
              <a:t> </a:t>
            </a:r>
            <a:r>
              <a:rPr sz="1600" spc="-35" dirty="0">
                <a:solidFill>
                  <a:srgbClr val="0A004A"/>
                </a:solidFill>
                <a:latin typeface="Lucida Sans Unicode"/>
                <a:cs typeface="Lucida Sans Unicode"/>
              </a:rPr>
              <a:t>this</a:t>
            </a:r>
            <a:r>
              <a:rPr sz="1600" spc="-80" dirty="0">
                <a:solidFill>
                  <a:srgbClr val="0A004A"/>
                </a:solidFill>
                <a:latin typeface="Lucida Sans Unicode"/>
                <a:cs typeface="Lucida Sans Unicode"/>
              </a:rPr>
              <a:t> </a:t>
            </a:r>
            <a:r>
              <a:rPr sz="1600" spc="-50" dirty="0">
                <a:solidFill>
                  <a:srgbClr val="0A004A"/>
                </a:solidFill>
                <a:latin typeface="Lucida Sans Unicode"/>
                <a:cs typeface="Lucida Sans Unicode"/>
              </a:rPr>
              <a:t>is</a:t>
            </a:r>
            <a:r>
              <a:rPr sz="1600" spc="-80" dirty="0">
                <a:solidFill>
                  <a:srgbClr val="0A004A"/>
                </a:solidFill>
                <a:latin typeface="Lucida Sans Unicode"/>
                <a:cs typeface="Lucida Sans Unicode"/>
              </a:rPr>
              <a:t> </a:t>
            </a:r>
            <a:r>
              <a:rPr sz="1600" spc="-70" dirty="0">
                <a:solidFill>
                  <a:srgbClr val="0A004A"/>
                </a:solidFill>
                <a:latin typeface="Lucida Sans Unicode"/>
                <a:cs typeface="Lucida Sans Unicode"/>
              </a:rPr>
              <a:t>helpful].</a:t>
            </a:r>
            <a:r>
              <a:rPr sz="1600" spc="-80" dirty="0">
                <a:solidFill>
                  <a:srgbClr val="0A004A"/>
                </a:solidFill>
                <a:latin typeface="Lucida Sans Unicode"/>
                <a:cs typeface="Lucida Sans Unicode"/>
              </a:rPr>
              <a:t> </a:t>
            </a:r>
            <a:r>
              <a:rPr sz="1600" spc="-65" dirty="0">
                <a:solidFill>
                  <a:srgbClr val="0A004A"/>
                </a:solidFill>
                <a:latin typeface="Lucida Sans Unicode"/>
                <a:cs typeface="Lucida Sans Unicode"/>
              </a:rPr>
              <a:t>Below,</a:t>
            </a:r>
            <a:r>
              <a:rPr sz="1600" spc="-85" dirty="0">
                <a:solidFill>
                  <a:srgbClr val="0A004A"/>
                </a:solidFill>
                <a:latin typeface="Lucida Sans Unicode"/>
                <a:cs typeface="Lucida Sans Unicode"/>
              </a:rPr>
              <a:t> </a:t>
            </a:r>
            <a:r>
              <a:rPr sz="1600" spc="-20" dirty="0">
                <a:solidFill>
                  <a:srgbClr val="0A004A"/>
                </a:solidFill>
                <a:latin typeface="Lucida Sans Unicode"/>
                <a:cs typeface="Lucida Sans Unicode"/>
              </a:rPr>
              <a:t>enter</a:t>
            </a:r>
            <a:r>
              <a:rPr sz="1600" spc="-80" dirty="0">
                <a:solidFill>
                  <a:srgbClr val="0A004A"/>
                </a:solidFill>
                <a:latin typeface="Lucida Sans Unicode"/>
                <a:cs typeface="Lucida Sans Unicode"/>
              </a:rPr>
              <a:t> </a:t>
            </a:r>
            <a:r>
              <a:rPr sz="1600" spc="-10" dirty="0">
                <a:solidFill>
                  <a:srgbClr val="0A004A"/>
                </a:solidFill>
                <a:latin typeface="Lucida Sans Unicode"/>
                <a:cs typeface="Lucida Sans Unicode"/>
              </a:rPr>
              <a:t>the</a:t>
            </a:r>
            <a:r>
              <a:rPr sz="1600" spc="-80" dirty="0">
                <a:solidFill>
                  <a:srgbClr val="0A004A"/>
                </a:solidFill>
                <a:latin typeface="Lucida Sans Unicode"/>
                <a:cs typeface="Lucida Sans Unicode"/>
              </a:rPr>
              <a:t> </a:t>
            </a:r>
            <a:r>
              <a:rPr sz="1600" spc="-30" dirty="0">
                <a:solidFill>
                  <a:srgbClr val="0A004A"/>
                </a:solidFill>
                <a:latin typeface="Lucida Sans Unicode"/>
                <a:cs typeface="Lucida Sans Unicode"/>
              </a:rPr>
              <a:t>standard </a:t>
            </a:r>
            <a:r>
              <a:rPr sz="1600" spc="-490" dirty="0">
                <a:solidFill>
                  <a:srgbClr val="0A004A"/>
                </a:solidFill>
                <a:latin typeface="Lucida Sans Unicode"/>
                <a:cs typeface="Lucida Sans Unicode"/>
              </a:rPr>
              <a:t> </a:t>
            </a:r>
            <a:r>
              <a:rPr sz="1600" spc="-35" dirty="0">
                <a:solidFill>
                  <a:srgbClr val="0A004A"/>
                </a:solidFill>
                <a:latin typeface="Lucida Sans Unicode"/>
                <a:cs typeface="Lucida Sans Unicode"/>
              </a:rPr>
              <a:t>deviation</a:t>
            </a:r>
            <a:r>
              <a:rPr sz="1600" spc="-90" dirty="0">
                <a:solidFill>
                  <a:srgbClr val="0A004A"/>
                </a:solidFill>
                <a:latin typeface="Lucida Sans Unicode"/>
                <a:cs typeface="Lucida Sans Unicode"/>
              </a:rPr>
              <a:t> </a:t>
            </a:r>
            <a:r>
              <a:rPr sz="1600" spc="-40" dirty="0">
                <a:solidFill>
                  <a:srgbClr val="0A004A"/>
                </a:solidFill>
                <a:latin typeface="Lucida Sans Unicode"/>
                <a:cs typeface="Lucida Sans Unicode"/>
              </a:rPr>
              <a:t>of</a:t>
            </a:r>
            <a:r>
              <a:rPr sz="1600" spc="-85" dirty="0">
                <a:solidFill>
                  <a:srgbClr val="0A004A"/>
                </a:solidFill>
                <a:latin typeface="Lucida Sans Unicode"/>
                <a:cs typeface="Lucida Sans Unicode"/>
              </a:rPr>
              <a:t> </a:t>
            </a:r>
            <a:r>
              <a:rPr sz="1600" spc="-10" dirty="0">
                <a:solidFill>
                  <a:srgbClr val="0A004A"/>
                </a:solidFill>
                <a:latin typeface="Lucida Sans Unicode"/>
                <a:cs typeface="Lucida Sans Unicode"/>
              </a:rPr>
              <a:t>the</a:t>
            </a:r>
            <a:r>
              <a:rPr sz="1600" spc="-85" dirty="0">
                <a:solidFill>
                  <a:srgbClr val="0A004A"/>
                </a:solidFill>
                <a:latin typeface="Lucida Sans Unicode"/>
                <a:cs typeface="Lucida Sans Unicode"/>
              </a:rPr>
              <a:t> </a:t>
            </a:r>
            <a:r>
              <a:rPr sz="1600" spc="-30" dirty="0">
                <a:solidFill>
                  <a:srgbClr val="0A004A"/>
                </a:solidFill>
                <a:latin typeface="Lucida Sans Unicode"/>
                <a:cs typeface="Lucida Sans Unicode"/>
              </a:rPr>
              <a:t>provided</a:t>
            </a:r>
            <a:r>
              <a:rPr sz="1600" spc="-85" dirty="0">
                <a:solidFill>
                  <a:srgbClr val="0A004A"/>
                </a:solidFill>
                <a:latin typeface="Lucida Sans Unicode"/>
                <a:cs typeface="Lucida Sans Unicode"/>
              </a:rPr>
              <a:t> </a:t>
            </a:r>
            <a:r>
              <a:rPr sz="1600" spc="-45" dirty="0">
                <a:solidFill>
                  <a:srgbClr val="0A004A"/>
                </a:solidFill>
                <a:latin typeface="Lucida Sans Unicode"/>
                <a:cs typeface="Lucida Sans Unicode"/>
              </a:rPr>
              <a:t>data.</a:t>
            </a:r>
            <a:endParaRPr sz="16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25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</a:pPr>
            <a:r>
              <a:rPr sz="2400" spc="-20" dirty="0">
                <a:solidFill>
                  <a:srgbClr val="434343"/>
                </a:solidFill>
                <a:latin typeface="Lucida Sans Unicode"/>
                <a:cs typeface="Lucida Sans Unicode"/>
              </a:rPr>
              <a:t>Standa</a:t>
            </a:r>
            <a:r>
              <a:rPr sz="2400" spc="-65" dirty="0">
                <a:solidFill>
                  <a:srgbClr val="434343"/>
                </a:solidFill>
                <a:latin typeface="Lucida Sans Unicode"/>
                <a:cs typeface="Lucida Sans Unicode"/>
              </a:rPr>
              <a:t>r</a:t>
            </a:r>
            <a:r>
              <a:rPr sz="2400" spc="-10" dirty="0">
                <a:solidFill>
                  <a:srgbClr val="434343"/>
                </a:solidFill>
                <a:latin typeface="Lucida Sans Unicode"/>
                <a:cs typeface="Lucida Sans Unicode"/>
              </a:rPr>
              <a:t>d</a:t>
            </a:r>
            <a:r>
              <a:rPr sz="2400" spc="-125" dirty="0">
                <a:solidFill>
                  <a:srgbClr val="434343"/>
                </a:solidFill>
                <a:latin typeface="Lucida Sans Unicode"/>
                <a:cs typeface="Lucida Sans Unicode"/>
              </a:rPr>
              <a:t> </a:t>
            </a:r>
            <a:r>
              <a:rPr sz="2400" spc="-70" dirty="0">
                <a:solidFill>
                  <a:srgbClr val="434343"/>
                </a:solidFill>
                <a:latin typeface="Lucida Sans Unicode"/>
                <a:cs typeface="Lucida Sans Unicode"/>
              </a:rPr>
              <a:t>D</a:t>
            </a:r>
            <a:r>
              <a:rPr sz="2400" spc="-105" dirty="0">
                <a:solidFill>
                  <a:srgbClr val="434343"/>
                </a:solidFill>
                <a:latin typeface="Lucida Sans Unicode"/>
                <a:cs typeface="Lucida Sans Unicode"/>
              </a:rPr>
              <a:t>e</a:t>
            </a:r>
            <a:r>
              <a:rPr sz="2400" spc="-35" dirty="0">
                <a:solidFill>
                  <a:srgbClr val="434343"/>
                </a:solidFill>
                <a:latin typeface="Lucida Sans Unicode"/>
                <a:cs typeface="Lucida Sans Unicode"/>
              </a:rPr>
              <a:t>vi</a:t>
            </a:r>
            <a:r>
              <a:rPr sz="2400" spc="-85" dirty="0">
                <a:solidFill>
                  <a:srgbClr val="434343"/>
                </a:solidFill>
                <a:latin typeface="Lucida Sans Unicode"/>
                <a:cs typeface="Lucida Sans Unicode"/>
              </a:rPr>
              <a:t>a</a:t>
            </a:r>
            <a:r>
              <a:rPr sz="2400" spc="-60" dirty="0">
                <a:solidFill>
                  <a:srgbClr val="434343"/>
                </a:solidFill>
                <a:latin typeface="Lucida Sans Unicode"/>
                <a:cs typeface="Lucida Sans Unicode"/>
              </a:rPr>
              <a:t>tion</a:t>
            </a:r>
            <a:r>
              <a:rPr sz="2400" spc="-125" dirty="0">
                <a:solidFill>
                  <a:srgbClr val="434343"/>
                </a:solidFill>
                <a:latin typeface="Lucida Sans Unicode"/>
                <a:cs typeface="Lucida Sans Unicode"/>
              </a:rPr>
              <a:t> </a:t>
            </a:r>
            <a:r>
              <a:rPr sz="2400" spc="-60" dirty="0">
                <a:solidFill>
                  <a:srgbClr val="434343"/>
                </a:solidFill>
                <a:latin typeface="Lucida Sans Unicode"/>
                <a:cs typeface="Lucida Sans Unicode"/>
              </a:rPr>
              <a:t>of</a:t>
            </a:r>
            <a:r>
              <a:rPr sz="2400" spc="-125" dirty="0">
                <a:solidFill>
                  <a:srgbClr val="434343"/>
                </a:solidFill>
                <a:latin typeface="Lucida Sans Unicode"/>
                <a:cs typeface="Lucida Sans Unicode"/>
              </a:rPr>
              <a:t> </a:t>
            </a:r>
            <a:r>
              <a:rPr sz="2400" spc="-50" dirty="0">
                <a:solidFill>
                  <a:srgbClr val="434343"/>
                </a:solidFill>
                <a:latin typeface="Lucida Sans Unicode"/>
                <a:cs typeface="Lucida Sans Unicode"/>
              </a:rPr>
              <a:t>Clic</a:t>
            </a:r>
            <a:r>
              <a:rPr sz="2400" spc="-140" dirty="0">
                <a:solidFill>
                  <a:srgbClr val="434343"/>
                </a:solidFill>
                <a:latin typeface="Lucida Sans Unicode"/>
                <a:cs typeface="Lucida Sans Unicode"/>
              </a:rPr>
              <a:t>k</a:t>
            </a:r>
            <a:r>
              <a:rPr sz="2400" spc="-150" dirty="0">
                <a:solidFill>
                  <a:srgbClr val="434343"/>
                </a:solidFill>
                <a:latin typeface="Lucida Sans Unicode"/>
                <a:cs typeface="Lucida Sans Unicode"/>
              </a:rPr>
              <a:t>s:</a:t>
            </a:r>
            <a:r>
              <a:rPr sz="2400" spc="-130" dirty="0">
                <a:solidFill>
                  <a:srgbClr val="434343"/>
                </a:solidFill>
                <a:latin typeface="Lucida Sans Unicode"/>
                <a:cs typeface="Lucida Sans Unicode"/>
              </a:rPr>
              <a:t> </a:t>
            </a:r>
            <a:r>
              <a:rPr sz="1000" spc="-5" dirty="0">
                <a:latin typeface="Arial MT"/>
                <a:cs typeface="Arial MT"/>
              </a:rPr>
              <a:t>1.62810629</a:t>
            </a: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485"/>
              </a:spcBef>
            </a:pPr>
            <a:r>
              <a:rPr sz="2400" spc="-20" dirty="0">
                <a:solidFill>
                  <a:srgbClr val="434343"/>
                </a:solidFill>
                <a:latin typeface="Lucida Sans Unicode"/>
                <a:cs typeface="Lucida Sans Unicode"/>
              </a:rPr>
              <a:t>Standa</a:t>
            </a:r>
            <a:r>
              <a:rPr sz="2400" spc="-65" dirty="0">
                <a:solidFill>
                  <a:srgbClr val="434343"/>
                </a:solidFill>
                <a:latin typeface="Lucida Sans Unicode"/>
                <a:cs typeface="Lucida Sans Unicode"/>
              </a:rPr>
              <a:t>r</a:t>
            </a:r>
            <a:r>
              <a:rPr sz="2400" spc="-10" dirty="0">
                <a:solidFill>
                  <a:srgbClr val="434343"/>
                </a:solidFill>
                <a:latin typeface="Lucida Sans Unicode"/>
                <a:cs typeface="Lucida Sans Unicode"/>
              </a:rPr>
              <a:t>d</a:t>
            </a:r>
            <a:r>
              <a:rPr sz="2400" spc="-125" dirty="0">
                <a:solidFill>
                  <a:srgbClr val="434343"/>
                </a:solidFill>
                <a:latin typeface="Lucida Sans Unicode"/>
                <a:cs typeface="Lucida Sans Unicode"/>
              </a:rPr>
              <a:t> </a:t>
            </a:r>
            <a:r>
              <a:rPr sz="2400" spc="-70" dirty="0">
                <a:solidFill>
                  <a:srgbClr val="434343"/>
                </a:solidFill>
                <a:latin typeface="Lucida Sans Unicode"/>
                <a:cs typeface="Lucida Sans Unicode"/>
              </a:rPr>
              <a:t>D</a:t>
            </a:r>
            <a:r>
              <a:rPr sz="2400" spc="-105" dirty="0">
                <a:solidFill>
                  <a:srgbClr val="434343"/>
                </a:solidFill>
                <a:latin typeface="Lucida Sans Unicode"/>
                <a:cs typeface="Lucida Sans Unicode"/>
              </a:rPr>
              <a:t>e</a:t>
            </a:r>
            <a:r>
              <a:rPr sz="2400" spc="-35" dirty="0">
                <a:solidFill>
                  <a:srgbClr val="434343"/>
                </a:solidFill>
                <a:latin typeface="Lucida Sans Unicode"/>
                <a:cs typeface="Lucida Sans Unicode"/>
              </a:rPr>
              <a:t>vi</a:t>
            </a:r>
            <a:r>
              <a:rPr sz="2400" spc="-85" dirty="0">
                <a:solidFill>
                  <a:srgbClr val="434343"/>
                </a:solidFill>
                <a:latin typeface="Lucida Sans Unicode"/>
                <a:cs typeface="Lucida Sans Unicode"/>
              </a:rPr>
              <a:t>a</a:t>
            </a:r>
            <a:r>
              <a:rPr sz="2400" spc="-60" dirty="0">
                <a:solidFill>
                  <a:srgbClr val="434343"/>
                </a:solidFill>
                <a:latin typeface="Lucida Sans Unicode"/>
                <a:cs typeface="Lucida Sans Unicode"/>
              </a:rPr>
              <a:t>tion</a:t>
            </a:r>
            <a:r>
              <a:rPr sz="2400" spc="-125" dirty="0">
                <a:solidFill>
                  <a:srgbClr val="434343"/>
                </a:solidFill>
                <a:latin typeface="Lucida Sans Unicode"/>
                <a:cs typeface="Lucida Sans Unicode"/>
              </a:rPr>
              <a:t> </a:t>
            </a:r>
            <a:r>
              <a:rPr sz="2400" spc="-60" dirty="0">
                <a:solidFill>
                  <a:srgbClr val="434343"/>
                </a:solidFill>
                <a:latin typeface="Lucida Sans Unicode"/>
                <a:cs typeface="Lucida Sans Unicode"/>
              </a:rPr>
              <a:t>of</a:t>
            </a:r>
            <a:r>
              <a:rPr sz="2400" spc="-125" dirty="0">
                <a:solidFill>
                  <a:srgbClr val="434343"/>
                </a:solidFill>
                <a:latin typeface="Lucida Sans Unicode"/>
                <a:cs typeface="Lucida Sans Unicode"/>
              </a:rPr>
              <a:t> </a:t>
            </a:r>
            <a:r>
              <a:rPr sz="2400" spc="-35" dirty="0">
                <a:solidFill>
                  <a:srgbClr val="434343"/>
                </a:solidFill>
                <a:latin typeface="Lucida Sans Unicode"/>
                <a:cs typeface="Lucida Sans Unicode"/>
              </a:rPr>
              <a:t>Co</a:t>
            </a:r>
            <a:r>
              <a:rPr sz="2400" spc="-60" dirty="0">
                <a:solidFill>
                  <a:srgbClr val="434343"/>
                </a:solidFill>
                <a:latin typeface="Lucida Sans Unicode"/>
                <a:cs typeface="Lucida Sans Unicode"/>
              </a:rPr>
              <a:t>n</a:t>
            </a:r>
            <a:r>
              <a:rPr sz="2400" spc="-40" dirty="0">
                <a:solidFill>
                  <a:srgbClr val="434343"/>
                </a:solidFill>
                <a:latin typeface="Lucida Sans Unicode"/>
                <a:cs typeface="Lucida Sans Unicode"/>
              </a:rPr>
              <a:t>v</a:t>
            </a:r>
            <a:r>
              <a:rPr sz="2400" spc="-85" dirty="0">
                <a:solidFill>
                  <a:srgbClr val="434343"/>
                </a:solidFill>
                <a:latin typeface="Lucida Sans Unicode"/>
                <a:cs typeface="Lucida Sans Unicode"/>
              </a:rPr>
              <a:t>ersions:</a:t>
            </a:r>
            <a:r>
              <a:rPr sz="2400" spc="-130" dirty="0">
                <a:solidFill>
                  <a:srgbClr val="434343"/>
                </a:solidFill>
                <a:latin typeface="Lucida Sans Unicode"/>
                <a:cs typeface="Lucida Sans Unicode"/>
              </a:rPr>
              <a:t> </a:t>
            </a:r>
            <a:r>
              <a:rPr sz="1000" spc="-5" dirty="0">
                <a:latin typeface="Arial MT"/>
                <a:cs typeface="Arial MT"/>
              </a:rPr>
              <a:t>14.36822476</a:t>
            </a:r>
            <a:endParaRPr sz="1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58273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800" spc="-105" dirty="0">
                <a:latin typeface="Berlin Sans FB Demi" panose="020E0802020502020306" pitchFamily="34" charset="0"/>
              </a:rPr>
              <a:t>Frequency and Contingency Tables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180796"/>
            <a:ext cx="8255634" cy="56246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1600" spc="-4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Understanding</a:t>
            </a:r>
            <a:r>
              <a:rPr sz="1600" spc="-8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 </a:t>
            </a:r>
            <a:r>
              <a:rPr sz="1600" spc="-5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how</a:t>
            </a:r>
            <a:r>
              <a:rPr sz="1600" spc="-7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 </a:t>
            </a:r>
            <a:r>
              <a:rPr sz="1600" spc="-3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often</a:t>
            </a:r>
            <a:r>
              <a:rPr sz="1600" spc="-7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 </a:t>
            </a:r>
            <a:r>
              <a:rPr sz="1600" spc="-5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something</a:t>
            </a:r>
            <a:r>
              <a:rPr sz="1600" spc="-7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 </a:t>
            </a:r>
            <a:r>
              <a:rPr sz="1600" spc="-2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happens</a:t>
            </a:r>
            <a:r>
              <a:rPr sz="1600" spc="-8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 </a:t>
            </a:r>
            <a:r>
              <a:rPr sz="1600" spc="-5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is</a:t>
            </a:r>
            <a:r>
              <a:rPr sz="1600" spc="-7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 </a:t>
            </a:r>
            <a:r>
              <a:rPr sz="1600" spc="-3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important</a:t>
            </a:r>
            <a:r>
              <a:rPr sz="1600" spc="-7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 </a:t>
            </a:r>
            <a:r>
              <a:rPr sz="1600" spc="-2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to</a:t>
            </a:r>
            <a:r>
              <a:rPr sz="1600" spc="-7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 </a:t>
            </a:r>
            <a:r>
              <a:rPr sz="1600" spc="-4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understanding</a:t>
            </a:r>
            <a:r>
              <a:rPr sz="1600" spc="-8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 </a:t>
            </a:r>
            <a:r>
              <a:rPr sz="1600" spc="-2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trends</a:t>
            </a:r>
            <a:r>
              <a:rPr sz="1600" spc="-7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 </a:t>
            </a:r>
            <a:r>
              <a:rPr sz="1600" spc="-3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and </a:t>
            </a:r>
            <a:r>
              <a:rPr sz="1600" spc="-49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 </a:t>
            </a:r>
            <a:r>
              <a:rPr sz="1600" spc="-2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patterns</a:t>
            </a:r>
            <a:r>
              <a:rPr sz="1600" spc="-8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 </a:t>
            </a:r>
            <a:r>
              <a:rPr sz="1600" spc="-8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in </a:t>
            </a:r>
            <a:r>
              <a:rPr sz="1600" spc="-5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your</a:t>
            </a:r>
            <a:r>
              <a:rPr sz="1600" spc="-8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 </a:t>
            </a:r>
            <a:r>
              <a:rPr sz="1600" spc="-4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data.</a:t>
            </a:r>
            <a:r>
              <a:rPr sz="1600" spc="-8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 </a:t>
            </a:r>
            <a:r>
              <a:rPr sz="1600" spc="-1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Create</a:t>
            </a:r>
            <a:r>
              <a:rPr sz="1600" spc="-8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 </a:t>
            </a:r>
            <a:r>
              <a:rPr sz="1600" spc="-3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and</a:t>
            </a:r>
            <a:r>
              <a:rPr sz="1600" spc="-8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 </a:t>
            </a:r>
            <a:r>
              <a:rPr sz="1600" spc="-3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insert</a:t>
            </a:r>
            <a:r>
              <a:rPr sz="1600" spc="-8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 </a:t>
            </a:r>
            <a:r>
              <a:rPr sz="1600" spc="-1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a</a:t>
            </a:r>
            <a:r>
              <a:rPr sz="1600" spc="-8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 </a:t>
            </a:r>
            <a:r>
              <a:rPr sz="1600" spc="-2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contingency</a:t>
            </a:r>
            <a:r>
              <a:rPr sz="1600" spc="-8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 </a:t>
            </a:r>
            <a:r>
              <a:rPr sz="1600" spc="-2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table</a:t>
            </a:r>
            <a:r>
              <a:rPr sz="1600" spc="-8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 </a:t>
            </a:r>
            <a:r>
              <a:rPr sz="1600" spc="-3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generated</a:t>
            </a:r>
            <a:r>
              <a:rPr sz="1600" spc="-8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 </a:t>
            </a:r>
            <a:r>
              <a:rPr sz="1600" spc="-6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from</a:t>
            </a:r>
            <a:r>
              <a:rPr sz="1600" spc="-8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 </a:t>
            </a:r>
            <a:r>
              <a:rPr sz="1600" spc="-5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your</a:t>
            </a:r>
            <a:r>
              <a:rPr sz="1600" spc="-8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 </a:t>
            </a:r>
            <a:r>
              <a:rPr sz="1600" spc="-4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data.</a:t>
            </a:r>
            <a:endParaRPr sz="1600" dirty="0">
              <a:latin typeface="Bahnschrift" panose="020B0502040204020203" pitchFamily="34" charset="0"/>
              <a:cs typeface="Lucida Sans Unicode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3134875"/>
              </p:ext>
            </p:extLst>
          </p:nvPr>
        </p:nvGraphicFramePr>
        <p:xfrm>
          <a:off x="1447800" y="3028950"/>
          <a:ext cx="5657850" cy="14438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31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15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15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15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15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23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Bahnschrift" panose="020B0502040204020203" pitchFamily="34" charset="0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Bahnschrift" panose="020B0502040204020203" pitchFamily="34" charset="0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Bahnschrift" panose="020B0502040204020203" pitchFamily="34" charset="0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Bahnschrift" panose="020B0502040204020203" pitchFamily="34" charset="0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Bahnschrift" panose="020B0502040204020203" pitchFamily="34" charset="0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5749">
                <a:tc>
                  <a:txBody>
                    <a:bodyPr/>
                    <a:lstStyle/>
                    <a:p>
                      <a:pPr marL="27940" marR="300990">
                        <a:lnSpc>
                          <a:spcPct val="112500"/>
                        </a:lnSpc>
                        <a:spcBef>
                          <a:spcPts val="575"/>
                        </a:spcBef>
                      </a:pPr>
                      <a:r>
                        <a:rPr lang="en-IN" sz="1000" dirty="0">
                          <a:latin typeface="Bahnschrift" panose="020B0502040204020203" pitchFamily="34" charset="0"/>
                        </a:rPr>
                        <a:t>number of conversions</a:t>
                      </a:r>
                      <a:endParaRPr sz="1000" dirty="0">
                        <a:latin typeface="Bahnschrift" panose="020B0502040204020203" pitchFamily="34" charset="0"/>
                        <a:cs typeface="Arial MT"/>
                      </a:endParaRPr>
                    </a:p>
                  </a:txBody>
                  <a:tcPr marL="0" marR="0" marT="7302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Bahnschrift" panose="020B0502040204020203" pitchFamily="34" charset="0"/>
                        <a:cs typeface="Times New Roman"/>
                      </a:endParaRPr>
                    </a:p>
                    <a:p>
                      <a:pPr marL="28575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1000" dirty="0">
                          <a:latin typeface="Bahnschrift" panose="020B0502040204020203" pitchFamily="34" charset="0"/>
                          <a:cs typeface="Arial MT"/>
                        </a:rPr>
                        <a:t>1</a:t>
                      </a:r>
                      <a:r>
                        <a:rPr sz="1000" spc="-40" dirty="0">
                          <a:latin typeface="Bahnschrift" panose="020B0502040204020203" pitchFamily="34" charset="0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Bahnschrift" panose="020B0502040204020203" pitchFamily="34" charset="0"/>
                          <a:cs typeface="Arial MT"/>
                        </a:rPr>
                        <a:t>a</a:t>
                      </a:r>
                      <a:r>
                        <a:rPr sz="1000" spc="-35" dirty="0">
                          <a:latin typeface="Bahnschrift" panose="020B0502040204020203" pitchFamily="34" charset="0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Bahnschrift" panose="020B0502040204020203" pitchFamily="34" charset="0"/>
                          <a:cs typeface="Arial MT"/>
                        </a:rPr>
                        <a:t>5</a:t>
                      </a:r>
                      <a:endParaRPr sz="1000">
                        <a:latin typeface="Bahnschrift" panose="020B0502040204020203" pitchFamily="34" charset="0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Bahnschrift" panose="020B0502040204020203" pitchFamily="34" charset="0"/>
                        <a:cs typeface="Times New Roman"/>
                      </a:endParaRPr>
                    </a:p>
                    <a:p>
                      <a:pPr marL="28575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1000" spc="-5" dirty="0">
                          <a:latin typeface="Bahnschrift" panose="020B0502040204020203" pitchFamily="34" charset="0"/>
                          <a:cs typeface="Arial MT"/>
                        </a:rPr>
                        <a:t>6a10</a:t>
                      </a:r>
                      <a:endParaRPr sz="1000">
                        <a:latin typeface="Bahnschrift" panose="020B0502040204020203" pitchFamily="34" charset="0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Bahnschrift" panose="020B0502040204020203" pitchFamily="34" charset="0"/>
                        <a:cs typeface="Times New Roman"/>
                      </a:endParaRPr>
                    </a:p>
                    <a:p>
                      <a:pPr marL="28575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1000" spc="-75" dirty="0">
                          <a:latin typeface="Bahnschrift" panose="020B0502040204020203" pitchFamily="34" charset="0"/>
                          <a:cs typeface="Arial MT"/>
                        </a:rPr>
                        <a:t>1</a:t>
                      </a:r>
                      <a:r>
                        <a:rPr sz="1000" dirty="0">
                          <a:latin typeface="Bahnschrift" panose="020B0502040204020203" pitchFamily="34" charset="0"/>
                          <a:cs typeface="Arial MT"/>
                        </a:rPr>
                        <a:t>1</a:t>
                      </a:r>
                      <a:r>
                        <a:rPr sz="1000" spc="-5" dirty="0">
                          <a:latin typeface="Bahnschrift" panose="020B0502040204020203" pitchFamily="34" charset="0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Bahnschrift" panose="020B0502040204020203" pitchFamily="34" charset="0"/>
                          <a:cs typeface="Arial MT"/>
                        </a:rPr>
                        <a:t>a</a:t>
                      </a:r>
                      <a:r>
                        <a:rPr sz="1000" spc="-5" dirty="0">
                          <a:latin typeface="Bahnschrift" panose="020B0502040204020203" pitchFamily="34" charset="0"/>
                          <a:cs typeface="Arial MT"/>
                        </a:rPr>
                        <a:t> 15</a:t>
                      </a:r>
                      <a:endParaRPr sz="1000">
                        <a:latin typeface="Bahnschrift" panose="020B0502040204020203" pitchFamily="34" charset="0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Bahnschrift" panose="020B0502040204020203" pitchFamily="34" charset="0"/>
                        <a:cs typeface="Times New Roman"/>
                      </a:endParaRPr>
                    </a:p>
                    <a:p>
                      <a:pPr marR="20320" algn="r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1000" spc="-5" dirty="0">
                          <a:latin typeface="Bahnschrift" panose="020B0502040204020203" pitchFamily="34" charset="0"/>
                          <a:cs typeface="Arial MT"/>
                        </a:rPr>
                        <a:t>16</a:t>
                      </a:r>
                      <a:endParaRPr sz="1000">
                        <a:latin typeface="Bahnschrift" panose="020B0502040204020203" pitchFamily="34" charset="0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5749">
                <a:tc>
                  <a:txBody>
                    <a:bodyPr/>
                    <a:lstStyle/>
                    <a:p>
                      <a:pPr marL="27940" marR="393065">
                        <a:lnSpc>
                          <a:spcPct val="112500"/>
                        </a:lnSpc>
                        <a:spcBef>
                          <a:spcPts val="575"/>
                        </a:spcBef>
                      </a:pPr>
                      <a:r>
                        <a:rPr lang="en-IN" sz="1000" spc="-5" dirty="0">
                          <a:latin typeface="Bahnschrift" panose="020B0502040204020203" pitchFamily="34" charset="0"/>
                          <a:cs typeface="Arial MT"/>
                        </a:rPr>
                        <a:t>number of occurrences</a:t>
                      </a:r>
                      <a:endParaRPr sz="1000" dirty="0">
                        <a:latin typeface="Bahnschrift" panose="020B0502040204020203" pitchFamily="34" charset="0"/>
                        <a:cs typeface="Arial MT"/>
                      </a:endParaRPr>
                    </a:p>
                  </a:txBody>
                  <a:tcPr marL="0" marR="0" marT="7302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Bahnschrift" panose="020B0502040204020203" pitchFamily="34" charset="0"/>
                        <a:cs typeface="Times New Roman"/>
                      </a:endParaRPr>
                    </a:p>
                    <a:p>
                      <a:pPr marR="20320" algn="r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1000" dirty="0">
                          <a:latin typeface="Bahnschrift" panose="020B0502040204020203" pitchFamily="34" charset="0"/>
                          <a:cs typeface="Arial MT"/>
                        </a:rPr>
                        <a:t>1</a:t>
                      </a:r>
                      <a:endParaRPr sz="1000">
                        <a:latin typeface="Bahnschrift" panose="020B0502040204020203" pitchFamily="34" charset="0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Bahnschrift" panose="020B0502040204020203" pitchFamily="34" charset="0"/>
                        <a:cs typeface="Times New Roman"/>
                      </a:endParaRPr>
                    </a:p>
                    <a:p>
                      <a:pPr marR="20320" algn="r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1000" spc="-5" dirty="0">
                          <a:latin typeface="Bahnschrift" panose="020B0502040204020203" pitchFamily="34" charset="0"/>
                          <a:cs typeface="Arial MT"/>
                        </a:rPr>
                        <a:t>128</a:t>
                      </a:r>
                      <a:endParaRPr sz="1000">
                        <a:latin typeface="Bahnschrift" panose="020B0502040204020203" pitchFamily="34" charset="0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Bahnschrift" panose="020B0502040204020203" pitchFamily="34" charset="0"/>
                        <a:cs typeface="Times New Roman"/>
                      </a:endParaRPr>
                    </a:p>
                    <a:p>
                      <a:pPr marR="20320" algn="r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1000" spc="-5" dirty="0">
                          <a:latin typeface="Bahnschrift" panose="020B0502040204020203" pitchFamily="34" charset="0"/>
                          <a:cs typeface="Arial MT"/>
                        </a:rPr>
                        <a:t>189</a:t>
                      </a:r>
                      <a:endParaRPr sz="1000">
                        <a:latin typeface="Bahnschrift" panose="020B0502040204020203" pitchFamily="34" charset="0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Bahnschrift" panose="020B0502040204020203" pitchFamily="34" charset="0"/>
                        <a:cs typeface="Times New Roman"/>
                      </a:endParaRPr>
                    </a:p>
                    <a:p>
                      <a:pPr marR="20320" algn="r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1000" spc="-5" dirty="0">
                          <a:latin typeface="Bahnschrift" panose="020B0502040204020203" pitchFamily="34" charset="0"/>
                          <a:cs typeface="Arial MT"/>
                        </a:rPr>
                        <a:t>47</a:t>
                      </a:r>
                      <a:endParaRPr sz="1000" dirty="0">
                        <a:latin typeface="Bahnschrift" panose="020B0502040204020203" pitchFamily="34" charset="0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195516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5" dirty="0">
                <a:latin typeface="Berlin Sans FB Demi" panose="020E0802020502020306" pitchFamily="34" charset="0"/>
              </a:rPr>
              <a:t>Scatter Plot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217372"/>
            <a:ext cx="177038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3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Under</a:t>
            </a:r>
            <a:r>
              <a:rPr sz="1600" spc="-6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s</a:t>
            </a:r>
            <a:r>
              <a:rPr sz="1600" spc="-5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tanding</a:t>
            </a:r>
            <a:r>
              <a:rPr sz="1600" spc="-8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 </a:t>
            </a:r>
            <a:r>
              <a:rPr sz="1600" spc="-1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the</a:t>
            </a:r>
            <a:endParaRPr sz="1600" dirty="0">
              <a:latin typeface="Bahnschrift" panose="020B0502040204020203" pitchFamily="34" charset="0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95515" y="1238200"/>
            <a:ext cx="6505575" cy="243840"/>
          </a:xfrm>
          <a:prstGeom prst="rect">
            <a:avLst/>
          </a:prstGeom>
          <a:solidFill>
            <a:srgbClr val="FFDE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55"/>
              </a:lnSpc>
            </a:pPr>
            <a:r>
              <a:rPr sz="1600" spc="-45" dirty="0">
                <a:solidFill>
                  <a:srgbClr val="0A004A"/>
                </a:solidFill>
                <a:latin typeface="Lucida Sans Unicode"/>
                <a:cs typeface="Lucida Sans Unicode"/>
              </a:rPr>
              <a:t>relationships</a:t>
            </a:r>
            <a:r>
              <a:rPr sz="1600" spc="-80" dirty="0">
                <a:solidFill>
                  <a:srgbClr val="0A004A"/>
                </a:solidFill>
                <a:latin typeface="Lucida Sans Unicode"/>
                <a:cs typeface="Lucida Sans Unicode"/>
              </a:rPr>
              <a:t> </a:t>
            </a:r>
            <a:r>
              <a:rPr sz="1600" spc="-15" dirty="0">
                <a:solidFill>
                  <a:srgbClr val="0A004A"/>
                </a:solidFill>
                <a:latin typeface="Lucida Sans Unicode"/>
                <a:cs typeface="Lucida Sans Unicode"/>
              </a:rPr>
              <a:t>between</a:t>
            </a:r>
            <a:r>
              <a:rPr sz="1600" spc="-80" dirty="0">
                <a:solidFill>
                  <a:srgbClr val="0A004A"/>
                </a:solidFill>
                <a:latin typeface="Lucida Sans Unicode"/>
                <a:cs typeface="Lucida Sans Unicode"/>
              </a:rPr>
              <a:t> </a:t>
            </a:r>
            <a:r>
              <a:rPr sz="1600" spc="-10" dirty="0">
                <a:solidFill>
                  <a:srgbClr val="0A004A"/>
                </a:solidFill>
                <a:latin typeface="Lucida Sans Unicode"/>
                <a:cs typeface="Lucida Sans Unicode"/>
              </a:rPr>
              <a:t>data</a:t>
            </a:r>
            <a:r>
              <a:rPr sz="1600" spc="-75" dirty="0">
                <a:solidFill>
                  <a:srgbClr val="0A004A"/>
                </a:solidFill>
                <a:latin typeface="Lucida Sans Unicode"/>
                <a:cs typeface="Lucida Sans Unicode"/>
              </a:rPr>
              <a:t> </a:t>
            </a:r>
            <a:r>
              <a:rPr sz="1600" spc="-50" dirty="0">
                <a:solidFill>
                  <a:srgbClr val="0A004A"/>
                </a:solidFill>
                <a:latin typeface="Lucida Sans Unicode"/>
                <a:cs typeface="Lucida Sans Unicode"/>
              </a:rPr>
              <a:t>is</a:t>
            </a:r>
            <a:r>
              <a:rPr sz="1600" spc="-80" dirty="0">
                <a:solidFill>
                  <a:srgbClr val="0A004A"/>
                </a:solidFill>
                <a:latin typeface="Lucida Sans Unicode"/>
                <a:cs typeface="Lucida Sans Unicode"/>
              </a:rPr>
              <a:t> </a:t>
            </a:r>
            <a:r>
              <a:rPr sz="1600" spc="-35" dirty="0">
                <a:solidFill>
                  <a:srgbClr val="0A004A"/>
                </a:solidFill>
                <a:latin typeface="Lucida Sans Unicode"/>
                <a:cs typeface="Lucida Sans Unicode"/>
              </a:rPr>
              <a:t>important</a:t>
            </a:r>
            <a:r>
              <a:rPr sz="1600" spc="-75" dirty="0">
                <a:solidFill>
                  <a:srgbClr val="0A004A"/>
                </a:solidFill>
                <a:latin typeface="Lucida Sans Unicode"/>
                <a:cs typeface="Lucida Sans Unicode"/>
              </a:rPr>
              <a:t> </a:t>
            </a:r>
            <a:r>
              <a:rPr sz="1600" spc="-20" dirty="0">
                <a:solidFill>
                  <a:srgbClr val="0A004A"/>
                </a:solidFill>
                <a:latin typeface="Lucida Sans Unicode"/>
                <a:cs typeface="Lucida Sans Unicode"/>
              </a:rPr>
              <a:t>to</a:t>
            </a:r>
            <a:r>
              <a:rPr sz="1600" spc="-80" dirty="0">
                <a:solidFill>
                  <a:srgbClr val="0A004A"/>
                </a:solidFill>
                <a:latin typeface="Lucida Sans Unicode"/>
                <a:cs typeface="Lucida Sans Unicode"/>
              </a:rPr>
              <a:t> </a:t>
            </a:r>
            <a:r>
              <a:rPr sz="1600" spc="-45" dirty="0">
                <a:solidFill>
                  <a:srgbClr val="0A004A"/>
                </a:solidFill>
                <a:latin typeface="Lucida Sans Unicode"/>
                <a:cs typeface="Lucida Sans Unicode"/>
              </a:rPr>
              <a:t>understanding</a:t>
            </a:r>
            <a:r>
              <a:rPr sz="1600" spc="-75" dirty="0">
                <a:solidFill>
                  <a:srgbClr val="0A004A"/>
                </a:solidFill>
                <a:latin typeface="Lucida Sans Unicode"/>
                <a:cs typeface="Lucida Sans Unicode"/>
              </a:rPr>
              <a:t> </a:t>
            </a:r>
            <a:r>
              <a:rPr sz="1600" spc="-25" dirty="0">
                <a:solidFill>
                  <a:srgbClr val="0A004A"/>
                </a:solidFill>
                <a:latin typeface="Lucida Sans Unicode"/>
                <a:cs typeface="Lucida Sans Unicode"/>
              </a:rPr>
              <a:t>trends</a:t>
            </a:r>
            <a:r>
              <a:rPr sz="1600" spc="-80" dirty="0">
                <a:solidFill>
                  <a:srgbClr val="0A004A"/>
                </a:solidFill>
                <a:latin typeface="Lucida Sans Unicode"/>
                <a:cs typeface="Lucida Sans Unicode"/>
              </a:rPr>
              <a:t> </a:t>
            </a:r>
            <a:r>
              <a:rPr sz="1600" spc="-35" dirty="0">
                <a:solidFill>
                  <a:srgbClr val="0A004A"/>
                </a:solidFill>
                <a:latin typeface="Lucida Sans Unicode"/>
                <a:cs typeface="Lucida Sans Unicode"/>
              </a:rPr>
              <a:t>and</a:t>
            </a:r>
            <a:endParaRPr sz="16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97425" y="1518616"/>
            <a:ext cx="800735" cy="243840"/>
          </a:xfrm>
          <a:custGeom>
            <a:avLst/>
            <a:gdLst/>
            <a:ahLst/>
            <a:cxnLst/>
            <a:rect l="l" t="t" r="r" b="b"/>
            <a:pathLst>
              <a:path w="800735" h="243839">
                <a:moveTo>
                  <a:pt x="800617" y="243839"/>
                </a:moveTo>
                <a:lnTo>
                  <a:pt x="0" y="243839"/>
                </a:lnTo>
                <a:lnTo>
                  <a:pt x="0" y="0"/>
                </a:lnTo>
                <a:lnTo>
                  <a:pt x="800617" y="0"/>
                </a:lnTo>
                <a:lnTo>
                  <a:pt x="800617" y="243839"/>
                </a:lnTo>
                <a:close/>
              </a:path>
            </a:pathLst>
          </a:custGeom>
          <a:solidFill>
            <a:srgbClr val="FFD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84725" y="1461212"/>
            <a:ext cx="8028305" cy="15101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1600" spc="-4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patterns.</a:t>
            </a:r>
            <a:r>
              <a:rPr sz="1600" spc="-8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 </a:t>
            </a:r>
            <a:r>
              <a:rPr sz="1600" spc="-1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Create</a:t>
            </a:r>
            <a:r>
              <a:rPr sz="1600" spc="-8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 </a:t>
            </a:r>
            <a:r>
              <a:rPr sz="1600" spc="-3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and</a:t>
            </a:r>
            <a:r>
              <a:rPr sz="1600" spc="-8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 </a:t>
            </a:r>
            <a:r>
              <a:rPr sz="1600" spc="-3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insert</a:t>
            </a:r>
            <a:r>
              <a:rPr sz="1600" spc="-7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 </a:t>
            </a:r>
            <a:r>
              <a:rPr sz="1600" spc="-1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a</a:t>
            </a:r>
            <a:r>
              <a:rPr sz="1600" spc="-8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 </a:t>
            </a:r>
            <a:r>
              <a:rPr sz="160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scatter</a:t>
            </a:r>
            <a:r>
              <a:rPr sz="1600" spc="-8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 </a:t>
            </a:r>
            <a:r>
              <a:rPr sz="1600" spc="-4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plot</a:t>
            </a:r>
            <a:r>
              <a:rPr sz="1600" spc="-8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 </a:t>
            </a:r>
            <a:r>
              <a:rPr sz="1600" spc="-3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generated</a:t>
            </a:r>
            <a:r>
              <a:rPr sz="1600" spc="-8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 </a:t>
            </a:r>
            <a:r>
              <a:rPr sz="1600" spc="-6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from</a:t>
            </a:r>
            <a:r>
              <a:rPr sz="1600" spc="-7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 </a:t>
            </a:r>
            <a:r>
              <a:rPr sz="1600" spc="-5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your</a:t>
            </a:r>
            <a:r>
              <a:rPr sz="1600" spc="-8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 </a:t>
            </a:r>
            <a:r>
              <a:rPr sz="1600" spc="-4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data.</a:t>
            </a:r>
            <a:r>
              <a:rPr sz="1600" spc="-8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 </a:t>
            </a:r>
            <a:r>
              <a:rPr sz="1600" spc="-9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Then,</a:t>
            </a:r>
            <a:r>
              <a:rPr sz="1600" spc="-8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 </a:t>
            </a:r>
            <a:r>
              <a:rPr sz="1600" spc="-3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include</a:t>
            </a:r>
            <a:r>
              <a:rPr sz="1600" spc="-7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 </a:t>
            </a:r>
            <a:r>
              <a:rPr sz="1600" spc="-1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the </a:t>
            </a:r>
            <a:r>
              <a:rPr sz="1600" spc="-49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 </a:t>
            </a:r>
            <a:r>
              <a:rPr sz="1600" spc="-4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input</a:t>
            </a:r>
            <a:r>
              <a:rPr sz="1600" spc="-8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 </a:t>
            </a:r>
            <a:r>
              <a:rPr sz="1600" spc="-1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the</a:t>
            </a:r>
            <a:r>
              <a:rPr sz="1600" spc="-8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 </a:t>
            </a:r>
            <a:r>
              <a:rPr sz="1600" spc="-2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cor</a:t>
            </a:r>
            <a:r>
              <a:rPr sz="1600" spc="-5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r</a:t>
            </a:r>
            <a:r>
              <a:rPr sz="1600" spc="-3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el</a:t>
            </a:r>
            <a:r>
              <a:rPr sz="1600" spc="-7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a</a:t>
            </a:r>
            <a:r>
              <a:rPr sz="1600" spc="-4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tion</a:t>
            </a:r>
            <a:r>
              <a:rPr sz="1600" spc="-8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 </a:t>
            </a:r>
            <a:r>
              <a:rPr sz="1600" spc="-1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coefﬁcient</a:t>
            </a:r>
            <a:r>
              <a:rPr sz="1600" spc="-8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 </a:t>
            </a:r>
            <a:r>
              <a:rPr sz="1600" spc="-1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as</a:t>
            </a:r>
            <a:r>
              <a:rPr sz="1600" spc="-8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 </a:t>
            </a:r>
            <a:r>
              <a:rPr sz="1600" spc="-5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w</a:t>
            </a:r>
            <a:r>
              <a:rPr sz="1600" spc="-10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ell.</a:t>
            </a:r>
            <a:endParaRPr sz="1600" dirty="0">
              <a:latin typeface="Bahnschrift" panose="020B0502040204020203" pitchFamily="34" charset="0"/>
              <a:cs typeface="Lucida Sans Unicode"/>
            </a:endParaRPr>
          </a:p>
          <a:p>
            <a:pPr marL="4441825">
              <a:lnSpc>
                <a:spcPct val="100000"/>
              </a:lnSpc>
              <a:spcBef>
                <a:spcPts val="340"/>
              </a:spcBef>
            </a:pPr>
            <a:r>
              <a:rPr sz="1800" spc="50" dirty="0">
                <a:solidFill>
                  <a:srgbClr val="434343"/>
                </a:solidFill>
                <a:latin typeface="Bahnschrift" panose="020B0502040204020203" pitchFamily="34" charset="0"/>
                <a:cs typeface="Lucida Sans Unicode"/>
              </a:rPr>
              <a:t>Sc</a:t>
            </a:r>
            <a:r>
              <a:rPr sz="1800" spc="30" dirty="0">
                <a:solidFill>
                  <a:srgbClr val="434343"/>
                </a:solidFill>
                <a:latin typeface="Bahnschrift" panose="020B0502040204020203" pitchFamily="34" charset="0"/>
                <a:cs typeface="Lucida Sans Unicode"/>
              </a:rPr>
              <a:t>at</a:t>
            </a:r>
            <a:r>
              <a:rPr sz="1800" spc="5" dirty="0">
                <a:solidFill>
                  <a:srgbClr val="434343"/>
                </a:solidFill>
                <a:latin typeface="Bahnschrift" panose="020B0502040204020203" pitchFamily="34" charset="0"/>
                <a:cs typeface="Lucida Sans Unicode"/>
              </a:rPr>
              <a:t>t</a:t>
            </a:r>
            <a:r>
              <a:rPr sz="1800" spc="-30" dirty="0">
                <a:solidFill>
                  <a:srgbClr val="434343"/>
                </a:solidFill>
                <a:latin typeface="Bahnschrift" panose="020B0502040204020203" pitchFamily="34" charset="0"/>
                <a:cs typeface="Lucida Sans Unicode"/>
              </a:rPr>
              <a:t>er</a:t>
            </a:r>
            <a:r>
              <a:rPr sz="1800" spc="-95" dirty="0">
                <a:solidFill>
                  <a:srgbClr val="434343"/>
                </a:solidFill>
                <a:latin typeface="Bahnschrift" panose="020B0502040204020203" pitchFamily="34" charset="0"/>
                <a:cs typeface="Lucida Sans Unicode"/>
              </a:rPr>
              <a:t> </a:t>
            </a:r>
            <a:r>
              <a:rPr sz="1800" spc="-35" dirty="0">
                <a:solidFill>
                  <a:srgbClr val="434343"/>
                </a:solidFill>
                <a:latin typeface="Bahnschrift" panose="020B0502040204020203" pitchFamily="34" charset="0"/>
                <a:cs typeface="Lucida Sans Unicode"/>
              </a:rPr>
              <a:t>Pl</a:t>
            </a:r>
            <a:r>
              <a:rPr sz="1800" spc="-85" dirty="0">
                <a:solidFill>
                  <a:srgbClr val="434343"/>
                </a:solidFill>
                <a:latin typeface="Bahnschrift" panose="020B0502040204020203" pitchFamily="34" charset="0"/>
                <a:cs typeface="Lucida Sans Unicode"/>
              </a:rPr>
              <a:t>o</a:t>
            </a:r>
            <a:r>
              <a:rPr sz="1800" spc="30" dirty="0">
                <a:solidFill>
                  <a:srgbClr val="434343"/>
                </a:solidFill>
                <a:latin typeface="Bahnschrift" panose="020B0502040204020203" pitchFamily="34" charset="0"/>
                <a:cs typeface="Lucida Sans Unicode"/>
              </a:rPr>
              <a:t>t</a:t>
            </a:r>
            <a:r>
              <a:rPr sz="1800" spc="-95" dirty="0">
                <a:solidFill>
                  <a:srgbClr val="434343"/>
                </a:solidFill>
                <a:latin typeface="Bahnschrift" panose="020B0502040204020203" pitchFamily="34" charset="0"/>
                <a:cs typeface="Lucida Sans Unicode"/>
              </a:rPr>
              <a:t> </a:t>
            </a:r>
            <a:r>
              <a:rPr sz="1800" spc="-45" dirty="0">
                <a:solidFill>
                  <a:srgbClr val="434343"/>
                </a:solidFill>
                <a:latin typeface="Bahnschrift" panose="020B0502040204020203" pitchFamily="34" charset="0"/>
                <a:cs typeface="Lucida Sans Unicode"/>
              </a:rPr>
              <a:t>of</a:t>
            </a:r>
            <a:r>
              <a:rPr sz="1800" spc="-95" dirty="0">
                <a:solidFill>
                  <a:srgbClr val="434343"/>
                </a:solidFill>
                <a:latin typeface="Bahnschrift" panose="020B0502040204020203" pitchFamily="34" charset="0"/>
                <a:cs typeface="Lucida Sans Unicode"/>
              </a:rPr>
              <a:t> </a:t>
            </a:r>
            <a:r>
              <a:rPr sz="1800" spc="-25" dirty="0">
                <a:solidFill>
                  <a:srgbClr val="434343"/>
                </a:solidFill>
                <a:latin typeface="Bahnschrift" panose="020B0502040204020203" pitchFamily="34" charset="0"/>
                <a:cs typeface="Lucida Sans Unicode"/>
              </a:rPr>
              <a:t>y</a:t>
            </a:r>
            <a:r>
              <a:rPr sz="1800" spc="-65" dirty="0">
                <a:solidFill>
                  <a:srgbClr val="434343"/>
                </a:solidFill>
                <a:latin typeface="Bahnschrift" panose="020B0502040204020203" pitchFamily="34" charset="0"/>
                <a:cs typeface="Lucida Sans Unicode"/>
              </a:rPr>
              <a:t>our</a:t>
            </a:r>
            <a:r>
              <a:rPr sz="1800" spc="-95" dirty="0">
                <a:solidFill>
                  <a:srgbClr val="434343"/>
                </a:solidFill>
                <a:latin typeface="Bahnschrift" panose="020B0502040204020203" pitchFamily="34" charset="0"/>
                <a:cs typeface="Lucida Sans Unicode"/>
              </a:rPr>
              <a:t> </a:t>
            </a:r>
            <a:r>
              <a:rPr sz="1800" spc="-15" dirty="0">
                <a:solidFill>
                  <a:srgbClr val="434343"/>
                </a:solidFill>
                <a:latin typeface="Bahnschrift" panose="020B0502040204020203" pitchFamily="34" charset="0"/>
                <a:cs typeface="Lucida Sans Unicode"/>
              </a:rPr>
              <a:t>d</a:t>
            </a:r>
            <a:r>
              <a:rPr sz="1800" spc="-35" dirty="0">
                <a:solidFill>
                  <a:srgbClr val="434343"/>
                </a:solidFill>
                <a:latin typeface="Bahnschrift" panose="020B0502040204020203" pitchFamily="34" charset="0"/>
                <a:cs typeface="Lucida Sans Unicode"/>
              </a:rPr>
              <a:t>a</a:t>
            </a:r>
            <a:r>
              <a:rPr sz="1800" spc="-65" dirty="0">
                <a:solidFill>
                  <a:srgbClr val="434343"/>
                </a:solidFill>
                <a:latin typeface="Bahnschrift" panose="020B0502040204020203" pitchFamily="34" charset="0"/>
                <a:cs typeface="Lucida Sans Unicode"/>
              </a:rPr>
              <a:t>ta:</a:t>
            </a:r>
            <a:endParaRPr sz="1800" dirty="0">
              <a:latin typeface="Bahnschrift" panose="020B0502040204020203" pitchFamily="34" charset="0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200" dirty="0">
              <a:latin typeface="Bahnschrift" panose="020B0502040204020203" pitchFamily="34" charset="0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40" dirty="0">
                <a:solidFill>
                  <a:srgbClr val="434343"/>
                </a:solidFill>
                <a:latin typeface="Bahnschrift" panose="020B0502040204020203" pitchFamily="34" charset="0"/>
                <a:cs typeface="Lucida Sans Unicode"/>
              </a:rPr>
              <a:t>Cor</a:t>
            </a:r>
            <a:r>
              <a:rPr sz="1800" spc="-65" dirty="0">
                <a:solidFill>
                  <a:srgbClr val="434343"/>
                </a:solidFill>
                <a:latin typeface="Bahnschrift" panose="020B0502040204020203" pitchFamily="34" charset="0"/>
                <a:cs typeface="Lucida Sans Unicode"/>
              </a:rPr>
              <a:t>r</a:t>
            </a:r>
            <a:r>
              <a:rPr sz="1800" spc="-35" dirty="0">
                <a:solidFill>
                  <a:srgbClr val="434343"/>
                </a:solidFill>
                <a:latin typeface="Bahnschrift" panose="020B0502040204020203" pitchFamily="34" charset="0"/>
                <a:cs typeface="Lucida Sans Unicode"/>
              </a:rPr>
              <a:t>el</a:t>
            </a:r>
            <a:r>
              <a:rPr sz="1800" spc="-75" dirty="0">
                <a:solidFill>
                  <a:srgbClr val="434343"/>
                </a:solidFill>
                <a:latin typeface="Bahnschrift" panose="020B0502040204020203" pitchFamily="34" charset="0"/>
                <a:cs typeface="Lucida Sans Unicode"/>
              </a:rPr>
              <a:t>a</a:t>
            </a:r>
            <a:r>
              <a:rPr sz="1800" spc="-45" dirty="0">
                <a:solidFill>
                  <a:srgbClr val="434343"/>
                </a:solidFill>
                <a:latin typeface="Bahnschrift" panose="020B0502040204020203" pitchFamily="34" charset="0"/>
                <a:cs typeface="Lucida Sans Unicode"/>
              </a:rPr>
              <a:t>tion</a:t>
            </a:r>
            <a:r>
              <a:rPr sz="1800" spc="-95" dirty="0">
                <a:solidFill>
                  <a:srgbClr val="434343"/>
                </a:solidFill>
                <a:latin typeface="Bahnschrift" panose="020B0502040204020203" pitchFamily="34" charset="0"/>
                <a:cs typeface="Lucida Sans Unicode"/>
              </a:rPr>
              <a:t> </a:t>
            </a:r>
            <a:r>
              <a:rPr sz="1800" spc="-30" dirty="0">
                <a:solidFill>
                  <a:srgbClr val="434343"/>
                </a:solidFill>
                <a:latin typeface="Bahnschrift" panose="020B0502040204020203" pitchFamily="34" charset="0"/>
                <a:cs typeface="Lucida Sans Unicode"/>
              </a:rPr>
              <a:t>coefﬁcient:</a:t>
            </a:r>
            <a:r>
              <a:rPr sz="1800" spc="-95" dirty="0">
                <a:solidFill>
                  <a:srgbClr val="434343"/>
                </a:solidFill>
                <a:latin typeface="Bahnschrift" panose="020B0502040204020203" pitchFamily="34" charset="0"/>
                <a:cs typeface="Lucida Sans Unicode"/>
              </a:rPr>
              <a:t> </a:t>
            </a:r>
            <a:r>
              <a:rPr sz="1600" spc="-5" dirty="0">
                <a:latin typeface="Bahnschrift" panose="020B0502040204020203" pitchFamily="34" charset="0"/>
                <a:cs typeface="Arial MT"/>
              </a:rPr>
              <a:t>0.79</a:t>
            </a:r>
            <a:endParaRPr sz="1000" dirty="0">
              <a:latin typeface="Bahnschrift" panose="020B0502040204020203" pitchFamily="34" charset="0"/>
              <a:cs typeface="Arial MT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27446" y="2718071"/>
            <a:ext cx="3636843" cy="215137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44409" y="1879854"/>
            <a:ext cx="4856480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45" dirty="0">
                <a:latin typeface="Century Gothic" panose="020B0502020202020204" pitchFamily="34" charset="0"/>
              </a:rPr>
              <a:t>End</a:t>
            </a:r>
            <a:r>
              <a:rPr b="1" spc="-265" dirty="0">
                <a:latin typeface="Century Gothic" panose="020B0502020202020204" pitchFamily="34" charset="0"/>
              </a:rPr>
              <a:t> </a:t>
            </a:r>
            <a:r>
              <a:rPr b="1" spc="-130" dirty="0">
                <a:latin typeface="Century Gothic" panose="020B0502020202020204" pitchFamily="34" charset="0"/>
              </a:rPr>
              <a:t>of</a:t>
            </a:r>
            <a:r>
              <a:rPr b="1" spc="-265" dirty="0">
                <a:latin typeface="Century Gothic" panose="020B0502020202020204" pitchFamily="34" charset="0"/>
              </a:rPr>
              <a:t> </a:t>
            </a:r>
            <a:r>
              <a:rPr b="1" spc="195" dirty="0">
                <a:latin typeface="Century Gothic" panose="020B0502020202020204" pitchFamily="34" charset="0"/>
              </a:rPr>
              <a:t>Se</a:t>
            </a:r>
            <a:r>
              <a:rPr b="1" spc="114" dirty="0">
                <a:latin typeface="Century Gothic" panose="020B0502020202020204" pitchFamily="34" charset="0"/>
              </a:rPr>
              <a:t>c</a:t>
            </a:r>
            <a:r>
              <a:rPr b="1" spc="-130" dirty="0">
                <a:latin typeface="Century Gothic" panose="020B0502020202020204" pitchFamily="34" charset="0"/>
              </a:rPr>
              <a:t>tion</a:t>
            </a:r>
            <a:r>
              <a:rPr b="1" spc="-265" dirty="0">
                <a:latin typeface="Century Gothic" panose="020B0502020202020204" pitchFamily="34" charset="0"/>
              </a:rPr>
              <a:t> </a:t>
            </a:r>
            <a:r>
              <a:rPr b="1" spc="-1670" dirty="0">
                <a:latin typeface="Century Gothic" panose="020B0502020202020204" pitchFamily="34" charset="0"/>
              </a:rPr>
              <a:t>1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21456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800" spc="-105" dirty="0">
                <a:latin typeface="Berlin Sans FB Demi" panose="020E0802020502020306" pitchFamily="34" charset="0"/>
              </a:rPr>
              <a:t>Sample Type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12" y="1180796"/>
            <a:ext cx="7729220" cy="111004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72110">
              <a:lnSpc>
                <a:spcPct val="114999"/>
              </a:lnSpc>
              <a:spcBef>
                <a:spcPts val="100"/>
              </a:spcBef>
            </a:pPr>
            <a:r>
              <a:rPr sz="1600" spc="-8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It’s </a:t>
            </a:r>
            <a:r>
              <a:rPr sz="1600" spc="-3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important</a:t>
            </a:r>
            <a:r>
              <a:rPr sz="1600" spc="-7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 </a:t>
            </a:r>
            <a:r>
              <a:rPr sz="1600" spc="-2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to</a:t>
            </a:r>
            <a:r>
              <a:rPr sz="1600" spc="-8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 </a:t>
            </a:r>
            <a:r>
              <a:rPr sz="1600" spc="-3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understand</a:t>
            </a:r>
            <a:r>
              <a:rPr sz="1600" spc="-7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 </a:t>
            </a:r>
            <a:r>
              <a:rPr sz="1600" spc="-1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the</a:t>
            </a:r>
            <a:r>
              <a:rPr sz="1600" spc="-8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 </a:t>
            </a:r>
            <a:r>
              <a:rPr sz="1600" spc="-3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sample</a:t>
            </a:r>
            <a:r>
              <a:rPr sz="1600" spc="-7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 </a:t>
            </a:r>
            <a:r>
              <a:rPr sz="1600" spc="-6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you’re</a:t>
            </a:r>
            <a:r>
              <a:rPr sz="1600" spc="-8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 </a:t>
            </a:r>
            <a:r>
              <a:rPr sz="1600" spc="-7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using</a:t>
            </a:r>
            <a:r>
              <a:rPr sz="1600" spc="-7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 </a:t>
            </a:r>
            <a:r>
              <a:rPr sz="1600" spc="-8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in </a:t>
            </a:r>
            <a:r>
              <a:rPr sz="1600" spc="-5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your</a:t>
            </a:r>
            <a:r>
              <a:rPr sz="1600" spc="-7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 </a:t>
            </a:r>
            <a:r>
              <a:rPr sz="1600" spc="-6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analysis.</a:t>
            </a:r>
            <a:r>
              <a:rPr sz="1600" spc="-8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 </a:t>
            </a:r>
            <a:r>
              <a:rPr sz="1600" spc="-7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Fill </a:t>
            </a:r>
            <a:r>
              <a:rPr sz="1600" spc="-8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in </a:t>
            </a:r>
            <a:r>
              <a:rPr sz="1600" spc="-1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the </a:t>
            </a:r>
            <a:r>
              <a:rPr sz="1600" spc="-49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 </a:t>
            </a:r>
            <a:r>
              <a:rPr sz="1600" spc="-7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in</a:t>
            </a:r>
            <a:r>
              <a:rPr sz="1600" spc="-9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f</a:t>
            </a:r>
            <a:r>
              <a:rPr sz="1600" spc="-5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orm</a:t>
            </a:r>
            <a:r>
              <a:rPr sz="1600" spc="-6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a</a:t>
            </a:r>
            <a:r>
              <a:rPr sz="1600" spc="-4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tion</a:t>
            </a:r>
            <a:r>
              <a:rPr sz="1600" spc="-8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 </a:t>
            </a:r>
            <a:r>
              <a:rPr sz="1600" spc="-3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bel</a:t>
            </a:r>
            <a:r>
              <a:rPr sz="1600" spc="-7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o</a:t>
            </a:r>
            <a:r>
              <a:rPr sz="1600" spc="-1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w</a:t>
            </a:r>
            <a:r>
              <a:rPr sz="1600" spc="-8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 </a:t>
            </a:r>
            <a:r>
              <a:rPr sz="1600" spc="-2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about</a:t>
            </a:r>
            <a:r>
              <a:rPr sz="1600" spc="-8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 </a:t>
            </a:r>
            <a:r>
              <a:rPr sz="1600" spc="-1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the</a:t>
            </a:r>
            <a:r>
              <a:rPr sz="1600" spc="-8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 </a:t>
            </a:r>
            <a:r>
              <a:rPr sz="1600" spc="-3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sample</a:t>
            </a:r>
            <a:r>
              <a:rPr sz="1600" spc="-8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 </a:t>
            </a:r>
            <a:r>
              <a:rPr sz="1600" spc="-3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y</a:t>
            </a:r>
            <a:r>
              <a:rPr sz="1600" spc="-6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ou</a:t>
            </a:r>
            <a:r>
              <a:rPr sz="1600" spc="-8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 </a:t>
            </a:r>
            <a:r>
              <a:rPr sz="1600" spc="-5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h</a:t>
            </a:r>
            <a:r>
              <a:rPr sz="1600" spc="-8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a</a:t>
            </a:r>
            <a:r>
              <a:rPr sz="1600" spc="-2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v</a:t>
            </a:r>
            <a:r>
              <a:rPr sz="1600" spc="1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e</a:t>
            </a:r>
            <a:r>
              <a:rPr sz="1600" spc="-8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 </a:t>
            </a:r>
            <a:r>
              <a:rPr sz="1600" spc="-10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r</a:t>
            </a:r>
            <a:r>
              <a:rPr sz="1600" spc="1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ecei</a:t>
            </a:r>
            <a:r>
              <a:rPr sz="1600" spc="-3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v</a:t>
            </a:r>
            <a:r>
              <a:rPr sz="1600" spc="-6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ed:</a:t>
            </a:r>
            <a:endParaRPr sz="1600" dirty="0">
              <a:latin typeface="Bahnschrift" panose="020B0502040204020203" pitchFamily="34" charset="0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650" dirty="0">
              <a:latin typeface="Bahnschrift" panose="020B0502040204020203" pitchFamily="34" charset="0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4441825" algn="l"/>
              </a:tabLst>
            </a:pPr>
            <a:r>
              <a:rPr sz="1800" spc="-70" dirty="0">
                <a:solidFill>
                  <a:srgbClr val="434343"/>
                </a:solidFill>
                <a:latin typeface="Bahnschrift" panose="020B0502040204020203" pitchFamily="34" charset="0"/>
                <a:cs typeface="Lucida Sans Unicode"/>
              </a:rPr>
              <a:t>Hi</a:t>
            </a:r>
            <a:r>
              <a:rPr sz="1800" spc="-110" dirty="0">
                <a:solidFill>
                  <a:srgbClr val="434343"/>
                </a:solidFill>
                <a:latin typeface="Bahnschrift" panose="020B0502040204020203" pitchFamily="34" charset="0"/>
                <a:cs typeface="Lucida Sans Unicode"/>
              </a:rPr>
              <a:t>s</a:t>
            </a:r>
            <a:r>
              <a:rPr sz="1800" spc="5" dirty="0">
                <a:solidFill>
                  <a:srgbClr val="434343"/>
                </a:solidFill>
                <a:latin typeface="Bahnschrift" panose="020B0502040204020203" pitchFamily="34" charset="0"/>
                <a:cs typeface="Lucida Sans Unicode"/>
              </a:rPr>
              <a:t>t</a:t>
            </a:r>
            <a:r>
              <a:rPr sz="1800" spc="-80" dirty="0">
                <a:solidFill>
                  <a:srgbClr val="434343"/>
                </a:solidFill>
                <a:latin typeface="Bahnschrift" panose="020B0502040204020203" pitchFamily="34" charset="0"/>
                <a:cs typeface="Lucida Sans Unicode"/>
              </a:rPr>
              <a:t>o</a:t>
            </a:r>
            <a:r>
              <a:rPr sz="1800" spc="-70" dirty="0">
                <a:solidFill>
                  <a:srgbClr val="434343"/>
                </a:solidFill>
                <a:latin typeface="Bahnschrift" panose="020B0502040204020203" pitchFamily="34" charset="0"/>
                <a:cs typeface="Lucida Sans Unicode"/>
              </a:rPr>
              <a:t>gram</a:t>
            </a:r>
            <a:r>
              <a:rPr sz="1800" spc="-95" dirty="0">
                <a:solidFill>
                  <a:srgbClr val="434343"/>
                </a:solidFill>
                <a:latin typeface="Bahnschrift" panose="020B0502040204020203" pitchFamily="34" charset="0"/>
                <a:cs typeface="Lucida Sans Unicode"/>
              </a:rPr>
              <a:t> </a:t>
            </a:r>
            <a:r>
              <a:rPr sz="1800" spc="-45" dirty="0">
                <a:solidFill>
                  <a:srgbClr val="434343"/>
                </a:solidFill>
                <a:latin typeface="Bahnschrift" panose="020B0502040204020203" pitchFamily="34" charset="0"/>
                <a:cs typeface="Lucida Sans Unicode"/>
              </a:rPr>
              <a:t>of</a:t>
            </a:r>
            <a:r>
              <a:rPr sz="1800" spc="-95" dirty="0">
                <a:solidFill>
                  <a:srgbClr val="434343"/>
                </a:solidFill>
                <a:latin typeface="Bahnschrift" panose="020B0502040204020203" pitchFamily="34" charset="0"/>
                <a:cs typeface="Lucida Sans Unicode"/>
              </a:rPr>
              <a:t> </a:t>
            </a:r>
            <a:r>
              <a:rPr sz="1800" spc="-25" dirty="0">
                <a:solidFill>
                  <a:srgbClr val="434343"/>
                </a:solidFill>
                <a:latin typeface="Bahnschrift" panose="020B0502040204020203" pitchFamily="34" charset="0"/>
                <a:cs typeface="Lucida Sans Unicode"/>
              </a:rPr>
              <a:t>y</a:t>
            </a:r>
            <a:r>
              <a:rPr sz="1800" spc="-65" dirty="0">
                <a:solidFill>
                  <a:srgbClr val="434343"/>
                </a:solidFill>
                <a:latin typeface="Bahnschrift" panose="020B0502040204020203" pitchFamily="34" charset="0"/>
                <a:cs typeface="Lucida Sans Unicode"/>
              </a:rPr>
              <a:t>our</a:t>
            </a:r>
            <a:r>
              <a:rPr sz="1800" spc="-95" dirty="0">
                <a:solidFill>
                  <a:srgbClr val="434343"/>
                </a:solidFill>
                <a:latin typeface="Bahnschrift" panose="020B0502040204020203" pitchFamily="34" charset="0"/>
                <a:cs typeface="Lucida Sans Unicode"/>
              </a:rPr>
              <a:t> </a:t>
            </a:r>
            <a:r>
              <a:rPr sz="1800" spc="-30" dirty="0">
                <a:solidFill>
                  <a:srgbClr val="434343"/>
                </a:solidFill>
                <a:latin typeface="Bahnschrift" panose="020B0502040204020203" pitchFamily="34" charset="0"/>
                <a:cs typeface="Lucida Sans Unicode"/>
              </a:rPr>
              <a:t>clic</a:t>
            </a:r>
            <a:r>
              <a:rPr sz="1800" spc="-95" dirty="0">
                <a:solidFill>
                  <a:srgbClr val="434343"/>
                </a:solidFill>
                <a:latin typeface="Bahnschrift" panose="020B0502040204020203" pitchFamily="34" charset="0"/>
                <a:cs typeface="Lucida Sans Unicode"/>
              </a:rPr>
              <a:t>k</a:t>
            </a:r>
            <a:r>
              <a:rPr sz="1800" spc="-15" dirty="0">
                <a:solidFill>
                  <a:srgbClr val="434343"/>
                </a:solidFill>
                <a:latin typeface="Bahnschrift" panose="020B0502040204020203" pitchFamily="34" charset="0"/>
                <a:cs typeface="Lucida Sans Unicode"/>
              </a:rPr>
              <a:t>s</a:t>
            </a:r>
            <a:r>
              <a:rPr sz="1800" spc="-95" dirty="0">
                <a:solidFill>
                  <a:srgbClr val="434343"/>
                </a:solidFill>
                <a:latin typeface="Bahnschrift" panose="020B0502040204020203" pitchFamily="34" charset="0"/>
                <a:cs typeface="Lucida Sans Unicode"/>
              </a:rPr>
              <a:t> </a:t>
            </a:r>
            <a:r>
              <a:rPr sz="1800" spc="-15" dirty="0">
                <a:solidFill>
                  <a:srgbClr val="434343"/>
                </a:solidFill>
                <a:latin typeface="Bahnschrift" panose="020B0502040204020203" pitchFamily="34" charset="0"/>
                <a:cs typeface="Lucida Sans Unicode"/>
              </a:rPr>
              <a:t>d</a:t>
            </a:r>
            <a:r>
              <a:rPr sz="1800" spc="-35" dirty="0">
                <a:solidFill>
                  <a:srgbClr val="434343"/>
                </a:solidFill>
                <a:latin typeface="Bahnschrift" panose="020B0502040204020203" pitchFamily="34" charset="0"/>
                <a:cs typeface="Lucida Sans Unicode"/>
              </a:rPr>
              <a:t>a</a:t>
            </a:r>
            <a:r>
              <a:rPr sz="1800" spc="-65" dirty="0">
                <a:solidFill>
                  <a:srgbClr val="434343"/>
                </a:solidFill>
                <a:latin typeface="Bahnschrift" panose="020B0502040204020203" pitchFamily="34" charset="0"/>
                <a:cs typeface="Lucida Sans Unicode"/>
              </a:rPr>
              <a:t>ta:</a:t>
            </a:r>
            <a:r>
              <a:rPr sz="1800" dirty="0">
                <a:solidFill>
                  <a:srgbClr val="434343"/>
                </a:solidFill>
                <a:latin typeface="Bahnschrift" panose="020B0502040204020203" pitchFamily="34" charset="0"/>
                <a:cs typeface="Lucida Sans Unicode"/>
              </a:rPr>
              <a:t>	</a:t>
            </a:r>
            <a:r>
              <a:rPr sz="1800" spc="-70" dirty="0">
                <a:solidFill>
                  <a:srgbClr val="434343"/>
                </a:solidFill>
                <a:latin typeface="Bahnschrift" panose="020B0502040204020203" pitchFamily="34" charset="0"/>
                <a:cs typeface="Lucida Sans Unicode"/>
              </a:rPr>
              <a:t>Hi</a:t>
            </a:r>
            <a:r>
              <a:rPr sz="1800" spc="-110" dirty="0">
                <a:solidFill>
                  <a:srgbClr val="434343"/>
                </a:solidFill>
                <a:latin typeface="Bahnschrift" panose="020B0502040204020203" pitchFamily="34" charset="0"/>
                <a:cs typeface="Lucida Sans Unicode"/>
              </a:rPr>
              <a:t>s</a:t>
            </a:r>
            <a:r>
              <a:rPr sz="1800" spc="5" dirty="0">
                <a:solidFill>
                  <a:srgbClr val="434343"/>
                </a:solidFill>
                <a:latin typeface="Bahnschrift" panose="020B0502040204020203" pitchFamily="34" charset="0"/>
                <a:cs typeface="Lucida Sans Unicode"/>
              </a:rPr>
              <a:t>t</a:t>
            </a:r>
            <a:r>
              <a:rPr sz="1800" spc="-80" dirty="0">
                <a:solidFill>
                  <a:srgbClr val="434343"/>
                </a:solidFill>
                <a:latin typeface="Bahnschrift" panose="020B0502040204020203" pitchFamily="34" charset="0"/>
                <a:cs typeface="Lucida Sans Unicode"/>
              </a:rPr>
              <a:t>o</a:t>
            </a:r>
            <a:r>
              <a:rPr sz="1800" spc="-70" dirty="0">
                <a:solidFill>
                  <a:srgbClr val="434343"/>
                </a:solidFill>
                <a:latin typeface="Bahnschrift" panose="020B0502040204020203" pitchFamily="34" charset="0"/>
                <a:cs typeface="Lucida Sans Unicode"/>
              </a:rPr>
              <a:t>gram</a:t>
            </a:r>
            <a:r>
              <a:rPr sz="1800" spc="-95" dirty="0">
                <a:solidFill>
                  <a:srgbClr val="434343"/>
                </a:solidFill>
                <a:latin typeface="Bahnschrift" panose="020B0502040204020203" pitchFamily="34" charset="0"/>
                <a:cs typeface="Lucida Sans Unicode"/>
              </a:rPr>
              <a:t> </a:t>
            </a:r>
            <a:r>
              <a:rPr sz="1800" spc="-45" dirty="0">
                <a:solidFill>
                  <a:srgbClr val="434343"/>
                </a:solidFill>
                <a:latin typeface="Bahnschrift" panose="020B0502040204020203" pitchFamily="34" charset="0"/>
                <a:cs typeface="Lucida Sans Unicode"/>
              </a:rPr>
              <a:t>of</a:t>
            </a:r>
            <a:r>
              <a:rPr sz="1800" spc="-95" dirty="0">
                <a:solidFill>
                  <a:srgbClr val="434343"/>
                </a:solidFill>
                <a:latin typeface="Bahnschrift" panose="020B0502040204020203" pitchFamily="34" charset="0"/>
                <a:cs typeface="Lucida Sans Unicode"/>
              </a:rPr>
              <a:t> </a:t>
            </a:r>
            <a:r>
              <a:rPr sz="1800" spc="-5" dirty="0">
                <a:solidFill>
                  <a:srgbClr val="434343"/>
                </a:solidFill>
                <a:latin typeface="Bahnschrift" panose="020B0502040204020203" pitchFamily="34" charset="0"/>
                <a:cs typeface="Lucida Sans Unicode"/>
              </a:rPr>
              <a:t>co</a:t>
            </a:r>
            <a:r>
              <a:rPr sz="1800" spc="-30" dirty="0">
                <a:solidFill>
                  <a:srgbClr val="434343"/>
                </a:solidFill>
                <a:latin typeface="Bahnschrift" panose="020B0502040204020203" pitchFamily="34" charset="0"/>
                <a:cs typeface="Lucida Sans Unicode"/>
              </a:rPr>
              <a:t>nv</a:t>
            </a:r>
            <a:r>
              <a:rPr sz="1800" spc="-45" dirty="0">
                <a:solidFill>
                  <a:srgbClr val="434343"/>
                </a:solidFill>
                <a:latin typeface="Bahnschrift" panose="020B0502040204020203" pitchFamily="34" charset="0"/>
                <a:cs typeface="Lucida Sans Unicode"/>
              </a:rPr>
              <a:t>ersions</a:t>
            </a:r>
            <a:r>
              <a:rPr sz="1800" spc="-95" dirty="0">
                <a:solidFill>
                  <a:srgbClr val="434343"/>
                </a:solidFill>
                <a:latin typeface="Bahnschrift" panose="020B0502040204020203" pitchFamily="34" charset="0"/>
                <a:cs typeface="Lucida Sans Unicode"/>
              </a:rPr>
              <a:t> </a:t>
            </a:r>
            <a:r>
              <a:rPr sz="1800" spc="-15" dirty="0">
                <a:solidFill>
                  <a:srgbClr val="434343"/>
                </a:solidFill>
                <a:latin typeface="Bahnschrift" panose="020B0502040204020203" pitchFamily="34" charset="0"/>
                <a:cs typeface="Lucida Sans Unicode"/>
              </a:rPr>
              <a:t>d</a:t>
            </a:r>
            <a:r>
              <a:rPr sz="1800" spc="-35" dirty="0">
                <a:solidFill>
                  <a:srgbClr val="434343"/>
                </a:solidFill>
                <a:latin typeface="Bahnschrift" panose="020B0502040204020203" pitchFamily="34" charset="0"/>
                <a:cs typeface="Lucida Sans Unicode"/>
              </a:rPr>
              <a:t>a</a:t>
            </a:r>
            <a:r>
              <a:rPr sz="1800" spc="-65" dirty="0">
                <a:solidFill>
                  <a:srgbClr val="434343"/>
                </a:solidFill>
                <a:latin typeface="Bahnschrift" panose="020B0502040204020203" pitchFamily="34" charset="0"/>
                <a:cs typeface="Lucida Sans Unicode"/>
              </a:rPr>
              <a:t>ta:</a:t>
            </a:r>
            <a:endParaRPr sz="1800" dirty="0">
              <a:latin typeface="Bahnschrift" panose="020B0502040204020203" pitchFamily="34" charset="0"/>
              <a:cs typeface="Lucida Sans Unicode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4846" y="2718071"/>
            <a:ext cx="3713679" cy="215137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13558" y="2700421"/>
            <a:ext cx="3662456" cy="217698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21456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5" dirty="0">
                <a:latin typeface="Berlin Sans FB Demi" panose="020E0802020502020306" pitchFamily="34" charset="0"/>
              </a:rPr>
              <a:t>Sample Type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7425" y="1238200"/>
            <a:ext cx="7346950" cy="243656"/>
          </a:xfrm>
          <a:prstGeom prst="rect">
            <a:avLst/>
          </a:prstGeom>
          <a:solidFill>
            <a:srgbClr val="FFDE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55"/>
              </a:lnSpc>
            </a:pPr>
            <a:r>
              <a:rPr sz="1600" spc="-8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It’s </a:t>
            </a:r>
            <a:r>
              <a:rPr sz="1600" spc="-3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important</a:t>
            </a:r>
            <a:r>
              <a:rPr sz="1600" spc="-7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 </a:t>
            </a:r>
            <a:r>
              <a:rPr sz="1600" spc="-2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to</a:t>
            </a:r>
            <a:r>
              <a:rPr sz="1600" spc="-8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 </a:t>
            </a:r>
            <a:r>
              <a:rPr sz="1600" spc="-3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understand</a:t>
            </a:r>
            <a:r>
              <a:rPr sz="1600" spc="-7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 </a:t>
            </a:r>
            <a:r>
              <a:rPr sz="1600" spc="-1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the</a:t>
            </a:r>
            <a:r>
              <a:rPr sz="1600" spc="-8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 </a:t>
            </a:r>
            <a:r>
              <a:rPr sz="1600" spc="-3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sample</a:t>
            </a:r>
            <a:r>
              <a:rPr sz="1600" spc="-7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 </a:t>
            </a:r>
            <a:r>
              <a:rPr sz="1600" spc="-6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you’re</a:t>
            </a:r>
            <a:r>
              <a:rPr sz="1600" spc="-8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 </a:t>
            </a:r>
            <a:r>
              <a:rPr sz="1600" spc="-7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using</a:t>
            </a:r>
            <a:r>
              <a:rPr sz="1600" spc="-7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 </a:t>
            </a:r>
            <a:r>
              <a:rPr sz="1600" spc="-8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in </a:t>
            </a:r>
            <a:r>
              <a:rPr sz="1600" spc="-5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your</a:t>
            </a:r>
            <a:r>
              <a:rPr sz="1600" spc="-7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 </a:t>
            </a:r>
            <a:r>
              <a:rPr sz="1600" spc="-6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analysis.</a:t>
            </a:r>
            <a:r>
              <a:rPr sz="1600" spc="-8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 </a:t>
            </a:r>
            <a:r>
              <a:rPr sz="1600" spc="-7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Fill </a:t>
            </a:r>
            <a:r>
              <a:rPr sz="1600" spc="-8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in </a:t>
            </a:r>
            <a:r>
              <a:rPr sz="1600" spc="-1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the</a:t>
            </a:r>
            <a:endParaRPr sz="1600">
              <a:latin typeface="Bahnschrift" panose="020B0502040204020203" pitchFamily="34" charset="0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7425" y="1518616"/>
            <a:ext cx="5212715" cy="243840"/>
          </a:xfrm>
          <a:prstGeom prst="rect">
            <a:avLst/>
          </a:prstGeom>
          <a:solidFill>
            <a:srgbClr val="FFDE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55"/>
              </a:lnSpc>
            </a:pPr>
            <a:r>
              <a:rPr sz="1600" spc="-7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in</a:t>
            </a:r>
            <a:r>
              <a:rPr sz="1600" spc="-9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f</a:t>
            </a:r>
            <a:r>
              <a:rPr sz="1600" spc="-5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orm</a:t>
            </a:r>
            <a:r>
              <a:rPr sz="1600" spc="-6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a</a:t>
            </a:r>
            <a:r>
              <a:rPr sz="1600" spc="-4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tion</a:t>
            </a:r>
            <a:r>
              <a:rPr sz="1600" spc="-8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 </a:t>
            </a:r>
            <a:r>
              <a:rPr sz="1600" spc="-3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bel</a:t>
            </a:r>
            <a:r>
              <a:rPr sz="1600" spc="-7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o</a:t>
            </a:r>
            <a:r>
              <a:rPr sz="1600" spc="-1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w</a:t>
            </a:r>
            <a:r>
              <a:rPr sz="1600" spc="-8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 </a:t>
            </a:r>
            <a:r>
              <a:rPr sz="1600" spc="-2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about</a:t>
            </a:r>
            <a:r>
              <a:rPr sz="1600" spc="-8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 </a:t>
            </a:r>
            <a:r>
              <a:rPr sz="1600" spc="-1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the</a:t>
            </a:r>
            <a:r>
              <a:rPr sz="1600" spc="-8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 </a:t>
            </a:r>
            <a:r>
              <a:rPr sz="1600" spc="-3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sample</a:t>
            </a:r>
            <a:r>
              <a:rPr sz="1600" spc="-8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 </a:t>
            </a:r>
            <a:r>
              <a:rPr sz="1600" spc="-3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y</a:t>
            </a:r>
            <a:r>
              <a:rPr sz="1600" spc="-6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ou</a:t>
            </a:r>
            <a:r>
              <a:rPr sz="1600" spc="-8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 </a:t>
            </a:r>
            <a:r>
              <a:rPr sz="1600" spc="-5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h</a:t>
            </a:r>
            <a:r>
              <a:rPr sz="1600" spc="-8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a</a:t>
            </a:r>
            <a:r>
              <a:rPr sz="1600" spc="-2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v</a:t>
            </a:r>
            <a:r>
              <a:rPr sz="1600" spc="1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e</a:t>
            </a:r>
            <a:r>
              <a:rPr sz="1600" spc="-85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 </a:t>
            </a:r>
            <a:r>
              <a:rPr sz="1600" spc="-10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r</a:t>
            </a:r>
            <a:r>
              <a:rPr sz="1600" spc="1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ecei</a:t>
            </a:r>
            <a:r>
              <a:rPr sz="1600" spc="-3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v</a:t>
            </a:r>
            <a:r>
              <a:rPr sz="1600" spc="-60" dirty="0">
                <a:solidFill>
                  <a:srgbClr val="0A004A"/>
                </a:solidFill>
                <a:latin typeface="Bahnschrift" panose="020B0502040204020203" pitchFamily="34" charset="0"/>
                <a:cs typeface="Lucida Sans Unicode"/>
              </a:rPr>
              <a:t>ed:</a:t>
            </a:r>
            <a:endParaRPr sz="1600" dirty="0">
              <a:latin typeface="Bahnschrift" panose="020B0502040204020203" pitchFamily="34" charset="0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4725" y="2771306"/>
            <a:ext cx="6017895" cy="100540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0" dirty="0">
                <a:solidFill>
                  <a:srgbClr val="434343"/>
                </a:solidFill>
                <a:latin typeface="Bahnschrift" panose="020B0502040204020203" pitchFamily="34" charset="0"/>
                <a:cs typeface="Lucida Sans Unicode"/>
              </a:rPr>
              <a:t>Does</a:t>
            </a:r>
            <a:r>
              <a:rPr sz="1800" spc="-95" dirty="0">
                <a:solidFill>
                  <a:srgbClr val="434343"/>
                </a:solidFill>
                <a:latin typeface="Bahnschrift" panose="020B0502040204020203" pitchFamily="34" charset="0"/>
                <a:cs typeface="Lucida Sans Unicode"/>
              </a:rPr>
              <a:t> </a:t>
            </a:r>
            <a:r>
              <a:rPr sz="1800" spc="-15" dirty="0">
                <a:solidFill>
                  <a:srgbClr val="434343"/>
                </a:solidFill>
                <a:latin typeface="Bahnschrift" panose="020B0502040204020203" pitchFamily="34" charset="0"/>
                <a:cs typeface="Lucida Sans Unicode"/>
              </a:rPr>
              <a:t>the</a:t>
            </a:r>
            <a:r>
              <a:rPr sz="1800" spc="-90" dirty="0">
                <a:solidFill>
                  <a:srgbClr val="434343"/>
                </a:solidFill>
                <a:latin typeface="Bahnschrift" panose="020B0502040204020203" pitchFamily="34" charset="0"/>
                <a:cs typeface="Lucida Sans Unicode"/>
              </a:rPr>
              <a:t> </a:t>
            </a:r>
            <a:r>
              <a:rPr sz="1800" spc="-35" dirty="0">
                <a:solidFill>
                  <a:srgbClr val="434343"/>
                </a:solidFill>
                <a:latin typeface="Bahnschrift" panose="020B0502040204020203" pitchFamily="34" charset="0"/>
                <a:cs typeface="Lucida Sans Unicode"/>
              </a:rPr>
              <a:t>clicks</a:t>
            </a:r>
            <a:r>
              <a:rPr sz="1800" spc="-95" dirty="0">
                <a:solidFill>
                  <a:srgbClr val="434343"/>
                </a:solidFill>
                <a:latin typeface="Bahnschrift" panose="020B0502040204020203" pitchFamily="34" charset="0"/>
                <a:cs typeface="Lucida Sans Unicode"/>
              </a:rPr>
              <a:t> </a:t>
            </a:r>
            <a:r>
              <a:rPr sz="1800" spc="-10" dirty="0">
                <a:solidFill>
                  <a:srgbClr val="434343"/>
                </a:solidFill>
                <a:latin typeface="Bahnschrift" panose="020B0502040204020203" pitchFamily="34" charset="0"/>
                <a:cs typeface="Lucida Sans Unicode"/>
              </a:rPr>
              <a:t>data</a:t>
            </a:r>
            <a:r>
              <a:rPr sz="1800" spc="-90" dirty="0">
                <a:solidFill>
                  <a:srgbClr val="434343"/>
                </a:solidFill>
                <a:latin typeface="Bahnschrift" panose="020B0502040204020203" pitchFamily="34" charset="0"/>
                <a:cs typeface="Lucida Sans Unicode"/>
              </a:rPr>
              <a:t> </a:t>
            </a:r>
            <a:r>
              <a:rPr sz="1800" spc="-40" dirty="0">
                <a:solidFill>
                  <a:srgbClr val="434343"/>
                </a:solidFill>
                <a:latin typeface="Bahnschrift" panose="020B0502040204020203" pitchFamily="34" charset="0"/>
                <a:cs typeface="Lucida Sans Unicode"/>
              </a:rPr>
              <a:t>have</a:t>
            </a:r>
            <a:r>
              <a:rPr sz="1800" spc="-95" dirty="0">
                <a:solidFill>
                  <a:srgbClr val="434343"/>
                </a:solidFill>
                <a:latin typeface="Bahnschrift" panose="020B0502040204020203" pitchFamily="34" charset="0"/>
                <a:cs typeface="Lucida Sans Unicode"/>
              </a:rPr>
              <a:t> </a:t>
            </a:r>
            <a:r>
              <a:rPr sz="1800" spc="-15" dirty="0">
                <a:solidFill>
                  <a:srgbClr val="434343"/>
                </a:solidFill>
                <a:latin typeface="Bahnschrift" panose="020B0502040204020203" pitchFamily="34" charset="0"/>
                <a:cs typeface="Lucida Sans Unicode"/>
              </a:rPr>
              <a:t>a</a:t>
            </a:r>
            <a:r>
              <a:rPr sz="1800" spc="-90" dirty="0">
                <a:solidFill>
                  <a:srgbClr val="434343"/>
                </a:solidFill>
                <a:latin typeface="Bahnschrift" panose="020B0502040204020203" pitchFamily="34" charset="0"/>
                <a:cs typeface="Lucida Sans Unicode"/>
              </a:rPr>
              <a:t> </a:t>
            </a:r>
            <a:r>
              <a:rPr sz="1800" spc="-70" dirty="0">
                <a:solidFill>
                  <a:srgbClr val="434343"/>
                </a:solidFill>
                <a:latin typeface="Bahnschrift" panose="020B0502040204020203" pitchFamily="34" charset="0"/>
                <a:cs typeface="Lucida Sans Unicode"/>
              </a:rPr>
              <a:t>normal</a:t>
            </a:r>
            <a:r>
              <a:rPr sz="1800" spc="-90" dirty="0">
                <a:solidFill>
                  <a:srgbClr val="434343"/>
                </a:solidFill>
                <a:latin typeface="Bahnschrift" panose="020B0502040204020203" pitchFamily="34" charset="0"/>
                <a:cs typeface="Lucida Sans Unicode"/>
              </a:rPr>
              <a:t> </a:t>
            </a:r>
            <a:r>
              <a:rPr sz="1800" spc="-30" dirty="0">
                <a:solidFill>
                  <a:srgbClr val="434343"/>
                </a:solidFill>
                <a:latin typeface="Bahnschrift" panose="020B0502040204020203" pitchFamily="34" charset="0"/>
                <a:cs typeface="Lucida Sans Unicode"/>
              </a:rPr>
              <a:t>distribution?</a:t>
            </a:r>
            <a:r>
              <a:rPr sz="1800" spc="-95" dirty="0">
                <a:solidFill>
                  <a:srgbClr val="434343"/>
                </a:solidFill>
                <a:latin typeface="Bahnschrift" panose="020B0502040204020203" pitchFamily="34" charset="0"/>
                <a:cs typeface="Lucida Sans Unicode"/>
              </a:rPr>
              <a:t> </a:t>
            </a:r>
            <a:r>
              <a:rPr sz="2400" spc="-65" dirty="0">
                <a:solidFill>
                  <a:schemeClr val="accent1">
                    <a:lumMod val="75000"/>
                  </a:schemeClr>
                </a:solidFill>
                <a:latin typeface="Bahnschrift" panose="020B0502040204020203" pitchFamily="34" charset="0"/>
                <a:cs typeface="Lucida Sans Unicode"/>
              </a:rPr>
              <a:t>no</a:t>
            </a:r>
            <a:endParaRPr sz="1800" dirty="0">
              <a:solidFill>
                <a:schemeClr val="accent1">
                  <a:lumMod val="75000"/>
                </a:schemeClr>
              </a:solidFill>
              <a:latin typeface="Bahnschrift" panose="020B0502040204020203" pitchFamily="34" charset="0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50" dirty="0">
              <a:latin typeface="Bahnschrift" panose="020B0502040204020203" pitchFamily="34" charset="0"/>
              <a:cs typeface="Lucida Sans Unicode"/>
            </a:endParaRPr>
          </a:p>
          <a:p>
            <a:pPr marL="12700">
              <a:lnSpc>
                <a:spcPct val="100000"/>
              </a:lnSpc>
            </a:pPr>
            <a:r>
              <a:rPr sz="1800" spc="-40" dirty="0">
                <a:solidFill>
                  <a:srgbClr val="434343"/>
                </a:solidFill>
                <a:latin typeface="Bahnschrift" panose="020B0502040204020203" pitchFamily="34" charset="0"/>
                <a:cs typeface="Lucida Sans Unicode"/>
              </a:rPr>
              <a:t>Does</a:t>
            </a:r>
            <a:r>
              <a:rPr sz="1800" spc="-90" dirty="0">
                <a:solidFill>
                  <a:srgbClr val="434343"/>
                </a:solidFill>
                <a:latin typeface="Bahnschrift" panose="020B0502040204020203" pitchFamily="34" charset="0"/>
                <a:cs typeface="Lucida Sans Unicode"/>
              </a:rPr>
              <a:t> </a:t>
            </a:r>
            <a:r>
              <a:rPr sz="1800" spc="-15" dirty="0">
                <a:solidFill>
                  <a:srgbClr val="434343"/>
                </a:solidFill>
                <a:latin typeface="Bahnschrift" panose="020B0502040204020203" pitchFamily="34" charset="0"/>
                <a:cs typeface="Lucida Sans Unicode"/>
              </a:rPr>
              <a:t>the</a:t>
            </a:r>
            <a:r>
              <a:rPr sz="1800" spc="-90" dirty="0">
                <a:solidFill>
                  <a:srgbClr val="434343"/>
                </a:solidFill>
                <a:latin typeface="Bahnschrift" panose="020B0502040204020203" pitchFamily="34" charset="0"/>
                <a:cs typeface="Lucida Sans Unicode"/>
              </a:rPr>
              <a:t> </a:t>
            </a:r>
            <a:r>
              <a:rPr sz="1800" spc="-35" dirty="0">
                <a:solidFill>
                  <a:srgbClr val="434343"/>
                </a:solidFill>
                <a:latin typeface="Bahnschrift" panose="020B0502040204020203" pitchFamily="34" charset="0"/>
                <a:cs typeface="Lucida Sans Unicode"/>
              </a:rPr>
              <a:t>conversions</a:t>
            </a:r>
            <a:r>
              <a:rPr sz="1800" spc="-85" dirty="0">
                <a:solidFill>
                  <a:srgbClr val="434343"/>
                </a:solidFill>
                <a:latin typeface="Bahnschrift" panose="020B0502040204020203" pitchFamily="34" charset="0"/>
                <a:cs typeface="Lucida Sans Unicode"/>
              </a:rPr>
              <a:t> </a:t>
            </a:r>
            <a:r>
              <a:rPr sz="1800" spc="-10" dirty="0">
                <a:solidFill>
                  <a:srgbClr val="434343"/>
                </a:solidFill>
                <a:latin typeface="Bahnschrift" panose="020B0502040204020203" pitchFamily="34" charset="0"/>
                <a:cs typeface="Lucida Sans Unicode"/>
              </a:rPr>
              <a:t>data</a:t>
            </a:r>
            <a:r>
              <a:rPr sz="1800" spc="-90" dirty="0">
                <a:solidFill>
                  <a:srgbClr val="434343"/>
                </a:solidFill>
                <a:latin typeface="Bahnschrift" panose="020B0502040204020203" pitchFamily="34" charset="0"/>
                <a:cs typeface="Lucida Sans Unicode"/>
              </a:rPr>
              <a:t> </a:t>
            </a:r>
            <a:r>
              <a:rPr sz="1800" spc="-40" dirty="0">
                <a:solidFill>
                  <a:srgbClr val="434343"/>
                </a:solidFill>
                <a:latin typeface="Bahnschrift" panose="020B0502040204020203" pitchFamily="34" charset="0"/>
                <a:cs typeface="Lucida Sans Unicode"/>
              </a:rPr>
              <a:t>have</a:t>
            </a:r>
            <a:r>
              <a:rPr sz="1800" spc="-90" dirty="0">
                <a:solidFill>
                  <a:srgbClr val="434343"/>
                </a:solidFill>
                <a:latin typeface="Bahnschrift" panose="020B0502040204020203" pitchFamily="34" charset="0"/>
                <a:cs typeface="Lucida Sans Unicode"/>
              </a:rPr>
              <a:t> </a:t>
            </a:r>
            <a:r>
              <a:rPr sz="1800" spc="-15" dirty="0">
                <a:solidFill>
                  <a:srgbClr val="434343"/>
                </a:solidFill>
                <a:latin typeface="Bahnschrift" panose="020B0502040204020203" pitchFamily="34" charset="0"/>
                <a:cs typeface="Lucida Sans Unicode"/>
              </a:rPr>
              <a:t>a</a:t>
            </a:r>
            <a:r>
              <a:rPr sz="1800" spc="-85" dirty="0">
                <a:solidFill>
                  <a:srgbClr val="434343"/>
                </a:solidFill>
                <a:latin typeface="Bahnschrift" panose="020B0502040204020203" pitchFamily="34" charset="0"/>
                <a:cs typeface="Lucida Sans Unicode"/>
              </a:rPr>
              <a:t> </a:t>
            </a:r>
            <a:r>
              <a:rPr sz="1800" spc="-70" dirty="0">
                <a:solidFill>
                  <a:srgbClr val="434343"/>
                </a:solidFill>
                <a:latin typeface="Bahnschrift" panose="020B0502040204020203" pitchFamily="34" charset="0"/>
                <a:cs typeface="Lucida Sans Unicode"/>
              </a:rPr>
              <a:t>normal</a:t>
            </a:r>
            <a:r>
              <a:rPr sz="1800" spc="-90" dirty="0">
                <a:solidFill>
                  <a:srgbClr val="434343"/>
                </a:solidFill>
                <a:latin typeface="Bahnschrift" panose="020B0502040204020203" pitchFamily="34" charset="0"/>
                <a:cs typeface="Lucida Sans Unicode"/>
              </a:rPr>
              <a:t> </a:t>
            </a:r>
            <a:r>
              <a:rPr sz="1800" spc="-30" dirty="0">
                <a:solidFill>
                  <a:srgbClr val="434343"/>
                </a:solidFill>
                <a:latin typeface="Bahnschrift" panose="020B0502040204020203" pitchFamily="34" charset="0"/>
                <a:cs typeface="Lucida Sans Unicode"/>
              </a:rPr>
              <a:t>distribution?</a:t>
            </a:r>
            <a:r>
              <a:rPr sz="1800" spc="-90" dirty="0">
                <a:solidFill>
                  <a:srgbClr val="434343"/>
                </a:solidFill>
                <a:latin typeface="Bahnschrift" panose="020B0502040204020203" pitchFamily="34" charset="0"/>
                <a:cs typeface="Lucida Sans Unicode"/>
              </a:rPr>
              <a:t> </a:t>
            </a:r>
            <a:r>
              <a:rPr lang="en-US" sz="2400" spc="-65" dirty="0">
                <a:solidFill>
                  <a:schemeClr val="accent1">
                    <a:lumMod val="75000"/>
                  </a:schemeClr>
                </a:solidFill>
                <a:latin typeface="Bahnschrift" panose="020B0502040204020203" pitchFamily="34" charset="0"/>
                <a:cs typeface="Lucida Sans Unicode"/>
              </a:rPr>
              <a:t>Yes</a:t>
            </a:r>
            <a:endParaRPr sz="2400" spc="-65" dirty="0">
              <a:solidFill>
                <a:schemeClr val="accent1">
                  <a:lumMod val="75000"/>
                </a:schemeClr>
              </a:solidFill>
              <a:latin typeface="Bahnschrift" panose="020B0502040204020203" pitchFamily="34" charset="0"/>
              <a:cs typeface="Lucida Sans Unicod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97A7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Words>795</Words>
  <Application>Microsoft Office PowerPoint</Application>
  <PresentationFormat>On-screen Show (16:9)</PresentationFormat>
  <Paragraphs>108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 MT</vt:lpstr>
      <vt:lpstr>Bahnschrift</vt:lpstr>
      <vt:lpstr>Berlin Sans FB Demi</vt:lpstr>
      <vt:lpstr>Calibri</vt:lpstr>
      <vt:lpstr>Century Gothic</vt:lpstr>
      <vt:lpstr>Lucida Sans Unicode</vt:lpstr>
      <vt:lpstr>Times New Roman</vt:lpstr>
      <vt:lpstr>Office Theme</vt:lpstr>
      <vt:lpstr>Course 3 Capstone</vt:lpstr>
      <vt:lpstr>Finding the Middle</vt:lpstr>
      <vt:lpstr>Finding the Middle</vt:lpstr>
      <vt:lpstr>Standard Deviation</vt:lpstr>
      <vt:lpstr>Frequency and Contingency Tables</vt:lpstr>
      <vt:lpstr>Scatter Plot</vt:lpstr>
      <vt:lpstr>End of Section 1</vt:lpstr>
      <vt:lpstr>Sample Type</vt:lpstr>
      <vt:lpstr>Sample Type</vt:lpstr>
      <vt:lpstr>Variable Types</vt:lpstr>
      <vt:lpstr>End of Section 2</vt:lpstr>
      <vt:lpstr>Question and Hypothesis</vt:lpstr>
      <vt:lpstr>Question and Hypothesis</vt:lpstr>
      <vt:lpstr>Running a Test</vt:lpstr>
      <vt:lpstr>Hypothesis</vt:lpstr>
      <vt:lpstr>End of Section 3</vt:lpstr>
      <vt:lpstr>Determining a Model</vt:lpstr>
      <vt:lpstr>Modeling</vt:lpstr>
      <vt:lpstr>End of Section 4</vt:lpstr>
      <vt:lpstr>Final Insights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Copia de Course 3 Capstone Deck TEMPLATE</dc:title>
  <dc:creator>Balu</dc:creator>
  <cp:lastModifiedBy>Balasubramanian PG</cp:lastModifiedBy>
  <cp:revision>10</cp:revision>
  <dcterms:created xsi:type="dcterms:W3CDTF">2023-12-30T06:01:13Z</dcterms:created>
  <dcterms:modified xsi:type="dcterms:W3CDTF">2023-12-30T08:42:38Z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