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4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395"/>
  </p:normalViewPr>
  <p:slideViewPr>
    <p:cSldViewPr snapToGrid="0">
      <p:cViewPr varScale="1">
        <p:scale>
          <a:sx n="120" d="100"/>
          <a:sy n="120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E43E-7A8E-E156-7032-85802F351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A24AC-451E-7B73-ABC8-EBDC622AD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8251F-967A-3931-3F95-2AF4EB48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F1CF0-7A0B-99CC-6F9A-057EF7BA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D4E32-F80E-7BE1-2702-DFCF7D58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7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4411-918D-D7AD-3AD6-4AE77FF1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AB267-870A-BA91-890B-1DD65E734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238C-2964-7E8C-51AB-DD4673E3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1DE0-E462-6570-23F0-934630B2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5AA56-8BAF-44FE-610D-144768A6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5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1AD4F-BCA2-39EB-8352-D187FB15A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8083C-CEA9-4BDC-B66B-F43F135F7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03294-BEBD-5BE1-4792-3D3C751C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F6526-B81C-72DD-DD8C-80EF448F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0C416-A06C-218D-1283-44D4B27C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68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92113">
              <a:lnSpc>
                <a:spcPct val="100000"/>
              </a:lnSpc>
              <a:spcBef>
                <a:spcPts val="0"/>
              </a:spcBef>
              <a:buSzTx/>
              <a:buNone/>
              <a:defRPr sz="1710" b="1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11298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FEFD-BECA-9743-0DF3-C0E47437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D75F9-579F-368C-7EB3-EAB2C37C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708F2-E180-6E7A-6382-84EE22FD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41E3-D2E7-CD71-B65D-A375B21D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CE00D-6D98-0C6E-B489-E972DF6B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7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D6BB-1539-B13F-DCD6-747A8953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325E8-293F-184D-883D-41E4A6CC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F7ECE-ECD2-0955-F16C-2AA37159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6B2AA-224A-DB45-DF90-9BDFF763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BF9DD-8057-9A7F-CA03-81D04DBC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1C14-C487-EBFE-AD37-BE127F64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CDE1E-BE4D-AA6E-8EBF-BE1437308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EF176-7A12-0423-7CB3-5F0AFA1DE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EB3C3-A6DE-3281-F641-03D133D3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2E936-BE7E-5E36-CA52-824F16CF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77597-DCFF-16E0-9965-8D93BEDF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1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D09E-77D3-08F8-020C-AB114C54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1228B-D122-264B-A34A-B89D7C1BC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A380C-B0E1-520A-D469-009A2F973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21CC8-6EB3-3AFA-07C4-76DAEC03D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AB53F-181C-CAE6-4F18-7A933CA4A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7E9E3-37F5-C246-72BA-0C6E0AA8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2E5A4-5572-AF7F-D596-F16D768B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04D35-36CB-72BF-34E4-45FD0338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B7F7-4409-9BEC-03D6-DC4580F6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B315C-1966-207B-1315-ADBB62DB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9953A-EA6B-1E3B-4DA8-07AFC489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A074C-D241-2B2B-8DBE-15075981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2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97889-15B3-9627-3069-79B05BE3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954B9-C42A-B419-5C84-0AB63CEC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E1112-C992-C264-6EB6-30314BD2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7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26C6-ED1E-39EB-D2C0-E0798B5D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FBF65-3E1C-1C6C-116A-DB127ABB1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DFB07-C919-B133-B1B9-A24C900E8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B65CA-06C3-4279-87C6-1C3B0315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32998-70D2-91DD-615B-39B2469E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9E1EA-39FB-568B-2A22-42E282C4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3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43BF-DCE8-FBD8-22A4-C71748A5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B5335-2AAD-AA41-21EC-963B998E3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51B95-30EF-1FBC-BB66-1BAAACDA9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6F926-9371-FD32-432F-C5BA7C93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0000B-9573-A751-B587-BFF9EE0C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06F6D-57E5-C927-4577-5274930C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9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014A6-D8BF-635A-8E61-338C3891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22C91-8A00-FCE2-91CB-1F3C8764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1E3B1-FBDE-6EA5-6369-EC561613C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5106-4A2E-CB0E-5F9C-C5107841E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C6026-FC31-B099-93C6-7FD1D940E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7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lasubramanyamEvani/ScriptChain-Health-Assessment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dversarial Attacks on Neural Image Captioning System"/>
          <p:cNvSpPr txBox="1"/>
          <p:nvPr/>
        </p:nvSpPr>
        <p:spPr>
          <a:xfrm>
            <a:off x="994298" y="1735300"/>
            <a:ext cx="5959965" cy="159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28600">
              <a:defRPr sz="10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ScriptChain Health </a:t>
            </a:r>
          </a:p>
          <a:p>
            <a:pPr defTabSz="228600">
              <a:defRPr sz="10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Technical Interview</a:t>
            </a:r>
            <a:endParaRPr sz="50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sp>
        <p:nvSpPr>
          <p:cNvPr id="153" name="Balasubramanyam Evani bevani@andrew.cmu.edu…"/>
          <p:cNvSpPr txBox="1"/>
          <p:nvPr/>
        </p:nvSpPr>
        <p:spPr>
          <a:xfrm>
            <a:off x="846221" y="4745452"/>
            <a:ext cx="8130431" cy="139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286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75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Balasubramanyam Evani</a:t>
            </a:r>
            <a:r>
              <a:rPr sz="1750" dirty="0">
                <a:latin typeface="Adelle Sans Devanagari" panose="02000503000000020004" pitchFamily="2" charset="-78"/>
                <a:ea typeface="Arial"/>
                <a:cs typeface="Adelle Sans Devanagari" panose="02000503000000020004" pitchFamily="2" charset="-78"/>
                <a:sym typeface="Arial"/>
              </a:rPr>
              <a:t> </a:t>
            </a:r>
            <a:endParaRPr lang="en-US" sz="1750" dirty="0">
              <a:latin typeface="Adelle Sans Devanagari" panose="02000503000000020004" pitchFamily="2" charset="-78"/>
              <a:ea typeface="Arial"/>
              <a:cs typeface="Adelle Sans Devanagari" panose="02000503000000020004" pitchFamily="2" charset="-78"/>
              <a:sym typeface="Arial"/>
            </a:endParaRPr>
          </a:p>
          <a:p>
            <a:pPr defTabSz="2286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750" dirty="0">
                <a:latin typeface="Courier New"/>
                <a:cs typeface="Courier New"/>
                <a:sym typeface="Courier New"/>
              </a:rPr>
              <a:t>MS ECE, Carnegie Mellon University</a:t>
            </a:r>
            <a:br>
              <a:rPr lang="en-US" sz="1750" dirty="0">
                <a:latin typeface="Courier New"/>
                <a:cs typeface="Courier New"/>
                <a:sym typeface="Courier New"/>
              </a:rPr>
            </a:br>
            <a:endParaRPr lang="en-US" sz="1750" dirty="0">
              <a:latin typeface="Arial"/>
              <a:ea typeface="Arial"/>
              <a:cs typeface="Arial"/>
              <a:sym typeface="Arial"/>
            </a:endParaRPr>
          </a:p>
          <a:p>
            <a:pPr defTabSz="2286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Email ID: </a:t>
            </a:r>
            <a:r>
              <a:rPr sz="1750" dirty="0" err="1">
                <a:latin typeface="Courier New"/>
                <a:ea typeface="Courier New"/>
                <a:cs typeface="Courier New"/>
                <a:sym typeface="Courier New"/>
              </a:rPr>
              <a:t>bevani@andrew.cmu.edu</a:t>
            </a:r>
            <a:endParaRPr lang="en-US" sz="1750" dirty="0">
              <a:latin typeface="Courier New"/>
              <a:ea typeface="Courier New"/>
              <a:cs typeface="Courier New"/>
              <a:sym typeface="Courier New"/>
            </a:endParaRPr>
          </a:p>
          <a:p>
            <a:pPr defTabSz="2286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750" dirty="0">
                <a:latin typeface="Courier New"/>
                <a:cs typeface="Courier New"/>
                <a:sym typeface="Courier New"/>
              </a:rPr>
              <a:t>LinkedIn: https://</a:t>
            </a:r>
            <a:r>
              <a:rPr lang="en-US" sz="1750" dirty="0" err="1">
                <a:latin typeface="Courier New"/>
                <a:cs typeface="Courier New"/>
                <a:sym typeface="Courier New"/>
              </a:rPr>
              <a:t>www.linkedin.com</a:t>
            </a:r>
            <a:r>
              <a:rPr lang="en-US" sz="1750" dirty="0">
                <a:latin typeface="Courier New"/>
                <a:cs typeface="Courier New"/>
                <a:sym typeface="Courier New"/>
              </a:rPr>
              <a:t>/in/</a:t>
            </a:r>
            <a:r>
              <a:rPr lang="en-US" sz="1750" dirty="0" err="1">
                <a:latin typeface="Courier New"/>
                <a:cs typeface="Courier New"/>
                <a:sym typeface="Courier New"/>
              </a:rPr>
              <a:t>balasubramanyam-evani</a:t>
            </a:r>
            <a:r>
              <a:rPr lang="en-US" sz="1750" dirty="0">
                <a:latin typeface="Courier New"/>
                <a:cs typeface="Courier New"/>
                <a:sym typeface="Courier New"/>
              </a:rPr>
              <a:t>/</a:t>
            </a:r>
            <a:endParaRPr sz="1750" dirty="0"/>
          </a:p>
        </p:txBody>
      </p:sp>
      <p:sp>
        <p:nvSpPr>
          <p:cNvPr id="154" name="선"/>
          <p:cNvSpPr/>
          <p:nvPr/>
        </p:nvSpPr>
        <p:spPr>
          <a:xfrm flipV="1">
            <a:off x="753815" y="1929428"/>
            <a:ext cx="1" cy="1201921"/>
          </a:xfrm>
          <a:prstGeom prst="line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55" name="11-785 Introduction to Deep Learning"/>
          <p:cNvSpPr txBox="1"/>
          <p:nvPr/>
        </p:nvSpPr>
        <p:spPr>
          <a:xfrm>
            <a:off x="6427332" y="344556"/>
            <a:ext cx="5098640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200"/>
            </a:lvl1pPr>
          </a:lstStyle>
          <a:p>
            <a:r>
              <a:rPr lang="en-US" sz="1600" dirty="0"/>
              <a:t>ScriptChain Health Assessment - Summer 2023 ML Internship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DFB1C4-6D7C-4A21-43C1-A8002D7FB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035" y="5181315"/>
            <a:ext cx="1349744" cy="134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3688" y="2498651"/>
            <a:ext cx="5413744" cy="13290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Code Walkthrough</a:t>
            </a:r>
            <a:br>
              <a:rPr lang="en-US" sz="50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</a:br>
            <a:r>
              <a:rPr lang="en-US" sz="16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Link: </a:t>
            </a:r>
            <a:r>
              <a:rPr lang="en-US" sz="16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  <a:hlinkClick r:id="rId2"/>
              </a:rPr>
              <a:t>https://github.com/BalasubramanyamEvani/ScriptChain-Health-Assessment</a:t>
            </a:r>
            <a:br>
              <a:rPr lang="en-US" sz="16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</a:br>
            <a:endParaRPr lang="en-US" sz="1600" kern="1200" dirty="0">
              <a:solidFill>
                <a:schemeClr val="tx1"/>
              </a:solidFill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97173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3688" y="3030279"/>
            <a:ext cx="5413744" cy="797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Thank yo</a:t>
            </a:r>
            <a:r>
              <a:rPr lang="en-US" sz="5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u!</a:t>
            </a:r>
            <a:endParaRPr lang="en-US" sz="5000" kern="1200" dirty="0">
              <a:solidFill>
                <a:schemeClr val="tx1"/>
              </a:solidFill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055755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s">
            <a:extLst>
              <a:ext uri="{FF2B5EF4-FFF2-40B4-BE49-F238E27FC236}">
                <a16:creationId xmlns:a16="http://schemas.microsoft.com/office/drawing/2014/main" id="{6CF94553-C9A6-EC8A-55EF-92D127CDFC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8708" y="361507"/>
            <a:ext cx="7240771" cy="9569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Outline</a:t>
            </a:r>
            <a:endParaRPr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sp>
        <p:nvSpPr>
          <p:cNvPr id="7" name="Contents">
            <a:extLst>
              <a:ext uri="{FF2B5EF4-FFF2-40B4-BE49-F238E27FC236}">
                <a16:creationId xmlns:a16="http://schemas.microsoft.com/office/drawing/2014/main" id="{71D97ED7-5225-672E-FC43-0F01A80E0C1F}"/>
              </a:ext>
            </a:extLst>
          </p:cNvPr>
          <p:cNvSpPr txBox="1">
            <a:spLocks/>
          </p:cNvSpPr>
          <p:nvPr/>
        </p:nvSpPr>
        <p:spPr>
          <a:xfrm>
            <a:off x="818708" y="1456660"/>
            <a:ext cx="11111022" cy="50398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 spc="-116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en-US" sz="24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Questions</a:t>
            </a: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Hypotheses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| For Question 1 </a:t>
            </a: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Learnable Positional Encoding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| For Question 2</a:t>
            </a: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FontTx/>
              <a:buAutoNum type="arabicPeriod"/>
            </a:pPr>
            <a:r>
              <a:rPr lang="en-US" sz="24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Experiment Setup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| Dummy Dataset, Stacked Multi-Head  Self Attention Deep Net Architecture, </a:t>
            </a: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Results</a:t>
            </a: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18525479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8708" y="361507"/>
            <a:ext cx="7240771" cy="9569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Questions</a:t>
            </a:r>
            <a:endParaRPr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sp>
        <p:nvSpPr>
          <p:cNvPr id="6" name="Contents">
            <a:extLst>
              <a:ext uri="{FF2B5EF4-FFF2-40B4-BE49-F238E27FC236}">
                <a16:creationId xmlns:a16="http://schemas.microsoft.com/office/drawing/2014/main" id="{46B1340C-FAD4-A691-6E79-1518B40D5A65}"/>
              </a:ext>
            </a:extLst>
          </p:cNvPr>
          <p:cNvSpPr txBox="1">
            <a:spLocks/>
          </p:cNvSpPr>
          <p:nvPr/>
        </p:nvSpPr>
        <p:spPr>
          <a:xfrm>
            <a:off x="689344" y="1318438"/>
            <a:ext cx="10813311" cy="4827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 spc="-116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Question 1</a:t>
            </a:r>
            <a:r>
              <a:rPr lang="en-US" sz="28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: </a:t>
            </a:r>
            <a:r>
              <a:rPr lang="en-US" sz="2800" b="0" i="0" dirty="0"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Suppose that we design a deep architecture to represent a sequence by stacking self-attention layers with positional encoding. What could be issues?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endParaRPr lang="en-US" sz="28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u="sng" dirty="0">
              <a:solidFill>
                <a:schemeClr val="tx1">
                  <a:lumMod val="50000"/>
                  <a:lumOff val="50000"/>
                </a:schemeClr>
              </a:solidFill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Question 2</a:t>
            </a:r>
            <a:r>
              <a:rPr lang="en-US" sz="28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: </a:t>
            </a:r>
            <a:r>
              <a:rPr lang="en-US" sz="2800" b="0" i="0" dirty="0"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Can you design a learnable positional encoding method?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971550" lvl="1" indent="-514350">
              <a:buAutoNum type="arabicPeriod"/>
            </a:pPr>
            <a:endParaRPr lang="en-US" sz="28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668951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Hypotheses – Question 1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EDC03C-C5A9-BF2E-8742-0BEDB190BD79}"/>
                  </a:ext>
                </a:extLst>
              </p:cNvPr>
              <p:cNvSpPr txBox="1"/>
              <p:nvPr/>
            </p:nvSpPr>
            <p:spPr>
              <a:xfrm>
                <a:off x="630936" y="2807208"/>
                <a:ext cx="4023360" cy="341127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u="sng" dirty="0">
                    <a:latin typeface="Adelle Sans Devanagari" panose="02000503000000020004" pitchFamily="2" charset="-78"/>
                    <a:cs typeface="Adelle Sans Devanagari" panose="02000503000000020004" pitchFamily="2" charset="-78"/>
                  </a:rPr>
                  <a:t>Hypothesis 1</a:t>
                </a:r>
                <a:r>
                  <a:rPr lang="en-US" sz="1200" dirty="0">
                    <a:latin typeface="Adelle Sans Devanagari" panose="02000503000000020004" pitchFamily="2" charset="-78"/>
                    <a:cs typeface="Adelle Sans Devanagari" panose="02000503000000020004" pitchFamily="2" charset="-78"/>
                  </a:rPr>
                  <a:t>: Increase in Compute Complexity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200" dirty="0">
                  <a:latin typeface="Adelle Sans Devanagari" panose="02000503000000020004" pitchFamily="2" charset="-78"/>
                  <a:cs typeface="Adelle Sans Devanagari" panose="02000503000000020004" pitchFamily="2" charset="-78"/>
                </a:endParaRPr>
              </a:p>
              <a:p>
                <a:pPr marL="742950" lvl="1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delle Sans Devanagari" panose="02000503000000020004" pitchFamily="2" charset="-78"/>
                    <a:cs typeface="Adelle Sans Devanagari" panose="02000503000000020004" pitchFamily="2" charset="-78"/>
                  </a:rPr>
                  <a:t>Considers full context</a:t>
                </a:r>
              </a:p>
              <a:p>
                <a:pPr marL="742950" lvl="1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200" dirty="0">
                  <a:latin typeface="Adelle Sans Devanagari" panose="02000503000000020004" pitchFamily="2" charset="-78"/>
                  <a:cs typeface="Adelle Sans Devanagari" panose="02000503000000020004" pitchFamily="2" charset="-78"/>
                </a:endParaRPr>
              </a:p>
              <a:p>
                <a:pPr marL="742950" lvl="1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b="1" dirty="0" err="1">
                    <a:latin typeface="Adelle Sans Devanagari" panose="02000503000000020004" pitchFamily="2" charset="-78"/>
                    <a:cs typeface="Adelle Sans Devanagari" panose="02000503000000020004" pitchFamily="2" charset="-78"/>
                  </a:rPr>
                  <a:t>O</a:t>
                </a:r>
                <a:r>
                  <a:rPr lang="en-US" sz="1200" b="1" baseline="-25000" dirty="0" err="1">
                    <a:latin typeface="Adelle Sans Devanagari" panose="02000503000000020004" pitchFamily="2" charset="-78"/>
                    <a:cs typeface="Adelle Sans Devanagari" panose="02000503000000020004" pitchFamily="2" charset="-78"/>
                  </a:rPr>
                  <a:t>t</a:t>
                </a:r>
                <a:r>
                  <a:rPr lang="en-US" sz="1200" b="1" baseline="-25000" dirty="0">
                    <a:latin typeface="Adelle Sans Devanagari" panose="02000503000000020004" pitchFamily="2" charset="-78"/>
                    <a:cs typeface="Adelle Sans Devanagari" panose="02000503000000020004" pitchFamily="2" charset="-78"/>
                  </a:rPr>
                  <a:t> </a:t>
                </a:r>
                <a:r>
                  <a:rPr lang="en-US" sz="1200" b="1" dirty="0">
                    <a:latin typeface="Adelle Sans Devanagari" panose="02000503000000020004" pitchFamily="2" charset="-78"/>
                    <a:cs typeface="Adelle Sans Devanagari" panose="02000503000000020004" pitchFamily="2" charset="-78"/>
                  </a:rPr>
                  <a:t>= </a:t>
                </a:r>
                <a14:m>
                  <m:oMath xmlns:m="http://schemas.openxmlformats.org/officeDocument/2006/math">
                    <m:r>
                      <a:rPr lang="el-GR" sz="1200" b="1" i="1" smtClean="0">
                        <a:ea typeface="Cambria Math" panose="02040503050406030204" pitchFamily="18" charset="0"/>
                        <a:cs typeface="Adelle Sans Devanagari" panose="02000503000000020004" pitchFamily="2" charset="-78"/>
                      </a:rPr>
                      <m:t>𝜮</m:t>
                    </m:r>
                    <m:r>
                      <a:rPr lang="en-US" sz="1200" b="1" i="1" smtClean="0">
                        <a:ea typeface="Cambria Math" panose="02040503050406030204" pitchFamily="18" charset="0"/>
                        <a:cs typeface="Adelle Sans Devanagari" panose="02000503000000020004" pitchFamily="2" charset="-78"/>
                      </a:rPr>
                      <m:t>𝒂</m:t>
                    </m:r>
                    <m:r>
                      <a:rPr lang="en-US" sz="1200" b="1" i="1" baseline="-25000" smtClean="0">
                        <a:ea typeface="Cambria Math" panose="02040503050406030204" pitchFamily="18" charset="0"/>
                        <a:cs typeface="Adelle Sans Devanagari" panose="02000503000000020004" pitchFamily="2" charset="-78"/>
                      </a:rPr>
                      <m:t>𝒕𝒕</m:t>
                    </m:r>
                    <m:r>
                      <a:rPr lang="en-US" sz="1200" b="1" i="1" baseline="-25000" smtClean="0">
                        <a:ea typeface="Cambria Math" panose="02040503050406030204" pitchFamily="18" charset="0"/>
                        <a:cs typeface="Adelle Sans Devanagari" panose="02000503000000020004" pitchFamily="2" charset="-78"/>
                      </a:rPr>
                      <m:t>′ </m:t>
                    </m:r>
                    <m:r>
                      <a:rPr lang="en-US" sz="1200" b="1" i="1" smtClean="0">
                        <a:ea typeface="Cambria Math" panose="02040503050406030204" pitchFamily="18" charset="0"/>
                        <a:cs typeface="Adelle Sans Devanagari" panose="02000503000000020004" pitchFamily="2" charset="-78"/>
                      </a:rPr>
                      <m:t>𝒗𝒕</m:t>
                    </m:r>
                    <m:r>
                      <a:rPr lang="en-US" sz="12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elle Sans Devanagari" panose="02000503000000020004" pitchFamily="2" charset="-78"/>
                      </a:rPr>
                      <m:t>′</m:t>
                    </m:r>
                  </m:oMath>
                </a14:m>
                <a:r>
                  <a:rPr lang="en-US" sz="1200" b="1" baseline="-25000" dirty="0">
                    <a:latin typeface="Adelle Sans Devanagari" panose="02000503000000020004" pitchFamily="2" charset="-78"/>
                    <a:cs typeface="Adelle Sans Devanagari" panose="02000503000000020004" pitchFamily="2" charset="-78"/>
                  </a:rPr>
                  <a:t>, </a:t>
                </a:r>
                <a:r>
                  <a:rPr lang="en-US" sz="1200" baseline="-25000" dirty="0">
                    <a:latin typeface="Adelle Sans Devanagari" panose="02000503000000020004" pitchFamily="2" charset="-78"/>
                    <a:cs typeface="Adelle Sans Devanagari" panose="02000503000000020004" pitchFamily="2" charset="-78"/>
                  </a:rPr>
                  <a:t>where</a:t>
                </a:r>
                <a:r>
                  <a:rPr lang="en-US" sz="1200" dirty="0">
                    <a:latin typeface="Adelle Sans Devanagari" panose="02000503000000020004" pitchFamily="2" charset="-78"/>
                    <a:cs typeface="Adelle Sans Devanagari" panose="02000503000000020004" pitchFamily="2" charset="-78"/>
                  </a:rPr>
                  <a:t> </a:t>
                </a:r>
                <a:r>
                  <a:rPr lang="en-US" sz="1200" dirty="0" err="1">
                    <a:latin typeface="Adelle Sans Devanagari" panose="02000503000000020004" pitchFamily="2" charset="-78"/>
                    <a:cs typeface="Adelle Sans Devanagari" panose="02000503000000020004" pitchFamily="2" charset="-78"/>
                  </a:rPr>
                  <a:t>a</a:t>
                </a:r>
                <a:r>
                  <a:rPr lang="en-US" sz="1200" baseline="-25000" dirty="0" err="1">
                    <a:latin typeface="Adelle Sans Devanagari" panose="02000503000000020004" pitchFamily="2" charset="-78"/>
                    <a:cs typeface="Adelle Sans Devanagari" panose="02000503000000020004" pitchFamily="2" charset="-78"/>
                  </a:rPr>
                  <a:t>tt</a:t>
                </a:r>
                <a:r>
                  <a:rPr lang="en-US" sz="1200" baseline="-25000" dirty="0">
                    <a:latin typeface="Adelle Sans Devanagari" panose="02000503000000020004" pitchFamily="2" charset="-78"/>
                    <a:cs typeface="Adelle Sans Devanagari" panose="02000503000000020004" pitchFamily="2" charset="-78"/>
                  </a:rPr>
                  <a:t> are attention scores</a:t>
                </a:r>
              </a:p>
              <a:p>
                <a:pPr marL="514350" lvl="1">
                  <a:lnSpc>
                    <a:spcPct val="90000"/>
                  </a:lnSpc>
                  <a:spcAft>
                    <a:spcPts val="600"/>
                  </a:spcAft>
                </a:pPr>
                <a:endParaRPr lang="en-US" sz="1200" dirty="0">
                  <a:latin typeface="Adelle Sans Devanagari" panose="02000503000000020004" pitchFamily="2" charset="-78"/>
                  <a:cs typeface="Adelle Sans Devanagari" panose="02000503000000020004" pitchFamily="2" charset="-78"/>
                </a:endParaRPr>
              </a:p>
              <a:p>
                <a:pPr marL="742950" lvl="1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delle Sans Devanagari" panose="02000503000000020004" pitchFamily="2" charset="-78"/>
                    <a:cs typeface="Adelle Sans Devanagari" panose="02000503000000020004" pitchFamily="2" charset="-78"/>
                  </a:rPr>
                  <a:t>Parallelizable. </a:t>
                </a:r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  <a:latin typeface="Adelle Sans Devanagari" panose="02000503000000020004" pitchFamily="2" charset="-78"/>
                    <a:cs typeface="Adelle Sans Devanagari" panose="02000503000000020004" pitchFamily="2" charset="-78"/>
                  </a:rPr>
                  <a:t>Good!</a:t>
                </a:r>
              </a:p>
              <a:p>
                <a:pPr marL="742950" lvl="1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200" b="0" i="0" dirty="0">
                  <a:effectLst/>
                  <a:latin typeface="Adelle Sans Devanagari" panose="02000503000000020004" pitchFamily="2" charset="-78"/>
                  <a:cs typeface="Adelle Sans Devanagari" panose="02000503000000020004" pitchFamily="2" charset="-78"/>
                </a:endParaRPr>
              </a:p>
              <a:p>
                <a:pPr marL="742950" lvl="1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b="0" i="0" dirty="0">
                    <a:effectLst/>
                    <a:latin typeface="Adelle Sans Devanagari" panose="02000503000000020004" pitchFamily="2" charset="-78"/>
                    <a:cs typeface="Adelle Sans Devanagari" panose="02000503000000020004" pitchFamily="2" charset="-78"/>
                  </a:rPr>
                  <a:t>But </a:t>
                </a:r>
                <a:r>
                  <a:rPr lang="en-US" sz="1200" i="0" dirty="0">
                    <a:solidFill>
                      <a:srgbClr val="FF0000"/>
                    </a:solidFill>
                    <a:effectLst/>
                    <a:latin typeface="Adelle Sans Devanagari" panose="02000503000000020004" pitchFamily="2" charset="-78"/>
                    <a:cs typeface="Adelle Sans Devanagari" panose="02000503000000020004" pitchFamily="2" charset="-78"/>
                  </a:rPr>
                  <a:t>Computational Cost: O(T</a:t>
                </a:r>
                <a:r>
                  <a:rPr lang="en-US" sz="1200" i="0" baseline="30000" dirty="0">
                    <a:solidFill>
                      <a:srgbClr val="FF0000"/>
                    </a:solidFill>
                    <a:effectLst/>
                    <a:latin typeface="Adelle Sans Devanagari" panose="02000503000000020004" pitchFamily="2" charset="-78"/>
                    <a:cs typeface="Adelle Sans Devanagari" panose="02000503000000020004" pitchFamily="2" charset="-78"/>
                  </a:rPr>
                  <a:t>2</a:t>
                </a:r>
                <a:r>
                  <a:rPr lang="en-US" sz="1200" i="0" dirty="0">
                    <a:solidFill>
                      <a:srgbClr val="FF0000"/>
                    </a:solidFill>
                    <a:effectLst/>
                    <a:latin typeface="Adelle Sans Devanagari" panose="02000503000000020004" pitchFamily="2" charset="-78"/>
                    <a:cs typeface="Adelle Sans Devanagari" panose="02000503000000020004" pitchFamily="2" charset="-78"/>
                  </a:rPr>
                  <a:t>) where T is the sequence length. This is very expensive. Stacking would multiply it by number of stacked layers</a:t>
                </a:r>
              </a:p>
              <a:p>
                <a:pPr marL="514350" lvl="1">
                  <a:lnSpc>
                    <a:spcPct val="90000"/>
                  </a:lnSpc>
                  <a:spcAft>
                    <a:spcPts val="600"/>
                  </a:spcAft>
                </a:pPr>
                <a:endParaRPr lang="en-US" sz="1200" i="0" dirty="0">
                  <a:solidFill>
                    <a:srgbClr val="FF0000"/>
                  </a:solidFill>
                  <a:effectLst/>
                  <a:latin typeface="Adelle Sans Devanagari" panose="02000503000000020004" pitchFamily="2" charset="-78"/>
                  <a:cs typeface="Adelle Sans Devanagari" panose="02000503000000020004" pitchFamily="2" charset="-78"/>
                </a:endParaRPr>
              </a:p>
              <a:p>
                <a:pPr marL="742950" lvl="1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374151"/>
                    </a:solidFill>
                    <a:latin typeface="Adelle Sans Devanagari" panose="02000503000000020004" pitchFamily="2" charset="-78"/>
                    <a:cs typeface="Adelle Sans Devanagari" panose="02000503000000020004" pitchFamily="2" charset="-78"/>
                  </a:rPr>
                  <a:t>N</a:t>
                </a:r>
                <a:r>
                  <a:rPr lang="en-US" sz="1200" b="0" i="0" dirty="0">
                    <a:solidFill>
                      <a:srgbClr val="374151"/>
                    </a:solidFill>
                    <a:effectLst/>
                    <a:latin typeface="Adelle Sans Devanagari" panose="02000503000000020004" pitchFamily="2" charset="-78"/>
                    <a:cs typeface="Adelle Sans Devanagari" panose="02000503000000020004" pitchFamily="2" charset="-78"/>
                  </a:rPr>
                  <a:t>ecessitate the </a:t>
                </a:r>
                <a:r>
                  <a:rPr lang="en-US" sz="1200" b="0" i="0" dirty="0">
                    <a:solidFill>
                      <a:srgbClr val="FF0000"/>
                    </a:solidFill>
                    <a:effectLst/>
                    <a:latin typeface="Adelle Sans Devanagari" panose="02000503000000020004" pitchFamily="2" charset="-78"/>
                    <a:cs typeface="Adelle Sans Devanagari" panose="02000503000000020004" pitchFamily="2" charset="-78"/>
                  </a:rPr>
                  <a:t>use of significant computational resources</a:t>
                </a:r>
                <a:endParaRPr lang="en-US" sz="1200" i="0" dirty="0">
                  <a:solidFill>
                    <a:srgbClr val="FF0000"/>
                  </a:solidFill>
                  <a:effectLst/>
                  <a:latin typeface="Adelle Sans Devanagari" panose="02000503000000020004" pitchFamily="2" charset="-78"/>
                  <a:cs typeface="Adelle Sans Devanagari" panose="02000503000000020004" pitchFamily="2" charset="-78"/>
                </a:endParaRPr>
              </a:p>
              <a:p>
                <a:pPr marL="742950" lvl="1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200" dirty="0">
                  <a:latin typeface="Adelle Sans Devanagari" panose="02000503000000020004" pitchFamily="2" charset="-78"/>
                  <a:cs typeface="Adelle Sans Devanagari" panose="02000503000000020004" pitchFamily="2" charset="-78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EDC03C-C5A9-BF2E-8742-0BEDB190B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6" y="2807208"/>
                <a:ext cx="4023360" cy="3411272"/>
              </a:xfrm>
              <a:prstGeom prst="rect">
                <a:avLst/>
              </a:prstGeom>
              <a:blipFill>
                <a:blip r:embed="rId2"/>
                <a:stretch>
                  <a:fillRect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circle, diagram, line, drawing&#10;&#10;Description automatically generated">
            <a:extLst>
              <a:ext uri="{FF2B5EF4-FFF2-40B4-BE49-F238E27FC236}">
                <a16:creationId xmlns:a16="http://schemas.microsoft.com/office/drawing/2014/main" id="{B2B03F9D-13B4-583D-E4A8-41801F09E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195" y="1079116"/>
            <a:ext cx="6903720" cy="47635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7D34A6-9D64-3C67-F444-8950C6B2C4F2}"/>
              </a:ext>
            </a:extLst>
          </p:cNvPr>
          <p:cNvSpPr txBox="1"/>
          <p:nvPr/>
        </p:nvSpPr>
        <p:spPr>
          <a:xfrm>
            <a:off x="5114260" y="2488018"/>
            <a:ext cx="435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A0E5B-0CD7-545A-F70B-51B93B8BFE9B}"/>
              </a:ext>
            </a:extLst>
          </p:cNvPr>
          <p:cNvSpPr txBox="1"/>
          <p:nvPr/>
        </p:nvSpPr>
        <p:spPr>
          <a:xfrm>
            <a:off x="5695507" y="2582900"/>
            <a:ext cx="435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1D7F-4CA0-4008-A544-931C5BA760B0}"/>
              </a:ext>
            </a:extLst>
          </p:cNvPr>
          <p:cNvSpPr txBox="1"/>
          <p:nvPr/>
        </p:nvSpPr>
        <p:spPr>
          <a:xfrm>
            <a:off x="6338017" y="2220092"/>
            <a:ext cx="435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EA0C9-BE48-946A-701F-D02C6FB46A15}"/>
              </a:ext>
            </a:extLst>
          </p:cNvPr>
          <p:cNvSpPr txBox="1"/>
          <p:nvPr/>
        </p:nvSpPr>
        <p:spPr>
          <a:xfrm>
            <a:off x="6176454" y="2668708"/>
            <a:ext cx="435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a13</a:t>
            </a:r>
          </a:p>
        </p:txBody>
      </p:sp>
    </p:spTree>
    <p:extLst>
      <p:ext uri="{BB962C8B-B14F-4D97-AF65-F5344CB8AC3E}">
        <p14:creationId xmlns:p14="http://schemas.microsoft.com/office/powerpoint/2010/main" val="35070911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Hypotheses – Question </a:t>
            </a:r>
            <a:r>
              <a:rPr lang="en-US" sz="5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1</a:t>
            </a:r>
            <a:endParaRPr lang="en-US" sz="5000" kern="1200" dirty="0">
              <a:solidFill>
                <a:schemeClr val="tx1"/>
              </a:solidFill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DC03C-C5A9-BF2E-8742-0BEDB190BD79}"/>
              </a:ext>
            </a:extLst>
          </p:cNvPr>
          <p:cNvSpPr txBox="1"/>
          <p:nvPr/>
        </p:nvSpPr>
        <p:spPr>
          <a:xfrm>
            <a:off x="630936" y="2807208"/>
            <a:ext cx="4023360" cy="34872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Hypothesis 2: Vanishing Gradient</a:t>
            </a:r>
            <a:endParaRPr lang="en-US" sz="20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It’s a fact that Deep architectures are susceptible to vanishing gradient problem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Only </a:t>
            </a:r>
            <a:r>
              <a:rPr lang="en-US" sz="2000" dirty="0">
                <a:solidFill>
                  <a:srgbClr val="FF0000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stacking MHSA layers would hinder gradient updates in lower layers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Need other techniques like: Residual Connections, Layer Normalization to make it work!</a:t>
            </a:r>
          </a:p>
        </p:txBody>
      </p:sp>
      <p:pic>
        <p:nvPicPr>
          <p:cNvPr id="4" name="Picture 3" descr="A picture containing circle, diagram, line, drawing&#10;&#10;Description automatically generated">
            <a:extLst>
              <a:ext uri="{FF2B5EF4-FFF2-40B4-BE49-F238E27FC236}">
                <a16:creationId xmlns:a16="http://schemas.microsoft.com/office/drawing/2014/main" id="{B2B03F9D-13B4-583D-E4A8-41801F09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119" y="4713759"/>
            <a:ext cx="2116657" cy="14604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B5DDAD-A4F9-9592-EEED-18B5B31275D2}"/>
              </a:ext>
            </a:extLst>
          </p:cNvPr>
          <p:cNvSpPr/>
          <p:nvPr/>
        </p:nvSpPr>
        <p:spPr>
          <a:xfrm>
            <a:off x="6925204" y="4572188"/>
            <a:ext cx="2215572" cy="17436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circle, diagram, line, drawing&#10;&#10;Description automatically generated">
            <a:extLst>
              <a:ext uri="{FF2B5EF4-FFF2-40B4-BE49-F238E27FC236}">
                <a16:creationId xmlns:a16="http://schemas.microsoft.com/office/drawing/2014/main" id="{BE13A60F-AF64-7F5A-00AF-28F043C2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587" y="2671937"/>
            <a:ext cx="2116657" cy="14604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E136CE-EABF-5DB6-6249-946545985422}"/>
              </a:ext>
            </a:extLst>
          </p:cNvPr>
          <p:cNvSpPr/>
          <p:nvPr/>
        </p:nvSpPr>
        <p:spPr>
          <a:xfrm>
            <a:off x="6925204" y="2575395"/>
            <a:ext cx="2215572" cy="17436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circle, diagram, line, drawing&#10;&#10;Description automatically generated">
            <a:extLst>
              <a:ext uri="{FF2B5EF4-FFF2-40B4-BE49-F238E27FC236}">
                <a16:creationId xmlns:a16="http://schemas.microsoft.com/office/drawing/2014/main" id="{4FC40AAF-57D4-1A44-3FC6-C104EC5F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369" y="438722"/>
            <a:ext cx="2116657" cy="14604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4E3065-40D9-4B30-DF33-442B4BE49EDC}"/>
              </a:ext>
            </a:extLst>
          </p:cNvPr>
          <p:cNvSpPr/>
          <p:nvPr/>
        </p:nvSpPr>
        <p:spPr>
          <a:xfrm>
            <a:off x="6925204" y="297151"/>
            <a:ext cx="2215572" cy="17436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A418F5-4AB5-6A43-7410-E5D781197219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8032990" y="4319028"/>
            <a:ext cx="0" cy="25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BFB5DF-5BF8-4A58-B07A-003D4FB1BDAF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 flipV="1">
            <a:off x="8032990" y="2040784"/>
            <a:ext cx="0" cy="53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E80DC8F-66EF-F07E-37DE-05FB8359D98B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rot="10800000">
            <a:off x="4654296" y="4550841"/>
            <a:ext cx="2270908" cy="8931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3B5C80C-8516-D6BC-4049-2AAC172A4A62}"/>
              </a:ext>
            </a:extLst>
          </p:cNvPr>
          <p:cNvSpPr/>
          <p:nvPr/>
        </p:nvSpPr>
        <p:spPr>
          <a:xfrm>
            <a:off x="7715366" y="2240968"/>
            <a:ext cx="107996" cy="122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FCC125-EDCA-3512-0756-30AC034FF2C6}"/>
              </a:ext>
            </a:extLst>
          </p:cNvPr>
          <p:cNvSpPr/>
          <p:nvPr/>
        </p:nvSpPr>
        <p:spPr>
          <a:xfrm>
            <a:off x="8523767" y="2663392"/>
            <a:ext cx="74428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5FF1CA9-023A-6BE1-EA29-214CCF6DCE96}"/>
              </a:ext>
            </a:extLst>
          </p:cNvPr>
          <p:cNvSpPr/>
          <p:nvPr/>
        </p:nvSpPr>
        <p:spPr>
          <a:xfrm>
            <a:off x="7974451" y="2240968"/>
            <a:ext cx="107996" cy="122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FD4595-C98F-7726-8796-1586D158CCA7}"/>
              </a:ext>
            </a:extLst>
          </p:cNvPr>
          <p:cNvSpPr/>
          <p:nvPr/>
        </p:nvSpPr>
        <p:spPr>
          <a:xfrm>
            <a:off x="8249544" y="2246645"/>
            <a:ext cx="107996" cy="122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352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5" y="639520"/>
            <a:ext cx="3760311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Learnable Positional Encoding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s">
            <a:extLst>
              <a:ext uri="{FF2B5EF4-FFF2-40B4-BE49-F238E27FC236}">
                <a16:creationId xmlns:a16="http://schemas.microsoft.com/office/drawing/2014/main" id="{46B1340C-FAD4-A691-6E79-1518B40D5A65}"/>
              </a:ext>
            </a:extLst>
          </p:cNvPr>
          <p:cNvSpPr txBox="1">
            <a:spLocks/>
          </p:cNvSpPr>
          <p:nvPr/>
        </p:nvSpPr>
        <p:spPr>
          <a:xfrm>
            <a:off x="414670" y="2628621"/>
            <a:ext cx="4239625" cy="35349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 spc="-116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">
              <a:spcAft>
                <a:spcPts val="600"/>
              </a:spcAft>
            </a:pPr>
            <a:endParaRPr lang="en-US" sz="1600" b="1" u="sng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Question 2</a:t>
            </a:r>
            <a:r>
              <a:rPr lang="en-US" sz="1800" b="1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: </a:t>
            </a:r>
            <a:r>
              <a:rPr lang="en-US" sz="1800" b="0" i="0" dirty="0">
                <a:effectLst/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Can you design a learnable positional encoding method?</a:t>
            </a:r>
          </a:p>
          <a:p>
            <a:pPr>
              <a:spcAft>
                <a:spcPts val="600"/>
              </a:spcAft>
            </a:pPr>
            <a:endParaRPr lang="en-US" sz="1600" i="0" dirty="0">
              <a:effectLst/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Use </a:t>
            </a:r>
            <a:r>
              <a:rPr lang="en-US" sz="1600" dirty="0" err="1">
                <a:solidFill>
                  <a:srgbClr val="FF0000"/>
                </a:solidFill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torch.nn.Embedding</a:t>
            </a:r>
            <a:r>
              <a:rPr lang="en-US" sz="1600" dirty="0">
                <a:solidFill>
                  <a:srgbClr val="FF0000"/>
                </a:solidFill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 with </a:t>
            </a:r>
            <a:r>
              <a:rPr lang="en-US" sz="1600" dirty="0" err="1">
                <a:solidFill>
                  <a:srgbClr val="FF0000"/>
                </a:solidFill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num_embeddings</a:t>
            </a:r>
            <a:r>
              <a:rPr lang="en-US" sz="1600" dirty="0">
                <a:solidFill>
                  <a:srgbClr val="FF0000"/>
                </a:solidFill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 as the sequence length.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Embeddings </a:t>
            </a:r>
            <a:r>
              <a:rPr lang="en-US" sz="1600" dirty="0">
                <a:solidFill>
                  <a:srgbClr val="FF0000"/>
                </a:solidFill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are learnable with </a:t>
            </a:r>
            <a:r>
              <a:rPr lang="en-US" sz="1600" dirty="0" err="1">
                <a:solidFill>
                  <a:srgbClr val="FF0000"/>
                </a:solidFill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requires_grad</a:t>
            </a:r>
            <a:r>
              <a:rPr lang="en-US" sz="1600" dirty="0">
                <a:solidFill>
                  <a:srgbClr val="FF0000"/>
                </a:solidFill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=True </a:t>
            </a:r>
            <a:r>
              <a:rPr lang="en-US" sz="1600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for optimization during training.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Simple lookup table for efficient and effective representation learning.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pic>
        <p:nvPicPr>
          <p:cNvPr id="3" name="Picture 2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EF46F9A4-E921-BD5C-E985-52A5ACCD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26401"/>
            <a:ext cx="6903720" cy="500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64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Experimental Setup</a:t>
            </a:r>
          </a:p>
        </p:txBody>
      </p:sp>
      <p:pic>
        <p:nvPicPr>
          <p:cNvPr id="3" name="Picture 2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736224F8-4E95-120A-70B6-2E35A0ED4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5" y="469672"/>
            <a:ext cx="3820146" cy="3657789"/>
          </a:xfrm>
          <a:prstGeom prst="rect">
            <a:avLst/>
          </a:prstGeom>
        </p:spPr>
      </p:pic>
      <p:pic>
        <p:nvPicPr>
          <p:cNvPr id="11" name="Picture 10" descr="A picture containing text, screenshot, document, font&#10;&#10;Description automatically generated">
            <a:extLst>
              <a:ext uri="{FF2B5EF4-FFF2-40B4-BE49-F238E27FC236}">
                <a16:creationId xmlns:a16="http://schemas.microsoft.com/office/drawing/2014/main" id="{32ABEF46-443A-F07A-9058-DABD82B66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915" y="738195"/>
            <a:ext cx="4014784" cy="3241936"/>
          </a:xfrm>
          <a:prstGeom prst="rect">
            <a:avLst/>
          </a:prstGeom>
        </p:spPr>
      </p:pic>
      <p:pic>
        <p:nvPicPr>
          <p:cNvPr id="9" name="Picture 8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C54F6113-1F7A-48F3-B579-AF9B209B9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699" y="1313377"/>
            <a:ext cx="3584448" cy="176533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2098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s">
            <a:extLst>
              <a:ext uri="{FF2B5EF4-FFF2-40B4-BE49-F238E27FC236}">
                <a16:creationId xmlns:a16="http://schemas.microsoft.com/office/drawing/2014/main" id="{46B1340C-FAD4-A691-6E79-1518B40D5A65}"/>
              </a:ext>
            </a:extLst>
          </p:cNvPr>
          <p:cNvSpPr txBox="1">
            <a:spLocks/>
          </p:cNvSpPr>
          <p:nvPr/>
        </p:nvSpPr>
        <p:spPr>
          <a:xfrm>
            <a:off x="4578824" y="4440602"/>
            <a:ext cx="68601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 spc="-116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114300">
              <a:spcAft>
                <a:spcPts val="600"/>
              </a:spcAft>
            </a:pPr>
            <a:endParaRPr lang="en-US" sz="14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For all experiments I have used a dummy dataset which represents sequence that we might get during various tasks such as text classification, ASR systems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i="0" dirty="0">
              <a:effectLst/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The above shows the code snippets of the dummy dataset and dummy classifier which uses stacked MHSA layers</a:t>
            </a:r>
          </a:p>
          <a:p>
            <a:pPr marL="114300">
              <a:spcAft>
                <a:spcPts val="600"/>
              </a:spcAft>
            </a:pPr>
            <a:endParaRPr lang="en-US" sz="14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28286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Results: Hypothesis 1</a:t>
            </a:r>
          </a:p>
        </p:txBody>
      </p:sp>
      <p:pic>
        <p:nvPicPr>
          <p:cNvPr id="7" name="Picture 6" descr="A picture containing line, plot, diagram, text&#10;&#10;Description automatically generated">
            <a:extLst>
              <a:ext uri="{FF2B5EF4-FFF2-40B4-BE49-F238E27FC236}">
                <a16:creationId xmlns:a16="http://schemas.microsoft.com/office/drawing/2014/main" id="{4BEBA457-57B3-4D13-B8B6-D3C20FE2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869402"/>
            <a:ext cx="5486400" cy="30165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A picture containing line, plot, diagram, slope&#10;&#10;Description automatically generated">
            <a:extLst>
              <a:ext uri="{FF2B5EF4-FFF2-40B4-BE49-F238E27FC236}">
                <a16:creationId xmlns:a16="http://schemas.microsoft.com/office/drawing/2014/main" id="{631805F7-0AA6-2F69-A949-0A009E504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87" y="870321"/>
            <a:ext cx="5522976" cy="30156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s">
            <a:extLst>
              <a:ext uri="{FF2B5EF4-FFF2-40B4-BE49-F238E27FC236}">
                <a16:creationId xmlns:a16="http://schemas.microsoft.com/office/drawing/2014/main" id="{46B1340C-FAD4-A691-6E79-1518B40D5A65}"/>
              </a:ext>
            </a:extLst>
          </p:cNvPr>
          <p:cNvSpPr txBox="1">
            <a:spLocks/>
          </p:cNvSpPr>
          <p:nvPr/>
        </p:nvSpPr>
        <p:spPr>
          <a:xfrm>
            <a:off x="5250106" y="4329321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 spc="-116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">
              <a:spcAft>
                <a:spcPts val="600"/>
              </a:spcAft>
            </a:pPr>
            <a:endParaRPr lang="en-US" sz="16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CB4BB3B-876C-3DB2-8784-E5F85F0E5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89773"/>
              </p:ext>
            </p:extLst>
          </p:nvPr>
        </p:nvGraphicFramePr>
        <p:xfrm>
          <a:off x="5888992" y="4274033"/>
          <a:ext cx="4346384" cy="1756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192">
                  <a:extLst>
                    <a:ext uri="{9D8B030D-6E8A-4147-A177-3AD203B41FA5}">
                      <a16:colId xmlns:a16="http://schemas.microsoft.com/office/drawing/2014/main" val="3912892702"/>
                    </a:ext>
                  </a:extLst>
                </a:gridCol>
                <a:gridCol w="2173192">
                  <a:extLst>
                    <a:ext uri="{9D8B030D-6E8A-4147-A177-3AD203B41FA5}">
                      <a16:colId xmlns:a16="http://schemas.microsoft.com/office/drawing/2014/main" val="689412790"/>
                    </a:ext>
                  </a:extLst>
                </a:gridCol>
              </a:tblGrid>
              <a:tr h="434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Sequence Length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21571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1358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r>
                        <a:rPr lang="en-US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611428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r>
                        <a:rPr lang="en-US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05611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r>
                        <a:rPr lang="en-US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3655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B76579EC-C5E5-50D7-18F7-3127F26CD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" y="882759"/>
            <a:ext cx="7531608" cy="50376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s">
            <a:extLst>
              <a:ext uri="{FF2B5EF4-FFF2-40B4-BE49-F238E27FC236}">
                <a16:creationId xmlns:a16="http://schemas.microsoft.com/office/drawing/2014/main" id="{7A0B7DA8-B38D-9BB0-6588-82427E0CD106}"/>
              </a:ext>
            </a:extLst>
          </p:cNvPr>
          <p:cNvSpPr txBox="1">
            <a:spLocks/>
          </p:cNvSpPr>
          <p:nvPr/>
        </p:nvSpPr>
        <p:spPr>
          <a:xfrm>
            <a:off x="8048421" y="1397670"/>
            <a:ext cx="3629814" cy="2932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 spc="-116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Results: Hypothesis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Number of stacked MHSA layers at each step: [2,4,8,16,32,64]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The graphs shown are mean abs gradient for the lower encoder layer.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We can see that the mean abs gradient value decreases as we stack more MHSA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15E89-7597-E480-FFBC-E82BFDBBFB58}"/>
              </a:ext>
            </a:extLst>
          </p:cNvPr>
          <p:cNvSpPr txBox="1"/>
          <p:nvPr/>
        </p:nvSpPr>
        <p:spPr>
          <a:xfrm>
            <a:off x="1010199" y="6023005"/>
            <a:ext cx="61451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50" u="sng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Note</a:t>
            </a:r>
            <a:r>
              <a:rPr lang="en-US" sz="105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: The step value in the graph has an offset of 4. This happened because of the exp 1 results which was logged in wandb</a:t>
            </a:r>
          </a:p>
        </p:txBody>
      </p:sp>
    </p:spTree>
    <p:extLst>
      <p:ext uri="{BB962C8B-B14F-4D97-AF65-F5344CB8AC3E}">
        <p14:creationId xmlns:p14="http://schemas.microsoft.com/office/powerpoint/2010/main" val="25066526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444</Words>
  <Application>Microsoft Macintosh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Adelle Sans Devanagari</vt:lpstr>
      <vt:lpstr>Arial</vt:lpstr>
      <vt:lpstr>Calibri</vt:lpstr>
      <vt:lpstr>Calibri Light</vt:lpstr>
      <vt:lpstr>Cambria Math</vt:lpstr>
      <vt:lpstr>Courier New</vt:lpstr>
      <vt:lpstr>Helvetica</vt:lpstr>
      <vt:lpstr>Office Theme</vt:lpstr>
      <vt:lpstr>PowerPoint Presentation</vt:lpstr>
      <vt:lpstr>Outline</vt:lpstr>
      <vt:lpstr>Questions</vt:lpstr>
      <vt:lpstr>Hypotheses – Question 1</vt:lpstr>
      <vt:lpstr>Hypotheses – Question 1</vt:lpstr>
      <vt:lpstr>Learnable Positional Encoding</vt:lpstr>
      <vt:lpstr>Experimental Setup</vt:lpstr>
      <vt:lpstr>Results: Hypothesis 1</vt:lpstr>
      <vt:lpstr>PowerPoint Presentation</vt:lpstr>
      <vt:lpstr>Code Walkthrough Link: https://github.com/BalasubramanyamEvani/ScriptChain-Health-Assessment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Balasubramanyam Evani</dc:creator>
  <cp:lastModifiedBy>Balasubramanyam Evani</cp:lastModifiedBy>
  <cp:revision>6</cp:revision>
  <dcterms:created xsi:type="dcterms:W3CDTF">2023-05-27T18:21:00Z</dcterms:created>
  <dcterms:modified xsi:type="dcterms:W3CDTF">2023-05-27T21:14:40Z</dcterms:modified>
</cp:coreProperties>
</file>