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0"/>
  </p:notesMasterIdLst>
  <p:handoutMasterIdLst>
    <p:handoutMasterId r:id="rId61"/>
  </p:handoutMasterIdLst>
  <p:sldIdLst>
    <p:sldId id="256" r:id="rId5"/>
    <p:sldId id="266" r:id="rId6"/>
    <p:sldId id="283" r:id="rId7"/>
    <p:sldId id="287" r:id="rId8"/>
    <p:sldId id="288" r:id="rId9"/>
    <p:sldId id="289" r:id="rId10"/>
    <p:sldId id="286" r:id="rId11"/>
    <p:sldId id="282" r:id="rId12"/>
    <p:sldId id="291" r:id="rId13"/>
    <p:sldId id="290" r:id="rId14"/>
    <p:sldId id="285" r:id="rId15"/>
    <p:sldId id="284"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9" autoAdjust="0"/>
    <p:restoredTop sz="94660"/>
  </p:normalViewPr>
  <p:slideViewPr>
    <p:cSldViewPr>
      <p:cViewPr varScale="1">
        <p:scale>
          <a:sx n="105" d="100"/>
          <a:sy n="105" d="100"/>
        </p:scale>
        <p:origin x="1328" y="19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1E206-3F6C-4535-B4C2-1852A1175E7D}" type="doc">
      <dgm:prSet loTypeId="urn:microsoft.com/office/officeart/2008/layout/PictureAccentList"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rtl="0"/>
          <a:r>
            <a:rPr lang="en-US" sz="1800" b="1" dirty="0">
              <a:solidFill>
                <a:schemeClr val="bg2"/>
              </a:solidFill>
            </a:rPr>
            <a:t>2.0 L</a:t>
          </a: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9270810E-5EDA-493C-94A3-CD56D6BDC201}">
      <dgm:prSet custT="1"/>
      <dgm:spPr>
        <a:solidFill>
          <a:schemeClr val="accent2"/>
        </a:solidFill>
        <a:ln>
          <a:noFill/>
        </a:ln>
      </dgm:spPr>
      <dgm:t>
        <a:bodyPr/>
        <a:lstStyle/>
        <a:p>
          <a:pPr rtl="0"/>
          <a:r>
            <a:rPr lang="en-US" sz="1800" b="1" dirty="0">
              <a:solidFill>
                <a:schemeClr val="bg2"/>
              </a:solidFill>
            </a:rPr>
            <a:t>3.0 L</a:t>
          </a:r>
        </a:p>
      </dgm:t>
    </dgm:pt>
    <dgm:pt modelId="{C6C5529E-8F47-4FCC-A5E6-616381E60A8A}" type="sibTrans" cxnId="{304B3FEF-A04A-4EB6-B224-EBD06900C776}">
      <dgm:prSet/>
      <dgm:spPr/>
      <dgm:t>
        <a:bodyPr/>
        <a:lstStyle/>
        <a:p>
          <a:endParaRPr lang="en-US" sz="1200"/>
        </a:p>
      </dgm:t>
    </dgm:pt>
    <dgm:pt modelId="{8AFFD4DB-1827-4550-B581-D6836D1A7B41}" type="parTrans" cxnId="{304B3FEF-A04A-4EB6-B224-EBD06900C776}">
      <dgm:prSet/>
      <dgm:spPr/>
      <dgm:t>
        <a:bodyPr/>
        <a:lstStyle/>
        <a:p>
          <a:endParaRPr lang="en-US" sz="1200"/>
        </a:p>
      </dgm:t>
    </dgm:pt>
    <dgm:pt modelId="{46A106C3-8DAE-5D4C-AF6D-D95DB233064A}" type="pres">
      <dgm:prSet presAssocID="{1E11E206-3F6C-4535-B4C2-1852A1175E7D}" presName="layout" presStyleCnt="0">
        <dgm:presLayoutVars>
          <dgm:chMax/>
          <dgm:chPref/>
          <dgm:dir/>
          <dgm:animOne val="branch"/>
          <dgm:animLvl val="lvl"/>
          <dgm:resizeHandles/>
        </dgm:presLayoutVars>
      </dgm:prSet>
      <dgm:spPr/>
    </dgm:pt>
    <dgm:pt modelId="{DB1432BC-D0C3-F14D-8BA7-432E56C8A772}" type="pres">
      <dgm:prSet presAssocID="{96F225B3-2268-4CB1-9A6D-DD3D78235A90}" presName="root" presStyleCnt="0">
        <dgm:presLayoutVars>
          <dgm:chMax/>
          <dgm:chPref val="4"/>
        </dgm:presLayoutVars>
      </dgm:prSet>
      <dgm:spPr/>
    </dgm:pt>
    <dgm:pt modelId="{99F5F55C-F288-BA43-9346-0E9AED8AB849}" type="pres">
      <dgm:prSet presAssocID="{96F225B3-2268-4CB1-9A6D-DD3D78235A90}" presName="rootComposite" presStyleCnt="0">
        <dgm:presLayoutVars/>
      </dgm:prSet>
      <dgm:spPr/>
    </dgm:pt>
    <dgm:pt modelId="{46041868-9657-3C41-A469-BC577F5DE8A1}" type="pres">
      <dgm:prSet presAssocID="{96F225B3-2268-4CB1-9A6D-DD3D78235A90}" presName="rootText" presStyleLbl="node0" presStyleIdx="0" presStyleCnt="2" custLinFactY="-100000" custLinFactNeighborX="2253" custLinFactNeighborY="-171104">
        <dgm:presLayoutVars>
          <dgm:chMax/>
          <dgm:chPref val="4"/>
        </dgm:presLayoutVars>
      </dgm:prSet>
      <dgm:spPr/>
    </dgm:pt>
    <dgm:pt modelId="{8F1AF5A5-B209-F443-961A-17B6189310E6}" type="pres">
      <dgm:prSet presAssocID="{96F225B3-2268-4CB1-9A6D-DD3D78235A90}" presName="childShape" presStyleCnt="0">
        <dgm:presLayoutVars>
          <dgm:chMax val="0"/>
          <dgm:chPref val="0"/>
        </dgm:presLayoutVars>
      </dgm:prSet>
      <dgm:spPr/>
    </dgm:pt>
    <dgm:pt modelId="{7E46F18F-1040-1A44-8728-0E11FB85CF09}" type="pres">
      <dgm:prSet presAssocID="{9270810E-5EDA-493C-94A3-CD56D6BDC201}" presName="root" presStyleCnt="0">
        <dgm:presLayoutVars>
          <dgm:chMax/>
          <dgm:chPref val="4"/>
        </dgm:presLayoutVars>
      </dgm:prSet>
      <dgm:spPr/>
    </dgm:pt>
    <dgm:pt modelId="{969118B1-963F-4044-A472-296B5C164DC0}" type="pres">
      <dgm:prSet presAssocID="{9270810E-5EDA-493C-94A3-CD56D6BDC201}" presName="rootComposite" presStyleCnt="0">
        <dgm:presLayoutVars/>
      </dgm:prSet>
      <dgm:spPr/>
    </dgm:pt>
    <dgm:pt modelId="{E025F45C-9AB4-D94C-AAB9-8BB7D3C41E56}" type="pres">
      <dgm:prSet presAssocID="{9270810E-5EDA-493C-94A3-CD56D6BDC201}" presName="rootText" presStyleLbl="node0" presStyleIdx="1" presStyleCnt="2" custLinFactY="-100000" custLinFactNeighborX="1358" custLinFactNeighborY="-171104">
        <dgm:presLayoutVars>
          <dgm:chMax/>
          <dgm:chPref val="4"/>
        </dgm:presLayoutVars>
      </dgm:prSet>
      <dgm:spPr/>
    </dgm:pt>
    <dgm:pt modelId="{CF7AD85E-E210-8F47-87CA-DAFA0067917E}" type="pres">
      <dgm:prSet presAssocID="{9270810E-5EDA-493C-94A3-CD56D6BDC201}" presName="childShape" presStyleCnt="0">
        <dgm:presLayoutVars>
          <dgm:chMax val="0"/>
          <dgm:chPref val="0"/>
        </dgm:presLayoutVars>
      </dgm:prSet>
      <dgm:spPr/>
    </dgm:pt>
  </dgm:ptLst>
  <dgm:cxnLst>
    <dgm:cxn modelId="{D76E746D-F0A9-E547-9113-9C2427ABA33A}" type="presOf" srcId="{9270810E-5EDA-493C-94A3-CD56D6BDC201}" destId="{E025F45C-9AB4-D94C-AAB9-8BB7D3C41E56}" srcOrd="0" destOrd="0" presId="urn:microsoft.com/office/officeart/2008/layout/PictureAccentList"/>
    <dgm:cxn modelId="{7B991570-DAB7-9549-8CCF-6200ABC2A2EB}" type="presOf" srcId="{96F225B3-2268-4CB1-9A6D-DD3D78235A90}" destId="{46041868-9657-3C41-A469-BC577F5DE8A1}" srcOrd="0" destOrd="0" presId="urn:microsoft.com/office/officeart/2008/layout/PictureAccentList"/>
    <dgm:cxn modelId="{667C7982-07DA-481C-9497-BB8D1BD54CE6}" srcId="{1E11E206-3F6C-4535-B4C2-1852A1175E7D}" destId="{96F225B3-2268-4CB1-9A6D-DD3D78235A90}" srcOrd="0" destOrd="0" parTransId="{BB73B217-FF8F-4C8F-8CD2-4750708F0382}" sibTransId="{F7D5E32B-2816-47FB-95E5-01C708BBC493}"/>
    <dgm:cxn modelId="{8A013AB9-0799-F944-9827-F9050A79F2A0}" type="presOf" srcId="{1E11E206-3F6C-4535-B4C2-1852A1175E7D}" destId="{46A106C3-8DAE-5D4C-AF6D-D95DB233064A}" srcOrd="0" destOrd="0" presId="urn:microsoft.com/office/officeart/2008/layout/PictureAccentList"/>
    <dgm:cxn modelId="{304B3FEF-A04A-4EB6-B224-EBD06900C776}" srcId="{1E11E206-3F6C-4535-B4C2-1852A1175E7D}" destId="{9270810E-5EDA-493C-94A3-CD56D6BDC201}" srcOrd="1" destOrd="0" parTransId="{8AFFD4DB-1827-4550-B581-D6836D1A7B41}" sibTransId="{C6C5529E-8F47-4FCC-A5E6-616381E60A8A}"/>
    <dgm:cxn modelId="{55A0E958-F136-2241-9262-3E104E0012D2}" type="presParOf" srcId="{46A106C3-8DAE-5D4C-AF6D-D95DB233064A}" destId="{DB1432BC-D0C3-F14D-8BA7-432E56C8A772}" srcOrd="0" destOrd="0" presId="urn:microsoft.com/office/officeart/2008/layout/PictureAccentList"/>
    <dgm:cxn modelId="{245F1B3F-A085-A84A-8109-62E5B48160AA}" type="presParOf" srcId="{DB1432BC-D0C3-F14D-8BA7-432E56C8A772}" destId="{99F5F55C-F288-BA43-9346-0E9AED8AB849}" srcOrd="0" destOrd="0" presId="urn:microsoft.com/office/officeart/2008/layout/PictureAccentList"/>
    <dgm:cxn modelId="{325FE5DC-8823-494B-8BB6-7993FE298601}" type="presParOf" srcId="{99F5F55C-F288-BA43-9346-0E9AED8AB849}" destId="{46041868-9657-3C41-A469-BC577F5DE8A1}" srcOrd="0" destOrd="0" presId="urn:microsoft.com/office/officeart/2008/layout/PictureAccentList"/>
    <dgm:cxn modelId="{730EEC00-593E-2347-BADD-A649BA3E09EC}" type="presParOf" srcId="{DB1432BC-D0C3-F14D-8BA7-432E56C8A772}" destId="{8F1AF5A5-B209-F443-961A-17B6189310E6}" srcOrd="1" destOrd="0" presId="urn:microsoft.com/office/officeart/2008/layout/PictureAccentList"/>
    <dgm:cxn modelId="{BEB8F5BC-2343-6843-AFC9-D3A04B01DCCD}" type="presParOf" srcId="{46A106C3-8DAE-5D4C-AF6D-D95DB233064A}" destId="{7E46F18F-1040-1A44-8728-0E11FB85CF09}" srcOrd="1" destOrd="0" presId="urn:microsoft.com/office/officeart/2008/layout/PictureAccentList"/>
    <dgm:cxn modelId="{15562A2E-5069-7142-B118-54EEA00E1A36}" type="presParOf" srcId="{7E46F18F-1040-1A44-8728-0E11FB85CF09}" destId="{969118B1-963F-4044-A472-296B5C164DC0}" srcOrd="0" destOrd="0" presId="urn:microsoft.com/office/officeart/2008/layout/PictureAccentList"/>
    <dgm:cxn modelId="{712907DD-2E33-E543-B46E-04F3981BAB8A}" type="presParOf" srcId="{969118B1-963F-4044-A472-296B5C164DC0}" destId="{E025F45C-9AB4-D94C-AAB9-8BB7D3C41E56}" srcOrd="0" destOrd="0" presId="urn:microsoft.com/office/officeart/2008/layout/PictureAccentList"/>
    <dgm:cxn modelId="{0C86AA88-5D3B-AB44-87F3-542811A0E48A}" type="presParOf" srcId="{7E46F18F-1040-1A44-8728-0E11FB85CF09}" destId="{CF7AD85E-E210-8F47-87CA-DAFA0067917E}"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41868-9657-3C41-A469-BC577F5DE8A1}">
      <dsp:nvSpPr>
        <dsp:cNvPr id="0" name=""/>
        <dsp:cNvSpPr/>
      </dsp:nvSpPr>
      <dsp:spPr>
        <a:xfrm>
          <a:off x="83819" y="466876"/>
          <a:ext cx="3678473" cy="471599"/>
        </a:xfrm>
        <a:prstGeom prst="roundRect">
          <a:avLst>
            <a:gd name="adj" fmla="val 10000"/>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2"/>
              </a:solidFill>
            </a:rPr>
            <a:t>2.0 L</a:t>
          </a:r>
        </a:p>
      </dsp:txBody>
      <dsp:txXfrm>
        <a:off x="97632" y="480689"/>
        <a:ext cx="3650847" cy="443973"/>
      </dsp:txXfrm>
    </dsp:sp>
    <dsp:sp modelId="{E025F45C-9AB4-D94C-AAB9-8BB7D3C41E56}">
      <dsp:nvSpPr>
        <dsp:cNvPr id="0" name=""/>
        <dsp:cNvSpPr/>
      </dsp:nvSpPr>
      <dsp:spPr>
        <a:xfrm>
          <a:off x="4048206" y="466876"/>
          <a:ext cx="3678473" cy="471599"/>
        </a:xfrm>
        <a:prstGeom prst="roundRect">
          <a:avLst>
            <a:gd name="adj" fmla="val 10000"/>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2"/>
              </a:solidFill>
            </a:rPr>
            <a:t>3.0 L</a:t>
          </a:r>
        </a:p>
      </dsp:txBody>
      <dsp:txXfrm>
        <a:off x="4062019" y="480689"/>
        <a:ext cx="3650847" cy="44397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4/22/21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4/22/21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1768956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958048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197632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2027281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1877551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extLst>
      <p:ext uri="{BB962C8B-B14F-4D97-AF65-F5344CB8AC3E}">
        <p14:creationId xmlns:p14="http://schemas.microsoft.com/office/powerpoint/2010/main" val="3490168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extLst>
      <p:ext uri="{BB962C8B-B14F-4D97-AF65-F5344CB8AC3E}">
        <p14:creationId xmlns:p14="http://schemas.microsoft.com/office/powerpoint/2010/main" val="4228256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extLst>
      <p:ext uri="{BB962C8B-B14F-4D97-AF65-F5344CB8AC3E}">
        <p14:creationId xmlns:p14="http://schemas.microsoft.com/office/powerpoint/2010/main" val="4123604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extLst>
      <p:ext uri="{BB962C8B-B14F-4D97-AF65-F5344CB8AC3E}">
        <p14:creationId xmlns:p14="http://schemas.microsoft.com/office/powerpoint/2010/main" val="2187360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extLst>
      <p:ext uri="{BB962C8B-B14F-4D97-AF65-F5344CB8AC3E}">
        <p14:creationId xmlns:p14="http://schemas.microsoft.com/office/powerpoint/2010/main" val="95971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88746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extLst>
      <p:ext uri="{BB962C8B-B14F-4D97-AF65-F5344CB8AC3E}">
        <p14:creationId xmlns:p14="http://schemas.microsoft.com/office/powerpoint/2010/main" val="437356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extLst>
      <p:ext uri="{BB962C8B-B14F-4D97-AF65-F5344CB8AC3E}">
        <p14:creationId xmlns:p14="http://schemas.microsoft.com/office/powerpoint/2010/main" val="2842118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dirty="0"/>
          </a:p>
        </p:txBody>
      </p:sp>
    </p:spTree>
    <p:extLst>
      <p:ext uri="{BB962C8B-B14F-4D97-AF65-F5344CB8AC3E}">
        <p14:creationId xmlns:p14="http://schemas.microsoft.com/office/powerpoint/2010/main" val="455541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dirty="0"/>
          </a:p>
        </p:txBody>
      </p:sp>
    </p:spTree>
    <p:extLst>
      <p:ext uri="{BB962C8B-B14F-4D97-AF65-F5344CB8AC3E}">
        <p14:creationId xmlns:p14="http://schemas.microsoft.com/office/powerpoint/2010/main" val="450722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24</a:t>
            </a:fld>
            <a:endParaRPr lang="en-US" dirty="0"/>
          </a:p>
        </p:txBody>
      </p:sp>
    </p:spTree>
    <p:extLst>
      <p:ext uri="{BB962C8B-B14F-4D97-AF65-F5344CB8AC3E}">
        <p14:creationId xmlns:p14="http://schemas.microsoft.com/office/powerpoint/2010/main" val="4059257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25</a:t>
            </a:fld>
            <a:endParaRPr lang="en-US" dirty="0"/>
          </a:p>
        </p:txBody>
      </p:sp>
    </p:spTree>
    <p:extLst>
      <p:ext uri="{BB962C8B-B14F-4D97-AF65-F5344CB8AC3E}">
        <p14:creationId xmlns:p14="http://schemas.microsoft.com/office/powerpoint/2010/main" val="2028368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26</a:t>
            </a:fld>
            <a:endParaRPr lang="en-US" dirty="0"/>
          </a:p>
        </p:txBody>
      </p:sp>
    </p:spTree>
    <p:extLst>
      <p:ext uri="{BB962C8B-B14F-4D97-AF65-F5344CB8AC3E}">
        <p14:creationId xmlns:p14="http://schemas.microsoft.com/office/powerpoint/2010/main" val="1827752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27</a:t>
            </a:fld>
            <a:endParaRPr lang="en-US" dirty="0"/>
          </a:p>
        </p:txBody>
      </p:sp>
    </p:spTree>
    <p:extLst>
      <p:ext uri="{BB962C8B-B14F-4D97-AF65-F5344CB8AC3E}">
        <p14:creationId xmlns:p14="http://schemas.microsoft.com/office/powerpoint/2010/main" val="834888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28</a:t>
            </a:fld>
            <a:endParaRPr lang="en-US" dirty="0"/>
          </a:p>
        </p:txBody>
      </p:sp>
    </p:spTree>
    <p:extLst>
      <p:ext uri="{BB962C8B-B14F-4D97-AF65-F5344CB8AC3E}">
        <p14:creationId xmlns:p14="http://schemas.microsoft.com/office/powerpoint/2010/main" val="3492455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29</a:t>
            </a:fld>
            <a:endParaRPr lang="en-US" dirty="0"/>
          </a:p>
        </p:txBody>
      </p:sp>
    </p:spTree>
    <p:extLst>
      <p:ext uri="{BB962C8B-B14F-4D97-AF65-F5344CB8AC3E}">
        <p14:creationId xmlns:p14="http://schemas.microsoft.com/office/powerpoint/2010/main" val="281174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2315918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30</a:t>
            </a:fld>
            <a:endParaRPr lang="en-US" dirty="0"/>
          </a:p>
        </p:txBody>
      </p:sp>
    </p:spTree>
    <p:extLst>
      <p:ext uri="{BB962C8B-B14F-4D97-AF65-F5344CB8AC3E}">
        <p14:creationId xmlns:p14="http://schemas.microsoft.com/office/powerpoint/2010/main" val="4173502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31</a:t>
            </a:fld>
            <a:endParaRPr lang="en-US" dirty="0"/>
          </a:p>
        </p:txBody>
      </p:sp>
    </p:spTree>
    <p:extLst>
      <p:ext uri="{BB962C8B-B14F-4D97-AF65-F5344CB8AC3E}">
        <p14:creationId xmlns:p14="http://schemas.microsoft.com/office/powerpoint/2010/main" val="2862940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32</a:t>
            </a:fld>
            <a:endParaRPr lang="en-US" dirty="0"/>
          </a:p>
        </p:txBody>
      </p:sp>
    </p:spTree>
    <p:extLst>
      <p:ext uri="{BB962C8B-B14F-4D97-AF65-F5344CB8AC3E}">
        <p14:creationId xmlns:p14="http://schemas.microsoft.com/office/powerpoint/2010/main" val="212262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33</a:t>
            </a:fld>
            <a:endParaRPr lang="en-US" dirty="0"/>
          </a:p>
        </p:txBody>
      </p:sp>
    </p:spTree>
    <p:extLst>
      <p:ext uri="{BB962C8B-B14F-4D97-AF65-F5344CB8AC3E}">
        <p14:creationId xmlns:p14="http://schemas.microsoft.com/office/powerpoint/2010/main" val="4056738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34</a:t>
            </a:fld>
            <a:endParaRPr lang="en-US" dirty="0"/>
          </a:p>
        </p:txBody>
      </p:sp>
    </p:spTree>
    <p:extLst>
      <p:ext uri="{BB962C8B-B14F-4D97-AF65-F5344CB8AC3E}">
        <p14:creationId xmlns:p14="http://schemas.microsoft.com/office/powerpoint/2010/main" val="3541200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35</a:t>
            </a:fld>
            <a:endParaRPr lang="en-US" dirty="0"/>
          </a:p>
        </p:txBody>
      </p:sp>
    </p:spTree>
    <p:extLst>
      <p:ext uri="{BB962C8B-B14F-4D97-AF65-F5344CB8AC3E}">
        <p14:creationId xmlns:p14="http://schemas.microsoft.com/office/powerpoint/2010/main" val="858271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36</a:t>
            </a:fld>
            <a:endParaRPr lang="en-US" dirty="0"/>
          </a:p>
        </p:txBody>
      </p:sp>
    </p:spTree>
    <p:extLst>
      <p:ext uri="{BB962C8B-B14F-4D97-AF65-F5344CB8AC3E}">
        <p14:creationId xmlns:p14="http://schemas.microsoft.com/office/powerpoint/2010/main" val="350971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37</a:t>
            </a:fld>
            <a:endParaRPr lang="en-US" dirty="0"/>
          </a:p>
        </p:txBody>
      </p:sp>
    </p:spTree>
    <p:extLst>
      <p:ext uri="{BB962C8B-B14F-4D97-AF65-F5344CB8AC3E}">
        <p14:creationId xmlns:p14="http://schemas.microsoft.com/office/powerpoint/2010/main" val="37563171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38</a:t>
            </a:fld>
            <a:endParaRPr lang="en-US" dirty="0"/>
          </a:p>
        </p:txBody>
      </p:sp>
    </p:spTree>
    <p:extLst>
      <p:ext uri="{BB962C8B-B14F-4D97-AF65-F5344CB8AC3E}">
        <p14:creationId xmlns:p14="http://schemas.microsoft.com/office/powerpoint/2010/main" val="163252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39</a:t>
            </a:fld>
            <a:endParaRPr lang="en-US" dirty="0"/>
          </a:p>
        </p:txBody>
      </p:sp>
    </p:spTree>
    <p:extLst>
      <p:ext uri="{BB962C8B-B14F-4D97-AF65-F5344CB8AC3E}">
        <p14:creationId xmlns:p14="http://schemas.microsoft.com/office/powerpoint/2010/main" val="222157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40445519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40</a:t>
            </a:fld>
            <a:endParaRPr lang="en-US" dirty="0"/>
          </a:p>
        </p:txBody>
      </p:sp>
    </p:spTree>
    <p:extLst>
      <p:ext uri="{BB962C8B-B14F-4D97-AF65-F5344CB8AC3E}">
        <p14:creationId xmlns:p14="http://schemas.microsoft.com/office/powerpoint/2010/main" val="3905586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41</a:t>
            </a:fld>
            <a:endParaRPr lang="en-US" dirty="0"/>
          </a:p>
        </p:txBody>
      </p:sp>
    </p:spTree>
    <p:extLst>
      <p:ext uri="{BB962C8B-B14F-4D97-AF65-F5344CB8AC3E}">
        <p14:creationId xmlns:p14="http://schemas.microsoft.com/office/powerpoint/2010/main" val="1495284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42</a:t>
            </a:fld>
            <a:endParaRPr lang="en-US" dirty="0"/>
          </a:p>
        </p:txBody>
      </p:sp>
    </p:spTree>
    <p:extLst>
      <p:ext uri="{BB962C8B-B14F-4D97-AF65-F5344CB8AC3E}">
        <p14:creationId xmlns:p14="http://schemas.microsoft.com/office/powerpoint/2010/main" val="3856166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43</a:t>
            </a:fld>
            <a:endParaRPr lang="en-US" dirty="0"/>
          </a:p>
        </p:txBody>
      </p:sp>
    </p:spTree>
    <p:extLst>
      <p:ext uri="{BB962C8B-B14F-4D97-AF65-F5344CB8AC3E}">
        <p14:creationId xmlns:p14="http://schemas.microsoft.com/office/powerpoint/2010/main" val="297706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44</a:t>
            </a:fld>
            <a:endParaRPr lang="en-US" dirty="0"/>
          </a:p>
        </p:txBody>
      </p:sp>
    </p:spTree>
    <p:extLst>
      <p:ext uri="{BB962C8B-B14F-4D97-AF65-F5344CB8AC3E}">
        <p14:creationId xmlns:p14="http://schemas.microsoft.com/office/powerpoint/2010/main" val="3896406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45</a:t>
            </a:fld>
            <a:endParaRPr lang="en-US" dirty="0"/>
          </a:p>
        </p:txBody>
      </p:sp>
    </p:spTree>
    <p:extLst>
      <p:ext uri="{BB962C8B-B14F-4D97-AF65-F5344CB8AC3E}">
        <p14:creationId xmlns:p14="http://schemas.microsoft.com/office/powerpoint/2010/main" val="716404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46</a:t>
            </a:fld>
            <a:endParaRPr lang="en-US" dirty="0"/>
          </a:p>
        </p:txBody>
      </p:sp>
    </p:spTree>
    <p:extLst>
      <p:ext uri="{BB962C8B-B14F-4D97-AF65-F5344CB8AC3E}">
        <p14:creationId xmlns:p14="http://schemas.microsoft.com/office/powerpoint/2010/main" val="26137192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47</a:t>
            </a:fld>
            <a:endParaRPr lang="en-US" dirty="0"/>
          </a:p>
        </p:txBody>
      </p:sp>
    </p:spTree>
    <p:extLst>
      <p:ext uri="{BB962C8B-B14F-4D97-AF65-F5344CB8AC3E}">
        <p14:creationId xmlns:p14="http://schemas.microsoft.com/office/powerpoint/2010/main" val="3777926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48</a:t>
            </a:fld>
            <a:endParaRPr lang="en-US" dirty="0"/>
          </a:p>
        </p:txBody>
      </p:sp>
    </p:spTree>
    <p:extLst>
      <p:ext uri="{BB962C8B-B14F-4D97-AF65-F5344CB8AC3E}">
        <p14:creationId xmlns:p14="http://schemas.microsoft.com/office/powerpoint/2010/main" val="1704626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49</a:t>
            </a:fld>
            <a:endParaRPr lang="en-US" dirty="0"/>
          </a:p>
        </p:txBody>
      </p:sp>
    </p:spTree>
    <p:extLst>
      <p:ext uri="{BB962C8B-B14F-4D97-AF65-F5344CB8AC3E}">
        <p14:creationId xmlns:p14="http://schemas.microsoft.com/office/powerpoint/2010/main" val="4230386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11052724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50</a:t>
            </a:fld>
            <a:endParaRPr lang="en-US" dirty="0"/>
          </a:p>
        </p:txBody>
      </p:sp>
    </p:spTree>
    <p:extLst>
      <p:ext uri="{BB962C8B-B14F-4D97-AF65-F5344CB8AC3E}">
        <p14:creationId xmlns:p14="http://schemas.microsoft.com/office/powerpoint/2010/main" val="17572687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51</a:t>
            </a:fld>
            <a:endParaRPr lang="en-US" dirty="0"/>
          </a:p>
        </p:txBody>
      </p:sp>
    </p:spTree>
    <p:extLst>
      <p:ext uri="{BB962C8B-B14F-4D97-AF65-F5344CB8AC3E}">
        <p14:creationId xmlns:p14="http://schemas.microsoft.com/office/powerpoint/2010/main" val="24313347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52</a:t>
            </a:fld>
            <a:endParaRPr lang="en-US" dirty="0"/>
          </a:p>
        </p:txBody>
      </p:sp>
    </p:spTree>
    <p:extLst>
      <p:ext uri="{BB962C8B-B14F-4D97-AF65-F5344CB8AC3E}">
        <p14:creationId xmlns:p14="http://schemas.microsoft.com/office/powerpoint/2010/main" val="8592789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53</a:t>
            </a:fld>
            <a:endParaRPr lang="en-US" dirty="0"/>
          </a:p>
        </p:txBody>
      </p:sp>
    </p:spTree>
    <p:extLst>
      <p:ext uri="{BB962C8B-B14F-4D97-AF65-F5344CB8AC3E}">
        <p14:creationId xmlns:p14="http://schemas.microsoft.com/office/powerpoint/2010/main" val="957915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54</a:t>
            </a:fld>
            <a:endParaRPr lang="en-US" dirty="0"/>
          </a:p>
        </p:txBody>
      </p:sp>
    </p:spTree>
    <p:extLst>
      <p:ext uri="{BB962C8B-B14F-4D97-AF65-F5344CB8AC3E}">
        <p14:creationId xmlns:p14="http://schemas.microsoft.com/office/powerpoint/2010/main" val="14229813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55</a:t>
            </a:fld>
            <a:endParaRPr lang="en-US" dirty="0"/>
          </a:p>
        </p:txBody>
      </p:sp>
    </p:spTree>
    <p:extLst>
      <p:ext uri="{BB962C8B-B14F-4D97-AF65-F5344CB8AC3E}">
        <p14:creationId xmlns:p14="http://schemas.microsoft.com/office/powerpoint/2010/main" val="56281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21894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125694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831996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20955012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4/22/21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ransition spd="slow">
    <p:push dir="u"/>
  </p:transition>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epa.gov/vw/learn-about-volkswagen-violatio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quora.com/What-is-a-defeat-device-in-auto-maki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uters.com/article/us-amazon-com-jobs-automation-insight/amazon-scraps-secret-ai-recruiting-tool-that-showed-bias-against-women-idUSKCN1MK08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spectrum.ieee.org/tech-talk/at-work/tech-careers/ai-tools-bias-hiring" TargetMode="External"/><Relationship Id="rId4" Type="http://schemas.openxmlformats.org/officeDocument/2006/relationships/hyperlink" Target="https://resources.workable.com/stories-and-insights/ai-in-recruitment-amaz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ec.gov/divisions/enforce/claims/docs/satyam-complaint.pdf" TargetMode="External"/><Relationship Id="rId7" Type="http://schemas.openxmlformats.org/officeDocument/2006/relationships/hyperlink" Target="https://www.reuters.com/article/satyam-accounting/satyam-scandal-rattles-confidence-in-accounting-big-four-idINHKG30879120090108"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www.bbc.com/news/world-asia-india-32229847" TargetMode="External"/><Relationship Id="rId5" Type="http://schemas.openxmlformats.org/officeDocument/2006/relationships/hyperlink" Target="https://en.wikipedia.org/wiki/Satyam_scandal" TargetMode="External"/><Relationship Id="rId4" Type="http://schemas.openxmlformats.org/officeDocument/2006/relationships/hyperlink" Target="https://www.sec.gov/news/press/2011/2011-81.ht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reuters.com/article/us-wells-fargo-scandal-deal/wells-fargo-to-pay-3-billion-to-u-s-admits-pressuring-workers-in-fake-accounts-scandal-idUSKBN20F2K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corpgov.law.harvard.edu/2019/02/06/the-wells-fargo-cross-selling-scandal-2/"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techcrunch.com/2017/09/08/equifax-breach-disclosure-would-have-failed-europes-tough-new-rule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s://krebsonsecurity.com/2017/09/equifax-hackers-stole-200k-credit-card-accounts-in-one-fell-swoop/"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eu.usatoday.com/story/tech/2020/02/10/2017-equifax-data-breach-chinese-military-hack/4712788002/" TargetMode="External"/><Relationship Id="rId7" Type="http://schemas.openxmlformats.org/officeDocument/2006/relationships/hyperlink" Target="https://en.wikipedia.org/wiki/2017_Equifax_data_breach"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s://www.csoonline.com/article/3444488/equifax-data-breach-faq-what-happened-who-was-affected-what-was-the-impact.html" TargetMode="External"/><Relationship Id="rId5" Type="http://schemas.openxmlformats.org/officeDocument/2006/relationships/hyperlink" Target="https://www.ftc.gov/enforcement/cases-proceedings/refunds/equifax-data-breach-settlement" TargetMode="External"/><Relationship Id="rId4" Type="http://schemas.openxmlformats.org/officeDocument/2006/relationships/hyperlink" Target="https://epic.org/privacy/data-breach/equifax/"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561421"/>
            <a:ext cx="5326856" cy="1425577"/>
          </a:xfrm>
        </p:spPr>
        <p:txBody>
          <a:bodyPr/>
          <a:lstStyle/>
          <a:p>
            <a:r>
              <a:rPr lang="en-US" dirty="0"/>
              <a:t>Volkswagen Diesel EPA </a:t>
            </a:r>
            <a:r>
              <a:rPr lang="en-US" dirty="0" err="1"/>
              <a:t>Voilation</a:t>
            </a:r>
            <a:endParaRPr lang="en-US" dirty="0"/>
          </a:p>
        </p:txBody>
      </p:sp>
      <p:sp>
        <p:nvSpPr>
          <p:cNvPr id="3" name="Rectangle 2"/>
          <p:cNvSpPr>
            <a:spLocks noGrp="1"/>
          </p:cNvSpPr>
          <p:nvPr>
            <p:ph type="subTitle" idx="1"/>
          </p:nvPr>
        </p:nvSpPr>
        <p:spPr>
          <a:xfrm>
            <a:off x="4419600" y="3849666"/>
            <a:ext cx="4183856" cy="1712934"/>
          </a:xfrm>
        </p:spPr>
        <p:txBody>
          <a:bodyPr>
            <a:normAutofit/>
          </a:bodyPr>
          <a:lstStyle/>
          <a:p>
            <a:pPr algn="r"/>
            <a:r>
              <a:rPr lang="en-US" dirty="0" err="1"/>
              <a:t>Bala</a:t>
            </a:r>
            <a:r>
              <a:rPr lang="en-US" dirty="0"/>
              <a:t> Vignesh B</a:t>
            </a:r>
          </a:p>
          <a:p>
            <a:pPr algn="r"/>
            <a:r>
              <a:rPr lang="en-US" dirty="0"/>
              <a:t>Spring 2021</a:t>
            </a:r>
          </a:p>
          <a:p>
            <a:pPr algn="r"/>
            <a:r>
              <a:rPr lang="en-US" dirty="0"/>
              <a:t>Roger Engle</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Conclusions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714756" y="1959771"/>
            <a:ext cx="7743444" cy="3901837"/>
          </a:xfrm>
          <a:prstGeom prst="rect">
            <a:avLst/>
          </a:prstGeom>
          <a:noFill/>
        </p:spPr>
        <p:txBody>
          <a:bodyPr wrap="square" rtlCol="0">
            <a:spAutoFit/>
          </a:bodyPr>
          <a:lstStyle/>
          <a:p>
            <a:pPr indent="457200">
              <a:lnSpc>
                <a:spcPct val="150000"/>
              </a:lnSpc>
            </a:pPr>
            <a:r>
              <a:rPr lang="en-US" sz="2400" dirty="0">
                <a:solidFill>
                  <a:srgbClr val="002060"/>
                </a:solidFill>
              </a:rPr>
              <a:t>If VW followed a Business ethics and monitored the employees to following that principles, Violation such kind wouldn’t have happened. With the Ethics principal on training, employees can take better decision for the benefit of the company along with making Money and Reputation. </a:t>
            </a:r>
          </a:p>
          <a:p>
            <a:pPr indent="457200">
              <a:lnSpc>
                <a:spcPct val="150000"/>
              </a:lnSpc>
            </a:pPr>
            <a:endParaRPr lang="en-US" sz="2400" dirty="0">
              <a:solidFill>
                <a:srgbClr val="002060"/>
              </a:solidFill>
            </a:endParaRPr>
          </a:p>
        </p:txBody>
      </p:sp>
    </p:spTree>
    <p:extLst>
      <p:ext uri="{BB962C8B-B14F-4D97-AF65-F5344CB8AC3E}">
        <p14:creationId xmlns:p14="http://schemas.microsoft.com/office/powerpoint/2010/main" val="388916997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References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11</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714756" y="1959771"/>
            <a:ext cx="7972044" cy="3634841"/>
          </a:xfrm>
          <a:prstGeom prst="rect">
            <a:avLst/>
          </a:prstGeom>
          <a:noFill/>
        </p:spPr>
        <p:txBody>
          <a:bodyPr wrap="square" rtlCol="0">
            <a:spAutoFit/>
          </a:bodyPr>
          <a:lstStyle/>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2"/>
                </a:solidFill>
              </a:rPr>
              <a:t>Learn About Volkswagen Violations. (2019, September 27). Retrieved from </a:t>
            </a:r>
            <a:r>
              <a:rPr lang="en-US" dirty="0">
                <a:solidFill>
                  <a:schemeClr val="bg2"/>
                </a:solidFill>
                <a:hlinkClick r:id="rId3"/>
              </a:rPr>
              <a:t>https://www.epa.gov/vw/learn-about-volkswagen-violations</a:t>
            </a:r>
            <a:endParaRPr lang="en-US" dirty="0">
              <a:solidFill>
                <a:schemeClr val="bg2"/>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2"/>
                </a:solidFill>
              </a:rPr>
              <a:t>What is a defeat device in auto making? (2021, March 20). Retrieved </a:t>
            </a:r>
            <a:r>
              <a:rPr lang="en-US" dirty="0">
                <a:solidFill>
                  <a:schemeClr val="bg1">
                    <a:lumMod val="50000"/>
                    <a:lumOff val="50000"/>
                  </a:schemeClr>
                </a:solidFill>
              </a:rPr>
              <a:t>from </a:t>
            </a:r>
            <a:r>
              <a:rPr lang="en-US" dirty="0">
                <a:solidFill>
                  <a:schemeClr val="bg1">
                    <a:lumMod val="50000"/>
                    <a:lumOff val="50000"/>
                  </a:schemeClr>
                </a:solidFill>
                <a:hlinkClick r:id="rId4">
                  <a:extLst>
                    <a:ext uri="{A12FA001-AC4F-418D-AE19-62706E023703}">
                      <ahyp:hlinkClr xmlns:ahyp="http://schemas.microsoft.com/office/drawing/2018/hyperlinkcolor" val="tx"/>
                    </a:ext>
                  </a:extLst>
                </a:hlinkClick>
              </a:rPr>
              <a:t>https://www.quora.com/What-is-a-defeat-device-in-auto-making</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VW admits emissions scandal was caused by 'whole chain' of failures. (2015, December 10). Retrieved from </a:t>
            </a:r>
            <a:r>
              <a:rPr lang="en-US" dirty="0">
                <a:solidFill>
                  <a:schemeClr val="bg1">
                    <a:lumMod val="50000"/>
                    <a:lumOff val="50000"/>
                  </a:schemeClr>
                </a:solidFill>
              </a:rPr>
              <a:t>https://</a:t>
            </a:r>
            <a:r>
              <a:rPr lang="en-US" dirty="0" err="1">
                <a:solidFill>
                  <a:schemeClr val="bg1">
                    <a:lumMod val="50000"/>
                    <a:lumOff val="50000"/>
                  </a:schemeClr>
                </a:solidFill>
              </a:rPr>
              <a:t>www.theguardian.com</a:t>
            </a:r>
            <a:r>
              <a:rPr lang="en-US" dirty="0">
                <a:solidFill>
                  <a:schemeClr val="bg1">
                    <a:lumMod val="50000"/>
                    <a:lumOff val="50000"/>
                  </a:schemeClr>
                </a:solidFill>
              </a:rPr>
              <a:t>/business/2015/dec/10/volkswagen-emissions-scandal-systematic-failures-hans-dieter-potsch</a:t>
            </a: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280883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997635" y="2887797"/>
            <a:ext cx="5943600" cy="1082406"/>
          </a:xfrm>
        </p:spPr>
        <p:txBody>
          <a:bodyPr/>
          <a:lstStyle/>
          <a:p>
            <a:r>
              <a:rPr lang="en-US" dirty="0"/>
              <a:t>Questions?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12</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693347" y="1636317"/>
            <a:ext cx="5276088" cy="646331"/>
          </a:xfrm>
          <a:prstGeom prst="rect">
            <a:avLst/>
          </a:prstGeom>
          <a:noFill/>
        </p:spPr>
        <p:txBody>
          <a:bodyPr wrap="square" rtlCol="0">
            <a:spAutoFit/>
          </a:bodyPr>
          <a:lstStyle/>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363928433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667000" y="1302026"/>
            <a:ext cx="5555456" cy="1425577"/>
          </a:xfrm>
        </p:spPr>
        <p:txBody>
          <a:bodyPr/>
          <a:lstStyle/>
          <a:p>
            <a:r>
              <a:rPr lang="en-US" dirty="0"/>
              <a:t>Amazon AI Recruiting Tool Gender Bias</a:t>
            </a:r>
          </a:p>
        </p:txBody>
      </p:sp>
      <p:sp>
        <p:nvSpPr>
          <p:cNvPr id="3" name="Rectangle 2"/>
          <p:cNvSpPr>
            <a:spLocks noGrp="1"/>
          </p:cNvSpPr>
          <p:nvPr>
            <p:ph type="subTitle" idx="1"/>
          </p:nvPr>
        </p:nvSpPr>
        <p:spPr>
          <a:xfrm>
            <a:off x="4419600" y="3849666"/>
            <a:ext cx="4183856" cy="1712934"/>
          </a:xfrm>
        </p:spPr>
        <p:txBody>
          <a:bodyPr>
            <a:normAutofit/>
          </a:bodyPr>
          <a:lstStyle/>
          <a:p>
            <a:pPr algn="r"/>
            <a:r>
              <a:rPr lang="en-US" dirty="0" err="1"/>
              <a:t>Bala</a:t>
            </a:r>
            <a:r>
              <a:rPr lang="en-US" dirty="0"/>
              <a:t> Vignesh B</a:t>
            </a:r>
          </a:p>
          <a:p>
            <a:pPr algn="r"/>
            <a:r>
              <a:rPr lang="en-US" dirty="0"/>
              <a:t>Spring 2021</a:t>
            </a:r>
          </a:p>
          <a:p>
            <a:pPr algn="r"/>
            <a:r>
              <a:rPr lang="en-US" dirty="0"/>
              <a:t>Roger Engle</a:t>
            </a:r>
          </a:p>
        </p:txBody>
      </p:sp>
    </p:spTree>
    <p:extLst>
      <p:ext uri="{BB962C8B-B14F-4D97-AF65-F5344CB8AC3E}">
        <p14:creationId xmlns:p14="http://schemas.microsoft.com/office/powerpoint/2010/main" val="339355093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Agenda</a:t>
            </a:r>
          </a:p>
        </p:txBody>
      </p:sp>
      <p:sp>
        <p:nvSpPr>
          <p:cNvPr id="3" name="Rectangle 2"/>
          <p:cNvSpPr>
            <a:spLocks noGrp="1"/>
          </p:cNvSpPr>
          <p:nvPr>
            <p:ph idx="1"/>
          </p:nvPr>
        </p:nvSpPr>
        <p:spPr/>
        <p:txBody>
          <a:bodyPr>
            <a:normAutofit/>
          </a:bodyPr>
          <a:lstStyle/>
          <a:p>
            <a:pPr lvl="1"/>
            <a:r>
              <a:rPr lang="en-US" sz="1800" dirty="0"/>
              <a:t>What is this all about?</a:t>
            </a:r>
          </a:p>
          <a:p>
            <a:pPr lvl="1"/>
            <a:r>
              <a:rPr lang="en-US" sz="1800" dirty="0"/>
              <a:t>AI Recruiting Tool</a:t>
            </a:r>
          </a:p>
          <a:p>
            <a:pPr lvl="2"/>
            <a:r>
              <a:rPr lang="en-US" sz="1400" dirty="0"/>
              <a:t>Objective</a:t>
            </a:r>
          </a:p>
          <a:p>
            <a:pPr lvl="2"/>
            <a:r>
              <a:rPr lang="en-US" sz="1400" dirty="0"/>
              <a:t>Data</a:t>
            </a:r>
          </a:p>
          <a:p>
            <a:pPr lvl="1"/>
            <a:r>
              <a:rPr lang="en-US" sz="1800" dirty="0"/>
              <a:t>Affected Community</a:t>
            </a:r>
          </a:p>
          <a:p>
            <a:pPr lvl="1"/>
            <a:r>
              <a:rPr lang="en-US" sz="1800" dirty="0"/>
              <a:t>Engineering Team Ethics</a:t>
            </a:r>
          </a:p>
          <a:p>
            <a:pPr lvl="1"/>
            <a:r>
              <a:rPr lang="en-US" sz="1800" dirty="0"/>
              <a:t>Conclusion</a:t>
            </a:r>
          </a:p>
          <a:p>
            <a:pPr lvl="1"/>
            <a:r>
              <a:rPr lang="en-US" sz="1800" dirty="0"/>
              <a:t>Questions.</a:t>
            </a:r>
          </a:p>
          <a:p>
            <a:pPr lvl="1"/>
            <a:endParaRPr lang="en-US" sz="1800" dirty="0"/>
          </a:p>
          <a:p>
            <a:pPr lvl="2"/>
            <a:endParaRPr lang="en-US" sz="1400" dirty="0"/>
          </a:p>
          <a:p>
            <a:pPr marL="537210" lvl="1" indent="0">
              <a:buNone/>
            </a:pP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14</a:t>
            </a:fld>
            <a:endParaRPr lang="en-US" dirty="0"/>
          </a:p>
        </p:txBody>
      </p:sp>
    </p:spTree>
    <p:extLst>
      <p:ext uri="{BB962C8B-B14F-4D97-AF65-F5344CB8AC3E}">
        <p14:creationId xmlns:p14="http://schemas.microsoft.com/office/powerpoint/2010/main" val="111864724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What is this all about?</a:t>
            </a:r>
          </a:p>
        </p:txBody>
      </p:sp>
      <p:sp>
        <p:nvSpPr>
          <p:cNvPr id="3" name="Rectangle 2"/>
          <p:cNvSpPr>
            <a:spLocks noGrp="1"/>
          </p:cNvSpPr>
          <p:nvPr>
            <p:ph idx="1"/>
          </p:nvPr>
        </p:nvSpPr>
        <p:spPr/>
        <p:txBody>
          <a:bodyPr>
            <a:normAutofit/>
          </a:bodyPr>
          <a:lstStyle/>
          <a:p>
            <a:pPr marL="537210" lvl="1" indent="0">
              <a:lnSpc>
                <a:spcPct val="150000"/>
              </a:lnSpc>
              <a:buNone/>
            </a:pPr>
            <a:r>
              <a:rPr lang="en-US" dirty="0"/>
              <a:t>	In 2014, Amazon explored to automate the Hiring process using Artificial Intelligence by giving stars from one to five for their candidates. By 2014 Company realized their new system is not giving proper rating for Software jobs in Gender Neutral ways. This is all because of the training data where most resume comes from the Male in the organization.</a:t>
            </a:r>
          </a:p>
          <a:p>
            <a:pPr lvl="2"/>
            <a:endParaRPr lang="en-US" sz="1400" dirty="0"/>
          </a:p>
          <a:p>
            <a:pPr marL="537210" lvl="1" indent="0">
              <a:buNone/>
            </a:pP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15</a:t>
            </a:fld>
            <a:endParaRPr lang="en-US" dirty="0"/>
          </a:p>
        </p:txBody>
      </p:sp>
    </p:spTree>
    <p:extLst>
      <p:ext uri="{BB962C8B-B14F-4D97-AF65-F5344CB8AC3E}">
        <p14:creationId xmlns:p14="http://schemas.microsoft.com/office/powerpoint/2010/main" val="208757206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323610"/>
            <a:ext cx="6019800" cy="799306"/>
          </a:xfrm>
        </p:spPr>
        <p:txBody>
          <a:bodyPr/>
          <a:lstStyle/>
          <a:p>
            <a:r>
              <a:rPr lang="en-US" dirty="0"/>
              <a:t>AI Recruiting Tool</a:t>
            </a:r>
            <a:br>
              <a:rPr lang="en-US" dirty="0"/>
            </a:br>
            <a:r>
              <a:rPr lang="en-US" dirty="0"/>
              <a:t>	</a:t>
            </a:r>
            <a:r>
              <a:rPr lang="en-US" sz="3600" dirty="0"/>
              <a:t>-</a:t>
            </a:r>
            <a:r>
              <a:rPr lang="en-US" dirty="0"/>
              <a:t> </a:t>
            </a:r>
            <a:r>
              <a:rPr lang="en-US" sz="3200" dirty="0"/>
              <a:t>Objective</a:t>
            </a:r>
          </a:p>
        </p:txBody>
      </p:sp>
      <p:sp>
        <p:nvSpPr>
          <p:cNvPr id="3" name="Rectangle 2"/>
          <p:cNvSpPr>
            <a:spLocks noGrp="1"/>
          </p:cNvSpPr>
          <p:nvPr>
            <p:ph idx="1"/>
          </p:nvPr>
        </p:nvSpPr>
        <p:spPr/>
        <p:txBody>
          <a:bodyPr>
            <a:normAutofit lnSpcReduction="10000"/>
          </a:bodyPr>
          <a:lstStyle/>
          <a:p>
            <a:pPr marL="537210" lvl="1" indent="0">
              <a:lnSpc>
                <a:spcPct val="150000"/>
              </a:lnSpc>
              <a:buNone/>
            </a:pPr>
            <a:r>
              <a:rPr lang="en-US" dirty="0"/>
              <a:t>	 First Step of any Recruiting process is to identify the Potential candidate for a position. In amazon, each job might get 1000+ job applications, in order to review those 1000+ resumes, an AI tool was explored to filter the top 100 Resumes.</a:t>
            </a:r>
          </a:p>
          <a:p>
            <a:pPr marL="537210" lvl="1" indent="0">
              <a:lnSpc>
                <a:spcPct val="150000"/>
              </a:lnSpc>
              <a:buNone/>
            </a:pPr>
            <a:r>
              <a:rPr lang="en-US" sz="1800" dirty="0"/>
              <a:t>	</a:t>
            </a:r>
            <a:r>
              <a:rPr lang="en-US" dirty="0"/>
              <a:t>Human Recruiter never trust resume alone, But not sure why Amazon thinks information in resume is sufficient.</a:t>
            </a:r>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16</a:t>
            </a:fld>
            <a:endParaRPr lang="en-US" dirty="0"/>
          </a:p>
        </p:txBody>
      </p:sp>
    </p:spTree>
    <p:extLst>
      <p:ext uri="{BB962C8B-B14F-4D97-AF65-F5344CB8AC3E}">
        <p14:creationId xmlns:p14="http://schemas.microsoft.com/office/powerpoint/2010/main" val="103084985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477000" cy="799306"/>
          </a:xfrm>
        </p:spPr>
        <p:txBody>
          <a:bodyPr/>
          <a:lstStyle/>
          <a:p>
            <a:r>
              <a:rPr lang="en-US" dirty="0"/>
              <a:t>AI Recruiting Tool</a:t>
            </a:r>
            <a:br>
              <a:rPr lang="en-US" dirty="0"/>
            </a:br>
            <a:r>
              <a:rPr lang="en-US" dirty="0"/>
              <a:t>	</a:t>
            </a:r>
            <a:r>
              <a:rPr lang="en-US" sz="3600" dirty="0"/>
              <a:t>- Data </a:t>
            </a:r>
          </a:p>
        </p:txBody>
      </p:sp>
      <p:sp>
        <p:nvSpPr>
          <p:cNvPr id="3" name="Rectangle 2"/>
          <p:cNvSpPr>
            <a:spLocks noGrp="1"/>
          </p:cNvSpPr>
          <p:nvPr>
            <p:ph idx="1"/>
          </p:nvPr>
        </p:nvSpPr>
        <p:spPr/>
        <p:txBody>
          <a:bodyPr>
            <a:normAutofit/>
          </a:bodyPr>
          <a:lstStyle/>
          <a:p>
            <a:pPr marL="537210" lvl="1" indent="0">
              <a:lnSpc>
                <a:spcPct val="150000"/>
              </a:lnSpc>
              <a:buNone/>
            </a:pPr>
            <a:r>
              <a:rPr lang="en-US" dirty="0"/>
              <a:t>	</a:t>
            </a: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17</a:t>
            </a:fld>
            <a:endParaRPr lang="en-US" dirty="0"/>
          </a:p>
        </p:txBody>
      </p:sp>
      <p:sp>
        <p:nvSpPr>
          <p:cNvPr id="6" name="Rounded Rectangle 5">
            <a:extLst>
              <a:ext uri="{FF2B5EF4-FFF2-40B4-BE49-F238E27FC236}">
                <a16:creationId xmlns:a16="http://schemas.microsoft.com/office/drawing/2014/main" id="{E6FB3A4F-03A8-E842-A76E-39C4CFF0910C}"/>
              </a:ext>
            </a:extLst>
          </p:cNvPr>
          <p:cNvSpPr/>
          <p:nvPr/>
        </p:nvSpPr>
        <p:spPr>
          <a:xfrm>
            <a:off x="4321866" y="1766149"/>
            <a:ext cx="990600" cy="3733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a:t>
            </a:r>
          </a:p>
        </p:txBody>
      </p:sp>
      <p:pic>
        <p:nvPicPr>
          <p:cNvPr id="9" name="Graphic 8" descr="Document with solid fill">
            <a:extLst>
              <a:ext uri="{FF2B5EF4-FFF2-40B4-BE49-F238E27FC236}">
                <a16:creationId xmlns:a16="http://schemas.microsoft.com/office/drawing/2014/main" id="{C9493371-C377-F94C-9B01-EBF7990E47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6800" y="1850467"/>
            <a:ext cx="914400" cy="914400"/>
          </a:xfrm>
          <a:prstGeom prst="rect">
            <a:avLst/>
          </a:prstGeom>
        </p:spPr>
      </p:pic>
      <p:pic>
        <p:nvPicPr>
          <p:cNvPr id="10" name="Graphic 9" descr="Document with solid fill">
            <a:extLst>
              <a:ext uri="{FF2B5EF4-FFF2-40B4-BE49-F238E27FC236}">
                <a16:creationId xmlns:a16="http://schemas.microsoft.com/office/drawing/2014/main" id="{E8439143-F7F5-FF4C-862E-8F2F85AFB4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6400" y="2123263"/>
            <a:ext cx="914400" cy="914400"/>
          </a:xfrm>
          <a:prstGeom prst="rect">
            <a:avLst/>
          </a:prstGeom>
        </p:spPr>
      </p:pic>
      <p:pic>
        <p:nvPicPr>
          <p:cNvPr id="11" name="Graphic 10" descr="Document with solid fill">
            <a:extLst>
              <a:ext uri="{FF2B5EF4-FFF2-40B4-BE49-F238E27FC236}">
                <a16:creationId xmlns:a16="http://schemas.microsoft.com/office/drawing/2014/main" id="{6A504556-0F33-0049-9E90-4AB588B33F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7203" y="2488404"/>
            <a:ext cx="914400" cy="914400"/>
          </a:xfrm>
          <a:prstGeom prst="rect">
            <a:avLst/>
          </a:prstGeom>
        </p:spPr>
      </p:pic>
      <p:pic>
        <p:nvPicPr>
          <p:cNvPr id="12" name="Graphic 11" descr="Document with solid fill">
            <a:extLst>
              <a:ext uri="{FF2B5EF4-FFF2-40B4-BE49-F238E27FC236}">
                <a16:creationId xmlns:a16="http://schemas.microsoft.com/office/drawing/2014/main" id="{8E1B7FF4-EE19-8D45-B357-1BD60DC09A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002" y="3251531"/>
            <a:ext cx="914400" cy="914400"/>
          </a:xfrm>
          <a:prstGeom prst="rect">
            <a:avLst/>
          </a:prstGeom>
        </p:spPr>
      </p:pic>
      <p:pic>
        <p:nvPicPr>
          <p:cNvPr id="13" name="Graphic 12" descr="Document with solid fill">
            <a:extLst>
              <a:ext uri="{FF2B5EF4-FFF2-40B4-BE49-F238E27FC236}">
                <a16:creationId xmlns:a16="http://schemas.microsoft.com/office/drawing/2014/main" id="{778280C6-0FA3-0641-B225-752E35C8E6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16103" y="3290945"/>
            <a:ext cx="914400" cy="914400"/>
          </a:xfrm>
          <a:prstGeom prst="rect">
            <a:avLst/>
          </a:prstGeom>
        </p:spPr>
      </p:pic>
      <p:pic>
        <p:nvPicPr>
          <p:cNvPr id="14" name="Graphic 13" descr="Document with solid fill">
            <a:extLst>
              <a:ext uri="{FF2B5EF4-FFF2-40B4-BE49-F238E27FC236}">
                <a16:creationId xmlns:a16="http://schemas.microsoft.com/office/drawing/2014/main" id="{5E6C7BEF-9FD8-EB4A-8810-6D9B7275A1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7203" y="3339669"/>
            <a:ext cx="914400" cy="914400"/>
          </a:xfrm>
          <a:prstGeom prst="rect">
            <a:avLst/>
          </a:prstGeom>
        </p:spPr>
      </p:pic>
      <p:pic>
        <p:nvPicPr>
          <p:cNvPr id="15" name="Graphic 14" descr="Document with solid fill">
            <a:extLst>
              <a:ext uri="{FF2B5EF4-FFF2-40B4-BE49-F238E27FC236}">
                <a16:creationId xmlns:a16="http://schemas.microsoft.com/office/drawing/2014/main" id="{8FBB3DB8-011A-9A40-9E3C-B46A8BCC85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217" y="4971265"/>
            <a:ext cx="914400" cy="914400"/>
          </a:xfrm>
          <a:prstGeom prst="rect">
            <a:avLst/>
          </a:prstGeom>
        </p:spPr>
      </p:pic>
      <p:pic>
        <p:nvPicPr>
          <p:cNvPr id="16" name="Graphic 15" descr="Document with solid fill">
            <a:extLst>
              <a:ext uri="{FF2B5EF4-FFF2-40B4-BE49-F238E27FC236}">
                <a16:creationId xmlns:a16="http://schemas.microsoft.com/office/drawing/2014/main" id="{4757159D-6B62-B04E-AFF1-3B2B348A4C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6400" y="4553479"/>
            <a:ext cx="914400" cy="914400"/>
          </a:xfrm>
          <a:prstGeom prst="rect">
            <a:avLst/>
          </a:prstGeom>
        </p:spPr>
      </p:pic>
      <p:pic>
        <p:nvPicPr>
          <p:cNvPr id="17" name="Graphic 16" descr="Document with solid fill">
            <a:extLst>
              <a:ext uri="{FF2B5EF4-FFF2-40B4-BE49-F238E27FC236}">
                <a16:creationId xmlns:a16="http://schemas.microsoft.com/office/drawing/2014/main" id="{EDE06B0B-9979-6D46-92F4-10C49EBBCD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5634" y="4231430"/>
            <a:ext cx="914400" cy="914400"/>
          </a:xfrm>
          <a:prstGeom prst="rect">
            <a:avLst/>
          </a:prstGeom>
        </p:spPr>
      </p:pic>
      <p:pic>
        <p:nvPicPr>
          <p:cNvPr id="18" name="Graphic 17" descr="Document with solid fill">
            <a:extLst>
              <a:ext uri="{FF2B5EF4-FFF2-40B4-BE49-F238E27FC236}">
                <a16:creationId xmlns:a16="http://schemas.microsoft.com/office/drawing/2014/main" id="{AC12C402-93B2-A54D-8F03-84219E204E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2881" y="3376830"/>
            <a:ext cx="914400" cy="914400"/>
          </a:xfrm>
          <a:prstGeom prst="rect">
            <a:avLst/>
          </a:prstGeom>
        </p:spPr>
      </p:pic>
      <p:pic>
        <p:nvPicPr>
          <p:cNvPr id="19" name="Graphic 18" descr="Document with solid fill">
            <a:extLst>
              <a:ext uri="{FF2B5EF4-FFF2-40B4-BE49-F238E27FC236}">
                <a16:creationId xmlns:a16="http://schemas.microsoft.com/office/drawing/2014/main" id="{4065F763-1874-6545-B94B-325263FF24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6500" y="2667000"/>
            <a:ext cx="914400" cy="914400"/>
          </a:xfrm>
          <a:prstGeom prst="rect">
            <a:avLst/>
          </a:prstGeom>
        </p:spPr>
      </p:pic>
      <p:pic>
        <p:nvPicPr>
          <p:cNvPr id="20" name="Graphic 19" descr="Document with solid fill">
            <a:extLst>
              <a:ext uri="{FF2B5EF4-FFF2-40B4-BE49-F238E27FC236}">
                <a16:creationId xmlns:a16="http://schemas.microsoft.com/office/drawing/2014/main" id="{75A6FC8B-F928-B84E-8DCA-BF45F3C4D8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94783" y="3773876"/>
            <a:ext cx="914400" cy="914400"/>
          </a:xfrm>
          <a:prstGeom prst="rect">
            <a:avLst/>
          </a:prstGeom>
        </p:spPr>
      </p:pic>
      <p:sp>
        <p:nvSpPr>
          <p:cNvPr id="22" name="Rectangle 21">
            <a:extLst>
              <a:ext uri="{FF2B5EF4-FFF2-40B4-BE49-F238E27FC236}">
                <a16:creationId xmlns:a16="http://schemas.microsoft.com/office/drawing/2014/main" id="{D3AE065F-2AB8-D44A-8B8A-5BBAF5CA9155}"/>
              </a:ext>
            </a:extLst>
          </p:cNvPr>
          <p:cNvSpPr/>
          <p:nvPr/>
        </p:nvSpPr>
        <p:spPr>
          <a:xfrm>
            <a:off x="2682903" y="6019800"/>
            <a:ext cx="3603597" cy="665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Past 10 years Successful Resumes</a:t>
            </a:r>
          </a:p>
        </p:txBody>
      </p:sp>
      <p:cxnSp>
        <p:nvCxnSpPr>
          <p:cNvPr id="24" name="Straight Arrow Connector 23">
            <a:extLst>
              <a:ext uri="{FF2B5EF4-FFF2-40B4-BE49-F238E27FC236}">
                <a16:creationId xmlns:a16="http://schemas.microsoft.com/office/drawing/2014/main" id="{275FF937-8076-3C46-8DAB-6786422CC29C}"/>
              </a:ext>
            </a:extLst>
          </p:cNvPr>
          <p:cNvCxnSpPr>
            <a:stCxn id="6" idx="3"/>
          </p:cNvCxnSpPr>
          <p:nvPr/>
        </p:nvCxnSpPr>
        <p:spPr>
          <a:xfrm flipV="1">
            <a:off x="5312466" y="3620814"/>
            <a:ext cx="783534" cy="1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2BB5B31-3C89-7648-B8D2-4FE57C3DD097}"/>
              </a:ext>
            </a:extLst>
          </p:cNvPr>
          <p:cNvCxnSpPr>
            <a:endCxn id="6" idx="2"/>
          </p:cNvCxnSpPr>
          <p:nvPr/>
        </p:nvCxnSpPr>
        <p:spPr>
          <a:xfrm flipV="1">
            <a:off x="4817166" y="5499949"/>
            <a:ext cx="0" cy="519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29961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3130" y="324071"/>
            <a:ext cx="6086475" cy="609402"/>
          </a:xfrm>
        </p:spPr>
        <p:txBody>
          <a:bodyPr/>
          <a:lstStyle/>
          <a:p>
            <a:r>
              <a:rPr lang="en-US" b="0" dirty="0"/>
              <a:t> </a:t>
            </a:r>
            <a:r>
              <a:rPr lang="en-US" dirty="0"/>
              <a:t>Affected</a:t>
            </a:r>
            <a:r>
              <a:rPr lang="en-US" b="0" dirty="0"/>
              <a:t> </a:t>
            </a:r>
            <a:r>
              <a:rPr lang="en-US" dirty="0"/>
              <a:t>Community</a:t>
            </a:r>
          </a:p>
        </p:txBody>
      </p:sp>
      <p:sp>
        <p:nvSpPr>
          <p:cNvPr id="5" name="Footer Placeholder 4">
            <a:extLst>
              <a:ext uri="{FF2B5EF4-FFF2-40B4-BE49-F238E27FC236}">
                <a16:creationId xmlns:a16="http://schemas.microsoft.com/office/drawing/2014/main" id="{1D6FE538-2311-4065-976F-4BE902626094}"/>
              </a:ext>
            </a:extLst>
          </p:cNvPr>
          <p:cNvSpPr>
            <a:spLocks noGrp="1"/>
          </p:cNvSpPr>
          <p:nvPr>
            <p:ph type="ftr" sz="quarter" idx="10"/>
          </p:nvPr>
        </p:nvSpPr>
        <p:spPr/>
        <p:txBody>
          <a:bodyPr/>
          <a:lstStyle>
            <a:lvl1pPr>
              <a:defRPr/>
            </a:lvl1pPr>
          </a:lstStyle>
          <a:p>
            <a:r>
              <a:rPr lang="en-US" dirty="0" err="1"/>
              <a:t>Bala</a:t>
            </a:r>
            <a:r>
              <a:rPr lang="en-US" dirty="0"/>
              <a:t> Vignesh</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18</a:t>
            </a:fld>
            <a:endParaRPr lang="en-US" dirty="0"/>
          </a:p>
        </p:txBody>
      </p:sp>
      <p:sp>
        <p:nvSpPr>
          <p:cNvPr id="7" name="TextBox 6">
            <a:extLst>
              <a:ext uri="{FF2B5EF4-FFF2-40B4-BE49-F238E27FC236}">
                <a16:creationId xmlns:a16="http://schemas.microsoft.com/office/drawing/2014/main" id="{95357D0B-AAB6-574F-8DF7-096806D95063}"/>
              </a:ext>
            </a:extLst>
          </p:cNvPr>
          <p:cNvSpPr txBox="1"/>
          <p:nvPr/>
        </p:nvSpPr>
        <p:spPr>
          <a:xfrm>
            <a:off x="647700" y="934136"/>
            <a:ext cx="7848600" cy="2677656"/>
          </a:xfrm>
          <a:prstGeom prst="rect">
            <a:avLst/>
          </a:prstGeom>
          <a:noFill/>
        </p:spPr>
        <p:txBody>
          <a:bodyPr wrap="square" rtlCol="0">
            <a:spAutoFit/>
          </a:bodyPr>
          <a:lstStyle/>
          <a:p>
            <a:pPr indent="457200"/>
            <a:r>
              <a:rPr lang="en-US" sz="2400" dirty="0">
                <a:solidFill>
                  <a:schemeClr val="bg1"/>
                </a:solidFill>
              </a:rPr>
              <a:t>In 2015 Amazon realized that their new tool is not </a:t>
            </a:r>
            <a:r>
              <a:rPr lang="en-US" sz="2400" dirty="0">
                <a:solidFill>
                  <a:schemeClr val="bg2"/>
                </a:solidFill>
              </a:rPr>
              <a:t>Gender-neutral</a:t>
            </a:r>
            <a:r>
              <a:rPr lang="en-US" sz="2400" dirty="0">
                <a:solidFill>
                  <a:schemeClr val="bg1"/>
                </a:solidFill>
              </a:rPr>
              <a:t> way. It unwittingly taught its AI to replicate the bias towards selecting male candidates that already existed in the overall hiring practice. It started penalizing the resumes with words like “Women” as in “Women Chess Club Captain” and graduates from all-women’s College’s.</a:t>
            </a:r>
          </a:p>
        </p:txBody>
      </p:sp>
      <p:pic>
        <p:nvPicPr>
          <p:cNvPr id="11" name="Picture 10" descr="Chart, bar chart&#10;&#10;Description automatically generated">
            <a:extLst>
              <a:ext uri="{FF2B5EF4-FFF2-40B4-BE49-F238E27FC236}">
                <a16:creationId xmlns:a16="http://schemas.microsoft.com/office/drawing/2014/main" id="{252A6D84-17A0-2E49-A520-379546223000}"/>
              </a:ext>
            </a:extLst>
          </p:cNvPr>
          <p:cNvPicPr>
            <a:picLocks noChangeAspect="1"/>
          </p:cNvPicPr>
          <p:nvPr/>
        </p:nvPicPr>
        <p:blipFill>
          <a:blip r:embed="rId3"/>
          <a:stretch>
            <a:fillRect/>
          </a:stretch>
        </p:blipFill>
        <p:spPr>
          <a:xfrm>
            <a:off x="1219200" y="3638296"/>
            <a:ext cx="7096034" cy="2994861"/>
          </a:xfrm>
          <a:prstGeom prst="rect">
            <a:avLst/>
          </a:prstGeom>
        </p:spPr>
      </p:pic>
    </p:spTree>
    <p:extLst>
      <p:ext uri="{BB962C8B-B14F-4D97-AF65-F5344CB8AC3E}">
        <p14:creationId xmlns:p14="http://schemas.microsoft.com/office/powerpoint/2010/main" val="321817273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Engineering Team Ethics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19</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867156" y="1399479"/>
            <a:ext cx="7819644" cy="4893647"/>
          </a:xfrm>
          <a:prstGeom prst="rect">
            <a:avLst/>
          </a:prstGeom>
          <a:noFill/>
        </p:spPr>
        <p:txBody>
          <a:bodyPr wrap="square" rtlCol="0">
            <a:spAutoFit/>
          </a:bodyPr>
          <a:lstStyle/>
          <a:p>
            <a:pPr>
              <a:lnSpc>
                <a:spcPct val="150000"/>
              </a:lnSpc>
            </a:pPr>
            <a:r>
              <a:rPr lang="en-US" sz="2400" dirty="0">
                <a:solidFill>
                  <a:srgbClr val="002060"/>
                </a:solidFill>
              </a:rPr>
              <a:t>	When the engineering team monitor the performance of the AI tool, they found that system is biased based on the training data they feed. They did a right thing to escalate the matter and edited the program to make them neutral,  But that was not enough for the Engineering team, Finally they disbanded the team because of the executives lost hope and Culture of the Amazon for the ethics.</a:t>
            </a:r>
          </a:p>
          <a:p>
            <a:endParaRPr lang="en-US" sz="2400" dirty="0">
              <a:solidFill>
                <a:srgbClr val="002060"/>
              </a:solidFill>
            </a:endParaRPr>
          </a:p>
        </p:txBody>
      </p:sp>
    </p:spTree>
    <p:extLst>
      <p:ext uri="{BB962C8B-B14F-4D97-AF65-F5344CB8AC3E}">
        <p14:creationId xmlns:p14="http://schemas.microsoft.com/office/powerpoint/2010/main" val="759566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Agenda</a:t>
            </a:r>
          </a:p>
        </p:txBody>
      </p:sp>
      <p:sp>
        <p:nvSpPr>
          <p:cNvPr id="3" name="Rectangle 2"/>
          <p:cNvSpPr>
            <a:spLocks noGrp="1"/>
          </p:cNvSpPr>
          <p:nvPr>
            <p:ph idx="1"/>
          </p:nvPr>
        </p:nvSpPr>
        <p:spPr/>
        <p:txBody>
          <a:bodyPr>
            <a:normAutofit/>
          </a:bodyPr>
          <a:lstStyle/>
          <a:p>
            <a:pPr lvl="1"/>
            <a:r>
              <a:rPr lang="en-US" sz="1800" dirty="0"/>
              <a:t>What is this all about?</a:t>
            </a:r>
          </a:p>
          <a:p>
            <a:pPr lvl="1"/>
            <a:r>
              <a:rPr lang="en-US" sz="1800" dirty="0"/>
              <a:t>Defect Device</a:t>
            </a:r>
          </a:p>
          <a:p>
            <a:pPr lvl="1"/>
            <a:r>
              <a:rPr lang="en-US" sz="1800" dirty="0"/>
              <a:t>Affected Models</a:t>
            </a:r>
          </a:p>
          <a:p>
            <a:pPr lvl="1"/>
            <a:r>
              <a:rPr lang="en-US" sz="1800" dirty="0"/>
              <a:t>Engineering Team Ethics</a:t>
            </a:r>
          </a:p>
          <a:p>
            <a:pPr lvl="1"/>
            <a:r>
              <a:rPr lang="en-US" sz="1800" dirty="0"/>
              <a:t>Damage to VW</a:t>
            </a:r>
          </a:p>
          <a:p>
            <a:pPr lvl="1"/>
            <a:r>
              <a:rPr lang="en-US" sz="1800" dirty="0"/>
              <a:t>Settlements</a:t>
            </a:r>
          </a:p>
          <a:p>
            <a:pPr lvl="1"/>
            <a:r>
              <a:rPr lang="en-US" sz="1800" dirty="0"/>
              <a:t>Conclusion</a:t>
            </a:r>
          </a:p>
          <a:p>
            <a:pPr lvl="1"/>
            <a:r>
              <a:rPr lang="en-US" sz="1800" dirty="0"/>
              <a:t>Questions.</a:t>
            </a:r>
          </a:p>
          <a:p>
            <a:pPr lvl="1"/>
            <a:endParaRPr lang="en-US" sz="1800" dirty="0"/>
          </a:p>
          <a:p>
            <a:pPr lvl="2"/>
            <a:endParaRPr lang="en-US" sz="1400" dirty="0"/>
          </a:p>
          <a:p>
            <a:pPr marL="537210" lvl="1" indent="0">
              <a:buNone/>
            </a:pP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Tree>
    <p:extLst>
      <p:ext uri="{BB962C8B-B14F-4D97-AF65-F5344CB8AC3E}">
        <p14:creationId xmlns:p14="http://schemas.microsoft.com/office/powerpoint/2010/main" val="40002770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Conclusions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20</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754230" y="1064968"/>
            <a:ext cx="7743444" cy="6117829"/>
          </a:xfrm>
          <a:prstGeom prst="rect">
            <a:avLst/>
          </a:prstGeom>
          <a:noFill/>
        </p:spPr>
        <p:txBody>
          <a:bodyPr wrap="square" rtlCol="0">
            <a:spAutoFit/>
          </a:bodyPr>
          <a:lstStyle/>
          <a:p>
            <a:pPr indent="457200">
              <a:lnSpc>
                <a:spcPct val="150000"/>
              </a:lnSpc>
            </a:pPr>
            <a:r>
              <a:rPr lang="en-US" sz="2400" dirty="0">
                <a:solidFill>
                  <a:srgbClr val="002060"/>
                </a:solidFill>
              </a:rPr>
              <a:t>“Failure is an option here. If things are not failing, you’re not innovating.”</a:t>
            </a:r>
          </a:p>
          <a:p>
            <a:pPr indent="457200">
              <a:lnSpc>
                <a:spcPct val="150000"/>
              </a:lnSpc>
            </a:pPr>
            <a:r>
              <a:rPr lang="en-US" sz="2400" dirty="0">
                <a:solidFill>
                  <a:srgbClr val="002060"/>
                </a:solidFill>
              </a:rPr>
              <a:t>				- Elon Musk</a:t>
            </a:r>
          </a:p>
          <a:p>
            <a:pPr indent="457200">
              <a:lnSpc>
                <a:spcPct val="150000"/>
              </a:lnSpc>
            </a:pPr>
            <a:r>
              <a:rPr lang="en-US" sz="2400" dirty="0">
                <a:solidFill>
                  <a:srgbClr val="002060"/>
                </a:solidFill>
              </a:rPr>
              <a:t>We don’t have to blame the AI for the Bias, this happened because the training data was biased. The most important thing Amazon did is once they find the issue they tried to resolve, Since this issue is not able to resolve, they dissolved the project which means lot to amazon.</a:t>
            </a:r>
          </a:p>
          <a:p>
            <a:pPr indent="457200">
              <a:lnSpc>
                <a:spcPct val="150000"/>
              </a:lnSpc>
            </a:pPr>
            <a:endParaRPr lang="en-US" sz="2400" dirty="0">
              <a:solidFill>
                <a:srgbClr val="002060"/>
              </a:solidFill>
            </a:endParaRPr>
          </a:p>
          <a:p>
            <a:pPr indent="457200">
              <a:lnSpc>
                <a:spcPct val="150000"/>
              </a:lnSpc>
            </a:pPr>
            <a:endParaRPr lang="en-US" sz="2400" dirty="0">
              <a:solidFill>
                <a:srgbClr val="002060"/>
              </a:solidFill>
            </a:endParaRPr>
          </a:p>
        </p:txBody>
      </p:sp>
    </p:spTree>
    <p:extLst>
      <p:ext uri="{BB962C8B-B14F-4D97-AF65-F5344CB8AC3E}">
        <p14:creationId xmlns:p14="http://schemas.microsoft.com/office/powerpoint/2010/main" val="67207247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References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21</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701585" y="1179117"/>
            <a:ext cx="7972044" cy="7600029"/>
          </a:xfrm>
          <a:prstGeom prst="rect">
            <a:avLst/>
          </a:prstGeom>
          <a:noFill/>
        </p:spPr>
        <p:txBody>
          <a:bodyPr wrap="square" rtlCol="0">
            <a:spAutoFit/>
          </a:bodyPr>
          <a:lstStyle/>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Amazon scraps secret AI recruiting tool that showed bias against women. (2018, October 10). Retrieved from </a:t>
            </a:r>
            <a:r>
              <a:rPr lang="en-US" dirty="0">
                <a:solidFill>
                  <a:schemeClr val="bg1">
                    <a:lumMod val="50000"/>
                    <a:lumOff val="50000"/>
                  </a:schemeClr>
                </a:solidFill>
                <a:hlinkClick r:id="rId3"/>
              </a:rPr>
              <a:t>https://www.reuters.com/article/us-amazon-com-jobs-automation-insight/amazon-scraps-secret-ai-recruiting-tool-that-showed-bias-against-women-idUSKCN1MK08G</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err="1">
                <a:solidFill>
                  <a:schemeClr val="bg1"/>
                </a:solidFill>
              </a:rPr>
              <a:t>Lauret</a:t>
            </a:r>
            <a:r>
              <a:rPr lang="en-US" dirty="0">
                <a:solidFill>
                  <a:schemeClr val="bg1"/>
                </a:solidFill>
              </a:rPr>
              <a:t>, J. (2019, August 16). Amazon’s sexist AI recruiting tool: how did it go so wrong? Medium. </a:t>
            </a:r>
            <a:r>
              <a:rPr lang="en-US" dirty="0">
                <a:solidFill>
                  <a:schemeClr val="bg1">
                    <a:lumMod val="50000"/>
                    <a:lumOff val="50000"/>
                  </a:schemeClr>
                </a:solidFill>
              </a:rPr>
              <a:t>https://</a:t>
            </a:r>
            <a:r>
              <a:rPr lang="en-US" dirty="0" err="1">
                <a:solidFill>
                  <a:schemeClr val="bg1">
                    <a:lumMod val="50000"/>
                    <a:lumOff val="50000"/>
                  </a:schemeClr>
                </a:solidFill>
              </a:rPr>
              <a:t>becominghuman.ai</a:t>
            </a:r>
            <a:r>
              <a:rPr lang="en-US" dirty="0">
                <a:solidFill>
                  <a:schemeClr val="bg1">
                    <a:lumMod val="50000"/>
                    <a:lumOff val="50000"/>
                  </a:schemeClr>
                </a:solidFill>
              </a:rPr>
              <a:t>/amazons-sexist-ai-recruiting-tool-how-did-it-go-so-wrong-e3d14816d98e</a:t>
            </a:r>
          </a:p>
          <a:p>
            <a:pPr marL="822960" lvl="1" indent="-285750">
              <a:spcBef>
                <a:spcPct val="20000"/>
              </a:spcBef>
              <a:spcAft>
                <a:spcPts val="1000"/>
              </a:spcAft>
              <a:buClr>
                <a:schemeClr val="accent1"/>
              </a:buClr>
              <a:buSzPct val="95000"/>
              <a:buFont typeface="Arial" panose="020B0604020202020204" pitchFamily="34" charset="0"/>
              <a:buChar char="•"/>
            </a:pPr>
            <a:r>
              <a:rPr lang="en-US" dirty="0" err="1">
                <a:solidFill>
                  <a:schemeClr val="bg1"/>
                </a:solidFill>
              </a:rPr>
              <a:t>Bika</a:t>
            </a:r>
            <a:r>
              <a:rPr lang="en-US" dirty="0">
                <a:solidFill>
                  <a:schemeClr val="bg1"/>
                </a:solidFill>
              </a:rPr>
              <a:t>, N. (2020, May 27). Don’t blame AI for gender bias – blame the data. Recruiting Resources: How to Recruit and Hire Better. </a:t>
            </a:r>
            <a:r>
              <a:rPr lang="en-US" dirty="0">
                <a:solidFill>
                  <a:schemeClr val="bg1">
                    <a:lumMod val="50000"/>
                    <a:lumOff val="50000"/>
                  </a:schemeClr>
                </a:solidFill>
                <a:hlinkClick r:id="rId4"/>
              </a:rPr>
              <a:t>https://resources.workable.com/stories-and-insights/ai-in-recruitment-amazon</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Hsu, J. (2020, July 29). AI Recruiting Tools Aim to Reduce Bias in the Hiring Process. IEEE Spectrum: Technology, Engineering, and Science News. </a:t>
            </a:r>
            <a:r>
              <a:rPr lang="en-US" dirty="0">
                <a:solidFill>
                  <a:schemeClr val="bg1">
                    <a:lumMod val="50000"/>
                    <a:lumOff val="50000"/>
                  </a:schemeClr>
                </a:solidFill>
                <a:hlinkClick r:id="rId5"/>
              </a:rPr>
              <a:t>https://spectrum.ieee.org/tech-talk/at-work/tech-careers/ai-tools-bias-hiring</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255202072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997635" y="2887797"/>
            <a:ext cx="5943600" cy="1082406"/>
          </a:xfrm>
        </p:spPr>
        <p:txBody>
          <a:bodyPr/>
          <a:lstStyle/>
          <a:p>
            <a:r>
              <a:rPr lang="en-US" dirty="0"/>
              <a:t>Questions?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22</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693347" y="1636317"/>
            <a:ext cx="5276088" cy="646331"/>
          </a:xfrm>
          <a:prstGeom prst="rect">
            <a:avLst/>
          </a:prstGeom>
          <a:noFill/>
        </p:spPr>
        <p:txBody>
          <a:bodyPr wrap="square" rtlCol="0">
            <a:spAutoFit/>
          </a:bodyPr>
          <a:lstStyle/>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172891171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667000" y="1302026"/>
            <a:ext cx="5555456" cy="1425577"/>
          </a:xfrm>
        </p:spPr>
        <p:txBody>
          <a:bodyPr/>
          <a:lstStyle/>
          <a:p>
            <a:r>
              <a:rPr lang="en-US" dirty="0"/>
              <a:t>Satyam Financial Fraud</a:t>
            </a:r>
          </a:p>
        </p:txBody>
      </p:sp>
      <p:sp>
        <p:nvSpPr>
          <p:cNvPr id="3" name="Rectangle 2"/>
          <p:cNvSpPr>
            <a:spLocks noGrp="1"/>
          </p:cNvSpPr>
          <p:nvPr>
            <p:ph type="subTitle" idx="1"/>
          </p:nvPr>
        </p:nvSpPr>
        <p:spPr>
          <a:xfrm>
            <a:off x="4419600" y="3849666"/>
            <a:ext cx="4183856" cy="1712934"/>
          </a:xfrm>
        </p:spPr>
        <p:txBody>
          <a:bodyPr>
            <a:normAutofit/>
          </a:bodyPr>
          <a:lstStyle/>
          <a:p>
            <a:pPr algn="r"/>
            <a:r>
              <a:rPr lang="en-US" dirty="0" err="1"/>
              <a:t>Bala</a:t>
            </a:r>
            <a:r>
              <a:rPr lang="en-US" dirty="0"/>
              <a:t> Vignesh B</a:t>
            </a:r>
          </a:p>
          <a:p>
            <a:pPr algn="r"/>
            <a:r>
              <a:rPr lang="en-US" dirty="0"/>
              <a:t>Spring 2021</a:t>
            </a:r>
          </a:p>
          <a:p>
            <a:pPr algn="r"/>
            <a:r>
              <a:rPr lang="en-US" dirty="0"/>
              <a:t>Roger Engle</a:t>
            </a:r>
          </a:p>
        </p:txBody>
      </p:sp>
    </p:spTree>
    <p:extLst>
      <p:ext uri="{BB962C8B-B14F-4D97-AF65-F5344CB8AC3E}">
        <p14:creationId xmlns:p14="http://schemas.microsoft.com/office/powerpoint/2010/main" val="39924933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Agenda</a:t>
            </a:r>
          </a:p>
        </p:txBody>
      </p:sp>
      <p:sp>
        <p:nvSpPr>
          <p:cNvPr id="3" name="Rectangle 2"/>
          <p:cNvSpPr>
            <a:spLocks noGrp="1"/>
          </p:cNvSpPr>
          <p:nvPr>
            <p:ph idx="1"/>
          </p:nvPr>
        </p:nvSpPr>
        <p:spPr/>
        <p:txBody>
          <a:bodyPr>
            <a:normAutofit/>
          </a:bodyPr>
          <a:lstStyle/>
          <a:p>
            <a:pPr lvl="1"/>
            <a:r>
              <a:rPr lang="en-US" sz="1800" dirty="0"/>
              <a:t>What is this all about?</a:t>
            </a:r>
          </a:p>
          <a:p>
            <a:pPr lvl="1"/>
            <a:r>
              <a:rPr lang="en-US" sz="1800" dirty="0"/>
              <a:t>Financial Fraud</a:t>
            </a:r>
          </a:p>
          <a:p>
            <a:pPr lvl="2"/>
            <a:r>
              <a:rPr lang="en-US" sz="1400" dirty="0"/>
              <a:t>Stagging</a:t>
            </a:r>
          </a:p>
          <a:p>
            <a:pPr lvl="2"/>
            <a:r>
              <a:rPr lang="en-US" sz="1400" dirty="0"/>
              <a:t>Auditor</a:t>
            </a:r>
          </a:p>
          <a:p>
            <a:pPr lvl="2"/>
            <a:r>
              <a:rPr lang="en-US" sz="1400" dirty="0"/>
              <a:t>Aftermath</a:t>
            </a:r>
          </a:p>
          <a:p>
            <a:pPr lvl="1"/>
            <a:r>
              <a:rPr lang="en-US" sz="1800" dirty="0"/>
              <a:t>Corporate Ethics</a:t>
            </a:r>
          </a:p>
          <a:p>
            <a:pPr lvl="1"/>
            <a:r>
              <a:rPr lang="en-US" sz="1800" dirty="0"/>
              <a:t>Conclusion</a:t>
            </a:r>
          </a:p>
          <a:p>
            <a:pPr lvl="1"/>
            <a:r>
              <a:rPr lang="en-US" sz="1800" dirty="0"/>
              <a:t>Questions.</a:t>
            </a:r>
          </a:p>
          <a:p>
            <a:pPr lvl="1"/>
            <a:endParaRPr lang="en-US" sz="1800" dirty="0"/>
          </a:p>
          <a:p>
            <a:pPr lvl="2"/>
            <a:endParaRPr lang="en-US" sz="1400" dirty="0"/>
          </a:p>
          <a:p>
            <a:pPr marL="537210" lvl="1" indent="0">
              <a:buNone/>
            </a:pP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24</a:t>
            </a:fld>
            <a:endParaRPr lang="en-US" dirty="0"/>
          </a:p>
        </p:txBody>
      </p:sp>
    </p:spTree>
    <p:extLst>
      <p:ext uri="{BB962C8B-B14F-4D97-AF65-F5344CB8AC3E}">
        <p14:creationId xmlns:p14="http://schemas.microsoft.com/office/powerpoint/2010/main" val="310043060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What is this all about?</a:t>
            </a:r>
          </a:p>
        </p:txBody>
      </p:sp>
      <p:sp>
        <p:nvSpPr>
          <p:cNvPr id="3" name="Rectangle 2"/>
          <p:cNvSpPr>
            <a:spLocks noGrp="1"/>
          </p:cNvSpPr>
          <p:nvPr>
            <p:ph idx="1"/>
          </p:nvPr>
        </p:nvSpPr>
        <p:spPr>
          <a:xfrm>
            <a:off x="0" y="1600200"/>
            <a:ext cx="8686800" cy="4572000"/>
          </a:xfrm>
        </p:spPr>
        <p:txBody>
          <a:bodyPr>
            <a:normAutofit/>
          </a:bodyPr>
          <a:lstStyle/>
          <a:p>
            <a:pPr marL="537210" lvl="1" indent="0">
              <a:lnSpc>
                <a:spcPct val="150000"/>
              </a:lnSpc>
              <a:buNone/>
            </a:pPr>
            <a:r>
              <a:rPr lang="en-US" dirty="0"/>
              <a:t>	 In 2009, India-based company Satyam Computer Services Chairman </a:t>
            </a:r>
            <a:r>
              <a:rPr lang="en-US" dirty="0" err="1"/>
              <a:t>Byrraju</a:t>
            </a:r>
            <a:r>
              <a:rPr lang="en-US" dirty="0"/>
              <a:t> Ramalinga Raju confessed about falsified account details. Securities and Exchange Commission charged Satyam with fraudulently overstating more than $1 billion over five years. Actions of Indian and U.S. authorities have transformed Satyam into a new company with new management and directors.</a:t>
            </a:r>
            <a:endParaRPr lang="en-US" sz="1400" dirty="0"/>
          </a:p>
          <a:p>
            <a:pPr marL="537210" lvl="1" indent="0">
              <a:buNone/>
            </a:pP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25</a:t>
            </a:fld>
            <a:endParaRPr lang="en-US" dirty="0"/>
          </a:p>
        </p:txBody>
      </p:sp>
    </p:spTree>
    <p:extLst>
      <p:ext uri="{BB962C8B-B14F-4D97-AF65-F5344CB8AC3E}">
        <p14:creationId xmlns:p14="http://schemas.microsoft.com/office/powerpoint/2010/main" val="223458784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323610"/>
            <a:ext cx="6019800" cy="799306"/>
          </a:xfrm>
        </p:spPr>
        <p:txBody>
          <a:bodyPr/>
          <a:lstStyle/>
          <a:p>
            <a:r>
              <a:rPr lang="en-US" dirty="0"/>
              <a:t>Financial Fraud</a:t>
            </a:r>
            <a:br>
              <a:rPr lang="en-US" dirty="0"/>
            </a:br>
            <a:r>
              <a:rPr lang="en-US" dirty="0"/>
              <a:t>	</a:t>
            </a:r>
            <a:r>
              <a:rPr lang="en-US" sz="3600" dirty="0"/>
              <a:t>-</a:t>
            </a:r>
            <a:r>
              <a:rPr lang="en-US" dirty="0"/>
              <a:t> </a:t>
            </a:r>
            <a:r>
              <a:rPr lang="en-US" sz="3200" dirty="0"/>
              <a:t>Stagging</a:t>
            </a:r>
          </a:p>
        </p:txBody>
      </p:sp>
      <p:sp>
        <p:nvSpPr>
          <p:cNvPr id="3" name="Rectangle 2"/>
          <p:cNvSpPr>
            <a:spLocks noGrp="1"/>
          </p:cNvSpPr>
          <p:nvPr>
            <p:ph idx="1"/>
          </p:nvPr>
        </p:nvSpPr>
        <p:spPr/>
        <p:txBody>
          <a:bodyPr>
            <a:normAutofit/>
          </a:bodyPr>
          <a:lstStyle/>
          <a:p>
            <a:pPr lvl="1">
              <a:lnSpc>
                <a:spcPct val="150000"/>
              </a:lnSpc>
            </a:pPr>
            <a:r>
              <a:rPr lang="en-US" dirty="0"/>
              <a:t>Large amount in non-Interests Bearing Accounts. </a:t>
            </a:r>
          </a:p>
          <a:p>
            <a:pPr lvl="1">
              <a:lnSpc>
                <a:spcPct val="150000"/>
              </a:lnSpc>
            </a:pPr>
            <a:r>
              <a:rPr lang="en-US" dirty="0"/>
              <a:t>6000 false invoices</a:t>
            </a:r>
          </a:p>
          <a:p>
            <a:pPr lvl="1">
              <a:lnSpc>
                <a:spcPct val="150000"/>
              </a:lnSpc>
            </a:pPr>
            <a:r>
              <a:rPr lang="en-US" dirty="0"/>
              <a:t>$1 Billion in fictitious cash balances vs 66 million</a:t>
            </a:r>
          </a:p>
          <a:p>
            <a:pPr lvl="1">
              <a:lnSpc>
                <a:spcPct val="150000"/>
              </a:lnSpc>
            </a:pPr>
            <a:r>
              <a:rPr lang="en-US" dirty="0"/>
              <a:t>Created False Bank statements</a:t>
            </a:r>
          </a:p>
          <a:p>
            <a:pPr lvl="1">
              <a:lnSpc>
                <a:spcPct val="150000"/>
              </a:lnSpc>
            </a:pPr>
            <a:r>
              <a:rPr lang="en-US" dirty="0"/>
              <a:t>False Record-Keeping</a:t>
            </a:r>
          </a:p>
          <a:p>
            <a:pPr lvl="1">
              <a:lnSpc>
                <a:spcPct val="150000"/>
              </a:lnSpc>
            </a:pPr>
            <a:r>
              <a:rPr lang="en-US" dirty="0"/>
              <a:t>Planning to buy other Companies owned </a:t>
            </a:r>
          </a:p>
          <a:p>
            <a:pPr lvl="1">
              <a:lnSpc>
                <a:spcPct val="150000"/>
              </a:lnSpc>
            </a:pPr>
            <a:endParaRPr lang="en-US" dirty="0"/>
          </a:p>
          <a:p>
            <a:pPr lvl="1">
              <a:lnSpc>
                <a:spcPct val="150000"/>
              </a:lnSpc>
            </a:pPr>
            <a:endParaRPr lang="en-US" dirty="0"/>
          </a:p>
          <a:p>
            <a:pPr lvl="1">
              <a:lnSpc>
                <a:spcPct val="150000"/>
              </a:lnSpc>
            </a:pPr>
            <a:endParaRPr lang="en-US" dirty="0"/>
          </a:p>
          <a:p>
            <a:pPr marL="537210" lvl="1" indent="0">
              <a:lnSpc>
                <a:spcPct val="150000"/>
              </a:lnSpc>
              <a:buNone/>
            </a:pPr>
            <a:endParaRPr lang="en-US" dirty="0"/>
          </a:p>
          <a:p>
            <a:pPr marL="537210" lvl="1" indent="0">
              <a:lnSpc>
                <a:spcPct val="150000"/>
              </a:lnSpc>
              <a:buNone/>
            </a:pPr>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26</a:t>
            </a:fld>
            <a:endParaRPr lang="en-US" dirty="0"/>
          </a:p>
        </p:txBody>
      </p:sp>
    </p:spTree>
    <p:extLst>
      <p:ext uri="{BB962C8B-B14F-4D97-AF65-F5344CB8AC3E}">
        <p14:creationId xmlns:p14="http://schemas.microsoft.com/office/powerpoint/2010/main" val="391822354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477000" cy="799306"/>
          </a:xfrm>
        </p:spPr>
        <p:txBody>
          <a:bodyPr/>
          <a:lstStyle/>
          <a:p>
            <a:r>
              <a:rPr lang="en-US" dirty="0"/>
              <a:t>Financial Fraud</a:t>
            </a:r>
            <a:br>
              <a:rPr lang="en-US" dirty="0"/>
            </a:br>
            <a:r>
              <a:rPr lang="en-US" dirty="0"/>
              <a:t>	</a:t>
            </a:r>
            <a:r>
              <a:rPr lang="en-US" sz="3600" dirty="0"/>
              <a:t>-</a:t>
            </a:r>
            <a:r>
              <a:rPr lang="en-US" dirty="0"/>
              <a:t> </a:t>
            </a:r>
            <a:r>
              <a:rPr lang="en-US" sz="3200" dirty="0"/>
              <a:t>Auditor</a:t>
            </a:r>
            <a:endParaRPr lang="en-US" sz="3600" dirty="0"/>
          </a:p>
        </p:txBody>
      </p:sp>
      <p:sp>
        <p:nvSpPr>
          <p:cNvPr id="3" name="Rectangle 2"/>
          <p:cNvSpPr>
            <a:spLocks noGrp="1"/>
          </p:cNvSpPr>
          <p:nvPr>
            <p:ph idx="1"/>
          </p:nvPr>
        </p:nvSpPr>
        <p:spPr>
          <a:xfrm>
            <a:off x="381000" y="1430427"/>
            <a:ext cx="8305800" cy="4572000"/>
          </a:xfrm>
        </p:spPr>
        <p:txBody>
          <a:bodyPr>
            <a:normAutofit fontScale="92500" lnSpcReduction="10000"/>
          </a:bodyPr>
          <a:lstStyle/>
          <a:p>
            <a:pPr lvl="1">
              <a:lnSpc>
                <a:spcPct val="150000"/>
              </a:lnSpc>
            </a:pPr>
            <a:r>
              <a:rPr lang="en-US" dirty="0"/>
              <a:t>PricewaterhouseCoopers was the auditor involved in the Financial Fraud. </a:t>
            </a:r>
          </a:p>
          <a:p>
            <a:pPr lvl="1">
              <a:lnSpc>
                <a:spcPct val="150000"/>
              </a:lnSpc>
            </a:pPr>
            <a:r>
              <a:rPr lang="en-US" dirty="0"/>
              <a:t>PWC was given two years ban by SEBI (Securities and Exchange Board of India) for their involvement in the scandal </a:t>
            </a:r>
          </a:p>
          <a:p>
            <a:pPr lvl="1">
              <a:lnSpc>
                <a:spcPct val="150000"/>
              </a:lnSpc>
            </a:pPr>
            <a:r>
              <a:rPr lang="en-US" dirty="0"/>
              <a:t>SEC fined 6 million. </a:t>
            </a:r>
          </a:p>
          <a:p>
            <a:pPr lvl="1">
              <a:lnSpc>
                <a:spcPct val="150000"/>
              </a:lnSpc>
            </a:pPr>
            <a:r>
              <a:rPr lang="en-US" dirty="0"/>
              <a:t>SEBI ordered disgorgement of over Rs 13 crore wrongful gains from the firm and 2 partners</a:t>
            </a: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27</a:t>
            </a:fld>
            <a:endParaRPr lang="en-US" dirty="0"/>
          </a:p>
        </p:txBody>
      </p:sp>
    </p:spTree>
    <p:extLst>
      <p:ext uri="{BB962C8B-B14F-4D97-AF65-F5344CB8AC3E}">
        <p14:creationId xmlns:p14="http://schemas.microsoft.com/office/powerpoint/2010/main" val="48895712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477000" cy="799306"/>
          </a:xfrm>
        </p:spPr>
        <p:txBody>
          <a:bodyPr/>
          <a:lstStyle/>
          <a:p>
            <a:r>
              <a:rPr lang="en-US" dirty="0"/>
              <a:t>Financial Fraud</a:t>
            </a:r>
            <a:br>
              <a:rPr lang="en-US" dirty="0"/>
            </a:br>
            <a:r>
              <a:rPr lang="en-US" dirty="0"/>
              <a:t>	</a:t>
            </a:r>
            <a:r>
              <a:rPr lang="en-US" sz="3600" dirty="0"/>
              <a:t>-</a:t>
            </a:r>
            <a:r>
              <a:rPr lang="en-US" dirty="0"/>
              <a:t> </a:t>
            </a:r>
            <a:r>
              <a:rPr lang="en-US" sz="3200" dirty="0"/>
              <a:t>Aftermath</a:t>
            </a:r>
            <a:endParaRPr lang="en-US" sz="3600" dirty="0"/>
          </a:p>
        </p:txBody>
      </p:sp>
      <p:sp>
        <p:nvSpPr>
          <p:cNvPr id="3" name="Rectangle 2"/>
          <p:cNvSpPr>
            <a:spLocks noGrp="1"/>
          </p:cNvSpPr>
          <p:nvPr>
            <p:ph idx="1"/>
          </p:nvPr>
        </p:nvSpPr>
        <p:spPr>
          <a:xfrm>
            <a:off x="1116496" y="1780302"/>
            <a:ext cx="8229600" cy="4572000"/>
          </a:xfrm>
        </p:spPr>
        <p:txBody>
          <a:bodyPr>
            <a:normAutofit/>
          </a:bodyPr>
          <a:lstStyle/>
          <a:p>
            <a:pPr lvl="1">
              <a:lnSpc>
                <a:spcPct val="150000"/>
              </a:lnSpc>
            </a:pPr>
            <a:r>
              <a:rPr lang="en-US" dirty="0"/>
              <a:t>Board of Directors Bared</a:t>
            </a:r>
          </a:p>
          <a:p>
            <a:pPr lvl="1">
              <a:lnSpc>
                <a:spcPct val="150000"/>
              </a:lnSpc>
            </a:pPr>
            <a:r>
              <a:rPr lang="en-US" dirty="0"/>
              <a:t>CEO and CFO in Judiciary Custody</a:t>
            </a:r>
          </a:p>
          <a:p>
            <a:pPr lvl="1">
              <a:lnSpc>
                <a:spcPct val="150000"/>
              </a:lnSpc>
            </a:pPr>
            <a:r>
              <a:rPr lang="en-US" dirty="0"/>
              <a:t>Stock market freeze</a:t>
            </a:r>
          </a:p>
          <a:p>
            <a:pPr lvl="1">
              <a:lnSpc>
                <a:spcPct val="150000"/>
              </a:lnSpc>
            </a:pPr>
            <a:r>
              <a:rPr lang="en-US" dirty="0"/>
              <a:t>Regulatory Fines</a:t>
            </a:r>
          </a:p>
          <a:p>
            <a:pPr lvl="1">
              <a:lnSpc>
                <a:spcPct val="150000"/>
              </a:lnSpc>
            </a:pPr>
            <a:r>
              <a:rPr lang="en-US" dirty="0"/>
              <a:t>Shareholders lost 2.3B $</a:t>
            </a:r>
          </a:p>
          <a:p>
            <a:pPr lvl="1">
              <a:lnSpc>
                <a:spcPct val="150000"/>
              </a:lnSpc>
            </a:pPr>
            <a:r>
              <a:rPr lang="en-US" dirty="0"/>
              <a:t>Merger to form Mahindra Satyam</a:t>
            </a:r>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28</a:t>
            </a:fld>
            <a:endParaRPr lang="en-US" dirty="0"/>
          </a:p>
        </p:txBody>
      </p:sp>
    </p:spTree>
    <p:extLst>
      <p:ext uri="{BB962C8B-B14F-4D97-AF65-F5344CB8AC3E}">
        <p14:creationId xmlns:p14="http://schemas.microsoft.com/office/powerpoint/2010/main" val="106929859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Corporate Ethics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29</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867156" y="1399479"/>
            <a:ext cx="7819644" cy="4455835"/>
          </a:xfrm>
          <a:prstGeom prst="rect">
            <a:avLst/>
          </a:prstGeom>
          <a:noFill/>
        </p:spPr>
        <p:txBody>
          <a:bodyPr wrap="square" rtlCol="0">
            <a:spAutoFit/>
          </a:bodyPr>
          <a:lstStyle/>
          <a:p>
            <a:pPr>
              <a:lnSpc>
                <a:spcPct val="150000"/>
              </a:lnSpc>
            </a:pPr>
            <a:r>
              <a:rPr lang="en-US" sz="2400" dirty="0">
                <a:solidFill>
                  <a:srgbClr val="002060"/>
                </a:solidFill>
              </a:rPr>
              <a:t>	Ethics in financial reporting is must for the organization and Economy. Four most important principles are</a:t>
            </a:r>
          </a:p>
          <a:p>
            <a:pPr marL="800100" lvl="1" indent="-342900">
              <a:lnSpc>
                <a:spcPct val="150000"/>
              </a:lnSpc>
              <a:buFont typeface="Arial" panose="020B0604020202020204" pitchFamily="34" charset="0"/>
              <a:buChar char="•"/>
            </a:pPr>
            <a:r>
              <a:rPr lang="en-US" sz="2400" dirty="0">
                <a:solidFill>
                  <a:srgbClr val="002060"/>
                </a:solidFill>
              </a:rPr>
              <a:t>Consistency</a:t>
            </a:r>
          </a:p>
          <a:p>
            <a:pPr marL="800100" lvl="1" indent="-342900">
              <a:lnSpc>
                <a:spcPct val="150000"/>
              </a:lnSpc>
              <a:buFont typeface="Arial" panose="020B0604020202020204" pitchFamily="34" charset="0"/>
              <a:buChar char="•"/>
            </a:pPr>
            <a:r>
              <a:rPr lang="en-US" sz="2400" dirty="0">
                <a:solidFill>
                  <a:srgbClr val="002060"/>
                </a:solidFill>
              </a:rPr>
              <a:t>Full disclosure</a:t>
            </a:r>
          </a:p>
          <a:p>
            <a:pPr marL="800100" lvl="1" indent="-342900">
              <a:lnSpc>
                <a:spcPct val="150000"/>
              </a:lnSpc>
              <a:buFont typeface="Arial" panose="020B0604020202020204" pitchFamily="34" charset="0"/>
              <a:buChar char="•"/>
            </a:pPr>
            <a:r>
              <a:rPr lang="en-US" sz="2400" dirty="0">
                <a:solidFill>
                  <a:srgbClr val="002060"/>
                </a:solidFill>
              </a:rPr>
              <a:t>Materiality(Not Missing the Significant Amount)</a:t>
            </a:r>
          </a:p>
          <a:p>
            <a:pPr marL="800100" lvl="1" indent="-342900">
              <a:lnSpc>
                <a:spcPct val="150000"/>
              </a:lnSpc>
              <a:buFont typeface="Arial" panose="020B0604020202020204" pitchFamily="34" charset="0"/>
              <a:buChar char="•"/>
            </a:pPr>
            <a:r>
              <a:rPr lang="en-US" sz="2400" dirty="0">
                <a:solidFill>
                  <a:srgbClr val="002060"/>
                </a:solidFill>
              </a:rPr>
              <a:t>Conservatism</a:t>
            </a:r>
          </a:p>
          <a:p>
            <a:pPr>
              <a:lnSpc>
                <a:spcPct val="150000"/>
              </a:lnSpc>
            </a:pPr>
            <a:endParaRPr lang="en-US" sz="2400" dirty="0">
              <a:solidFill>
                <a:srgbClr val="002060"/>
              </a:solidFill>
            </a:endParaRPr>
          </a:p>
        </p:txBody>
      </p:sp>
    </p:spTree>
    <p:extLst>
      <p:ext uri="{BB962C8B-B14F-4D97-AF65-F5344CB8AC3E}">
        <p14:creationId xmlns:p14="http://schemas.microsoft.com/office/powerpoint/2010/main" val="13014153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What is this all about?</a:t>
            </a:r>
          </a:p>
        </p:txBody>
      </p:sp>
      <p:sp>
        <p:nvSpPr>
          <p:cNvPr id="3" name="Rectangle 2"/>
          <p:cNvSpPr>
            <a:spLocks noGrp="1"/>
          </p:cNvSpPr>
          <p:nvPr>
            <p:ph idx="1"/>
          </p:nvPr>
        </p:nvSpPr>
        <p:spPr/>
        <p:txBody>
          <a:bodyPr>
            <a:normAutofit lnSpcReduction="10000"/>
          </a:bodyPr>
          <a:lstStyle/>
          <a:p>
            <a:pPr marL="537210" lvl="1" indent="0">
              <a:lnSpc>
                <a:spcPct val="150000"/>
              </a:lnSpc>
              <a:buNone/>
            </a:pPr>
            <a:r>
              <a:rPr lang="en-US" dirty="0"/>
              <a:t>	Environment Protection Agency (EPA)  charged Civil case against Volkswagen, Audi, Porsche group which violated the Clean Air Act. Nearly 590000 diesel vehicles impacted which sold from 2009-2015. All these vehicles have a software called Defect Devices which suppress pollutants under federal emission test. The pollutant we are talking about is Oxides of Nitrogen which can cause serious health effects.</a:t>
            </a:r>
          </a:p>
          <a:p>
            <a:pPr lvl="2"/>
            <a:endParaRPr lang="en-US" sz="1400" dirty="0"/>
          </a:p>
          <a:p>
            <a:pPr marL="537210" lvl="1" indent="0">
              <a:buNone/>
            </a:pP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a:t>
            </a:fld>
            <a:endParaRPr lang="en-US" dirty="0"/>
          </a:p>
        </p:txBody>
      </p:sp>
    </p:spTree>
    <p:extLst>
      <p:ext uri="{BB962C8B-B14F-4D97-AF65-F5344CB8AC3E}">
        <p14:creationId xmlns:p14="http://schemas.microsoft.com/office/powerpoint/2010/main" val="215076897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Conclusions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30</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701585" y="1674417"/>
            <a:ext cx="7743444" cy="4455835"/>
          </a:xfrm>
          <a:prstGeom prst="rect">
            <a:avLst/>
          </a:prstGeom>
          <a:noFill/>
        </p:spPr>
        <p:txBody>
          <a:bodyPr wrap="square" rtlCol="0">
            <a:spAutoFit/>
          </a:bodyPr>
          <a:lstStyle/>
          <a:p>
            <a:pPr indent="457200">
              <a:lnSpc>
                <a:spcPct val="150000"/>
              </a:lnSpc>
            </a:pPr>
            <a:r>
              <a:rPr lang="en-US" sz="2400" dirty="0">
                <a:solidFill>
                  <a:srgbClr val="002060"/>
                </a:solidFill>
              </a:rPr>
              <a:t>Satyam Fraud which was started as a small marginal gap between the operating profit and the actuals. Gap started to grow over the years and Management finally not able to hide no longer from the public. Each firm has to-be very good in their financial report auditing else white-collar crimes will be there always. </a:t>
            </a:r>
          </a:p>
          <a:p>
            <a:pPr indent="457200">
              <a:lnSpc>
                <a:spcPct val="150000"/>
              </a:lnSpc>
            </a:pPr>
            <a:endParaRPr lang="en-US" sz="2400" dirty="0">
              <a:solidFill>
                <a:srgbClr val="002060"/>
              </a:solidFill>
            </a:endParaRPr>
          </a:p>
        </p:txBody>
      </p:sp>
    </p:spTree>
    <p:extLst>
      <p:ext uri="{BB962C8B-B14F-4D97-AF65-F5344CB8AC3E}">
        <p14:creationId xmlns:p14="http://schemas.microsoft.com/office/powerpoint/2010/main" val="256152514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References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31</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701585" y="1179117"/>
            <a:ext cx="7972044" cy="9626225"/>
          </a:xfrm>
          <a:prstGeom prst="rect">
            <a:avLst/>
          </a:prstGeom>
          <a:noFill/>
        </p:spPr>
        <p:txBody>
          <a:bodyPr wrap="square" rtlCol="0">
            <a:spAutoFit/>
          </a:bodyPr>
          <a:lstStyle/>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SEC Vs Satyam Computer Services (2011, April 5). The Securities and Exchange Commission.</a:t>
            </a:r>
            <a:r>
              <a:rPr lang="en-US" dirty="0">
                <a:solidFill>
                  <a:schemeClr val="bg1">
                    <a:lumMod val="50000"/>
                    <a:lumOff val="50000"/>
                  </a:schemeClr>
                </a:solidFill>
              </a:rPr>
              <a:t> </a:t>
            </a:r>
            <a:r>
              <a:rPr lang="en-US" dirty="0">
                <a:solidFill>
                  <a:schemeClr val="bg1">
                    <a:lumMod val="50000"/>
                    <a:lumOff val="50000"/>
                  </a:schemeClr>
                </a:solidFill>
                <a:hlinkClick r:id="rId3"/>
              </a:rPr>
              <a:t>https://www.sec.gov/divisions/enforce/claims/docs/satyam-complaint.pdf</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SEC Charges Satyam Computer Services With Financial Fraud. (2011, April 5). The Securities and Exchange Commission.</a:t>
            </a:r>
            <a:r>
              <a:rPr lang="en-US" dirty="0">
                <a:solidFill>
                  <a:schemeClr val="bg1">
                    <a:lumMod val="50000"/>
                    <a:lumOff val="50000"/>
                  </a:schemeClr>
                </a:solidFill>
              </a:rPr>
              <a:t> </a:t>
            </a:r>
            <a:r>
              <a:rPr lang="en-US" dirty="0">
                <a:solidFill>
                  <a:schemeClr val="bg1">
                    <a:lumMod val="50000"/>
                    <a:lumOff val="50000"/>
                  </a:schemeClr>
                </a:solidFill>
                <a:hlinkClick r:id="rId4"/>
              </a:rPr>
              <a:t>https://www.sec.gov/news/press/2011/2011-81.htm</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Wikipedia contributors. (2021, March 13). Satyam scandal. Wikipedia. </a:t>
            </a:r>
            <a:r>
              <a:rPr lang="en-US" dirty="0">
                <a:solidFill>
                  <a:schemeClr val="bg1">
                    <a:lumMod val="50000"/>
                    <a:lumOff val="50000"/>
                  </a:schemeClr>
                </a:solidFill>
                <a:hlinkClick r:id="rId5"/>
              </a:rPr>
              <a:t>https://en.wikipedia.org/wiki/Satyam_scandal</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BBC News. (2015, April 9). India Satyam Computers: B Ramalinga Raju jailed for fraud. </a:t>
            </a:r>
            <a:r>
              <a:rPr lang="en-US" dirty="0">
                <a:solidFill>
                  <a:schemeClr val="bg1">
                    <a:lumMod val="50000"/>
                    <a:lumOff val="50000"/>
                  </a:schemeClr>
                </a:solidFill>
                <a:hlinkClick r:id="rId6"/>
              </a:rPr>
              <a:t>https://www.bbc.com/news/world-asia-india-32229847</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Chen, G. (2009, January 8). Satyam scandal rattles confidence in accounting Big Four. U.S. </a:t>
            </a:r>
            <a:r>
              <a:rPr lang="en-US" dirty="0">
                <a:solidFill>
                  <a:schemeClr val="bg1">
                    <a:lumMod val="50000"/>
                    <a:lumOff val="50000"/>
                  </a:schemeClr>
                </a:solidFill>
                <a:hlinkClick r:id="rId7"/>
              </a:rPr>
              <a:t>https://www.reuters.com/article/satyam-accounting/satyam-scandal-rattles-confidence-in-accounting-big-four-idINHKG30879120090108</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323211208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997635" y="2887797"/>
            <a:ext cx="5943600" cy="1082406"/>
          </a:xfrm>
        </p:spPr>
        <p:txBody>
          <a:bodyPr/>
          <a:lstStyle/>
          <a:p>
            <a:r>
              <a:rPr lang="en-US" dirty="0"/>
              <a:t>Questions?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32</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693347" y="1636317"/>
            <a:ext cx="5276088" cy="646331"/>
          </a:xfrm>
          <a:prstGeom prst="rect">
            <a:avLst/>
          </a:prstGeom>
          <a:noFill/>
        </p:spPr>
        <p:txBody>
          <a:bodyPr wrap="square" rtlCol="0">
            <a:spAutoFit/>
          </a:bodyPr>
          <a:lstStyle/>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86784992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352800" y="1302026"/>
            <a:ext cx="4869656" cy="1425577"/>
          </a:xfrm>
        </p:spPr>
        <p:txBody>
          <a:bodyPr/>
          <a:lstStyle/>
          <a:p>
            <a:r>
              <a:rPr lang="en-US" dirty="0"/>
              <a:t>Wells Fargo</a:t>
            </a:r>
            <a:br>
              <a:rPr lang="en-US" dirty="0"/>
            </a:br>
            <a:r>
              <a:rPr lang="en-US" dirty="0"/>
              <a:t>Fake Account Scandal</a:t>
            </a:r>
          </a:p>
        </p:txBody>
      </p:sp>
      <p:sp>
        <p:nvSpPr>
          <p:cNvPr id="3" name="Rectangle 2"/>
          <p:cNvSpPr>
            <a:spLocks noGrp="1"/>
          </p:cNvSpPr>
          <p:nvPr>
            <p:ph type="subTitle" idx="1"/>
          </p:nvPr>
        </p:nvSpPr>
        <p:spPr>
          <a:xfrm>
            <a:off x="4419600" y="3849666"/>
            <a:ext cx="4183856" cy="1712934"/>
          </a:xfrm>
        </p:spPr>
        <p:txBody>
          <a:bodyPr>
            <a:normAutofit/>
          </a:bodyPr>
          <a:lstStyle/>
          <a:p>
            <a:pPr algn="r"/>
            <a:r>
              <a:rPr lang="en-US" dirty="0" err="1"/>
              <a:t>Bala</a:t>
            </a:r>
            <a:r>
              <a:rPr lang="en-US" dirty="0"/>
              <a:t> Vignesh B</a:t>
            </a:r>
          </a:p>
          <a:p>
            <a:pPr algn="r"/>
            <a:r>
              <a:rPr lang="en-US" dirty="0"/>
              <a:t>Spring 2021</a:t>
            </a:r>
          </a:p>
          <a:p>
            <a:pPr algn="r"/>
            <a:r>
              <a:rPr lang="en-US" dirty="0"/>
              <a:t>Roger Engle</a:t>
            </a:r>
          </a:p>
        </p:txBody>
      </p:sp>
    </p:spTree>
    <p:extLst>
      <p:ext uri="{BB962C8B-B14F-4D97-AF65-F5344CB8AC3E}">
        <p14:creationId xmlns:p14="http://schemas.microsoft.com/office/powerpoint/2010/main" val="154263187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Agenda</a:t>
            </a:r>
          </a:p>
        </p:txBody>
      </p:sp>
      <p:sp>
        <p:nvSpPr>
          <p:cNvPr id="3" name="Rectangle 2"/>
          <p:cNvSpPr>
            <a:spLocks noGrp="1"/>
          </p:cNvSpPr>
          <p:nvPr>
            <p:ph idx="1"/>
          </p:nvPr>
        </p:nvSpPr>
        <p:spPr/>
        <p:txBody>
          <a:bodyPr>
            <a:normAutofit/>
          </a:bodyPr>
          <a:lstStyle/>
          <a:p>
            <a:pPr lvl="1"/>
            <a:r>
              <a:rPr lang="en-US" sz="1800" dirty="0"/>
              <a:t>What is this all about?</a:t>
            </a:r>
          </a:p>
          <a:p>
            <a:pPr lvl="1"/>
            <a:r>
              <a:rPr lang="en-US" sz="1800" dirty="0"/>
              <a:t>Fake Account Scandal </a:t>
            </a:r>
          </a:p>
          <a:p>
            <a:pPr lvl="2"/>
            <a:r>
              <a:rPr lang="en-US" sz="1400" dirty="0"/>
              <a:t>Cross-sell</a:t>
            </a:r>
          </a:p>
          <a:p>
            <a:pPr lvl="2"/>
            <a:r>
              <a:rPr lang="en-US" sz="1400" dirty="0"/>
              <a:t>Pinning</a:t>
            </a:r>
          </a:p>
          <a:p>
            <a:pPr lvl="1"/>
            <a:r>
              <a:rPr lang="en-US" sz="1800" dirty="0"/>
              <a:t>Team Ethics</a:t>
            </a:r>
          </a:p>
          <a:p>
            <a:pPr lvl="1"/>
            <a:r>
              <a:rPr lang="en-US" sz="1800" dirty="0"/>
              <a:t>Lose to Wells Fargo</a:t>
            </a:r>
          </a:p>
          <a:p>
            <a:pPr lvl="1"/>
            <a:r>
              <a:rPr lang="en-US" sz="1800" dirty="0"/>
              <a:t>Conclusion</a:t>
            </a:r>
          </a:p>
          <a:p>
            <a:pPr lvl="1"/>
            <a:r>
              <a:rPr lang="en-US" sz="1800" dirty="0"/>
              <a:t>Questions.</a:t>
            </a:r>
          </a:p>
          <a:p>
            <a:pPr lvl="1"/>
            <a:endParaRPr lang="en-US" sz="1800" dirty="0"/>
          </a:p>
          <a:p>
            <a:pPr lvl="2"/>
            <a:endParaRPr lang="en-US" sz="1400" dirty="0"/>
          </a:p>
          <a:p>
            <a:pPr marL="537210" lvl="1" indent="0">
              <a:buNone/>
            </a:pP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34</a:t>
            </a:fld>
            <a:endParaRPr lang="en-US" dirty="0"/>
          </a:p>
        </p:txBody>
      </p:sp>
    </p:spTree>
    <p:extLst>
      <p:ext uri="{BB962C8B-B14F-4D97-AF65-F5344CB8AC3E}">
        <p14:creationId xmlns:p14="http://schemas.microsoft.com/office/powerpoint/2010/main" val="397992991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What is this all about?</a:t>
            </a:r>
          </a:p>
        </p:txBody>
      </p:sp>
      <p:sp>
        <p:nvSpPr>
          <p:cNvPr id="3" name="Rectangle 2"/>
          <p:cNvSpPr>
            <a:spLocks noGrp="1"/>
          </p:cNvSpPr>
          <p:nvPr>
            <p:ph idx="1"/>
          </p:nvPr>
        </p:nvSpPr>
        <p:spPr>
          <a:xfrm>
            <a:off x="457200" y="1392327"/>
            <a:ext cx="8229600" cy="4779873"/>
          </a:xfrm>
        </p:spPr>
        <p:txBody>
          <a:bodyPr>
            <a:normAutofit fontScale="92500"/>
          </a:bodyPr>
          <a:lstStyle/>
          <a:p>
            <a:pPr marL="537210" lvl="1" indent="0">
              <a:lnSpc>
                <a:spcPct val="150000"/>
              </a:lnSpc>
              <a:buNone/>
            </a:pPr>
            <a:r>
              <a:rPr lang="en-US" dirty="0"/>
              <a:t>	 The Wells Fargo provide incentive to employee who cross-sell products to their customers. Under pressure to meet steep sales goals and incentives, Wells Fargo employees created over a million fraudulent accounts in their customers’ names. Between 2011 and 2015, company employees opened more than 1.5 million bank accounts and applied for over 565,000 credit cards in customers’ names that may not have been authorized.</a:t>
            </a:r>
            <a:endParaRPr lang="en-US" sz="1400" dirty="0"/>
          </a:p>
          <a:p>
            <a:pPr marL="537210" lvl="1" indent="0">
              <a:buNone/>
            </a:pP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35</a:t>
            </a:fld>
            <a:endParaRPr lang="en-US" dirty="0"/>
          </a:p>
        </p:txBody>
      </p:sp>
    </p:spTree>
    <p:extLst>
      <p:ext uri="{BB962C8B-B14F-4D97-AF65-F5344CB8AC3E}">
        <p14:creationId xmlns:p14="http://schemas.microsoft.com/office/powerpoint/2010/main" val="4582476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323610"/>
            <a:ext cx="6019800" cy="799306"/>
          </a:xfrm>
        </p:spPr>
        <p:txBody>
          <a:bodyPr/>
          <a:lstStyle/>
          <a:p>
            <a:r>
              <a:rPr lang="en-US" dirty="0"/>
              <a:t>Fake Account Scandal</a:t>
            </a:r>
            <a:br>
              <a:rPr lang="en-US" dirty="0"/>
            </a:br>
            <a:r>
              <a:rPr lang="en-US" dirty="0"/>
              <a:t>	</a:t>
            </a:r>
            <a:r>
              <a:rPr lang="en-US" sz="3600" dirty="0"/>
              <a:t>-</a:t>
            </a:r>
            <a:r>
              <a:rPr lang="en-US" dirty="0"/>
              <a:t> </a:t>
            </a:r>
            <a:r>
              <a:rPr lang="en-US" sz="3200" dirty="0"/>
              <a:t>Cross-sell</a:t>
            </a:r>
          </a:p>
        </p:txBody>
      </p:sp>
      <p:sp>
        <p:nvSpPr>
          <p:cNvPr id="3" name="Rectangle 2"/>
          <p:cNvSpPr>
            <a:spLocks noGrp="1"/>
          </p:cNvSpPr>
          <p:nvPr>
            <p:ph idx="1"/>
          </p:nvPr>
        </p:nvSpPr>
        <p:spPr>
          <a:xfrm>
            <a:off x="457200" y="1239803"/>
            <a:ext cx="8229600" cy="4572000"/>
          </a:xfrm>
        </p:spPr>
        <p:txBody>
          <a:bodyPr>
            <a:normAutofit/>
          </a:bodyPr>
          <a:lstStyle/>
          <a:p>
            <a:pPr marL="537210" lvl="1" indent="0">
              <a:lnSpc>
                <a:spcPct val="150000"/>
              </a:lnSpc>
              <a:buNone/>
            </a:pPr>
            <a:r>
              <a:rPr lang="en-US" dirty="0"/>
              <a:t>	If a customer bought one service, employees were urged to “cross-sell” several more products to them. “Eight is great” was the company mantra.</a:t>
            </a:r>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36</a:t>
            </a:fld>
            <a:endParaRPr lang="en-US" dirty="0"/>
          </a:p>
        </p:txBody>
      </p:sp>
      <p:pic>
        <p:nvPicPr>
          <p:cNvPr id="7" name="Picture 6" descr="Chart&#10;&#10;Description automatically generated">
            <a:extLst>
              <a:ext uri="{FF2B5EF4-FFF2-40B4-BE49-F238E27FC236}">
                <a16:creationId xmlns:a16="http://schemas.microsoft.com/office/drawing/2014/main" id="{BD33EC56-B632-2F47-A29A-86340EE21A31}"/>
              </a:ext>
            </a:extLst>
          </p:cNvPr>
          <p:cNvPicPr>
            <a:picLocks noChangeAspect="1"/>
          </p:cNvPicPr>
          <p:nvPr/>
        </p:nvPicPr>
        <p:blipFill>
          <a:blip r:embed="rId3"/>
          <a:stretch>
            <a:fillRect/>
          </a:stretch>
        </p:blipFill>
        <p:spPr>
          <a:xfrm>
            <a:off x="33528" y="3048000"/>
            <a:ext cx="4638261" cy="3251200"/>
          </a:xfrm>
          <a:prstGeom prst="rect">
            <a:avLst/>
          </a:prstGeom>
        </p:spPr>
      </p:pic>
      <p:pic>
        <p:nvPicPr>
          <p:cNvPr id="9" name="Picture 8" descr="Chart, bar chart&#10;&#10;Description automatically generated">
            <a:extLst>
              <a:ext uri="{FF2B5EF4-FFF2-40B4-BE49-F238E27FC236}">
                <a16:creationId xmlns:a16="http://schemas.microsoft.com/office/drawing/2014/main" id="{1BF54A0C-2A4A-E84E-B48A-B2A7FBEEBF82}"/>
              </a:ext>
            </a:extLst>
          </p:cNvPr>
          <p:cNvPicPr>
            <a:picLocks noChangeAspect="1"/>
          </p:cNvPicPr>
          <p:nvPr/>
        </p:nvPicPr>
        <p:blipFill>
          <a:blip r:embed="rId4"/>
          <a:stretch>
            <a:fillRect/>
          </a:stretch>
        </p:blipFill>
        <p:spPr>
          <a:xfrm>
            <a:off x="4647205" y="3116334"/>
            <a:ext cx="4457171" cy="3119040"/>
          </a:xfrm>
          <a:prstGeom prst="rect">
            <a:avLst/>
          </a:prstGeom>
        </p:spPr>
      </p:pic>
    </p:spTree>
    <p:extLst>
      <p:ext uri="{BB962C8B-B14F-4D97-AF65-F5344CB8AC3E}">
        <p14:creationId xmlns:p14="http://schemas.microsoft.com/office/powerpoint/2010/main" val="257148177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477000" cy="799306"/>
          </a:xfrm>
        </p:spPr>
        <p:txBody>
          <a:bodyPr/>
          <a:lstStyle/>
          <a:p>
            <a:r>
              <a:rPr lang="en-US" dirty="0"/>
              <a:t>Fake Account Scandal</a:t>
            </a:r>
            <a:br>
              <a:rPr lang="en-US" dirty="0"/>
            </a:br>
            <a:r>
              <a:rPr lang="en-US" dirty="0"/>
              <a:t>	</a:t>
            </a:r>
            <a:r>
              <a:rPr lang="en-US" sz="3600" dirty="0"/>
              <a:t>- Pinning </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37</a:t>
            </a:fld>
            <a:endParaRPr lang="en-US" dirty="0"/>
          </a:p>
        </p:txBody>
      </p:sp>
      <p:sp>
        <p:nvSpPr>
          <p:cNvPr id="23" name="TextBox 22">
            <a:extLst>
              <a:ext uri="{FF2B5EF4-FFF2-40B4-BE49-F238E27FC236}">
                <a16:creationId xmlns:a16="http://schemas.microsoft.com/office/drawing/2014/main" id="{BC2BE072-D31C-AD4E-8006-723722A94515}"/>
              </a:ext>
            </a:extLst>
          </p:cNvPr>
          <p:cNvSpPr txBox="1"/>
          <p:nvPr/>
        </p:nvSpPr>
        <p:spPr>
          <a:xfrm>
            <a:off x="655320" y="1685544"/>
            <a:ext cx="7528560" cy="4455835"/>
          </a:xfrm>
          <a:prstGeom prst="rect">
            <a:avLst/>
          </a:prstGeom>
          <a:noFill/>
        </p:spPr>
        <p:txBody>
          <a:bodyPr wrap="square" rtlCol="0">
            <a:spAutoFit/>
          </a:bodyPr>
          <a:lstStyle/>
          <a:p>
            <a:pPr indent="457200">
              <a:lnSpc>
                <a:spcPct val="150000"/>
              </a:lnSpc>
            </a:pPr>
            <a:r>
              <a:rPr lang="en-US" sz="2400" dirty="0">
                <a:solidFill>
                  <a:schemeClr val="bg2"/>
                </a:solidFill>
              </a:rPr>
              <a:t>Creation of these additional products was made possible in part through a process known as "pinning". By setting the client's PIN to "0000", bankers were able to control client accounts and were able to enroll them in programs such as online banking. They able to open 3,500,000 accounts. Employees even created unwanted insurance policies like Life Insurance, Auto Insurance and Renters Insurance. </a:t>
            </a:r>
          </a:p>
        </p:txBody>
      </p:sp>
    </p:spTree>
    <p:extLst>
      <p:ext uri="{BB962C8B-B14F-4D97-AF65-F5344CB8AC3E}">
        <p14:creationId xmlns:p14="http://schemas.microsoft.com/office/powerpoint/2010/main" val="105108696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Corporate and Team Ethics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38</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867156" y="1399479"/>
            <a:ext cx="7819644" cy="5563831"/>
          </a:xfrm>
          <a:prstGeom prst="rect">
            <a:avLst/>
          </a:prstGeom>
          <a:noFill/>
        </p:spPr>
        <p:txBody>
          <a:bodyPr wrap="square" rtlCol="0">
            <a:spAutoFit/>
          </a:bodyPr>
          <a:lstStyle/>
          <a:p>
            <a:pPr>
              <a:lnSpc>
                <a:spcPct val="150000"/>
              </a:lnSpc>
            </a:pPr>
            <a:r>
              <a:rPr lang="en-US" sz="2400" dirty="0">
                <a:solidFill>
                  <a:srgbClr val="002060"/>
                </a:solidFill>
              </a:rPr>
              <a:t>	 Wells Fargo  set unrealistic sales goals for their employees that led thousands of employees to provide millions of fake accounts or products to customers without consent by misusing customers identities.</a:t>
            </a:r>
          </a:p>
          <a:p>
            <a:pPr>
              <a:lnSpc>
                <a:spcPct val="150000"/>
              </a:lnSpc>
            </a:pPr>
            <a:endParaRPr lang="en-US" sz="2400" dirty="0">
              <a:solidFill>
                <a:srgbClr val="002060"/>
              </a:solidFill>
            </a:endParaRPr>
          </a:p>
          <a:p>
            <a:pPr>
              <a:lnSpc>
                <a:spcPct val="150000"/>
              </a:lnSpc>
            </a:pPr>
            <a:r>
              <a:rPr lang="en-US" sz="2400" dirty="0">
                <a:solidFill>
                  <a:srgbClr val="002060"/>
                </a:solidFill>
              </a:rPr>
              <a:t>	Employees fabricated millions of fraudulent accounts in order to keep their bosses happy and remain employed.</a:t>
            </a:r>
          </a:p>
          <a:p>
            <a:pPr>
              <a:lnSpc>
                <a:spcPct val="150000"/>
              </a:lnSpc>
            </a:pPr>
            <a:endParaRPr lang="en-US" sz="2400" dirty="0">
              <a:solidFill>
                <a:srgbClr val="002060"/>
              </a:solidFill>
            </a:endParaRPr>
          </a:p>
          <a:p>
            <a:pPr>
              <a:lnSpc>
                <a:spcPct val="150000"/>
              </a:lnSpc>
            </a:pPr>
            <a:r>
              <a:rPr lang="en-US" sz="2400" dirty="0">
                <a:solidFill>
                  <a:srgbClr val="002060"/>
                </a:solidFill>
              </a:rPr>
              <a:t> </a:t>
            </a:r>
          </a:p>
        </p:txBody>
      </p:sp>
    </p:spTree>
    <p:extLst>
      <p:ext uri="{BB962C8B-B14F-4D97-AF65-F5344CB8AC3E}">
        <p14:creationId xmlns:p14="http://schemas.microsoft.com/office/powerpoint/2010/main" val="132301297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Lose to Wells Fargo</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39</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867156" y="1399479"/>
            <a:ext cx="7819644" cy="500983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rgbClr val="002060"/>
                </a:solidFill>
              </a:rPr>
              <a:t>$185 million for fraudulent activity.</a:t>
            </a:r>
          </a:p>
          <a:p>
            <a:pPr marL="342900" indent="-342900">
              <a:lnSpc>
                <a:spcPct val="150000"/>
              </a:lnSpc>
              <a:buFont typeface="Arial" panose="020B0604020202020204" pitchFamily="34" charset="0"/>
              <a:buChar char="•"/>
            </a:pPr>
            <a:r>
              <a:rPr lang="en-US" sz="2400" dirty="0">
                <a:solidFill>
                  <a:srgbClr val="002060"/>
                </a:solidFill>
              </a:rPr>
              <a:t>5,300 employees were fired for fraudulent sales practices</a:t>
            </a:r>
          </a:p>
          <a:p>
            <a:pPr marL="342900" indent="-342900">
              <a:lnSpc>
                <a:spcPct val="150000"/>
              </a:lnSpc>
              <a:buFont typeface="Arial" panose="020B0604020202020204" pitchFamily="34" charset="0"/>
              <a:buChar char="•"/>
            </a:pPr>
            <a:r>
              <a:rPr lang="en-US" sz="2400" dirty="0">
                <a:solidFill>
                  <a:srgbClr val="002060"/>
                </a:solidFill>
              </a:rPr>
              <a:t>$3 billion to civil and criminal probe</a:t>
            </a:r>
          </a:p>
          <a:p>
            <a:pPr marL="342900" indent="-342900">
              <a:lnSpc>
                <a:spcPct val="150000"/>
              </a:lnSpc>
              <a:buFont typeface="Arial" panose="020B0604020202020204" pitchFamily="34" charset="0"/>
              <a:buChar char="•"/>
            </a:pPr>
            <a:r>
              <a:rPr lang="en-US" sz="2400" dirty="0">
                <a:solidFill>
                  <a:srgbClr val="002060"/>
                </a:solidFill>
              </a:rPr>
              <a:t>Reputation issues </a:t>
            </a:r>
          </a:p>
          <a:p>
            <a:pPr marL="342900" indent="-342900">
              <a:lnSpc>
                <a:spcPct val="150000"/>
              </a:lnSpc>
              <a:buFont typeface="Arial" panose="020B0604020202020204" pitchFamily="34" charset="0"/>
              <a:buChar char="•"/>
            </a:pPr>
            <a:r>
              <a:rPr lang="en-US" sz="2400" dirty="0">
                <a:solidFill>
                  <a:srgbClr val="002060"/>
                </a:solidFill>
              </a:rPr>
              <a:t>Unresolved legal matters have weighed on the bank’s stock price and profitability.</a:t>
            </a:r>
          </a:p>
          <a:p>
            <a:pPr marL="342900" indent="-342900">
              <a:lnSpc>
                <a:spcPct val="150000"/>
              </a:lnSpc>
              <a:buFont typeface="Arial" panose="020B0604020202020204" pitchFamily="34" charset="0"/>
              <a:buChar char="•"/>
            </a:pPr>
            <a:r>
              <a:rPr lang="en-US" sz="2400" dirty="0">
                <a:solidFill>
                  <a:srgbClr val="002060"/>
                </a:solidFill>
              </a:rPr>
              <a:t>$2.6 million was refunded to customers who incurred wrongly because of such accounts</a:t>
            </a:r>
          </a:p>
        </p:txBody>
      </p:sp>
    </p:spTree>
    <p:extLst>
      <p:ext uri="{BB962C8B-B14F-4D97-AF65-F5344CB8AC3E}">
        <p14:creationId xmlns:p14="http://schemas.microsoft.com/office/powerpoint/2010/main" val="42771958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Defect Device</a:t>
            </a:r>
          </a:p>
        </p:txBody>
      </p:sp>
      <p:sp>
        <p:nvSpPr>
          <p:cNvPr id="3" name="Rectangle 2"/>
          <p:cNvSpPr>
            <a:spLocks noGrp="1"/>
          </p:cNvSpPr>
          <p:nvPr>
            <p:ph idx="1"/>
          </p:nvPr>
        </p:nvSpPr>
        <p:spPr/>
        <p:txBody>
          <a:bodyPr>
            <a:normAutofit/>
          </a:bodyPr>
          <a:lstStyle/>
          <a:p>
            <a:pPr marL="537210" lvl="1" indent="0">
              <a:lnSpc>
                <a:spcPct val="150000"/>
              </a:lnSpc>
              <a:buNone/>
            </a:pPr>
            <a:r>
              <a:rPr lang="en-US" dirty="0"/>
              <a:t>	 Defeat device is a Software/hardware design to  Change/Delay the emissions system of vehicle in order to save fuel or to improve the Performance. One Such Device was installed in Diesel cars solve by Volkswagen group.</a:t>
            </a:r>
            <a:endParaRPr lang="en-US" sz="1400" dirty="0"/>
          </a:p>
          <a:p>
            <a:pPr marL="537210" lvl="1" indent="0">
              <a:buNone/>
            </a:pP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4</a:t>
            </a:fld>
            <a:endParaRPr lang="en-US" dirty="0"/>
          </a:p>
        </p:txBody>
      </p:sp>
    </p:spTree>
    <p:extLst>
      <p:ext uri="{BB962C8B-B14F-4D97-AF65-F5344CB8AC3E}">
        <p14:creationId xmlns:p14="http://schemas.microsoft.com/office/powerpoint/2010/main" val="322303566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Conclusions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40</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508067" y="1597064"/>
            <a:ext cx="8118722" cy="3347840"/>
          </a:xfrm>
          <a:prstGeom prst="rect">
            <a:avLst/>
          </a:prstGeom>
          <a:noFill/>
        </p:spPr>
        <p:txBody>
          <a:bodyPr wrap="square" rtlCol="0">
            <a:spAutoFit/>
          </a:bodyPr>
          <a:lstStyle/>
          <a:p>
            <a:pPr indent="457200">
              <a:lnSpc>
                <a:spcPct val="150000"/>
              </a:lnSpc>
            </a:pPr>
            <a:r>
              <a:rPr lang="en-US" sz="2400" dirty="0">
                <a:solidFill>
                  <a:srgbClr val="002060"/>
                </a:solidFill>
              </a:rPr>
              <a:t>The Wells Fargo compensation system emphasized cross-selling as a performance metric for awarding incentive pay to employees is completely backfired. Which leads to ethical violation at the Corporate and Individual level. Strong Risk Management Team along with Audit should have prevented such issues.</a:t>
            </a:r>
          </a:p>
        </p:txBody>
      </p:sp>
    </p:spTree>
    <p:extLst>
      <p:ext uri="{BB962C8B-B14F-4D97-AF65-F5344CB8AC3E}">
        <p14:creationId xmlns:p14="http://schemas.microsoft.com/office/powerpoint/2010/main" val="56298028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References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41</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701585" y="1179117"/>
            <a:ext cx="7972044" cy="7229671"/>
          </a:xfrm>
          <a:prstGeom prst="rect">
            <a:avLst/>
          </a:prstGeom>
          <a:noFill/>
        </p:spPr>
        <p:txBody>
          <a:bodyPr wrap="square" rtlCol="0">
            <a:spAutoFit/>
          </a:bodyPr>
          <a:lstStyle/>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Prentice, C. P. S. (2020, February 22). Wells Fargo to pay $3 billion to U.S., admits pressuring workers in fake-accounts scandal. U.S. </a:t>
            </a:r>
            <a:r>
              <a:rPr lang="en-US" dirty="0">
                <a:solidFill>
                  <a:schemeClr val="bg1">
                    <a:lumMod val="50000"/>
                    <a:lumOff val="50000"/>
                  </a:schemeClr>
                </a:solidFill>
                <a:hlinkClick r:id="rId3"/>
              </a:rPr>
              <a:t>https://www.reuters.com/article/us-wells-fargo-scandal-deal/wells-fargo-to-pay-3-billion-to-u-s-admits-pressuring-workers-in-fake-accounts-scandal-idUSKBN20F2KN</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The Wells Fargo Cross-Selling Scandal. (2019, February 6). The Harvard Law School Forum on Corporate Governance. </a:t>
            </a:r>
            <a:r>
              <a:rPr lang="en-US" dirty="0">
                <a:solidFill>
                  <a:schemeClr val="bg1">
                    <a:lumMod val="50000"/>
                    <a:lumOff val="50000"/>
                  </a:schemeClr>
                </a:solidFill>
                <a:hlinkClick r:id="rId4"/>
              </a:rPr>
              <a:t>https://corpgov.law.harvard.edu/2019/02/06/the-wells-fargo-cross-selling-scandal-2/</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chemeClr val="bg1"/>
                </a:solidFill>
              </a:rPr>
              <a:t>Wikipedia contributors. (2021, January 21). Wells Fargo account fraud scandal. Wikipedia. </a:t>
            </a:r>
            <a:r>
              <a:rPr lang="en-US" dirty="0">
                <a:solidFill>
                  <a:schemeClr val="bg1">
                    <a:lumMod val="50000"/>
                    <a:lumOff val="50000"/>
                  </a:schemeClr>
                </a:solidFill>
              </a:rPr>
              <a:t>https://</a:t>
            </a:r>
            <a:r>
              <a:rPr lang="en-US" dirty="0" err="1">
                <a:solidFill>
                  <a:schemeClr val="bg1">
                    <a:lumMod val="50000"/>
                    <a:lumOff val="50000"/>
                  </a:schemeClr>
                </a:solidFill>
              </a:rPr>
              <a:t>en.wikipedia.org</a:t>
            </a:r>
            <a:r>
              <a:rPr lang="en-US" dirty="0">
                <a:solidFill>
                  <a:schemeClr val="bg1">
                    <a:lumMod val="50000"/>
                    <a:lumOff val="50000"/>
                  </a:schemeClr>
                </a:solidFill>
              </a:rPr>
              <a:t>/wiki/</a:t>
            </a:r>
            <a:r>
              <a:rPr lang="en-US" dirty="0" err="1">
                <a:solidFill>
                  <a:schemeClr val="bg1">
                    <a:lumMod val="50000"/>
                    <a:lumOff val="50000"/>
                  </a:schemeClr>
                </a:solidFill>
              </a:rPr>
              <a:t>Wells_Fargo_account_fraud_scandal</a:t>
            </a: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537210" lvl="1">
              <a:spcBef>
                <a:spcPct val="20000"/>
              </a:spcBef>
              <a:spcAft>
                <a:spcPts val="1000"/>
              </a:spcAft>
              <a:buClr>
                <a:schemeClr val="accent1"/>
              </a:buClr>
              <a:buSzPct val="95000"/>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chemeClr val="bg1">
                  <a:lumMod val="50000"/>
                  <a:lumOff val="50000"/>
                </a:schemeClr>
              </a:solidFill>
            </a:endParaRP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16100599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997635" y="2887797"/>
            <a:ext cx="5943600" cy="1082406"/>
          </a:xfrm>
        </p:spPr>
        <p:txBody>
          <a:bodyPr/>
          <a:lstStyle/>
          <a:p>
            <a:r>
              <a:rPr lang="en-US" dirty="0"/>
              <a:t>Questions?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42</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693347" y="1636317"/>
            <a:ext cx="5276088" cy="646331"/>
          </a:xfrm>
          <a:prstGeom prst="rect">
            <a:avLst/>
          </a:prstGeom>
          <a:noFill/>
        </p:spPr>
        <p:txBody>
          <a:bodyPr wrap="square" rtlCol="0">
            <a:spAutoFit/>
          </a:bodyPr>
          <a:lstStyle/>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2172891027"/>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561421"/>
            <a:ext cx="5326856" cy="1425577"/>
          </a:xfrm>
        </p:spPr>
        <p:txBody>
          <a:bodyPr/>
          <a:lstStyle/>
          <a:p>
            <a:r>
              <a:rPr lang="en-US" dirty="0"/>
              <a:t>Equifax Data Breach</a:t>
            </a:r>
          </a:p>
        </p:txBody>
      </p:sp>
      <p:sp>
        <p:nvSpPr>
          <p:cNvPr id="3" name="Rectangle 2"/>
          <p:cNvSpPr>
            <a:spLocks noGrp="1"/>
          </p:cNvSpPr>
          <p:nvPr>
            <p:ph type="subTitle" idx="1"/>
          </p:nvPr>
        </p:nvSpPr>
        <p:spPr>
          <a:xfrm>
            <a:off x="4419600" y="3849666"/>
            <a:ext cx="4183856" cy="1712934"/>
          </a:xfrm>
        </p:spPr>
        <p:txBody>
          <a:bodyPr>
            <a:normAutofit/>
          </a:bodyPr>
          <a:lstStyle/>
          <a:p>
            <a:pPr algn="r"/>
            <a:r>
              <a:rPr lang="en-US" dirty="0" err="1"/>
              <a:t>Bala</a:t>
            </a:r>
            <a:r>
              <a:rPr lang="en-US" dirty="0"/>
              <a:t> Vignesh B</a:t>
            </a:r>
          </a:p>
          <a:p>
            <a:pPr algn="r"/>
            <a:r>
              <a:rPr lang="en-US" dirty="0"/>
              <a:t>Spring 2021</a:t>
            </a:r>
          </a:p>
          <a:p>
            <a:pPr algn="r"/>
            <a:r>
              <a:rPr lang="en-US" dirty="0"/>
              <a:t>Roger Engle</a:t>
            </a:r>
          </a:p>
        </p:txBody>
      </p:sp>
    </p:spTree>
    <p:extLst>
      <p:ext uri="{BB962C8B-B14F-4D97-AF65-F5344CB8AC3E}">
        <p14:creationId xmlns:p14="http://schemas.microsoft.com/office/powerpoint/2010/main" val="202952216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Agenda</a:t>
            </a:r>
          </a:p>
        </p:txBody>
      </p:sp>
      <p:sp>
        <p:nvSpPr>
          <p:cNvPr id="3" name="Rectangle 2"/>
          <p:cNvSpPr>
            <a:spLocks noGrp="1"/>
          </p:cNvSpPr>
          <p:nvPr>
            <p:ph idx="1"/>
          </p:nvPr>
        </p:nvSpPr>
        <p:spPr/>
        <p:txBody>
          <a:bodyPr>
            <a:normAutofit fontScale="92500" lnSpcReduction="20000"/>
          </a:bodyPr>
          <a:lstStyle/>
          <a:p>
            <a:pPr lvl="1"/>
            <a:r>
              <a:rPr lang="en-US" sz="2600" dirty="0"/>
              <a:t>What is this all about?</a:t>
            </a:r>
          </a:p>
          <a:p>
            <a:pPr lvl="1"/>
            <a:r>
              <a:rPr lang="en-US" sz="2600" dirty="0"/>
              <a:t>Software Vulnerability</a:t>
            </a:r>
          </a:p>
          <a:p>
            <a:pPr lvl="2"/>
            <a:r>
              <a:rPr lang="en-US" sz="2600" dirty="0"/>
              <a:t>Process</a:t>
            </a:r>
          </a:p>
          <a:p>
            <a:pPr lvl="2"/>
            <a:r>
              <a:rPr lang="en-US" sz="2600" dirty="0"/>
              <a:t>Hacking</a:t>
            </a:r>
          </a:p>
          <a:p>
            <a:pPr lvl="1"/>
            <a:r>
              <a:rPr lang="en-US" sz="2600" dirty="0"/>
              <a:t>Affected People</a:t>
            </a:r>
          </a:p>
          <a:p>
            <a:pPr lvl="1"/>
            <a:r>
              <a:rPr lang="en-US" sz="2600" dirty="0"/>
              <a:t>Engineering Team Ethics</a:t>
            </a:r>
          </a:p>
          <a:p>
            <a:pPr lvl="1"/>
            <a:r>
              <a:rPr lang="en-US" sz="2600" dirty="0"/>
              <a:t>Damages By Number</a:t>
            </a:r>
          </a:p>
          <a:p>
            <a:pPr lvl="1"/>
            <a:r>
              <a:rPr lang="en-US" sz="2600" dirty="0"/>
              <a:t>Conclusion</a:t>
            </a:r>
          </a:p>
          <a:p>
            <a:pPr lvl="1"/>
            <a:r>
              <a:rPr lang="en-US" sz="2600" dirty="0"/>
              <a:t>Questions.</a:t>
            </a:r>
          </a:p>
          <a:p>
            <a:pPr lvl="1"/>
            <a:endParaRPr lang="en-US" sz="1800" dirty="0"/>
          </a:p>
          <a:p>
            <a:pPr lvl="2"/>
            <a:endParaRPr lang="en-US" sz="1400" dirty="0"/>
          </a:p>
          <a:p>
            <a:pPr marL="537210" lvl="1" indent="0">
              <a:buNone/>
            </a:pP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44</a:t>
            </a:fld>
            <a:endParaRPr lang="en-US" dirty="0"/>
          </a:p>
        </p:txBody>
      </p:sp>
    </p:spTree>
    <p:extLst>
      <p:ext uri="{BB962C8B-B14F-4D97-AF65-F5344CB8AC3E}">
        <p14:creationId xmlns:p14="http://schemas.microsoft.com/office/powerpoint/2010/main" val="2682654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What is this all about?</a:t>
            </a:r>
          </a:p>
        </p:txBody>
      </p:sp>
      <p:sp>
        <p:nvSpPr>
          <p:cNvPr id="3" name="Rectangle 2"/>
          <p:cNvSpPr>
            <a:spLocks noGrp="1"/>
          </p:cNvSpPr>
          <p:nvPr>
            <p:ph idx="1"/>
          </p:nvPr>
        </p:nvSpPr>
        <p:spPr>
          <a:xfrm>
            <a:off x="457200" y="1182414"/>
            <a:ext cx="8229600" cy="4572000"/>
          </a:xfrm>
        </p:spPr>
        <p:txBody>
          <a:bodyPr>
            <a:normAutofit fontScale="92500"/>
          </a:bodyPr>
          <a:lstStyle/>
          <a:p>
            <a:pPr lvl="2"/>
            <a:endParaRPr lang="en-US" sz="1400" dirty="0"/>
          </a:p>
          <a:p>
            <a:pPr marL="537210" lvl="1" indent="457200">
              <a:lnSpc>
                <a:spcPct val="150000"/>
              </a:lnSpc>
              <a:buNone/>
            </a:pPr>
            <a:r>
              <a:rPr lang="en-US" dirty="0"/>
              <a:t>In September of 2017, Equifax announced a data breach that exposed the personal information of 147 million people. The company has agreed to a global settlement with the Federal Trade Commission, the Consumer Financial Protection Bureau, and 50 U.S. states and territories. The settlement includes up to $425 million to help people affected by the data breach. </a:t>
            </a:r>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45</a:t>
            </a:fld>
            <a:endParaRPr lang="en-US" dirty="0"/>
          </a:p>
        </p:txBody>
      </p:sp>
    </p:spTree>
    <p:extLst>
      <p:ext uri="{BB962C8B-B14F-4D97-AF65-F5344CB8AC3E}">
        <p14:creationId xmlns:p14="http://schemas.microsoft.com/office/powerpoint/2010/main" val="372074721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Software Vulnerability</a:t>
            </a:r>
          </a:p>
        </p:txBody>
      </p:sp>
      <p:sp>
        <p:nvSpPr>
          <p:cNvPr id="3" name="Rectangle 2"/>
          <p:cNvSpPr>
            <a:spLocks noGrp="1"/>
          </p:cNvSpPr>
          <p:nvPr>
            <p:ph idx="1"/>
          </p:nvPr>
        </p:nvSpPr>
        <p:spPr/>
        <p:txBody>
          <a:bodyPr>
            <a:normAutofit fontScale="92500"/>
          </a:bodyPr>
          <a:lstStyle/>
          <a:p>
            <a:pPr marL="537210" lvl="1" indent="0">
              <a:lnSpc>
                <a:spcPct val="150000"/>
              </a:lnSpc>
              <a:buNone/>
            </a:pPr>
            <a:r>
              <a:rPr lang="en-US" dirty="0"/>
              <a:t>	Equifax acknowledged that the criminals who gained access to its customer data exploited a website application vulnerability known as Apache Struts CVE-2017-5638. This was first discovered in March of 2017, attackers can sent HTTP requests with malicious code tucked into the content-type header, Struts could be tricked into executing that code, and potentially opening up the system Struts was running on to further intrusion. </a:t>
            </a: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46</a:t>
            </a:fld>
            <a:endParaRPr lang="en-US" dirty="0"/>
          </a:p>
        </p:txBody>
      </p:sp>
    </p:spTree>
    <p:extLst>
      <p:ext uri="{BB962C8B-B14F-4D97-AF65-F5344CB8AC3E}">
        <p14:creationId xmlns:p14="http://schemas.microsoft.com/office/powerpoint/2010/main" val="3117644669"/>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Process</a:t>
            </a:r>
          </a:p>
        </p:txBody>
      </p:sp>
      <p:sp>
        <p:nvSpPr>
          <p:cNvPr id="3" name="Rectangle 2"/>
          <p:cNvSpPr>
            <a:spLocks noGrp="1"/>
          </p:cNvSpPr>
          <p:nvPr>
            <p:ph idx="1"/>
          </p:nvPr>
        </p:nvSpPr>
        <p:spPr/>
        <p:txBody>
          <a:bodyPr>
            <a:normAutofit lnSpcReduction="10000"/>
          </a:bodyPr>
          <a:lstStyle/>
          <a:p>
            <a:pPr marL="537210" lvl="1" indent="0">
              <a:lnSpc>
                <a:spcPct val="150000"/>
              </a:lnSpc>
              <a:buNone/>
            </a:pPr>
            <a:r>
              <a:rPr lang="en-US" dirty="0"/>
              <a:t>	 On March 7, the Apache Software Foundation released a patch for the vulnerabilities; on March 9, Equifax administrators were told to apply the patch to any affected systems, but the employee didn’t do it. Equifax's IT department ran a series of scans that were supposed to identify unpatched systems on March 15 and none of the vulnerable systems were flagged or patched.</a:t>
            </a: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47</a:t>
            </a:fld>
            <a:endParaRPr lang="en-US" dirty="0"/>
          </a:p>
        </p:txBody>
      </p:sp>
    </p:spTree>
    <p:extLst>
      <p:ext uri="{BB962C8B-B14F-4D97-AF65-F5344CB8AC3E}">
        <p14:creationId xmlns:p14="http://schemas.microsoft.com/office/powerpoint/2010/main" val="21669539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Hacking - I</a:t>
            </a:r>
          </a:p>
        </p:txBody>
      </p:sp>
      <p:sp>
        <p:nvSpPr>
          <p:cNvPr id="3" name="Rectangle 2"/>
          <p:cNvSpPr>
            <a:spLocks noGrp="1"/>
          </p:cNvSpPr>
          <p:nvPr>
            <p:ph idx="1"/>
          </p:nvPr>
        </p:nvSpPr>
        <p:spPr/>
        <p:txBody>
          <a:bodyPr>
            <a:normAutofit lnSpcReduction="10000"/>
          </a:bodyPr>
          <a:lstStyle/>
          <a:p>
            <a:pPr marL="537210" lvl="1" indent="0">
              <a:lnSpc>
                <a:spcPct val="150000"/>
              </a:lnSpc>
              <a:buNone/>
            </a:pPr>
            <a:r>
              <a:rPr lang="en-US" dirty="0"/>
              <a:t>	 As per the forensic, initial Equifax data breach date was </a:t>
            </a:r>
            <a:r>
              <a:rPr lang="en-US" b="1" dirty="0"/>
              <a:t>March 10, 2017 </a:t>
            </a:r>
            <a:r>
              <a:rPr lang="en-US" dirty="0"/>
              <a:t>via consumer complaint web portal. After </a:t>
            </a:r>
            <a:r>
              <a:rPr lang="en-US" b="1" dirty="0"/>
              <a:t>May 13, 2017 </a:t>
            </a:r>
            <a:r>
              <a:rPr lang="en-US" dirty="0"/>
              <a:t>attackers began moving from the compromised server into other parts of the network. From </a:t>
            </a:r>
            <a:r>
              <a:rPr lang="en-US" b="1" dirty="0"/>
              <a:t>May through July of 2017,</a:t>
            </a:r>
            <a:r>
              <a:rPr lang="en-US" dirty="0"/>
              <a:t> the attackers were able to gain access to multiple Equifax databases containing information on hundreds of millions of people.</a:t>
            </a: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48</a:t>
            </a:fld>
            <a:endParaRPr lang="en-US" dirty="0"/>
          </a:p>
        </p:txBody>
      </p:sp>
    </p:spTree>
    <p:extLst>
      <p:ext uri="{BB962C8B-B14F-4D97-AF65-F5344CB8AC3E}">
        <p14:creationId xmlns:p14="http://schemas.microsoft.com/office/powerpoint/2010/main" val="245427109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Hacking - II</a:t>
            </a:r>
          </a:p>
        </p:txBody>
      </p:sp>
      <p:sp>
        <p:nvSpPr>
          <p:cNvPr id="3" name="Rectangle 2"/>
          <p:cNvSpPr>
            <a:spLocks noGrp="1"/>
          </p:cNvSpPr>
          <p:nvPr>
            <p:ph idx="1"/>
          </p:nvPr>
        </p:nvSpPr>
        <p:spPr/>
        <p:txBody>
          <a:bodyPr>
            <a:normAutofit/>
          </a:bodyPr>
          <a:lstStyle/>
          <a:p>
            <a:pPr marL="537210" lvl="1" indent="0">
              <a:lnSpc>
                <a:spcPct val="150000"/>
              </a:lnSpc>
              <a:buNone/>
            </a:pPr>
            <a:r>
              <a:rPr lang="en-US" dirty="0"/>
              <a:t>	 Equifax had failed to renew one of their certificates nearly 10 months. So hacker used to transfer used this to transfer huge data. The expired certificate wasn't discovered and renewed until </a:t>
            </a:r>
            <a:r>
              <a:rPr lang="en-US" b="1" dirty="0"/>
              <a:t>July 29, 2019. </a:t>
            </a:r>
            <a:r>
              <a:rPr lang="en-US" dirty="0"/>
              <a:t>Many top Equifax executives sold company stock in early August, raising suspicions. Equifax publicized the breach on </a:t>
            </a:r>
            <a:r>
              <a:rPr lang="en-US" sz="1800" b="1" dirty="0"/>
              <a:t>September 8, 2017</a:t>
            </a: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49</a:t>
            </a:fld>
            <a:endParaRPr lang="en-US" dirty="0"/>
          </a:p>
        </p:txBody>
      </p:sp>
    </p:spTree>
    <p:extLst>
      <p:ext uri="{BB962C8B-B14F-4D97-AF65-F5344CB8AC3E}">
        <p14:creationId xmlns:p14="http://schemas.microsoft.com/office/powerpoint/2010/main" val="196171834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Defect Device layout</a:t>
            </a:r>
          </a:p>
        </p:txBody>
      </p:sp>
      <p:sp>
        <p:nvSpPr>
          <p:cNvPr id="3" name="Rectangle 2"/>
          <p:cNvSpPr>
            <a:spLocks noGrp="1"/>
          </p:cNvSpPr>
          <p:nvPr>
            <p:ph idx="1"/>
          </p:nvPr>
        </p:nvSpPr>
        <p:spPr/>
        <p:txBody>
          <a:bodyPr>
            <a:normAutofit/>
          </a:bodyPr>
          <a:lstStyle/>
          <a:p>
            <a:pPr marL="537210" lvl="1" indent="0">
              <a:lnSpc>
                <a:spcPct val="150000"/>
              </a:lnSpc>
              <a:buNone/>
            </a:pPr>
            <a:r>
              <a:rPr lang="en-US" dirty="0"/>
              <a:t>	</a:t>
            </a:r>
            <a:endParaRPr lang="en-US" sz="1800" dirty="0"/>
          </a:p>
          <a:p>
            <a:pPr lvl="1"/>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5</a:t>
            </a:fld>
            <a:endParaRPr lang="en-US" dirty="0"/>
          </a:p>
        </p:txBody>
      </p:sp>
      <p:pic>
        <p:nvPicPr>
          <p:cNvPr id="7" name="Picture 6" descr="Diagram, engineering drawing&#10;&#10;Description automatically generated">
            <a:extLst>
              <a:ext uri="{FF2B5EF4-FFF2-40B4-BE49-F238E27FC236}">
                <a16:creationId xmlns:a16="http://schemas.microsoft.com/office/drawing/2014/main" id="{A2CAA758-8D54-A84B-A844-6AEEA3D54790}"/>
              </a:ext>
            </a:extLst>
          </p:cNvPr>
          <p:cNvPicPr>
            <a:picLocks noChangeAspect="1"/>
          </p:cNvPicPr>
          <p:nvPr/>
        </p:nvPicPr>
        <p:blipFill>
          <a:blip r:embed="rId3"/>
          <a:stretch>
            <a:fillRect/>
          </a:stretch>
        </p:blipFill>
        <p:spPr>
          <a:xfrm>
            <a:off x="1142999" y="1209186"/>
            <a:ext cx="7125291" cy="4734413"/>
          </a:xfrm>
          <a:prstGeom prst="rect">
            <a:avLst/>
          </a:prstGeom>
        </p:spPr>
      </p:pic>
    </p:spTree>
    <p:extLst>
      <p:ext uri="{BB962C8B-B14F-4D97-AF65-F5344CB8AC3E}">
        <p14:creationId xmlns:p14="http://schemas.microsoft.com/office/powerpoint/2010/main" val="1889253077"/>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Affected People </a:t>
            </a:r>
          </a:p>
        </p:txBody>
      </p:sp>
      <p:sp>
        <p:nvSpPr>
          <p:cNvPr id="3" name="Rectangle 2"/>
          <p:cNvSpPr>
            <a:spLocks noGrp="1"/>
          </p:cNvSpPr>
          <p:nvPr>
            <p:ph idx="1"/>
          </p:nvPr>
        </p:nvSpPr>
        <p:spPr/>
        <p:txBody>
          <a:bodyPr>
            <a:normAutofit lnSpcReduction="10000"/>
          </a:bodyPr>
          <a:lstStyle/>
          <a:p>
            <a:pPr marL="537210" lvl="1" indent="0">
              <a:lnSpc>
                <a:spcPct val="150000"/>
              </a:lnSpc>
              <a:buNone/>
            </a:pPr>
            <a:r>
              <a:rPr lang="en-US" dirty="0"/>
              <a:t>	 Breach affected 143 million people — more than 40 percent of the population of the United States — whose </a:t>
            </a:r>
            <a:r>
              <a:rPr lang="en-US" dirty="0">
                <a:hlinkClick r:id="rId3"/>
              </a:rPr>
              <a:t>names, addresses, dates of birth, Social Security numbers, and drivers' licenses numbers</a:t>
            </a:r>
            <a:r>
              <a:rPr lang="en-US" dirty="0"/>
              <a:t> were exposed. Around 200,000 </a:t>
            </a:r>
            <a:r>
              <a:rPr lang="en-US" dirty="0">
                <a:hlinkClick r:id="rId4"/>
              </a:rPr>
              <a:t>credit card numbers</a:t>
            </a:r>
            <a:r>
              <a:rPr lang="en-US" dirty="0"/>
              <a:t>; this group probably consisted of people who had paid Equifax directly in order to order to see their own credit report</a:t>
            </a:r>
            <a:endParaRPr lang="en-US" sz="1800" dirty="0"/>
          </a:p>
          <a:p>
            <a:pPr lvl="1"/>
            <a:endParaRPr lang="en-US" sz="1800" dirty="0"/>
          </a:p>
          <a:p>
            <a:pPr lvl="1"/>
            <a:endParaRPr lang="en-US" sz="1800" dirty="0"/>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50</a:t>
            </a:fld>
            <a:endParaRPr lang="en-US" dirty="0"/>
          </a:p>
        </p:txBody>
      </p:sp>
    </p:spTree>
    <p:extLst>
      <p:ext uri="{BB962C8B-B14F-4D97-AF65-F5344CB8AC3E}">
        <p14:creationId xmlns:p14="http://schemas.microsoft.com/office/powerpoint/2010/main" val="1778506795"/>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14595"/>
            <a:ext cx="5943600" cy="1082406"/>
          </a:xfrm>
        </p:spPr>
        <p:txBody>
          <a:bodyPr/>
          <a:lstStyle/>
          <a:p>
            <a:r>
              <a:rPr lang="en-US" dirty="0"/>
              <a:t>Ethics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51</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152400" y="569064"/>
            <a:ext cx="8382380" cy="6924973"/>
          </a:xfrm>
          <a:prstGeom prst="rect">
            <a:avLst/>
          </a:prstGeom>
          <a:noFill/>
        </p:spPr>
        <p:txBody>
          <a:bodyPr wrap="square" rtlCol="0">
            <a:spAutoFit/>
          </a:bodyPr>
          <a:lstStyle/>
          <a:p>
            <a:pPr marL="1257300" lvl="2" indent="-342900">
              <a:lnSpc>
                <a:spcPct val="150000"/>
              </a:lnSpc>
              <a:buFont typeface="Arial" panose="020B0604020202020204" pitchFamily="34" charset="0"/>
              <a:buChar char="•"/>
            </a:pPr>
            <a:r>
              <a:rPr lang="en-US" sz="2400" dirty="0">
                <a:solidFill>
                  <a:srgbClr val="002060"/>
                </a:solidFill>
              </a:rPr>
              <a:t>Negligence of Employee to Patch the Vulnerability</a:t>
            </a:r>
          </a:p>
          <a:p>
            <a:pPr marL="1257300" lvl="2" indent="-342900">
              <a:lnSpc>
                <a:spcPct val="150000"/>
              </a:lnSpc>
              <a:buFont typeface="Arial" panose="020B0604020202020204" pitchFamily="34" charset="0"/>
              <a:buChar char="•"/>
            </a:pPr>
            <a:r>
              <a:rPr lang="en-US" sz="2400" dirty="0">
                <a:solidFill>
                  <a:srgbClr val="002060"/>
                </a:solidFill>
              </a:rPr>
              <a:t>Failure to renew the Security Certificate</a:t>
            </a:r>
          </a:p>
          <a:p>
            <a:pPr marL="1257300" lvl="2" indent="-342900">
              <a:lnSpc>
                <a:spcPct val="150000"/>
              </a:lnSpc>
              <a:buFont typeface="Arial" panose="020B0604020202020204" pitchFamily="34" charset="0"/>
              <a:buChar char="•"/>
            </a:pPr>
            <a:r>
              <a:rPr lang="en-US" sz="2400" dirty="0">
                <a:solidFill>
                  <a:srgbClr val="002060"/>
                </a:solidFill>
              </a:rPr>
              <a:t>Insider Trading by executives by selling huge shares</a:t>
            </a:r>
          </a:p>
          <a:p>
            <a:pPr marL="1257300" lvl="2" indent="-342900">
              <a:lnSpc>
                <a:spcPct val="150000"/>
              </a:lnSpc>
              <a:buFont typeface="Arial" panose="020B0604020202020204" pitchFamily="34" charset="0"/>
              <a:buChar char="•"/>
            </a:pPr>
            <a:r>
              <a:rPr lang="en-US" sz="2400" dirty="0">
                <a:solidFill>
                  <a:srgbClr val="002060"/>
                </a:solidFill>
              </a:rPr>
              <a:t>Management delayed the Information to public</a:t>
            </a:r>
          </a:p>
          <a:p>
            <a:pPr marL="182880">
              <a:lnSpc>
                <a:spcPct val="150000"/>
              </a:lnSpc>
              <a:spcBef>
                <a:spcPct val="0"/>
              </a:spcBef>
            </a:pPr>
            <a:r>
              <a:rPr lang="en-US" sz="4000" b="1" dirty="0">
                <a:ln w="6350">
                  <a:noFill/>
                </a:ln>
                <a:solidFill>
                  <a:schemeClr val="accent1"/>
                </a:solidFill>
                <a:latin typeface="+mj-lt"/>
                <a:ea typeface="+mj-ea"/>
                <a:cs typeface="+mj-cs"/>
              </a:rPr>
              <a:t>Design issues</a:t>
            </a:r>
          </a:p>
          <a:p>
            <a:pPr marL="1257300" lvl="2" indent="-342900">
              <a:lnSpc>
                <a:spcPct val="150000"/>
              </a:lnSpc>
              <a:buFont typeface="Arial" panose="020B0604020202020204" pitchFamily="34" charset="0"/>
              <a:buChar char="•"/>
            </a:pPr>
            <a:r>
              <a:rPr lang="en-US" sz="2400" dirty="0">
                <a:solidFill>
                  <a:srgbClr val="002060"/>
                </a:solidFill>
              </a:rPr>
              <a:t>Separation of machines  by design to avoid the huge damage</a:t>
            </a:r>
          </a:p>
          <a:p>
            <a:pPr marL="1257300" lvl="2" indent="-342900">
              <a:lnSpc>
                <a:spcPct val="150000"/>
              </a:lnSpc>
              <a:buFont typeface="Arial" panose="020B0604020202020204" pitchFamily="34" charset="0"/>
              <a:buChar char="•"/>
            </a:pPr>
            <a:r>
              <a:rPr lang="en-US" sz="2400" dirty="0">
                <a:solidFill>
                  <a:srgbClr val="002060"/>
                </a:solidFill>
              </a:rPr>
              <a:t>Database Specific user roles </a:t>
            </a:r>
          </a:p>
          <a:p>
            <a:pPr marL="1257300" lvl="2" indent="-342900">
              <a:lnSpc>
                <a:spcPct val="150000"/>
              </a:lnSpc>
              <a:buFont typeface="Arial" panose="020B0604020202020204" pitchFamily="34" charset="0"/>
              <a:buChar char="•"/>
            </a:pPr>
            <a:r>
              <a:rPr lang="en-US" sz="2400" dirty="0">
                <a:solidFill>
                  <a:srgbClr val="002060"/>
                </a:solidFill>
              </a:rPr>
              <a:t>System didn’t raise flag when 9000+ queries run</a:t>
            </a:r>
          </a:p>
          <a:p>
            <a:pPr>
              <a:lnSpc>
                <a:spcPct val="150000"/>
              </a:lnSpc>
            </a:pPr>
            <a:endParaRPr lang="en-US" sz="2400" dirty="0">
              <a:solidFill>
                <a:srgbClr val="002060"/>
              </a:solidFill>
            </a:endParaRPr>
          </a:p>
          <a:p>
            <a:pPr marL="342900" indent="-342900">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3846729764"/>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Damages By Number</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52</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891540" y="1639574"/>
            <a:ext cx="7819644" cy="33478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rgbClr val="002060"/>
                </a:solidFill>
              </a:rPr>
              <a:t>76 days: attackers were active within Equifax's networks without being discovered</a:t>
            </a:r>
          </a:p>
          <a:p>
            <a:pPr marL="285750" indent="-285750">
              <a:lnSpc>
                <a:spcPct val="150000"/>
              </a:lnSpc>
              <a:buFont typeface="Arial" panose="020B0604020202020204" pitchFamily="34" charset="0"/>
              <a:buChar char="•"/>
            </a:pPr>
            <a:r>
              <a:rPr lang="en-US" sz="2400" dirty="0">
                <a:solidFill>
                  <a:srgbClr val="002060"/>
                </a:solidFill>
              </a:rPr>
              <a:t>147m: consumers affected by the breach</a:t>
            </a:r>
          </a:p>
          <a:p>
            <a:pPr marL="285750" indent="-285750">
              <a:lnSpc>
                <a:spcPct val="150000"/>
              </a:lnSpc>
              <a:buFont typeface="Arial" panose="020B0604020202020204" pitchFamily="34" charset="0"/>
              <a:buChar char="•"/>
            </a:pPr>
            <a:r>
              <a:rPr lang="en-US" sz="2400" dirty="0">
                <a:solidFill>
                  <a:srgbClr val="002060"/>
                </a:solidFill>
              </a:rPr>
              <a:t>$125: Compensation to each customers</a:t>
            </a:r>
          </a:p>
          <a:p>
            <a:pPr marL="285750" indent="-285750">
              <a:lnSpc>
                <a:spcPct val="150000"/>
              </a:lnSpc>
              <a:buFont typeface="Arial" panose="020B0604020202020204" pitchFamily="34" charset="0"/>
              <a:buChar char="•"/>
            </a:pPr>
            <a:r>
              <a:rPr lang="en-US" sz="2400" dirty="0">
                <a:solidFill>
                  <a:srgbClr val="002060"/>
                </a:solidFill>
              </a:rPr>
              <a:t>$1.4b: Spend on upgrading Security</a:t>
            </a:r>
          </a:p>
          <a:p>
            <a:pPr marL="285750" indent="-285750">
              <a:lnSpc>
                <a:spcPct val="150000"/>
              </a:lnSpc>
              <a:buFont typeface="Arial" panose="020B0604020202020204" pitchFamily="34" charset="0"/>
              <a:buChar char="•"/>
            </a:pPr>
            <a:r>
              <a:rPr lang="en-US" sz="2400" dirty="0">
                <a:solidFill>
                  <a:srgbClr val="002060"/>
                </a:solidFill>
              </a:rPr>
              <a:t>0: Fraud or Identity theft cases</a:t>
            </a:r>
          </a:p>
        </p:txBody>
      </p:sp>
    </p:spTree>
    <p:extLst>
      <p:ext uri="{BB962C8B-B14F-4D97-AF65-F5344CB8AC3E}">
        <p14:creationId xmlns:p14="http://schemas.microsoft.com/office/powerpoint/2010/main" val="1921614454"/>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Conclusions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53</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304800" y="1959771"/>
            <a:ext cx="8382000" cy="3347840"/>
          </a:xfrm>
          <a:prstGeom prst="rect">
            <a:avLst/>
          </a:prstGeom>
          <a:noFill/>
        </p:spPr>
        <p:txBody>
          <a:bodyPr wrap="square" rtlCol="0">
            <a:spAutoFit/>
          </a:bodyPr>
          <a:lstStyle/>
          <a:p>
            <a:pPr indent="457200">
              <a:lnSpc>
                <a:spcPct val="150000"/>
              </a:lnSpc>
            </a:pPr>
            <a:r>
              <a:rPr lang="en-US" sz="2400" dirty="0">
                <a:solidFill>
                  <a:srgbClr val="002060"/>
                </a:solidFill>
              </a:rPr>
              <a:t>Equifax data compromise was due to (Equifax’s) failure to install the security updates provided in a timely manner. Data Governance is a huge responsibility for a corporation which collects information about customers. Ethics at various stages failed. equifaxsecurity2017.com was created for litigation.</a:t>
            </a:r>
          </a:p>
        </p:txBody>
      </p:sp>
    </p:spTree>
    <p:extLst>
      <p:ext uri="{BB962C8B-B14F-4D97-AF65-F5344CB8AC3E}">
        <p14:creationId xmlns:p14="http://schemas.microsoft.com/office/powerpoint/2010/main" val="3354638724"/>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References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54</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381000" y="1150395"/>
            <a:ext cx="8292629" cy="6124754"/>
          </a:xfrm>
          <a:prstGeom prst="rect">
            <a:avLst/>
          </a:prstGeom>
          <a:noFill/>
        </p:spPr>
        <p:txBody>
          <a:bodyPr wrap="square" rtlCol="0">
            <a:spAutoFit/>
          </a:bodyPr>
          <a:lstStyle/>
          <a:p>
            <a:pPr marL="822960" lvl="1" indent="-285750">
              <a:spcBef>
                <a:spcPct val="20000"/>
              </a:spcBef>
              <a:spcAft>
                <a:spcPts val="1000"/>
              </a:spcAft>
              <a:buClr>
                <a:schemeClr val="accent1"/>
              </a:buClr>
              <a:buSzPct val="95000"/>
              <a:buFont typeface="Arial" panose="020B0604020202020204" pitchFamily="34" charset="0"/>
              <a:buChar char="•"/>
            </a:pPr>
            <a:r>
              <a:rPr lang="en-US" dirty="0" err="1">
                <a:solidFill>
                  <a:srgbClr val="002060"/>
                </a:solidFill>
              </a:rPr>
              <a:t>Bomey</a:t>
            </a:r>
            <a:r>
              <a:rPr lang="en-US" dirty="0">
                <a:solidFill>
                  <a:srgbClr val="002060"/>
                </a:solidFill>
              </a:rPr>
              <a:t>, N. U. T. (2020, February 11). How Chinese military hackers allegedly pulled off the Equifax data breach, stealing data from 145 million Americans. USA TODAY. </a:t>
            </a:r>
            <a:r>
              <a:rPr lang="en-US" dirty="0">
                <a:solidFill>
                  <a:schemeClr val="bg2"/>
                </a:solidFill>
                <a:hlinkClick r:id="rId3"/>
              </a:rPr>
              <a:t>https://eu.usatoday.com/story/tech/2020/02/10/2017-equifax-data-breach-chinese-military-hack/4712788002/</a:t>
            </a:r>
            <a:endParaRPr lang="en-US" dirty="0">
              <a:solidFill>
                <a:schemeClr val="bg2"/>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rgbClr val="002060"/>
                </a:solidFill>
              </a:rPr>
              <a:t>Center, E. P. I. (2017). EPIC - Equifax Data Breach. Epic. </a:t>
            </a:r>
            <a:r>
              <a:rPr lang="en-US" dirty="0">
                <a:solidFill>
                  <a:srgbClr val="002060"/>
                </a:solidFill>
                <a:hlinkClick r:id="rId4"/>
              </a:rPr>
              <a:t>https://epic.org/privacy/data-breach/equifax/</a:t>
            </a:r>
            <a:endParaRPr lang="en-US" dirty="0">
              <a:solidFill>
                <a:srgbClr val="002060"/>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rgbClr val="002060"/>
                </a:solidFill>
              </a:rPr>
              <a:t>Equifax Data Breach Settlement. (2020, July 15). Federal Trade Commission.</a:t>
            </a:r>
            <a:r>
              <a:rPr lang="en-US" dirty="0">
                <a:solidFill>
                  <a:schemeClr val="bg2"/>
                </a:solidFill>
              </a:rPr>
              <a:t> </a:t>
            </a:r>
            <a:r>
              <a:rPr lang="en-US" dirty="0">
                <a:solidFill>
                  <a:schemeClr val="bg2"/>
                </a:solidFill>
                <a:hlinkClick r:id="rId5"/>
              </a:rPr>
              <a:t>https://www.ftc.gov/enforcement/cases-proceedings/refunds/equifax-data-breach-settlement</a:t>
            </a:r>
            <a:endParaRPr lang="en-US" dirty="0">
              <a:solidFill>
                <a:schemeClr val="bg2"/>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err="1">
                <a:solidFill>
                  <a:srgbClr val="002060"/>
                </a:solidFill>
              </a:rPr>
              <a:t>Fruhlinger</a:t>
            </a:r>
            <a:r>
              <a:rPr lang="en-US" dirty="0">
                <a:solidFill>
                  <a:srgbClr val="002060"/>
                </a:solidFill>
              </a:rPr>
              <a:t>, J. (2020, February 12). Equifax data breach FAQ: What happened, who was affected, what was the impact? CSO Online. </a:t>
            </a:r>
            <a:r>
              <a:rPr lang="en-US" dirty="0">
                <a:solidFill>
                  <a:srgbClr val="002060"/>
                </a:solidFill>
                <a:hlinkClick r:id="rId6"/>
              </a:rPr>
              <a:t>https://www.csoonline.com/article/3444488/equifax-data-breach-faq-what-happened-who-was-affected-what-was-the-impact.html</a:t>
            </a:r>
            <a:endParaRPr lang="en-US" dirty="0">
              <a:solidFill>
                <a:srgbClr val="002060"/>
              </a:solidFill>
            </a:endParaRPr>
          </a:p>
          <a:p>
            <a:pPr marL="822960" lvl="1" indent="-285750">
              <a:spcBef>
                <a:spcPct val="20000"/>
              </a:spcBef>
              <a:spcAft>
                <a:spcPts val="1000"/>
              </a:spcAft>
              <a:buClr>
                <a:schemeClr val="accent1"/>
              </a:buClr>
              <a:buSzPct val="95000"/>
              <a:buFont typeface="Arial" panose="020B0604020202020204" pitchFamily="34" charset="0"/>
              <a:buChar char="•"/>
            </a:pPr>
            <a:r>
              <a:rPr lang="en-US" dirty="0">
                <a:solidFill>
                  <a:srgbClr val="002060"/>
                </a:solidFill>
              </a:rPr>
              <a:t>Wikipedia contributors. (2021, April 7). 2017 Equifax data breach. Wikipedia. </a:t>
            </a:r>
            <a:r>
              <a:rPr lang="en-US" dirty="0">
                <a:solidFill>
                  <a:srgbClr val="002060"/>
                </a:solidFill>
                <a:hlinkClick r:id="rId7"/>
              </a:rPr>
              <a:t>https://en.wikipedia.org/wiki/2017_Equifax_data_breach</a:t>
            </a:r>
            <a:endParaRPr lang="en-US" dirty="0">
              <a:solidFill>
                <a:srgbClr val="002060"/>
              </a:solidFill>
            </a:endParaRPr>
          </a:p>
          <a:p>
            <a:pPr marL="822960" lvl="1" indent="-285750">
              <a:spcBef>
                <a:spcPct val="20000"/>
              </a:spcBef>
              <a:spcAft>
                <a:spcPts val="1000"/>
              </a:spcAft>
              <a:buClr>
                <a:schemeClr val="accent1"/>
              </a:buClr>
              <a:buSzPct val="95000"/>
              <a:buFont typeface="Arial" panose="020B0604020202020204" pitchFamily="34" charset="0"/>
              <a:buChar char="•"/>
            </a:pPr>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694328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997635" y="2887797"/>
            <a:ext cx="5943600" cy="1082406"/>
          </a:xfrm>
        </p:spPr>
        <p:txBody>
          <a:bodyPr/>
          <a:lstStyle/>
          <a:p>
            <a:r>
              <a:rPr lang="en-US" dirty="0"/>
              <a:t>Questions?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55</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693347" y="1636317"/>
            <a:ext cx="5276088" cy="646331"/>
          </a:xfrm>
          <a:prstGeom prst="rect">
            <a:avLst/>
          </a:prstGeom>
          <a:noFill/>
        </p:spPr>
        <p:txBody>
          <a:bodyPr wrap="square" rtlCol="0">
            <a:spAutoFit/>
          </a:bodyPr>
          <a:lstStyle/>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427422160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 y="383108"/>
            <a:ext cx="6019800" cy="799306"/>
          </a:xfrm>
        </p:spPr>
        <p:txBody>
          <a:bodyPr/>
          <a:lstStyle/>
          <a:p>
            <a:r>
              <a:rPr lang="en-US" dirty="0"/>
              <a:t>Defect Device Design</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6</a:t>
            </a:fld>
            <a:endParaRPr lang="en-US" dirty="0"/>
          </a:p>
        </p:txBody>
      </p:sp>
      <p:sp>
        <p:nvSpPr>
          <p:cNvPr id="6" name="Rectangle 5">
            <a:extLst>
              <a:ext uri="{FF2B5EF4-FFF2-40B4-BE49-F238E27FC236}">
                <a16:creationId xmlns:a16="http://schemas.microsoft.com/office/drawing/2014/main" id="{2968A870-4B83-3042-8931-6756B440F4D0}"/>
              </a:ext>
            </a:extLst>
          </p:cNvPr>
          <p:cNvSpPr/>
          <p:nvPr/>
        </p:nvSpPr>
        <p:spPr>
          <a:xfrm>
            <a:off x="2209800" y="1371600"/>
            <a:ext cx="464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System</a:t>
            </a:r>
          </a:p>
        </p:txBody>
      </p:sp>
      <p:sp>
        <p:nvSpPr>
          <p:cNvPr id="10" name="Rectangle 9">
            <a:extLst>
              <a:ext uri="{FF2B5EF4-FFF2-40B4-BE49-F238E27FC236}">
                <a16:creationId xmlns:a16="http://schemas.microsoft.com/office/drawing/2014/main" id="{C3477D41-5AEA-ED41-BA12-F7CD392DDCA7}"/>
              </a:ext>
            </a:extLst>
          </p:cNvPr>
          <p:cNvSpPr/>
          <p:nvPr/>
        </p:nvSpPr>
        <p:spPr>
          <a:xfrm>
            <a:off x="381000" y="27432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Position of Steering</a:t>
            </a:r>
          </a:p>
        </p:txBody>
      </p:sp>
      <p:sp>
        <p:nvSpPr>
          <p:cNvPr id="11" name="Rectangle 10">
            <a:extLst>
              <a:ext uri="{FF2B5EF4-FFF2-40B4-BE49-F238E27FC236}">
                <a16:creationId xmlns:a16="http://schemas.microsoft.com/office/drawing/2014/main" id="{5FD28DE4-A843-B44C-9228-B7554E1639C8}"/>
              </a:ext>
            </a:extLst>
          </p:cNvPr>
          <p:cNvSpPr/>
          <p:nvPr/>
        </p:nvSpPr>
        <p:spPr>
          <a:xfrm>
            <a:off x="2830728" y="2743200"/>
            <a:ext cx="136027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Speed</a:t>
            </a:r>
          </a:p>
        </p:txBody>
      </p:sp>
      <p:sp>
        <p:nvSpPr>
          <p:cNvPr id="12" name="Rectangle 11">
            <a:extLst>
              <a:ext uri="{FF2B5EF4-FFF2-40B4-BE49-F238E27FC236}">
                <a16:creationId xmlns:a16="http://schemas.microsoft.com/office/drawing/2014/main" id="{680D288B-F4FF-0042-9E0B-2BCB98E62CC4}"/>
              </a:ext>
            </a:extLst>
          </p:cNvPr>
          <p:cNvSpPr/>
          <p:nvPr/>
        </p:nvSpPr>
        <p:spPr>
          <a:xfrm>
            <a:off x="4628637" y="27432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Duration of Engine Operation</a:t>
            </a:r>
          </a:p>
        </p:txBody>
      </p:sp>
      <p:sp>
        <p:nvSpPr>
          <p:cNvPr id="13" name="Rectangle 12">
            <a:extLst>
              <a:ext uri="{FF2B5EF4-FFF2-40B4-BE49-F238E27FC236}">
                <a16:creationId xmlns:a16="http://schemas.microsoft.com/office/drawing/2014/main" id="{235F8967-1F91-AE46-BE0B-D0F7497CAFF5}"/>
              </a:ext>
            </a:extLst>
          </p:cNvPr>
          <p:cNvSpPr/>
          <p:nvPr/>
        </p:nvSpPr>
        <p:spPr>
          <a:xfrm>
            <a:off x="6949440" y="2743200"/>
            <a:ext cx="173736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Barometric Pressure</a:t>
            </a:r>
          </a:p>
        </p:txBody>
      </p:sp>
      <p:cxnSp>
        <p:nvCxnSpPr>
          <p:cNvPr id="15" name="Straight Arrow Connector 14" descr="Hi&#10;">
            <a:extLst>
              <a:ext uri="{FF2B5EF4-FFF2-40B4-BE49-F238E27FC236}">
                <a16:creationId xmlns:a16="http://schemas.microsoft.com/office/drawing/2014/main" id="{FE50828C-ACC4-FA4D-8161-EE21A59FC615}"/>
              </a:ext>
            </a:extLst>
          </p:cNvPr>
          <p:cNvCxnSpPr>
            <a:cxnSpLocks/>
          </p:cNvCxnSpPr>
          <p:nvPr/>
        </p:nvCxnSpPr>
        <p:spPr>
          <a:xfrm>
            <a:off x="4533900" y="2057400"/>
            <a:ext cx="0" cy="53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0E23721-26A8-6A4C-A3A9-9E8D585425FA}"/>
              </a:ext>
            </a:extLst>
          </p:cNvPr>
          <p:cNvSpPr txBox="1"/>
          <p:nvPr/>
        </p:nvSpPr>
        <p:spPr>
          <a:xfrm>
            <a:off x="4533900" y="2096500"/>
            <a:ext cx="1954446" cy="369332"/>
          </a:xfrm>
          <a:prstGeom prst="rect">
            <a:avLst/>
          </a:prstGeom>
          <a:noFill/>
        </p:spPr>
        <p:txBody>
          <a:bodyPr wrap="none" rtlCol="0">
            <a:spAutoFit/>
          </a:bodyPr>
          <a:lstStyle/>
          <a:p>
            <a:r>
              <a:rPr lang="en-US" dirty="0">
                <a:solidFill>
                  <a:schemeClr val="accent1"/>
                </a:solidFill>
              </a:rPr>
              <a:t>Factors Analyzed</a:t>
            </a:r>
          </a:p>
        </p:txBody>
      </p:sp>
      <p:cxnSp>
        <p:nvCxnSpPr>
          <p:cNvPr id="22" name="Straight Arrow Connector 21">
            <a:extLst>
              <a:ext uri="{FF2B5EF4-FFF2-40B4-BE49-F238E27FC236}">
                <a16:creationId xmlns:a16="http://schemas.microsoft.com/office/drawing/2014/main" id="{1BEE9B7A-66B9-3E4F-AE48-46EB3490D8F8}"/>
              </a:ext>
            </a:extLst>
          </p:cNvPr>
          <p:cNvCxnSpPr/>
          <p:nvPr/>
        </p:nvCxnSpPr>
        <p:spPr>
          <a:xfrm>
            <a:off x="4533900" y="38862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ACC9FC9-682E-7D4C-8473-53C8414F89A6}"/>
              </a:ext>
            </a:extLst>
          </p:cNvPr>
          <p:cNvSpPr txBox="1"/>
          <p:nvPr/>
        </p:nvSpPr>
        <p:spPr>
          <a:xfrm>
            <a:off x="4693920" y="4120896"/>
            <a:ext cx="2185214" cy="369332"/>
          </a:xfrm>
          <a:prstGeom prst="rect">
            <a:avLst/>
          </a:prstGeom>
          <a:noFill/>
        </p:spPr>
        <p:txBody>
          <a:bodyPr wrap="none" rtlCol="0">
            <a:spAutoFit/>
          </a:bodyPr>
          <a:lstStyle/>
          <a:p>
            <a:r>
              <a:rPr lang="en-US" dirty="0">
                <a:solidFill>
                  <a:schemeClr val="accent1"/>
                </a:solidFill>
              </a:rPr>
              <a:t>Mode of the vehicle</a:t>
            </a:r>
          </a:p>
        </p:txBody>
      </p:sp>
      <p:cxnSp>
        <p:nvCxnSpPr>
          <p:cNvPr id="26" name="Straight Connector 25">
            <a:extLst>
              <a:ext uri="{FF2B5EF4-FFF2-40B4-BE49-F238E27FC236}">
                <a16:creationId xmlns:a16="http://schemas.microsoft.com/office/drawing/2014/main" id="{FDE40830-A28C-CE44-8D83-881AAAEFD00D}"/>
              </a:ext>
            </a:extLst>
          </p:cNvPr>
          <p:cNvCxnSpPr/>
          <p:nvPr/>
        </p:nvCxnSpPr>
        <p:spPr>
          <a:xfrm>
            <a:off x="1524000" y="4572000"/>
            <a:ext cx="6294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D1AC3F-75A2-694D-BA94-C5AAA79C38B3}"/>
              </a:ext>
            </a:extLst>
          </p:cNvPr>
          <p:cNvCxnSpPr/>
          <p:nvPr/>
        </p:nvCxnSpPr>
        <p:spPr>
          <a:xfrm>
            <a:off x="1524000" y="45720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BC182E4-474D-EA4F-B221-39C516373AFC}"/>
              </a:ext>
            </a:extLst>
          </p:cNvPr>
          <p:cNvCxnSpPr/>
          <p:nvPr/>
        </p:nvCxnSpPr>
        <p:spPr>
          <a:xfrm>
            <a:off x="7818120" y="4572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7F0A18A-CB0A-8E4B-A3F6-479AFE083BD7}"/>
              </a:ext>
            </a:extLst>
          </p:cNvPr>
          <p:cNvSpPr txBox="1"/>
          <p:nvPr/>
        </p:nvSpPr>
        <p:spPr>
          <a:xfrm>
            <a:off x="1524000" y="4638533"/>
            <a:ext cx="1296252" cy="369332"/>
          </a:xfrm>
          <a:prstGeom prst="rect">
            <a:avLst/>
          </a:prstGeom>
          <a:noFill/>
        </p:spPr>
        <p:txBody>
          <a:bodyPr wrap="none" rtlCol="0">
            <a:spAutoFit/>
          </a:bodyPr>
          <a:lstStyle/>
          <a:p>
            <a:r>
              <a:rPr lang="en-US" dirty="0">
                <a:solidFill>
                  <a:schemeClr val="accent1"/>
                </a:solidFill>
              </a:rPr>
              <a:t>Under Test</a:t>
            </a:r>
          </a:p>
        </p:txBody>
      </p:sp>
      <p:sp>
        <p:nvSpPr>
          <p:cNvPr id="32" name="TextBox 31">
            <a:extLst>
              <a:ext uri="{FF2B5EF4-FFF2-40B4-BE49-F238E27FC236}">
                <a16:creationId xmlns:a16="http://schemas.microsoft.com/office/drawing/2014/main" id="{9052D1AC-795B-3C46-B0D2-910BE3A5C174}"/>
              </a:ext>
            </a:extLst>
          </p:cNvPr>
          <p:cNvSpPr txBox="1"/>
          <p:nvPr/>
        </p:nvSpPr>
        <p:spPr>
          <a:xfrm>
            <a:off x="6858000" y="4638533"/>
            <a:ext cx="928459" cy="369332"/>
          </a:xfrm>
          <a:prstGeom prst="rect">
            <a:avLst/>
          </a:prstGeom>
          <a:noFill/>
        </p:spPr>
        <p:txBody>
          <a:bodyPr wrap="none" rtlCol="0">
            <a:spAutoFit/>
          </a:bodyPr>
          <a:lstStyle/>
          <a:p>
            <a:r>
              <a:rPr lang="en-US" dirty="0">
                <a:solidFill>
                  <a:schemeClr val="accent1"/>
                </a:solidFill>
              </a:rPr>
              <a:t>Normal</a:t>
            </a:r>
          </a:p>
        </p:txBody>
      </p:sp>
      <p:sp>
        <p:nvSpPr>
          <p:cNvPr id="33" name="Rectangle 32">
            <a:extLst>
              <a:ext uri="{FF2B5EF4-FFF2-40B4-BE49-F238E27FC236}">
                <a16:creationId xmlns:a16="http://schemas.microsoft.com/office/drawing/2014/main" id="{8B7CC16F-698F-2F4A-B4ED-930653C16058}"/>
              </a:ext>
            </a:extLst>
          </p:cNvPr>
          <p:cNvSpPr/>
          <p:nvPr/>
        </p:nvSpPr>
        <p:spPr>
          <a:xfrm>
            <a:off x="1066800" y="5105400"/>
            <a:ext cx="20955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EPA Compliance</a:t>
            </a:r>
          </a:p>
        </p:txBody>
      </p:sp>
      <p:sp>
        <p:nvSpPr>
          <p:cNvPr id="34" name="Rectangle 33">
            <a:extLst>
              <a:ext uri="{FF2B5EF4-FFF2-40B4-BE49-F238E27FC236}">
                <a16:creationId xmlns:a16="http://schemas.microsoft.com/office/drawing/2014/main" id="{EB149BB0-80A8-FF43-9C2A-ED78735F8884}"/>
              </a:ext>
            </a:extLst>
          </p:cNvPr>
          <p:cNvSpPr/>
          <p:nvPr/>
        </p:nvSpPr>
        <p:spPr>
          <a:xfrm>
            <a:off x="5867405" y="5105400"/>
            <a:ext cx="304799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Emission of NOx more than 10 - 40 times</a:t>
            </a:r>
          </a:p>
        </p:txBody>
      </p:sp>
    </p:spTree>
    <p:extLst>
      <p:ext uri="{BB962C8B-B14F-4D97-AF65-F5344CB8AC3E}">
        <p14:creationId xmlns:p14="http://schemas.microsoft.com/office/powerpoint/2010/main" val="29316020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 Affected Models</a:t>
            </a:r>
            <a:endParaRPr lang="en-US" dirty="0"/>
          </a:p>
        </p:txBody>
      </p:sp>
      <p:sp>
        <p:nvSpPr>
          <p:cNvPr id="5" name="Footer Placeholder 4">
            <a:extLst>
              <a:ext uri="{FF2B5EF4-FFF2-40B4-BE49-F238E27FC236}">
                <a16:creationId xmlns:a16="http://schemas.microsoft.com/office/drawing/2014/main" id="{1D6FE538-2311-4065-976F-4BE902626094}"/>
              </a:ext>
            </a:extLst>
          </p:cNvPr>
          <p:cNvSpPr>
            <a:spLocks noGrp="1"/>
          </p:cNvSpPr>
          <p:nvPr>
            <p:ph type="ftr" sz="quarter" idx="10"/>
          </p:nvPr>
        </p:nvSpPr>
        <p:spPr/>
        <p:txBody>
          <a:bodyPr/>
          <a:lstStyle>
            <a:lvl1pPr>
              <a:defRPr/>
            </a:lvl1pPr>
          </a:lstStyle>
          <a:p>
            <a:r>
              <a:rPr lang="en-US" dirty="0" err="1"/>
              <a:t>Bala</a:t>
            </a:r>
            <a:r>
              <a:rPr lang="en-US" dirty="0"/>
              <a:t> Vignesh</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7</a:t>
            </a:fld>
            <a:endParaRPr lang="en-US" dirty="0"/>
          </a:p>
        </p:txBody>
      </p:sp>
      <p:graphicFrame>
        <p:nvGraphicFramePr>
          <p:cNvPr id="8" name="Content Placeholder 3" descr="list smart graphic design">
            <a:extLst>
              <a:ext uri="{FF2B5EF4-FFF2-40B4-BE49-F238E27FC236}">
                <a16:creationId xmlns:a16="http://schemas.microsoft.com/office/drawing/2014/main" id="{598C553F-4143-4A91-9E18-950B2D9198C3}"/>
              </a:ext>
            </a:extLst>
          </p:cNvPr>
          <p:cNvGraphicFramePr>
            <a:graphicFrameLocks/>
          </p:cNvGraphicFramePr>
          <p:nvPr>
            <p:extLst>
              <p:ext uri="{D42A27DB-BD31-4B8C-83A1-F6EECF244321}">
                <p14:modId xmlns:p14="http://schemas.microsoft.com/office/powerpoint/2010/main" val="1216362418"/>
              </p:ext>
            </p:extLst>
          </p:nvPr>
        </p:nvGraphicFramePr>
        <p:xfrm>
          <a:off x="678180" y="1057124"/>
          <a:ext cx="772668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F71AAF2-3791-E849-9D32-4D91267C7E12}"/>
              </a:ext>
            </a:extLst>
          </p:cNvPr>
          <p:cNvSpPr txBox="1"/>
          <p:nvPr/>
        </p:nvSpPr>
        <p:spPr>
          <a:xfrm>
            <a:off x="626448" y="2578443"/>
            <a:ext cx="3865161" cy="3780458"/>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dirty="0">
                <a:solidFill>
                  <a:schemeClr val="accent1"/>
                </a:solidFill>
              </a:rPr>
              <a:t>Jetta (2009 – 2015)</a:t>
            </a:r>
          </a:p>
          <a:p>
            <a:pPr marL="342900" indent="-342900">
              <a:lnSpc>
                <a:spcPct val="150000"/>
              </a:lnSpc>
              <a:buFont typeface="Arial" panose="020B0604020202020204" pitchFamily="34" charset="0"/>
              <a:buChar char="•"/>
            </a:pPr>
            <a:r>
              <a:rPr lang="en-US" dirty="0">
                <a:solidFill>
                  <a:schemeClr val="accent1"/>
                </a:solidFill>
              </a:rPr>
              <a:t>Jetta </a:t>
            </a:r>
            <a:r>
              <a:rPr lang="en-US" dirty="0" err="1">
                <a:ln w="6350">
                  <a:noFill/>
                </a:ln>
                <a:solidFill>
                  <a:schemeClr val="accent1"/>
                </a:solidFill>
                <a:ea typeface="+mj-ea"/>
                <a:cs typeface="+mj-cs"/>
              </a:rPr>
              <a:t>Sportwagen</a:t>
            </a:r>
            <a:r>
              <a:rPr lang="en-US" dirty="0">
                <a:solidFill>
                  <a:schemeClr val="accent1"/>
                </a:solidFill>
              </a:rPr>
              <a:t> (2009 - 2014)</a:t>
            </a:r>
          </a:p>
          <a:p>
            <a:pPr marL="342900" indent="-342900">
              <a:lnSpc>
                <a:spcPct val="150000"/>
              </a:lnSpc>
              <a:buFont typeface="Arial" panose="020B0604020202020204" pitchFamily="34" charset="0"/>
              <a:buChar char="•"/>
            </a:pPr>
            <a:r>
              <a:rPr lang="en-US" dirty="0">
                <a:solidFill>
                  <a:schemeClr val="accent1"/>
                </a:solidFill>
              </a:rPr>
              <a:t>Beetle (2013 – 2015)</a:t>
            </a:r>
          </a:p>
          <a:p>
            <a:pPr marL="342900" indent="-342900">
              <a:lnSpc>
                <a:spcPct val="150000"/>
              </a:lnSpc>
              <a:buFont typeface="Arial" panose="020B0604020202020204" pitchFamily="34" charset="0"/>
              <a:buChar char="•"/>
            </a:pPr>
            <a:r>
              <a:rPr lang="en-US" dirty="0">
                <a:solidFill>
                  <a:schemeClr val="accent1"/>
                </a:solidFill>
              </a:rPr>
              <a:t>Beetle </a:t>
            </a:r>
            <a:r>
              <a:rPr lang="en-US" dirty="0">
                <a:ln w="6350">
                  <a:noFill/>
                </a:ln>
                <a:solidFill>
                  <a:schemeClr val="accent1"/>
                </a:solidFill>
                <a:ea typeface="+mj-ea"/>
                <a:cs typeface="+mj-cs"/>
              </a:rPr>
              <a:t>Convertible</a:t>
            </a:r>
            <a:r>
              <a:rPr lang="en-US" dirty="0">
                <a:solidFill>
                  <a:schemeClr val="accent1"/>
                </a:solidFill>
              </a:rPr>
              <a:t> (2013 - 2015)</a:t>
            </a:r>
          </a:p>
          <a:p>
            <a:pPr marL="342900" indent="-342900">
              <a:lnSpc>
                <a:spcPct val="150000"/>
              </a:lnSpc>
              <a:buFont typeface="Arial" panose="020B0604020202020204" pitchFamily="34" charset="0"/>
              <a:buChar char="•"/>
            </a:pPr>
            <a:r>
              <a:rPr lang="en-US" dirty="0">
                <a:solidFill>
                  <a:schemeClr val="accent1"/>
                </a:solidFill>
              </a:rPr>
              <a:t>Audi A3 (2010 – 2015)</a:t>
            </a:r>
          </a:p>
          <a:p>
            <a:pPr marL="342900" indent="-342900">
              <a:lnSpc>
                <a:spcPct val="150000"/>
              </a:lnSpc>
              <a:buFont typeface="Arial" panose="020B0604020202020204" pitchFamily="34" charset="0"/>
              <a:buChar char="•"/>
            </a:pPr>
            <a:r>
              <a:rPr lang="en-US" dirty="0">
                <a:solidFill>
                  <a:schemeClr val="accent1"/>
                </a:solidFill>
              </a:rPr>
              <a:t>Golf (2010 – 2015)</a:t>
            </a:r>
          </a:p>
          <a:p>
            <a:pPr marL="342900" indent="-342900">
              <a:lnSpc>
                <a:spcPct val="150000"/>
              </a:lnSpc>
              <a:buFont typeface="Arial" panose="020B0604020202020204" pitchFamily="34" charset="0"/>
              <a:buChar char="•"/>
            </a:pPr>
            <a:r>
              <a:rPr lang="en-US" dirty="0">
                <a:solidFill>
                  <a:schemeClr val="accent1"/>
                </a:solidFill>
              </a:rPr>
              <a:t>Golf </a:t>
            </a:r>
            <a:r>
              <a:rPr lang="en-US" dirty="0" err="1">
                <a:solidFill>
                  <a:schemeClr val="accent1"/>
                </a:solidFill>
              </a:rPr>
              <a:t>Sportwagen</a:t>
            </a:r>
            <a:r>
              <a:rPr lang="en-US" dirty="0">
                <a:solidFill>
                  <a:schemeClr val="accent1"/>
                </a:solidFill>
              </a:rPr>
              <a:t> (2015)</a:t>
            </a:r>
          </a:p>
          <a:p>
            <a:pPr marL="342900" indent="-342900">
              <a:lnSpc>
                <a:spcPct val="150000"/>
              </a:lnSpc>
              <a:buFont typeface="Arial" panose="020B0604020202020204" pitchFamily="34" charset="0"/>
              <a:buChar char="•"/>
            </a:pPr>
            <a:r>
              <a:rPr lang="en-US" dirty="0">
                <a:solidFill>
                  <a:schemeClr val="accent1"/>
                </a:solidFill>
              </a:rPr>
              <a:t>Passat (2012 - 2015)</a:t>
            </a:r>
          </a:p>
          <a:p>
            <a:pPr marL="342900" indent="-342900">
              <a:lnSpc>
                <a:spcPct val="150000"/>
              </a:lnSpc>
              <a:buFont typeface="Arial" panose="020B0604020202020204" pitchFamily="34" charset="0"/>
              <a:buChar char="•"/>
            </a:pPr>
            <a:endParaRPr lang="en-US" dirty="0">
              <a:solidFill>
                <a:schemeClr val="accent1"/>
              </a:solidFill>
            </a:endParaRPr>
          </a:p>
        </p:txBody>
      </p:sp>
      <p:sp>
        <p:nvSpPr>
          <p:cNvPr id="9" name="TextBox 8">
            <a:extLst>
              <a:ext uri="{FF2B5EF4-FFF2-40B4-BE49-F238E27FC236}">
                <a16:creationId xmlns:a16="http://schemas.microsoft.com/office/drawing/2014/main" id="{E5155671-5156-4B47-A011-32C2A337D0AE}"/>
              </a:ext>
            </a:extLst>
          </p:cNvPr>
          <p:cNvSpPr txBox="1"/>
          <p:nvPr/>
        </p:nvSpPr>
        <p:spPr>
          <a:xfrm>
            <a:off x="4800600" y="2578443"/>
            <a:ext cx="4104778" cy="3364960"/>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dirty="0">
                <a:solidFill>
                  <a:schemeClr val="accent1"/>
                </a:solidFill>
              </a:rPr>
              <a:t>Volkswagen </a:t>
            </a:r>
            <a:r>
              <a:rPr lang="en-US" dirty="0" err="1">
                <a:solidFill>
                  <a:schemeClr val="accent1"/>
                </a:solidFill>
              </a:rPr>
              <a:t>Touareg</a:t>
            </a:r>
            <a:r>
              <a:rPr lang="en-US" dirty="0">
                <a:solidFill>
                  <a:schemeClr val="accent1"/>
                </a:solidFill>
              </a:rPr>
              <a:t> (2009 - 2016)</a:t>
            </a:r>
          </a:p>
          <a:p>
            <a:pPr marL="342900" indent="-342900">
              <a:lnSpc>
                <a:spcPct val="150000"/>
              </a:lnSpc>
              <a:buFont typeface="Arial" panose="020B0604020202020204" pitchFamily="34" charset="0"/>
              <a:buChar char="•"/>
            </a:pPr>
            <a:r>
              <a:rPr lang="en-US" dirty="0">
                <a:solidFill>
                  <a:schemeClr val="accent1"/>
                </a:solidFill>
              </a:rPr>
              <a:t>Porsche Cayenne (2013 - 2016)</a:t>
            </a:r>
          </a:p>
          <a:p>
            <a:pPr marL="342900" indent="-342900">
              <a:lnSpc>
                <a:spcPct val="150000"/>
              </a:lnSpc>
              <a:buFont typeface="Arial" panose="020B0604020202020204" pitchFamily="34" charset="0"/>
              <a:buChar char="•"/>
            </a:pPr>
            <a:r>
              <a:rPr lang="en-US" dirty="0">
                <a:solidFill>
                  <a:schemeClr val="accent1"/>
                </a:solidFill>
              </a:rPr>
              <a:t>Audi A6 Quattro (2014 - 2016)</a:t>
            </a:r>
          </a:p>
          <a:p>
            <a:pPr marL="342900" indent="-342900">
              <a:lnSpc>
                <a:spcPct val="150000"/>
              </a:lnSpc>
              <a:buFont typeface="Arial" panose="020B0604020202020204" pitchFamily="34" charset="0"/>
              <a:buChar char="•"/>
            </a:pPr>
            <a:r>
              <a:rPr lang="en-US" dirty="0">
                <a:solidFill>
                  <a:schemeClr val="accent1"/>
                </a:solidFill>
              </a:rPr>
              <a:t>Audi A7 Quattro (MY 2014 - 2016)</a:t>
            </a:r>
          </a:p>
          <a:p>
            <a:pPr marL="342900" indent="-342900">
              <a:lnSpc>
                <a:spcPct val="150000"/>
              </a:lnSpc>
              <a:buFont typeface="Arial" panose="020B0604020202020204" pitchFamily="34" charset="0"/>
              <a:buChar char="•"/>
            </a:pPr>
            <a:r>
              <a:rPr lang="en-US" dirty="0">
                <a:solidFill>
                  <a:schemeClr val="accent1"/>
                </a:solidFill>
              </a:rPr>
              <a:t>Audi A8 (2014 - 2016)</a:t>
            </a:r>
          </a:p>
          <a:p>
            <a:pPr marL="342900" indent="-342900">
              <a:lnSpc>
                <a:spcPct val="150000"/>
              </a:lnSpc>
              <a:buFont typeface="Arial" panose="020B0604020202020204" pitchFamily="34" charset="0"/>
              <a:buChar char="•"/>
            </a:pPr>
            <a:r>
              <a:rPr lang="en-US" dirty="0">
                <a:solidFill>
                  <a:schemeClr val="accent1"/>
                </a:solidFill>
              </a:rPr>
              <a:t>Audi A8L (2014 - 2016)</a:t>
            </a:r>
          </a:p>
          <a:p>
            <a:pPr marL="342900" indent="-342900">
              <a:lnSpc>
                <a:spcPct val="150000"/>
              </a:lnSpc>
              <a:buFont typeface="Arial" panose="020B0604020202020204" pitchFamily="34" charset="0"/>
              <a:buChar char="•"/>
            </a:pPr>
            <a:r>
              <a:rPr lang="en-US" dirty="0">
                <a:solidFill>
                  <a:schemeClr val="accent1"/>
                </a:solidFill>
              </a:rPr>
              <a:t>Audi Q5 (2014 - 2016)</a:t>
            </a:r>
          </a:p>
          <a:p>
            <a:pPr marL="342900" indent="-342900">
              <a:lnSpc>
                <a:spcPct val="150000"/>
              </a:lnSpc>
              <a:buFont typeface="Arial" panose="020B0604020202020204" pitchFamily="34" charset="0"/>
              <a:buChar char="•"/>
            </a:pPr>
            <a:r>
              <a:rPr lang="en-US" dirty="0">
                <a:solidFill>
                  <a:schemeClr val="accent1"/>
                </a:solidFill>
              </a:rPr>
              <a:t>Audi Q7 (2009 - 2016)</a:t>
            </a:r>
          </a:p>
        </p:txBody>
      </p:sp>
    </p:spTree>
    <p:extLst>
      <p:ext uri="{BB962C8B-B14F-4D97-AF65-F5344CB8AC3E}">
        <p14:creationId xmlns:p14="http://schemas.microsoft.com/office/powerpoint/2010/main" val="60666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Engineering Team Ethics</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867156" y="1399479"/>
            <a:ext cx="7819644" cy="5447645"/>
          </a:xfrm>
          <a:prstGeom prst="rect">
            <a:avLst/>
          </a:prstGeom>
          <a:noFill/>
        </p:spPr>
        <p:txBody>
          <a:bodyPr wrap="square" rtlCol="0">
            <a:spAutoFit/>
          </a:bodyPr>
          <a:lstStyle/>
          <a:p>
            <a:pPr>
              <a:lnSpc>
                <a:spcPct val="150000"/>
              </a:lnSpc>
            </a:pPr>
            <a:r>
              <a:rPr lang="en-US" sz="2400" dirty="0">
                <a:solidFill>
                  <a:srgbClr val="002060"/>
                </a:solidFill>
              </a:rPr>
              <a:t>	When Engineering team realized that they were not able to hit the emission target for diesel Engine For US Market using the inhouse filter. They did an un-ethical activity by implementing the Defect Device.</a:t>
            </a:r>
          </a:p>
          <a:p>
            <a:pPr>
              <a:lnSpc>
                <a:spcPct val="150000"/>
              </a:lnSpc>
            </a:pPr>
            <a:endParaRPr lang="en-US" sz="2400" dirty="0">
              <a:solidFill>
                <a:srgbClr val="002060"/>
              </a:solidFill>
            </a:endParaRPr>
          </a:p>
          <a:p>
            <a:pPr>
              <a:lnSpc>
                <a:spcPct val="150000"/>
              </a:lnSpc>
            </a:pPr>
            <a:r>
              <a:rPr lang="en-US" sz="2400" dirty="0">
                <a:solidFill>
                  <a:srgbClr val="002060"/>
                </a:solidFill>
              </a:rPr>
              <a:t>	Ideally either they could have tried another popular method by spraying Urea or communicate to the management regarding the failed approach.</a:t>
            </a:r>
          </a:p>
          <a:p>
            <a:pPr>
              <a:lnSpc>
                <a:spcPct val="150000"/>
              </a:lnSpc>
            </a:pPr>
            <a:r>
              <a:rPr lang="en-US" sz="2400" dirty="0">
                <a:solidFill>
                  <a:srgbClr val="002060"/>
                </a:solidFill>
              </a:rPr>
              <a:t>	</a:t>
            </a:r>
          </a:p>
          <a:p>
            <a:endParaRPr lang="en-US" sz="2400" dirty="0">
              <a:solidFill>
                <a:srgbClr val="002060"/>
              </a:solidFill>
            </a:endParaRPr>
          </a:p>
        </p:txBody>
      </p:sp>
    </p:spTree>
    <p:extLst>
      <p:ext uri="{BB962C8B-B14F-4D97-AF65-F5344CB8AC3E}">
        <p14:creationId xmlns:p14="http://schemas.microsoft.com/office/powerpoint/2010/main" val="5515835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173195"/>
            <a:ext cx="5943600" cy="1082406"/>
          </a:xfrm>
        </p:spPr>
        <p:txBody>
          <a:bodyPr/>
          <a:lstStyle/>
          <a:p>
            <a:r>
              <a:rPr lang="en-US" dirty="0"/>
              <a:t>Damages to VW </a:t>
            </a: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r>
              <a:rPr lang="en-US" dirty="0" err="1"/>
              <a:t>Bala</a:t>
            </a:r>
            <a:r>
              <a:rPr lang="en-US" dirty="0"/>
              <a:t> Vignesh</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
        <p:nvSpPr>
          <p:cNvPr id="3" name="Rectangle 3">
            <a:extLst>
              <a:ext uri="{FF2B5EF4-FFF2-40B4-BE49-F238E27FC236}">
                <a16:creationId xmlns:a16="http://schemas.microsoft.com/office/drawing/2014/main" id="{531E4AD4-3912-4A4F-84F5-8B16183DC65E}"/>
              </a:ext>
            </a:extLst>
          </p:cNvPr>
          <p:cNvSpPr>
            <a:spLocks noChangeArrowheads="1"/>
          </p:cNvSpPr>
          <p:nvPr/>
        </p:nvSpPr>
        <p:spPr bwMode="auto">
          <a:xfrm>
            <a:off x="1752600" y="117911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a:extLst>
              <a:ext uri="{FF2B5EF4-FFF2-40B4-BE49-F238E27FC236}">
                <a16:creationId xmlns:a16="http://schemas.microsoft.com/office/drawing/2014/main" id="{A022A697-91E6-644D-811A-639A7EB3D12A}"/>
              </a:ext>
            </a:extLst>
          </p:cNvPr>
          <p:cNvSpPr/>
          <p:nvPr/>
        </p:nvSpPr>
        <p:spPr>
          <a:xfrm>
            <a:off x="609220" y="3939217"/>
            <a:ext cx="184731" cy="369332"/>
          </a:xfrm>
          <a:prstGeom prst="rect">
            <a:avLst/>
          </a:prstGeom>
        </p:spPr>
        <p:txBody>
          <a:bodyPr wrap="none">
            <a:spAutoFit/>
          </a:bodyPr>
          <a:lstStyle/>
          <a:p>
            <a:endParaRPr lang="en-US" dirty="0">
              <a:solidFill>
                <a:schemeClr val="accent4">
                  <a:lumMod val="50000"/>
                </a:schemeClr>
              </a:solidFill>
            </a:endParaRPr>
          </a:p>
        </p:txBody>
      </p:sp>
      <p:sp>
        <p:nvSpPr>
          <p:cNvPr id="18" name="Rectangle 17">
            <a:extLst>
              <a:ext uri="{FF2B5EF4-FFF2-40B4-BE49-F238E27FC236}">
                <a16:creationId xmlns:a16="http://schemas.microsoft.com/office/drawing/2014/main" id="{B11907EE-5BF5-1642-8663-3AF17C7350A2}"/>
              </a:ext>
            </a:extLst>
          </p:cNvPr>
          <p:cNvSpPr/>
          <p:nvPr/>
        </p:nvSpPr>
        <p:spPr>
          <a:xfrm>
            <a:off x="508067" y="1868169"/>
            <a:ext cx="4572000" cy="369332"/>
          </a:xfrm>
          <a:prstGeom prst="rect">
            <a:avLst/>
          </a:prstGeom>
        </p:spPr>
        <p:txBody>
          <a:bodyPr>
            <a:spAutoFit/>
          </a:bodyPr>
          <a:lstStyle/>
          <a:p>
            <a:r>
              <a:rPr lang="en-US" dirty="0">
                <a:solidFill>
                  <a:srgbClr val="002060"/>
                </a:solidFill>
              </a:rPr>
              <a:t>	</a:t>
            </a:r>
          </a:p>
        </p:txBody>
      </p:sp>
      <p:sp>
        <p:nvSpPr>
          <p:cNvPr id="19" name="TextBox 18">
            <a:extLst>
              <a:ext uri="{FF2B5EF4-FFF2-40B4-BE49-F238E27FC236}">
                <a16:creationId xmlns:a16="http://schemas.microsoft.com/office/drawing/2014/main" id="{945D511D-D7A6-D448-8B1E-30AE32055591}"/>
              </a:ext>
            </a:extLst>
          </p:cNvPr>
          <p:cNvSpPr txBox="1"/>
          <p:nvPr/>
        </p:nvSpPr>
        <p:spPr>
          <a:xfrm>
            <a:off x="1438656" y="4535424"/>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DF832D15-2757-154C-AD64-84C78AB00B95}"/>
              </a:ext>
            </a:extLst>
          </p:cNvPr>
          <p:cNvSpPr txBox="1"/>
          <p:nvPr/>
        </p:nvSpPr>
        <p:spPr>
          <a:xfrm>
            <a:off x="1170245" y="1897747"/>
            <a:ext cx="7819644"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rgbClr val="002060"/>
                </a:solidFill>
              </a:rPr>
              <a:t>Legal Action Against VW</a:t>
            </a:r>
          </a:p>
          <a:p>
            <a:pPr marL="285750" indent="-285750">
              <a:lnSpc>
                <a:spcPct val="150000"/>
              </a:lnSpc>
              <a:buFont typeface="Arial" panose="020B0604020202020204" pitchFamily="34" charset="0"/>
              <a:buChar char="•"/>
            </a:pPr>
            <a:r>
              <a:rPr lang="en-US" sz="2400" dirty="0">
                <a:solidFill>
                  <a:srgbClr val="002060"/>
                </a:solidFill>
              </a:rPr>
              <a:t>Drop in Share Price</a:t>
            </a:r>
          </a:p>
          <a:p>
            <a:pPr marL="285750" indent="-285750">
              <a:lnSpc>
                <a:spcPct val="150000"/>
              </a:lnSpc>
              <a:buFont typeface="Arial" panose="020B0604020202020204" pitchFamily="34" charset="0"/>
              <a:buChar char="•"/>
            </a:pPr>
            <a:r>
              <a:rPr lang="en-US" sz="2400" dirty="0">
                <a:solidFill>
                  <a:srgbClr val="002060"/>
                </a:solidFill>
              </a:rPr>
              <a:t>Decrease in future Sale</a:t>
            </a:r>
          </a:p>
          <a:p>
            <a:pPr marL="285750" indent="-285750">
              <a:lnSpc>
                <a:spcPct val="150000"/>
              </a:lnSpc>
              <a:buFont typeface="Arial" panose="020B0604020202020204" pitchFamily="34" charset="0"/>
              <a:buChar char="•"/>
            </a:pPr>
            <a:r>
              <a:rPr lang="en-US" sz="2400" dirty="0">
                <a:solidFill>
                  <a:srgbClr val="002060"/>
                </a:solidFill>
              </a:rPr>
              <a:t>Lose of credibility</a:t>
            </a:r>
          </a:p>
          <a:p>
            <a:pPr marL="285750" indent="-285750">
              <a:lnSpc>
                <a:spcPct val="150000"/>
              </a:lnSpc>
              <a:buFont typeface="Arial" panose="020B0604020202020204" pitchFamily="34" charset="0"/>
              <a:buChar char="•"/>
            </a:pPr>
            <a:r>
              <a:rPr lang="en-US" sz="2400" dirty="0">
                <a:solidFill>
                  <a:srgbClr val="002060"/>
                </a:solidFill>
              </a:rPr>
              <a:t>Increase Corporate Social responsibility</a:t>
            </a:r>
          </a:p>
          <a:p>
            <a:pPr marL="285750" indent="-285750">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406411027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Verve</Template>
  <TotalTime>0</TotalTime>
  <Words>3121</Words>
  <Application>Microsoft Macintosh PowerPoint</Application>
  <PresentationFormat>On-screen Show (4:3)</PresentationFormat>
  <Paragraphs>485</Paragraphs>
  <Slides>55</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Segoe UI</vt:lpstr>
      <vt:lpstr>Wingdings 2</vt:lpstr>
      <vt:lpstr>Verve</vt:lpstr>
      <vt:lpstr>Volkswagen Diesel EPA Voilation</vt:lpstr>
      <vt:lpstr>Agenda</vt:lpstr>
      <vt:lpstr>What is this all about?</vt:lpstr>
      <vt:lpstr>Defect Device</vt:lpstr>
      <vt:lpstr>Defect Device layout</vt:lpstr>
      <vt:lpstr>Defect Device Design</vt:lpstr>
      <vt:lpstr> Affected Models</vt:lpstr>
      <vt:lpstr>Engineering Team Ethics</vt:lpstr>
      <vt:lpstr>Damages to VW </vt:lpstr>
      <vt:lpstr>Conclusions</vt:lpstr>
      <vt:lpstr>References</vt:lpstr>
      <vt:lpstr>Questions?</vt:lpstr>
      <vt:lpstr>Amazon AI Recruiting Tool Gender Bias</vt:lpstr>
      <vt:lpstr>Agenda</vt:lpstr>
      <vt:lpstr>What is this all about?</vt:lpstr>
      <vt:lpstr>AI Recruiting Tool  - Objective</vt:lpstr>
      <vt:lpstr>AI Recruiting Tool  - Data </vt:lpstr>
      <vt:lpstr> Affected Community</vt:lpstr>
      <vt:lpstr>Engineering Team Ethics</vt:lpstr>
      <vt:lpstr>Conclusions</vt:lpstr>
      <vt:lpstr>References</vt:lpstr>
      <vt:lpstr>Questions?</vt:lpstr>
      <vt:lpstr>Satyam Financial Fraud</vt:lpstr>
      <vt:lpstr>Agenda</vt:lpstr>
      <vt:lpstr>What is this all about?</vt:lpstr>
      <vt:lpstr>Financial Fraud  - Stagging</vt:lpstr>
      <vt:lpstr>Financial Fraud  - Auditor</vt:lpstr>
      <vt:lpstr>Financial Fraud  - Aftermath</vt:lpstr>
      <vt:lpstr>Corporate Ethics</vt:lpstr>
      <vt:lpstr>Conclusions</vt:lpstr>
      <vt:lpstr>References</vt:lpstr>
      <vt:lpstr>Questions?</vt:lpstr>
      <vt:lpstr>Wells Fargo Fake Account Scandal</vt:lpstr>
      <vt:lpstr>Agenda</vt:lpstr>
      <vt:lpstr>What is this all about?</vt:lpstr>
      <vt:lpstr>Fake Account Scandal  - Cross-sell</vt:lpstr>
      <vt:lpstr>Fake Account Scandal  - Pinning </vt:lpstr>
      <vt:lpstr>Corporate and Team Ethics</vt:lpstr>
      <vt:lpstr>Lose to Wells Fargo</vt:lpstr>
      <vt:lpstr>Conclusions</vt:lpstr>
      <vt:lpstr>References</vt:lpstr>
      <vt:lpstr>Questions?</vt:lpstr>
      <vt:lpstr>Equifax Data Breach</vt:lpstr>
      <vt:lpstr>Agenda</vt:lpstr>
      <vt:lpstr>What is this all about?</vt:lpstr>
      <vt:lpstr>Software Vulnerability</vt:lpstr>
      <vt:lpstr>Process</vt:lpstr>
      <vt:lpstr>Hacking - I</vt:lpstr>
      <vt:lpstr>Hacking - II</vt:lpstr>
      <vt:lpstr>Affected People </vt:lpstr>
      <vt:lpstr>Ethics</vt:lpstr>
      <vt:lpstr>Damages By Number</vt:lpstr>
      <vt:lpstr>Conclusions</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Patients Survey Analyze </dc:title>
  <dc:creator>Bala Vignesh Bala Subramanian</dc:creator>
  <cp:lastModifiedBy/>
  <cp:revision>2</cp:revision>
  <dcterms:created xsi:type="dcterms:W3CDTF">2020-03-14T00:35:30Z</dcterms:created>
  <dcterms:modified xsi:type="dcterms:W3CDTF">2021-04-23T02:25:38Z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