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3"/>
  </p:notesMasterIdLst>
  <p:handoutMasterIdLst>
    <p:handoutMasterId r:id="rId14"/>
  </p:handoutMasterIdLst>
  <p:sldIdLst>
    <p:sldId id="445" r:id="rId2"/>
    <p:sldId id="439" r:id="rId3"/>
    <p:sldId id="459" r:id="rId4"/>
    <p:sldId id="463" r:id="rId5"/>
    <p:sldId id="464" r:id="rId6"/>
    <p:sldId id="465" r:id="rId7"/>
    <p:sldId id="466" r:id="rId8"/>
    <p:sldId id="460" r:id="rId9"/>
    <p:sldId id="461" r:id="rId10"/>
    <p:sldId id="462" r:id="rId11"/>
    <p:sldId id="4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EF1D7-11FA-4EF0-95B1-E052F88BB1E6}" v="1" dt="2024-11-22T16:54:13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F3A72-38B4-468C-9969-8EBC9EBBC08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4CC91-4110-4846-A9CF-AE2F97E92D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6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72918-CFFB-473A-878B-BA784971564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6A0CE-65B2-4191-96C4-6805AF534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514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7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0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8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B6A0CE-65B2-4191-96C4-6805AF534D9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1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4D57-EDDD-41BE-88A9-038B592F8F68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AD45-9FC0-4C8E-921E-225F0D0F0974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9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7A87-B5E8-47D2-B2B3-6ABC61B6ADF0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5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4CE4-76BA-49CA-ADFF-90766C6037D6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31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C3E4B-F336-49F2-876A-838EACD19257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2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44F0-EFBE-44A0-849C-1A407C15BD72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447-022D-4249-926D-A8BA3E091618}" type="datetime1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4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63D3-7153-4642-8223-7724107C7BD1}" type="datetime1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5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82D87-3723-410D-B5D6-510D4F362A1B}" type="datetime1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0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BAC0A3-A81E-4C0C-9328-4156318AA0C9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65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C275-4E60-46CD-BB0D-CBEE9211479F}" type="datetime1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C163DA8-3DC9-4565-A029-E8CCEEFBBC92}" type="datetime1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B341A6-C61A-4A60-A38C-2498703C4B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53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Accurate detection and localization of eye diseases are essential for timely diagnosis and                       treatment. In this project, we adopt a classification-first approach to address these challenges.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Using the </a:t>
            </a:r>
            <a:r>
              <a:rPr lang="en-US" dirty="0" err="1"/>
              <a:t>DenseNet</a:t>
            </a:r>
            <a:r>
              <a:rPr lang="en-US" dirty="0"/>
              <a:t> model, we classify eye diseases efficiently, ensuring robust predictions. Once classified, U-Net is employed to segment the affected regions, providing precise localization of abnormalities.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This two-stage methodology not only enhances diagnostic accuracy but also offers visual evidence of the disease, aiding medical professionals in making informed decisions.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 By combining advanced classification and segmentation techniques, our project aims to improve the reliability and effectiveness of automated eye disease diagnosis systems.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0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24128" y="1844968"/>
            <a:ext cx="1018835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Accuracy Achieved:</a:t>
            </a:r>
            <a:r>
              <a:rPr lang="en-US" sz="2400" dirty="0"/>
              <a:t> Displayed final accuracy and other relevant metrics. An accuracy of 87 percent was achieved.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classification-first approach followed by segmentation effectively detects and localizes eye diseases. Using </a:t>
            </a:r>
            <a:r>
              <a:rPr lang="en-US" sz="2400" dirty="0" err="1"/>
              <a:t>DenseNet</a:t>
            </a:r>
            <a:r>
              <a:rPr lang="en-US" sz="2400" dirty="0"/>
              <a:t> for classification and U-Net for segmentation enhances diagnostic accuracy and interpretability, providing valuable insights for medical professionals.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integrated methodology offers a robust solution for automated, reliable eye disease detection.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Medical Image Processing (22AIE437)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0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Statement, Objectives and Programming Language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97280" y="2085791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Problem Statement- </a:t>
            </a:r>
            <a:r>
              <a:rPr lang="en-US" sz="2400" dirty="0"/>
              <a:t>To develop a deep learning model for the detection and classification of medical diseases including diabetic retinopathy, cataract, and glaucoma, from medical images. </a:t>
            </a:r>
          </a:p>
          <a:p>
            <a:endParaRPr lang="en-US" sz="2400" b="1" dirty="0"/>
          </a:p>
          <a:p>
            <a:r>
              <a:rPr lang="en-US" sz="2400" b="1" dirty="0"/>
              <a:t>Objectives- </a:t>
            </a:r>
            <a:r>
              <a:rPr lang="en-US" sz="2400" dirty="0"/>
              <a:t>To classify and segment medical images for abnormality detection.</a:t>
            </a:r>
            <a:r>
              <a:rPr lang="en-US" sz="2400" b="1" dirty="0"/>
              <a:t>	</a:t>
            </a:r>
          </a:p>
          <a:p>
            <a:r>
              <a:rPr lang="en-US" sz="2400" b="1" dirty="0"/>
              <a:t>                      </a:t>
            </a:r>
            <a:r>
              <a:rPr lang="en-US" sz="2400" dirty="0"/>
              <a:t>To implement a deep learning model for accurate disease detection.</a:t>
            </a:r>
          </a:p>
          <a:p>
            <a:endParaRPr lang="en-US" sz="2400" dirty="0"/>
          </a:p>
          <a:p>
            <a:r>
              <a:rPr lang="en-US" sz="2400" b="1" dirty="0"/>
              <a:t>Programming Language- </a:t>
            </a:r>
            <a:r>
              <a:rPr lang="en-US" sz="2400" dirty="0"/>
              <a:t>The language used is Python and packages such as – TensorFlow, </a:t>
            </a:r>
            <a:r>
              <a:rPr lang="en-US" sz="2400" dirty="0" err="1"/>
              <a:t>Keras</a:t>
            </a:r>
            <a:r>
              <a:rPr lang="en-US" sz="2400" dirty="0"/>
              <a:t>, OpenCV, and NumPy.</a:t>
            </a:r>
          </a:p>
        </p:txBody>
      </p:sp>
    </p:spTree>
    <p:extLst>
      <p:ext uri="{BB962C8B-B14F-4D97-AF65-F5344CB8AC3E}">
        <p14:creationId xmlns:p14="http://schemas.microsoft.com/office/powerpoint/2010/main" val="21358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dirty="0">
                <a:latin typeface="Times New Roman" panose="02020603050405020304" pitchFamily="18" charset="0"/>
                <a:ea typeface="Gadugi" panose="020B0502040204020203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80" y="782415"/>
            <a:ext cx="1051560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endParaRPr lang="en-US" altLang="en-US" sz="32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800" b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methodology had multiple steps which are-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Data Collection and Preprocessing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Classification with </a:t>
            </a:r>
            <a:r>
              <a:rPr lang="en-IN" dirty="0" err="1"/>
              <a:t>DenseNet</a:t>
            </a:r>
            <a:endParaRPr lang="en-IN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Segmentation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dirty="0"/>
              <a:t>Model Training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1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1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1F09-71C6-208F-2F4B-64D1A800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FBBD-D911-52D7-DA0B-20747B89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sz="2800" dirty="0"/>
              <a:t>We begin by collecting a large dataset of medical images</a:t>
            </a:r>
          </a:p>
          <a:p>
            <a:r>
              <a:rPr lang="en-US" sz="2800" dirty="0"/>
              <a:t>These images undergo preprocessing steps 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3200" dirty="0"/>
              <a:t> </a:t>
            </a:r>
            <a:r>
              <a:rPr lang="en-US" sz="2400" dirty="0"/>
              <a:t>Resizing (256*256)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 Normalization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Data augmentation to improve model robustness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2400" dirty="0"/>
              <a:t>Flipping, rotating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93B10-A3DD-0CCF-05E7-8C0E3737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08AB-D5A7-5623-3BF1-75E1E3B0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0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E58-6A32-DBEB-1421-D1650B4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with </a:t>
            </a:r>
            <a:r>
              <a:rPr lang="en-IN" dirty="0" err="1"/>
              <a:t>DenseNet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0240-A025-6B36-B258-DBB5D251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02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 classify the eye diseases, we use the </a:t>
            </a:r>
            <a:r>
              <a:rPr lang="en-US" sz="2400" b="1" dirty="0"/>
              <a:t>DenseNet-201 model</a:t>
            </a:r>
            <a:r>
              <a:rPr lang="en-US" sz="2400" dirty="0"/>
              <a:t>, a deep convolutional neural network known for its efficient feature reuse.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DenseNet's</a:t>
            </a:r>
            <a:r>
              <a:rPr lang="en-US" sz="2400" dirty="0"/>
              <a:t> architecture allows for better performance in medical image classification, as it effectively handles complex patterns within the eye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Freezing and fine tuning.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model is trained using labeled data, with </a:t>
            </a:r>
            <a:r>
              <a:rPr lang="en-US" sz="2400" b="1" dirty="0"/>
              <a:t>categorical cross-entropy</a:t>
            </a:r>
            <a:r>
              <a:rPr lang="en-US" sz="2400" dirty="0"/>
              <a:t> loss function and </a:t>
            </a:r>
            <a:r>
              <a:rPr lang="en-US" sz="2400" b="1" dirty="0"/>
              <a:t>Adam</a:t>
            </a:r>
            <a:r>
              <a:rPr lang="en-US" sz="2400" dirty="0"/>
              <a:t> optimizer.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CCB36-F470-4B79-7D8F-FD0348AF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80B8-8A89-DF69-6E55-37AE42B8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51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F475-A653-E898-AEEE-37CA8329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86DD-305B-2969-E10C-574A80AE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the classification model is trained, we use </a:t>
            </a:r>
            <a:r>
              <a:rPr lang="en-US" b="1" dirty="0"/>
              <a:t>U-Net</a:t>
            </a:r>
            <a:r>
              <a:rPr lang="en-US" dirty="0"/>
              <a:t> for segmentation. (Only for DR)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model is particularly designed for pixel-level segmentation tasks, enabling it to accurately  detect and highlight key regions in the image, such as the retina.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Segmentation allows us to identify affected areas of the eye, which can then be correlated with the classification output for further diagnostic purposes.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9A706-C22D-49C6-8FEF-DE47682C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2390-4522-B51E-6398-B3612C47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6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4037921-CF82-5889-07B3-B4FCD659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968" y="3702963"/>
            <a:ext cx="7743698" cy="21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44C4-E601-E327-E812-9F4F4D32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C0B0-F6B9-845F-912D-B2D69DDD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4" y="1845734"/>
            <a:ext cx="10058400" cy="4023360"/>
          </a:xfrm>
        </p:spPr>
        <p:txBody>
          <a:bodyPr/>
          <a:lstStyle/>
          <a:p>
            <a:r>
              <a:rPr lang="en-US" dirty="0"/>
              <a:t>After segmentation, we ensure that the output regions align with the classification predictions, improving the interpretability and reliability of the results.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6699F-488A-9EB0-E8A7-E8B724C1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B424D-794E-8A2A-76CB-4EA994FF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7</a:t>
            </a:fld>
            <a:endParaRPr lang="en-IN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B65EE4C-C920-7FB7-86CD-07F31915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2696036"/>
            <a:ext cx="5404104" cy="2885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FA217-A44C-D9C5-9DCC-58B05AB9F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78" y="2802298"/>
            <a:ext cx="3593592" cy="287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0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3895344" cy="3651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Flow-chart: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CDCFA5-AFE8-5F01-5899-6E5BD905B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58" y="33090"/>
            <a:ext cx="7907725" cy="62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12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Medical Image Processing (22AIE437)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41A6-C61A-4A60-A38C-2498703C4B8A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7B8B9-CF25-CD48-4E3E-CFA7BAB1E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361485"/>
            <a:ext cx="4822804" cy="218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A30BC-43EB-BEF3-D5D7-725A0574A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18" y="1476375"/>
            <a:ext cx="5072063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C0549F-3ED9-C060-C3FC-9D395F8006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704" y="3740551"/>
            <a:ext cx="4490084" cy="229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781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9671</TotalTime>
  <Words>583</Words>
  <Application>Microsoft Office PowerPoint</Application>
  <PresentationFormat>Widescreen</PresentationFormat>
  <Paragraphs>80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Retrospect</vt:lpstr>
      <vt:lpstr>Introduction</vt:lpstr>
      <vt:lpstr>Problem Statement, Objectives and Programming Language</vt:lpstr>
      <vt:lpstr>Methodology</vt:lpstr>
      <vt:lpstr>Data Collection and Preprocessing</vt:lpstr>
      <vt:lpstr>Classification with DenseNet</vt:lpstr>
      <vt:lpstr>Segmentation</vt:lpstr>
      <vt:lpstr>Model Training and Evaluation</vt:lpstr>
      <vt:lpstr>Flow-chart:</vt:lpstr>
      <vt:lpstr>Simulation 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</dc:title>
  <dc:creator>Balavignesh</dc:creator>
  <cp:lastModifiedBy>K BALAVIGNESH REDDY</cp:lastModifiedBy>
  <cp:revision>385</cp:revision>
  <dcterms:created xsi:type="dcterms:W3CDTF">2024-02-11T06:21:24Z</dcterms:created>
  <dcterms:modified xsi:type="dcterms:W3CDTF">2025-07-06T07:08:27Z</dcterms:modified>
</cp:coreProperties>
</file>