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8" r:id="rId3"/>
    <p:sldId id="269" r:id="rId4"/>
    <p:sldId id="259" r:id="rId5"/>
    <p:sldId id="262" r:id="rId6"/>
    <p:sldId id="263" r:id="rId7"/>
    <p:sldId id="264" r:id="rId8"/>
    <p:sldId id="267" r:id="rId9"/>
    <p:sldId id="270" r:id="rId10"/>
    <p:sldId id="271" r:id="rId11"/>
    <p:sldId id="274" r:id="rId12"/>
    <p:sldId id="281" r:id="rId13"/>
    <p:sldId id="276" r:id="rId14"/>
    <p:sldId id="277" r:id="rId15"/>
    <p:sldId id="272" r:id="rId16"/>
    <p:sldId id="273" r:id="rId17"/>
    <p:sldId id="275" r:id="rId18"/>
    <p:sldId id="282" r:id="rId19"/>
    <p:sldId id="283" r:id="rId20"/>
    <p:sldId id="278" r:id="rId21"/>
    <p:sldId id="279" r:id="rId22"/>
    <p:sldId id="284"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Lst>
        </p14:section>
        <p14:section name="Design and Development" id="{6844172C-9703-4DC7-908A-C23538616A3C}">
          <p14:sldIdLst>
            <p14:sldId id="258"/>
            <p14:sldId id="269"/>
            <p14:sldId id="259"/>
            <p14:sldId id="262"/>
            <p14:sldId id="263"/>
            <p14:sldId id="264"/>
            <p14:sldId id="267"/>
            <p14:sldId id="270"/>
            <p14:sldId id="271"/>
            <p14:sldId id="274"/>
            <p14:sldId id="281"/>
            <p14:sldId id="276"/>
            <p14:sldId id="277"/>
            <p14:sldId id="272"/>
            <p14:sldId id="273"/>
            <p14:sldId id="275"/>
            <p14:sldId id="282"/>
            <p14:sldId id="283"/>
            <p14:sldId id="278"/>
            <p14:sldId id="279"/>
            <p14:sldId id="284"/>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F00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3224553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4/6/2025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idx="4294967295"/>
          </p:nvPr>
        </p:nvSpPr>
        <p:spPr>
          <a:xfrm>
            <a:off x="0" y="546100"/>
            <a:ext cx="10925175" cy="1120775"/>
          </a:xfrm>
        </p:spPr>
        <p:txBody>
          <a:bodyPr>
            <a:normAutofit fontScale="90000"/>
          </a:bodyPr>
          <a:lstStyle/>
          <a:p>
            <a:pPr algn="ctr" eaLnBrk="1" fontAlgn="base" hangingPunct="1">
              <a:spcBef>
                <a:spcPct val="0"/>
              </a:spcBef>
              <a:spcAft>
                <a:spcPct val="0"/>
              </a:spcAft>
            </a:pPr>
            <a:r>
              <a:rPr lang="en-US" altLang="en-US" sz="3200" b="1" dirty="0">
                <a:solidFill>
                  <a:schemeClr val="tx1"/>
                </a:solidFill>
                <a:latin typeface="Calibri" panose="020F0502020204030204" pitchFamily="34" charset="0"/>
                <a:cs typeface="Times New Roman" panose="02020603050405020304" pitchFamily="18" charset="0"/>
              </a:rPr>
              <a:t>  Software </a:t>
            </a:r>
            <a:r>
              <a:rPr lang="en-US" sz="3200" b="1" dirty="0">
                <a:solidFill>
                  <a:prstClr val="black"/>
                </a:solidFill>
                <a:latin typeface="Times New Roman" pitchFamily="18" charset="0"/>
                <a:cs typeface="Times New Roman" pitchFamily="18" charset="0"/>
              </a:rPr>
              <a:t>Engineering</a:t>
            </a:r>
            <a:r>
              <a:rPr lang="en-US" altLang="en-US" sz="3200" b="1" dirty="0">
                <a:solidFill>
                  <a:schemeClr val="tx1"/>
                </a:solidFill>
                <a:latin typeface="Calibri" panose="020F0502020204030204" pitchFamily="34" charset="0"/>
                <a:cs typeface="Times New Roman" panose="02020603050405020304" pitchFamily="18" charset="0"/>
              </a:rPr>
              <a:t>  Project Review Report </a:t>
            </a:r>
            <a:br>
              <a:rPr lang="en-US" altLang="en-US" sz="3200" b="1" dirty="0">
                <a:solidFill>
                  <a:schemeClr val="tx1"/>
                </a:solidFill>
                <a:latin typeface="Times New Roman" panose="02020603050405020304" pitchFamily="18" charset="0"/>
                <a:cs typeface="Times New Roman" panose="02020603050405020304" pitchFamily="18" charset="0"/>
              </a:rPr>
            </a:br>
            <a:r>
              <a:rPr lang="en-US" altLang="en-US" sz="3200" b="1" dirty="0">
                <a:solidFill>
                  <a:schemeClr val="tx1"/>
                </a:solidFill>
                <a:latin typeface="Times New Roman" panose="02020603050405020304" pitchFamily="18" charset="0"/>
                <a:cs typeface="Times New Roman" panose="02020603050405020304" pitchFamily="18" charset="0"/>
              </a:rPr>
              <a:t>  </a:t>
            </a:r>
            <a:br>
              <a:rPr lang="en-IN" altLang="en-US" sz="4800" dirty="0">
                <a:solidFill>
                  <a:schemeClr val="tx1"/>
                </a:solidFill>
                <a:latin typeface="Times New Roman" panose="02020603050405020304" pitchFamily="18" charset="0"/>
                <a:cs typeface="Times New Roman" panose="02020603050405020304" pitchFamily="18" charset="0"/>
              </a:rPr>
            </a:br>
            <a:endParaRPr lang="en-US" dirty="0">
              <a:solidFill>
                <a:schemeClr val="tx1"/>
              </a:solidFill>
            </a:endParaRPr>
          </a:p>
        </p:txBody>
      </p:sp>
      <p:sp>
        <p:nvSpPr>
          <p:cNvPr id="4" name="Rectangle 1">
            <a:extLst>
              <a:ext uri="{FF2B5EF4-FFF2-40B4-BE49-F238E27FC236}">
                <a16:creationId xmlns:a16="http://schemas.microsoft.com/office/drawing/2014/main" id="{3CE81C34-8B99-92FD-0C32-67E05AE9A8BD}"/>
              </a:ext>
            </a:extLst>
          </p:cNvPr>
          <p:cNvSpPr>
            <a:spLocks noGrp="1" noChangeArrowheads="1"/>
          </p:cNvSpPr>
          <p:nvPr>
            <p:ph type="subTitle" idx="4294967295"/>
          </p:nvPr>
        </p:nvSpPr>
        <p:spPr bwMode="auto">
          <a:xfrm>
            <a:off x="768096" y="1343710"/>
            <a:ext cx="104428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spcBef>
                <a:spcPts val="650"/>
              </a:spcBef>
              <a:buNone/>
            </a:pPr>
            <a:r>
              <a:rPr lang="en-IN" sz="2000" b="1" dirty="0">
                <a:effectLst/>
                <a:latin typeface="Times New Roman" panose="02020603050405020304" pitchFamily="18" charset="0"/>
                <a:ea typeface="Times New Roman" panose="02020603050405020304" pitchFamily="18" charset="0"/>
              </a:rPr>
              <a:t>Optimizing CVE Severity Prediction: A Hybrid TF-IDF and </a:t>
            </a:r>
            <a:r>
              <a:rPr lang="en-IN" sz="2000" b="1" dirty="0" err="1">
                <a:effectLst/>
                <a:latin typeface="Times New Roman" panose="02020603050405020304" pitchFamily="18" charset="0"/>
                <a:ea typeface="Times New Roman" panose="02020603050405020304" pitchFamily="18" charset="0"/>
              </a:rPr>
              <a:t>DistilBERT</a:t>
            </a:r>
            <a:r>
              <a:rPr lang="en-IN" sz="2000" b="1" dirty="0">
                <a:effectLst/>
                <a:latin typeface="Times New Roman" panose="02020603050405020304" pitchFamily="18" charset="0"/>
                <a:ea typeface="Times New Roman" panose="02020603050405020304" pitchFamily="18" charset="0"/>
              </a:rPr>
              <a:t> Approach with Attention-Based Deep Learning</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658761" y="2310596"/>
            <a:ext cx="10923641" cy="4437675"/>
          </a:xfrm>
          <a:prstGeom prst="rect">
            <a:avLst/>
          </a:prstGeom>
        </p:spPr>
        <p:txBody>
          <a:bodyPr anchor="t">
            <a:normAutofit lnSpcReduction="1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lgn="ctr">
              <a:lnSpc>
                <a:spcPct val="80000"/>
              </a:lnSpc>
              <a:spcAft>
                <a:spcPts val="600"/>
              </a:spcAft>
              <a:defRPr/>
            </a:pPr>
            <a:r>
              <a:rPr lang="en-US" sz="1800" dirty="0">
                <a:solidFill>
                  <a:schemeClr val="accent1">
                    <a:lumMod val="60000"/>
                    <a:lumOff val="40000"/>
                  </a:schemeClr>
                </a:solidFill>
                <a:latin typeface="Times New Roman" pitchFamily="18" charset="0"/>
                <a:cs typeface="Times New Roman" pitchFamily="18" charset="0"/>
              </a:rPr>
              <a:t>Presented By:</a:t>
            </a:r>
          </a:p>
          <a:p>
            <a:pPr algn="ctr">
              <a:lnSpc>
                <a:spcPct val="80000"/>
              </a:lnSpc>
              <a:spcAft>
                <a:spcPts val="600"/>
              </a:spcAft>
              <a:defRPr/>
            </a:pPr>
            <a:r>
              <a:rPr lang="en-US" sz="2000" dirty="0" err="1">
                <a:solidFill>
                  <a:schemeClr val="accent6"/>
                </a:solidFill>
                <a:latin typeface="Times New Roman" pitchFamily="18" charset="0"/>
                <a:cs typeface="Times New Roman" pitchFamily="18" charset="0"/>
              </a:rPr>
              <a:t>Balavignesh</a:t>
            </a:r>
            <a:r>
              <a:rPr lang="en-US" sz="2000" dirty="0">
                <a:solidFill>
                  <a:schemeClr val="accent6"/>
                </a:solidFill>
                <a:latin typeface="Times New Roman" pitchFamily="18" charset="0"/>
                <a:cs typeface="Times New Roman" pitchFamily="18" charset="0"/>
              </a:rPr>
              <a:t> – AV.EN.U4AIE22016</a:t>
            </a:r>
          </a:p>
          <a:p>
            <a:pPr algn="ctr">
              <a:lnSpc>
                <a:spcPct val="80000"/>
              </a:lnSpc>
              <a:spcAft>
                <a:spcPts val="600"/>
              </a:spcAft>
              <a:defRPr/>
            </a:pPr>
            <a:r>
              <a:rPr lang="en-IN" sz="2000" dirty="0">
                <a:solidFill>
                  <a:schemeClr val="accent6"/>
                </a:solidFill>
                <a:latin typeface="Times New Roman" panose="02020603050405020304" pitchFamily="18" charset="0"/>
                <a:cs typeface="Times New Roman" pitchFamily="18" charset="0"/>
              </a:rPr>
              <a:t>Devesh - A</a:t>
            </a:r>
            <a:r>
              <a:rPr lang="en-US" sz="2000" dirty="0">
                <a:solidFill>
                  <a:schemeClr val="accent6"/>
                </a:solidFill>
                <a:latin typeface="Times New Roman" pitchFamily="18" charset="0"/>
                <a:cs typeface="Times New Roman" pitchFamily="18" charset="0"/>
              </a:rPr>
              <a:t>V.EN.U4AIE22027</a:t>
            </a:r>
          </a:p>
          <a:p>
            <a:pPr algn="ctr">
              <a:lnSpc>
                <a:spcPct val="80000"/>
              </a:lnSpc>
              <a:spcAft>
                <a:spcPts val="600"/>
              </a:spcAft>
              <a:defRPr/>
            </a:pPr>
            <a:r>
              <a:rPr lang="en-US" sz="2000" dirty="0">
                <a:solidFill>
                  <a:schemeClr val="accent6"/>
                </a:solidFill>
                <a:latin typeface="Times New Roman" pitchFamily="18" charset="0"/>
                <a:cs typeface="Times New Roman" pitchFamily="18" charset="0"/>
              </a:rPr>
              <a:t>Kabin Dev - </a:t>
            </a:r>
            <a:r>
              <a:rPr lang="en-IN" sz="2000" dirty="0">
                <a:solidFill>
                  <a:schemeClr val="accent6"/>
                </a:solidFill>
                <a:latin typeface="Times New Roman" panose="02020603050405020304" pitchFamily="18" charset="0"/>
                <a:cs typeface="Times New Roman" pitchFamily="18" charset="0"/>
              </a:rPr>
              <a:t>A</a:t>
            </a:r>
            <a:r>
              <a:rPr lang="en-US" sz="2000" dirty="0">
                <a:solidFill>
                  <a:schemeClr val="accent6"/>
                </a:solidFill>
                <a:latin typeface="Times New Roman" pitchFamily="18" charset="0"/>
                <a:cs typeface="Times New Roman" pitchFamily="18" charset="0"/>
              </a:rPr>
              <a:t>V.EN.U4AIE22015</a:t>
            </a:r>
            <a:endParaRPr lang="en-US" sz="1800" dirty="0">
              <a:solidFill>
                <a:schemeClr val="accent6"/>
              </a:solidFill>
              <a:latin typeface="Times New Roman" pitchFamily="18" charset="0"/>
              <a:cs typeface="Times New Roman" pitchFamily="18" charset="0"/>
            </a:endParaRPr>
          </a:p>
          <a:p>
            <a:pPr algn="ctr">
              <a:lnSpc>
                <a:spcPct val="80000"/>
              </a:lnSpc>
              <a:spcAft>
                <a:spcPts val="600"/>
              </a:spcAft>
              <a:defRPr/>
            </a:pPr>
            <a:r>
              <a:rPr lang="en-US" sz="1800" dirty="0">
                <a:solidFill>
                  <a:prstClr val="black"/>
                </a:solidFill>
                <a:latin typeface="Times New Roman" pitchFamily="18" charset="0"/>
                <a:cs typeface="Times New Roman" pitchFamily="18" charset="0"/>
              </a:rPr>
              <a:t>Under the supervision of</a:t>
            </a:r>
          </a:p>
          <a:p>
            <a:pPr algn="ctr">
              <a:lnSpc>
                <a:spcPct val="80000"/>
              </a:lnSpc>
              <a:spcAft>
                <a:spcPts val="600"/>
              </a:spcAft>
              <a:defRPr/>
            </a:pPr>
            <a:r>
              <a:rPr lang="sv-SE" sz="2000" spc="-5" dirty="0">
                <a:solidFill>
                  <a:srgbClr val="FF99FF"/>
                </a:solidFill>
                <a:latin typeface="Tahoma"/>
                <a:cs typeface="Tahoma"/>
              </a:rPr>
              <a:t>Dr.</a:t>
            </a:r>
            <a:r>
              <a:rPr lang="sv-SE" sz="2000" spc="114" dirty="0">
                <a:solidFill>
                  <a:srgbClr val="FF99FF"/>
                </a:solidFill>
                <a:latin typeface="Tahoma"/>
                <a:cs typeface="Tahoma"/>
              </a:rPr>
              <a:t> </a:t>
            </a:r>
            <a:r>
              <a:rPr lang="sv-SE" sz="2000" spc="-45" dirty="0">
                <a:solidFill>
                  <a:srgbClr val="FF99FF"/>
                </a:solidFill>
                <a:latin typeface="Tahoma"/>
                <a:cs typeface="Tahoma"/>
              </a:rPr>
              <a:t>Chandan Kumar</a:t>
            </a:r>
            <a:endParaRPr lang="sv-SE" sz="2000" spc="-5" dirty="0">
              <a:solidFill>
                <a:srgbClr val="FF99FF"/>
              </a:solidFill>
              <a:latin typeface="Tahoma"/>
              <a:cs typeface="Tahoma"/>
            </a:endParaRPr>
          </a:p>
          <a:p>
            <a:pPr algn="ctr">
              <a:lnSpc>
                <a:spcPct val="80000"/>
              </a:lnSpc>
              <a:defRPr/>
            </a:pPr>
            <a:r>
              <a:rPr lang="en-US" sz="1800" dirty="0">
                <a:solidFill>
                  <a:prstClr val="black"/>
                </a:solidFill>
                <a:latin typeface="Times New Roman" pitchFamily="18" charset="0"/>
                <a:cs typeface="Times New Roman" pitchFamily="18" charset="0"/>
              </a:rPr>
              <a:t>(</a:t>
            </a:r>
            <a:r>
              <a:rPr lang="en-US" sz="1800" dirty="0" err="1">
                <a:solidFill>
                  <a:prstClr val="black"/>
                </a:solidFill>
                <a:latin typeface="Times New Roman" pitchFamily="18" charset="0"/>
                <a:cs typeface="Times New Roman" pitchFamily="18" charset="0"/>
              </a:rPr>
              <a:t>Asst.Professor</a:t>
            </a:r>
            <a:r>
              <a:rPr lang="en-US" sz="1800" dirty="0">
                <a:solidFill>
                  <a:prstClr val="black"/>
                </a:solidFill>
                <a:latin typeface="Times New Roman" pitchFamily="18" charset="0"/>
                <a:cs typeface="Times New Roman" pitchFamily="18" charset="0"/>
              </a:rPr>
              <a:t>)</a:t>
            </a:r>
          </a:p>
          <a:p>
            <a:pPr algn="ctr">
              <a:lnSpc>
                <a:spcPct val="80000"/>
              </a:lnSpc>
              <a:defRPr/>
            </a:pPr>
            <a:endParaRPr lang="en-US" sz="1800" dirty="0">
              <a:solidFill>
                <a:prstClr val="black"/>
              </a:solidFill>
              <a:latin typeface="Times New Roman" pitchFamily="18" charset="0"/>
              <a:cs typeface="Times New Roman" pitchFamily="18" charset="0"/>
            </a:endParaRPr>
          </a:p>
          <a:p>
            <a:pPr algn="ctr">
              <a:lnSpc>
                <a:spcPct val="80000"/>
              </a:lnSpc>
              <a:defRPr/>
            </a:pPr>
            <a:endParaRPr lang="en-US" sz="1200" dirty="0">
              <a:solidFill>
                <a:prstClr val="black"/>
              </a:solidFill>
              <a:latin typeface="Calibri"/>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1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endParaRPr lang="en-US" sz="2000" b="1" dirty="0">
              <a:solidFill>
                <a:prstClr val="black"/>
              </a:solidFill>
              <a:latin typeface="Times New Roman" pitchFamily="18" charset="0"/>
              <a:cs typeface="Times New Roman" pitchFamily="18" charset="0"/>
            </a:endParaRPr>
          </a:p>
          <a:p>
            <a:pPr algn="ctr">
              <a:lnSpc>
                <a:spcPct val="80000"/>
              </a:lnSpc>
              <a:defRPr/>
            </a:pPr>
            <a:r>
              <a:rPr lang="en-US" sz="2000" b="1" dirty="0">
                <a:solidFill>
                  <a:prstClr val="black"/>
                </a:solidFill>
                <a:latin typeface="Times New Roman" pitchFamily="18" charset="0"/>
                <a:cs typeface="Times New Roman" pitchFamily="18" charset="0"/>
              </a:rPr>
              <a:t>Department of Computer Science and Engineering</a:t>
            </a:r>
          </a:p>
          <a:p>
            <a:pPr algn="ctr">
              <a:lnSpc>
                <a:spcPct val="80000"/>
              </a:lnSpc>
              <a:defRPr/>
            </a:pPr>
            <a:r>
              <a:rPr lang="en-US" sz="1800" dirty="0">
                <a:solidFill>
                  <a:prstClr val="black"/>
                </a:solidFill>
                <a:latin typeface="Times New Roman" pitchFamily="18" charset="0"/>
                <a:cs typeface="Times New Roman" pitchFamily="18" charset="0"/>
              </a:rPr>
              <a:t>Amrita Vishwa Vidyapeetham, Amaravati Campus</a:t>
            </a:r>
          </a:p>
          <a:p>
            <a:pPr algn="ctr">
              <a:lnSpc>
                <a:spcPct val="80000"/>
              </a:lnSpc>
              <a:defRPr/>
            </a:pPr>
            <a:r>
              <a:rPr lang="en-US" sz="1800" dirty="0">
                <a:solidFill>
                  <a:prstClr val="black"/>
                </a:solidFill>
                <a:latin typeface="Times New Roman" pitchFamily="18" charset="0"/>
                <a:cs typeface="Times New Roman" pitchFamily="18" charset="0"/>
              </a:rPr>
              <a:t>Andhra Pradesh-522503</a:t>
            </a:r>
          </a:p>
          <a:p>
            <a:pPr>
              <a:spcBef>
                <a:spcPts val="1000"/>
              </a:spcBef>
            </a:pPr>
            <a:endParaRPr lang="en-US" sz="1800" dirty="0">
              <a:solidFill>
                <a:schemeClr val="bg1"/>
              </a:solidFill>
              <a:latin typeface="+mj-lt"/>
              <a:ea typeface="+mn-ea"/>
              <a:cs typeface="+mn-cs"/>
            </a:endParaRPr>
          </a:p>
        </p:txBody>
      </p:sp>
      <p:pic>
        <p:nvPicPr>
          <p:cNvPr id="1028" name="Picture 4" descr="Amrita Institute of Medical Sciences ...">
            <a:extLst>
              <a:ext uri="{FF2B5EF4-FFF2-40B4-BE49-F238E27FC236}">
                <a16:creationId xmlns:a16="http://schemas.microsoft.com/office/drawing/2014/main" id="{EDE792D9-4086-F823-B934-873C5CE2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014" y="4383210"/>
            <a:ext cx="6131133" cy="128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478A92-D75C-1B2E-3BAC-541C567F660D}"/>
              </a:ext>
            </a:extLst>
          </p:cNvPr>
          <p:cNvSpPr>
            <a:spLocks noGrp="1"/>
          </p:cNvSpPr>
          <p:nvPr>
            <p:ph idx="1"/>
          </p:nvPr>
        </p:nvSpPr>
        <p:spPr/>
        <p:txBody>
          <a:bodyPr>
            <a:normAutofit/>
          </a:bodyPr>
          <a:lstStyle/>
          <a:p>
            <a:r>
              <a:rPr lang="en-US" sz="2000" dirty="0"/>
              <a:t>The goal is to create a neural network model that predicts how severe a software vulnerability is, based on its description. We want the model to use an attention mechanism—like a spotlight—to figure out which descriptions are most important for making the right call. By turning up the volume on key details and turning down less useful the model should make sharper, more reliable predictions. Ultimately, we aim to improve accuracy and help security experts prioritize the vulnerabilities that really matter.</a:t>
            </a:r>
            <a:endParaRPr lang="en-IN" sz="2000" dirty="0"/>
          </a:p>
        </p:txBody>
      </p:sp>
      <p:sp>
        <p:nvSpPr>
          <p:cNvPr id="3" name="Title 2">
            <a:extLst>
              <a:ext uri="{FF2B5EF4-FFF2-40B4-BE49-F238E27FC236}">
                <a16:creationId xmlns:a16="http://schemas.microsoft.com/office/drawing/2014/main" id="{292E614F-61FA-1B80-BDB9-1C2591C47DAB}"/>
              </a:ext>
            </a:extLst>
          </p:cNvPr>
          <p:cNvSpPr>
            <a:spLocks noGrp="1"/>
          </p:cNvSpPr>
          <p:nvPr>
            <p:ph type="title"/>
          </p:nvPr>
        </p:nvSpPr>
        <p:spPr/>
        <p:txBody>
          <a:bodyPr/>
          <a:lstStyle/>
          <a:p>
            <a:r>
              <a:rPr lang="en-IN" dirty="0"/>
              <a:t>OBJECTIVE</a:t>
            </a:r>
          </a:p>
        </p:txBody>
      </p:sp>
    </p:spTree>
    <p:extLst>
      <p:ext uri="{BB962C8B-B14F-4D97-AF65-F5344CB8AC3E}">
        <p14:creationId xmlns:p14="http://schemas.microsoft.com/office/powerpoint/2010/main" val="97701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2A66D-950A-75DC-CA36-4B490985DE1A}"/>
              </a:ext>
            </a:extLst>
          </p:cNvPr>
          <p:cNvSpPr>
            <a:spLocks noGrp="1"/>
          </p:cNvSpPr>
          <p:nvPr>
            <p:ph type="title"/>
          </p:nvPr>
        </p:nvSpPr>
        <p:spPr>
          <a:xfrm>
            <a:off x="604434" y="476060"/>
            <a:ext cx="10983132" cy="45719"/>
          </a:xfrm>
        </p:spPr>
        <p:txBody>
          <a:bodyPr>
            <a:normAutofit fontScale="90000"/>
          </a:bodyPr>
          <a:lstStyle/>
          <a:p>
            <a:r>
              <a:rPr lang="en-IN" b="1" dirty="0"/>
              <a:t>FLOWCHART:</a:t>
            </a:r>
          </a:p>
        </p:txBody>
      </p:sp>
      <p:pic>
        <p:nvPicPr>
          <p:cNvPr id="6" name="Content Placeholder 5">
            <a:extLst>
              <a:ext uri="{FF2B5EF4-FFF2-40B4-BE49-F238E27FC236}">
                <a16:creationId xmlns:a16="http://schemas.microsoft.com/office/drawing/2014/main" id="{EDAADF4D-DD1A-ED06-5E8B-A3F8346AF8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4712" y="813529"/>
            <a:ext cx="4425695" cy="5971604"/>
          </a:xfrm>
          <a:prstGeom prst="rect">
            <a:avLst/>
          </a:prstGeom>
          <a:noFill/>
          <a:ln>
            <a:noFill/>
          </a:ln>
        </p:spPr>
      </p:pic>
      <p:pic>
        <p:nvPicPr>
          <p:cNvPr id="8" name="Picture 7">
            <a:extLst>
              <a:ext uri="{FF2B5EF4-FFF2-40B4-BE49-F238E27FC236}">
                <a16:creationId xmlns:a16="http://schemas.microsoft.com/office/drawing/2014/main" id="{86D23DEA-F030-1309-4C8D-891B581F88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5642" y="1783079"/>
            <a:ext cx="3380229" cy="4032505"/>
          </a:xfrm>
          <a:prstGeom prst="rect">
            <a:avLst/>
          </a:prstGeom>
          <a:noFill/>
          <a:ln>
            <a:noFill/>
          </a:ln>
        </p:spPr>
      </p:pic>
    </p:spTree>
    <p:extLst>
      <p:ext uri="{BB962C8B-B14F-4D97-AF65-F5344CB8AC3E}">
        <p14:creationId xmlns:p14="http://schemas.microsoft.com/office/powerpoint/2010/main" val="313001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F7040-6C01-A239-35AB-9687523C0BB4}"/>
              </a:ext>
            </a:extLst>
          </p:cNvPr>
          <p:cNvSpPr>
            <a:spLocks noGrp="1"/>
          </p:cNvSpPr>
          <p:nvPr>
            <p:ph type="title"/>
          </p:nvPr>
        </p:nvSpPr>
        <p:spPr/>
        <p:txBody>
          <a:bodyPr>
            <a:normAutofit fontScale="90000"/>
          </a:bodyPr>
          <a:lstStyle/>
          <a:p>
            <a:r>
              <a:rPr lang="en-US" sz="3100" b="1" dirty="0">
                <a:effectLst/>
                <a:latin typeface="Times New Roman" panose="02020603050405020304" pitchFamily="18" charset="0"/>
                <a:ea typeface="Times New Roman" panose="02020603050405020304" pitchFamily="18" charset="0"/>
              </a:rPr>
              <a:t>PSEUDOCODE: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7A2F3328-0C40-8179-A3E0-1060B0D73A8B}"/>
              </a:ext>
            </a:extLst>
          </p:cNvPr>
          <p:cNvPicPr>
            <a:picLocks noGrp="1" noChangeAspect="1"/>
          </p:cNvPicPr>
          <p:nvPr>
            <p:ph idx="1"/>
          </p:nvPr>
        </p:nvPicPr>
        <p:blipFill>
          <a:blip r:embed="rId2"/>
          <a:stretch>
            <a:fillRect/>
          </a:stretch>
        </p:blipFill>
        <p:spPr>
          <a:xfrm>
            <a:off x="723306" y="822509"/>
            <a:ext cx="7515438" cy="6181343"/>
          </a:xfrm>
          <a:prstGeom prst="rect">
            <a:avLst/>
          </a:prstGeom>
        </p:spPr>
      </p:pic>
    </p:spTree>
    <p:extLst>
      <p:ext uri="{BB962C8B-B14F-4D97-AF65-F5344CB8AC3E}">
        <p14:creationId xmlns:p14="http://schemas.microsoft.com/office/powerpoint/2010/main" val="258505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9A4AC9-BBB4-140E-A45F-677B37F564F8}"/>
              </a:ext>
            </a:extLst>
          </p:cNvPr>
          <p:cNvSpPr>
            <a:spLocks noGrp="1"/>
          </p:cNvSpPr>
          <p:nvPr>
            <p:ph idx="1"/>
          </p:nvPr>
        </p:nvSpPr>
        <p:spPr>
          <a:xfrm>
            <a:off x="604432" y="1261871"/>
            <a:ext cx="10983131" cy="4915091"/>
          </a:xfrm>
        </p:spPr>
        <p:txBody>
          <a:bodyPr/>
          <a:lstStyle/>
          <a:p>
            <a:pPr>
              <a:buNone/>
            </a:pPr>
            <a:r>
              <a:rPr lang="en-US" b="1" dirty="0"/>
              <a:t>Preprocessing the Dataset</a:t>
            </a:r>
          </a:p>
          <a:p>
            <a:pPr>
              <a:buNone/>
            </a:pPr>
            <a:r>
              <a:rPr lang="en-US" dirty="0"/>
              <a:t>The following steps are performed to prepare the dataset:</a:t>
            </a:r>
          </a:p>
          <a:p>
            <a:pPr>
              <a:buFont typeface="Arial" panose="020B0604020202020204" pitchFamily="34" charset="0"/>
              <a:buChar char="•"/>
            </a:pPr>
            <a:r>
              <a:rPr lang="en-US" dirty="0"/>
              <a:t>Load all JSON files from the dataset folder.</a:t>
            </a:r>
          </a:p>
          <a:p>
            <a:pPr>
              <a:buFont typeface="Arial" panose="020B0604020202020204" pitchFamily="34" charset="0"/>
              <a:buChar char="•"/>
            </a:pPr>
            <a:r>
              <a:rPr lang="en-US" dirty="0"/>
              <a:t>Extract relevant fields: </a:t>
            </a:r>
          </a:p>
          <a:p>
            <a:pPr marL="742950" lvl="1" indent="-285750">
              <a:buFont typeface="Arial" panose="020B0604020202020204" pitchFamily="34" charset="0"/>
              <a:buChar char="•"/>
            </a:pPr>
            <a:r>
              <a:rPr lang="en-US" b="1" dirty="0"/>
              <a:t>CVE ID</a:t>
            </a:r>
            <a:r>
              <a:rPr lang="en-US" dirty="0"/>
              <a:t>: Unique identifier for vulnerabilities.</a:t>
            </a:r>
          </a:p>
          <a:p>
            <a:pPr marL="742950" lvl="1" indent="-285750">
              <a:buFont typeface="Arial" panose="020B0604020202020204" pitchFamily="34" charset="0"/>
              <a:buChar char="•"/>
            </a:pPr>
            <a:r>
              <a:rPr lang="en-US" b="1" dirty="0"/>
              <a:t>Description</a:t>
            </a:r>
            <a:r>
              <a:rPr lang="en-US" dirty="0"/>
              <a:t>: Text explaining the vulnerability.</a:t>
            </a:r>
          </a:p>
          <a:p>
            <a:pPr marL="742950" lvl="1" indent="-285750">
              <a:buFont typeface="Arial" panose="020B0604020202020204" pitchFamily="34" charset="0"/>
              <a:buChar char="•"/>
            </a:pPr>
            <a:r>
              <a:rPr lang="en-US" b="1" dirty="0"/>
              <a:t>CVSS Score</a:t>
            </a:r>
            <a:r>
              <a:rPr lang="en-US" dirty="0"/>
              <a:t>: Numerical severity score (ranges from 0.0 to 10.0).</a:t>
            </a:r>
          </a:p>
          <a:p>
            <a:pPr marL="742950" lvl="1" indent="-285750">
              <a:buFont typeface="Arial" panose="020B0604020202020204" pitchFamily="34" charset="0"/>
              <a:buChar char="•"/>
            </a:pPr>
            <a:r>
              <a:rPr lang="en-US" b="1" dirty="0"/>
              <a:t>Severity Level</a:t>
            </a:r>
            <a:r>
              <a:rPr lang="en-US" dirty="0"/>
              <a:t>: Categorical label (High, Medium, Low).</a:t>
            </a:r>
          </a:p>
          <a:p>
            <a:pPr>
              <a:buFont typeface="Arial" panose="020B0604020202020204" pitchFamily="34" charset="0"/>
              <a:buChar char="•"/>
            </a:pPr>
            <a:r>
              <a:rPr lang="en-US" dirty="0"/>
              <a:t>Merge all JSON files into a single CSV file for easy processing</a:t>
            </a:r>
          </a:p>
          <a:p>
            <a:endParaRPr lang="en-IN" dirty="0"/>
          </a:p>
        </p:txBody>
      </p:sp>
      <p:sp>
        <p:nvSpPr>
          <p:cNvPr id="3" name="Title 2">
            <a:extLst>
              <a:ext uri="{FF2B5EF4-FFF2-40B4-BE49-F238E27FC236}">
                <a16:creationId xmlns:a16="http://schemas.microsoft.com/office/drawing/2014/main" id="{1151534B-7032-B3DE-5205-8552EE285EDB}"/>
              </a:ext>
            </a:extLst>
          </p:cNvPr>
          <p:cNvSpPr>
            <a:spLocks noGrp="1"/>
          </p:cNvSpPr>
          <p:nvPr>
            <p:ph type="title"/>
          </p:nvPr>
        </p:nvSpPr>
        <p:spPr/>
        <p:txBody>
          <a:bodyPr>
            <a:normAutofit/>
          </a:bodyPr>
          <a:lstStyle/>
          <a:p>
            <a:r>
              <a:rPr lang="en-US" sz="2400" b="1" dirty="0"/>
              <a:t>Dataset Processing (Combining Multiple JSON Files into a CSV File)</a:t>
            </a:r>
            <a:endParaRPr lang="en-IN" sz="2400" b="1" dirty="0"/>
          </a:p>
        </p:txBody>
      </p:sp>
      <p:pic>
        <p:nvPicPr>
          <p:cNvPr id="4098" name="Picture 2">
            <a:extLst>
              <a:ext uri="{FF2B5EF4-FFF2-40B4-BE49-F238E27FC236}">
                <a16:creationId xmlns:a16="http://schemas.microsoft.com/office/drawing/2014/main" id="{7110446F-CF12-8739-B072-0992A4354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5987" y="1347025"/>
            <a:ext cx="5229225"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27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C6C193-3D7C-722C-8D40-4F83588502A1}"/>
              </a:ext>
            </a:extLst>
          </p:cNvPr>
          <p:cNvSpPr>
            <a:spLocks noGrp="1"/>
          </p:cNvSpPr>
          <p:nvPr>
            <p:ph type="title"/>
          </p:nvPr>
        </p:nvSpPr>
        <p:spPr/>
        <p:txBody>
          <a:bodyPr/>
          <a:lstStyle/>
          <a:p>
            <a:r>
              <a:rPr lang="en-IN" b="1" dirty="0"/>
              <a:t>Data Cleaning and Preprocessing</a:t>
            </a:r>
          </a:p>
        </p:txBody>
      </p:sp>
      <p:sp>
        <p:nvSpPr>
          <p:cNvPr id="4" name="Content Placeholder 3">
            <a:extLst>
              <a:ext uri="{FF2B5EF4-FFF2-40B4-BE49-F238E27FC236}">
                <a16:creationId xmlns:a16="http://schemas.microsoft.com/office/drawing/2014/main" id="{85C74AA2-5955-D892-07E7-37DCFB4B50DF}"/>
              </a:ext>
            </a:extLst>
          </p:cNvPr>
          <p:cNvSpPr>
            <a:spLocks noGrp="1"/>
          </p:cNvSpPr>
          <p:nvPr>
            <p:ph idx="1"/>
          </p:nvPr>
        </p:nvSpPr>
        <p:spPr>
          <a:xfrm>
            <a:off x="604435" y="1300594"/>
            <a:ext cx="10983131" cy="4677347"/>
          </a:xfrm>
        </p:spPr>
        <p:txBody>
          <a:bodyPr/>
          <a:lstStyle/>
          <a:p>
            <a:pPr>
              <a:buNone/>
            </a:pPr>
            <a:r>
              <a:rPr lang="en-US" b="1" dirty="0"/>
              <a:t>Preprocessing Steps</a:t>
            </a:r>
          </a:p>
          <a:p>
            <a:pPr marL="171450" indent="-171450">
              <a:buSzPct val="100000"/>
              <a:buFont typeface="Wingdings" panose="05000000000000000000" pitchFamily="2" charset="2"/>
              <a:buChar char="§"/>
            </a:pPr>
            <a:r>
              <a:rPr lang="en-US" dirty="0"/>
              <a:t>Convert text to lowercase.</a:t>
            </a:r>
          </a:p>
          <a:p>
            <a:pPr marL="171450" indent="-171450">
              <a:buSzPct val="100000"/>
              <a:buFont typeface="Wingdings" panose="05000000000000000000" pitchFamily="2" charset="2"/>
              <a:buChar char="§"/>
            </a:pPr>
            <a:r>
              <a:rPr lang="en-US" dirty="0"/>
              <a:t>Remove special characters, numbers, and extra spaces.</a:t>
            </a:r>
          </a:p>
          <a:p>
            <a:pPr marL="171450" indent="-171450">
              <a:buSzPct val="100000"/>
              <a:buFont typeface="Wingdings" panose="05000000000000000000" pitchFamily="2" charset="2"/>
              <a:buChar char="§"/>
            </a:pPr>
            <a:r>
              <a:rPr lang="en-US" dirty="0"/>
              <a:t>Tokenize and lemmatize words using </a:t>
            </a:r>
            <a:r>
              <a:rPr lang="en-US" dirty="0" err="1"/>
              <a:t>spaCy</a:t>
            </a:r>
            <a:r>
              <a:rPr lang="en-US" dirty="0"/>
              <a:t>.</a:t>
            </a:r>
          </a:p>
          <a:p>
            <a:pPr marL="171450" indent="-171450">
              <a:buSzPct val="100000"/>
              <a:buFont typeface="Wingdings" panose="05000000000000000000" pitchFamily="2" charset="2"/>
              <a:buChar char="§"/>
            </a:pPr>
            <a:r>
              <a:rPr lang="en-US" dirty="0"/>
              <a:t>Remove </a:t>
            </a:r>
            <a:r>
              <a:rPr lang="en-US" dirty="0" err="1"/>
              <a:t>stopwords</a:t>
            </a:r>
            <a:r>
              <a:rPr lang="en-US" dirty="0"/>
              <a:t> to reduce noise in the data.</a:t>
            </a:r>
          </a:p>
          <a:p>
            <a:pPr>
              <a:buNone/>
            </a:pPr>
            <a:r>
              <a:rPr lang="en-US" b="1" dirty="0"/>
              <a:t>Example of Preprocessing</a:t>
            </a:r>
          </a:p>
          <a:p>
            <a:pPr>
              <a:buNone/>
            </a:pPr>
            <a:r>
              <a:rPr lang="en-US" b="1" dirty="0"/>
              <a:t>Before Cleaning:</a:t>
            </a:r>
            <a:br>
              <a:rPr lang="en-US" dirty="0"/>
            </a:br>
            <a:r>
              <a:rPr lang="en-US" i="1" dirty="0"/>
              <a:t>"Buffer Overflow leads to System Crash!"</a:t>
            </a:r>
            <a:endParaRPr lang="en-US" dirty="0"/>
          </a:p>
          <a:p>
            <a:pPr>
              <a:buNone/>
            </a:pPr>
            <a:r>
              <a:rPr lang="en-US" b="1" dirty="0"/>
              <a:t>After Cleaning:</a:t>
            </a:r>
            <a:br>
              <a:rPr lang="en-US" dirty="0"/>
            </a:br>
            <a:r>
              <a:rPr lang="en-US" i="1" dirty="0"/>
              <a:t>"buffer overflow lead system crash"</a:t>
            </a:r>
            <a:endParaRPr lang="en-US" dirty="0"/>
          </a:p>
          <a:p>
            <a:r>
              <a:rPr lang="en-US" dirty="0"/>
              <a:t>This cleaned text is now ready for feature extraction.</a:t>
            </a:r>
          </a:p>
          <a:p>
            <a:pPr>
              <a:buFont typeface="Arial" panose="020B0604020202020204" pitchFamily="34" charset="0"/>
              <a:buChar char="•"/>
            </a:pPr>
            <a:endParaRPr lang="en-US" dirty="0"/>
          </a:p>
          <a:p>
            <a:endParaRPr lang="en-IN" dirty="0"/>
          </a:p>
        </p:txBody>
      </p:sp>
      <p:pic>
        <p:nvPicPr>
          <p:cNvPr id="5124" name="Picture 4">
            <a:extLst>
              <a:ext uri="{FF2B5EF4-FFF2-40B4-BE49-F238E27FC236}">
                <a16:creationId xmlns:a16="http://schemas.microsoft.com/office/drawing/2014/main" id="{5E2A38B2-DA2F-3546-560C-A52A462A7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148" y="1395412"/>
            <a:ext cx="6749417"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757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EF923-0160-4C3C-7908-E373B9BA4504}"/>
              </a:ext>
            </a:extLst>
          </p:cNvPr>
          <p:cNvSpPr>
            <a:spLocks noGrp="1"/>
          </p:cNvSpPr>
          <p:nvPr>
            <p:ph idx="1"/>
          </p:nvPr>
        </p:nvSpPr>
        <p:spPr>
          <a:xfrm>
            <a:off x="604433" y="1196391"/>
            <a:ext cx="10983131" cy="5506160"/>
          </a:xfrm>
        </p:spPr>
        <p:txBody>
          <a:bodyPr/>
          <a:lstStyle/>
          <a:p>
            <a:pPr>
              <a:buNone/>
            </a:pPr>
            <a:r>
              <a:rPr lang="en-US" sz="1600" b="1" dirty="0"/>
              <a:t>TF-IDF (Term Frequency-Inverse Document Frequency)</a:t>
            </a:r>
          </a:p>
          <a:p>
            <a:pPr marL="285750" indent="-285750">
              <a:buFont typeface="Wingdings" panose="05000000000000000000" pitchFamily="2" charset="2"/>
              <a:buChar char="v"/>
            </a:pPr>
            <a:r>
              <a:rPr lang="en-US" sz="1600" dirty="0"/>
              <a:t>Converts text into a numerical vector based on word importance.</a:t>
            </a:r>
          </a:p>
          <a:p>
            <a:pPr marL="285750" indent="-285750">
              <a:buFont typeface="Wingdings" panose="05000000000000000000" pitchFamily="2" charset="2"/>
              <a:buChar char="v"/>
            </a:pPr>
            <a:r>
              <a:rPr lang="en-US" sz="1600" dirty="0"/>
              <a:t>Captures how important each word is within the dataset. </a:t>
            </a:r>
          </a:p>
          <a:p>
            <a:pPr marL="285750" indent="-285750">
              <a:buFont typeface="Wingdings" panose="05000000000000000000" pitchFamily="2" charset="2"/>
              <a:buChar char="v"/>
            </a:pPr>
            <a:r>
              <a:rPr lang="en-US" sz="1600" dirty="0"/>
              <a:t>Generates a 5,000-dimensional vector per vulnerability.</a:t>
            </a:r>
          </a:p>
          <a:p>
            <a:pPr marL="285750" indent="-285750">
              <a:buFont typeface="Wingdings" panose="05000000000000000000" pitchFamily="2" charset="2"/>
              <a:buChar char="v"/>
            </a:pPr>
            <a:r>
              <a:rPr lang="en-US" sz="1600" dirty="0"/>
              <a:t>                                                                                                                             </a:t>
            </a:r>
            <a:r>
              <a:rPr lang="en-IN" sz="1600" dirty="0"/>
              <a:t>Spam Detection</a:t>
            </a:r>
          </a:p>
          <a:p>
            <a:pPr marL="285750" indent="-285750">
              <a:buFont typeface="Wingdings" panose="05000000000000000000" pitchFamily="2" charset="2"/>
              <a:buChar char="v"/>
            </a:pPr>
            <a:r>
              <a:rPr lang="en-IN" sz="1600" dirty="0"/>
              <a:t>                                                                                                                             Keyword Extraction</a:t>
            </a:r>
          </a:p>
          <a:p>
            <a:pPr marL="285750" indent="-285750">
              <a:buFont typeface="Wingdings" panose="05000000000000000000" pitchFamily="2" charset="2"/>
              <a:buChar char="v"/>
            </a:pPr>
            <a:r>
              <a:rPr lang="en-IN" dirty="0"/>
              <a:t>                                                                                                                                                                       </a:t>
            </a:r>
            <a:r>
              <a:rPr lang="en-IN" sz="1800" dirty="0"/>
              <a:t>Text Summarization</a:t>
            </a:r>
          </a:p>
          <a:p>
            <a:pPr marL="285750" indent="-285750">
              <a:buFont typeface="Wingdings" panose="05000000000000000000" pitchFamily="2" charset="2"/>
              <a:buChar char="v"/>
            </a:pPr>
            <a:r>
              <a:rPr lang="en-IN" sz="1800" dirty="0"/>
              <a:t>                                                                                                                </a:t>
            </a:r>
            <a:r>
              <a:rPr lang="en-IN" dirty="0"/>
              <a:t>Document Similarity &amp; Search Engines</a:t>
            </a:r>
          </a:p>
          <a:p>
            <a:pPr marL="285750" indent="-285750">
              <a:buFont typeface="Wingdings" panose="05000000000000000000" pitchFamily="2" charset="2"/>
              <a:buChar char="v"/>
            </a:pPr>
            <a:r>
              <a:rPr lang="en-IN" dirty="0"/>
              <a:t>                                                                                                                                                                        </a:t>
            </a:r>
            <a:r>
              <a:rPr lang="en-US" dirty="0"/>
              <a:t>Feature Engineering for Machine Learning</a:t>
            </a:r>
            <a:endParaRPr lang="en-IN" dirty="0"/>
          </a:p>
          <a:p>
            <a:pPr marL="285750" indent="-285750">
              <a:buFont typeface="Wingdings" panose="05000000000000000000" pitchFamily="2" charset="2"/>
              <a:buChar char="v"/>
            </a:pPr>
            <a:endParaRPr lang="en-US" dirty="0"/>
          </a:p>
          <a:p>
            <a:pPr>
              <a:buNone/>
            </a:pPr>
            <a:endParaRPr lang="en-US" sz="1100" b="1" dirty="0"/>
          </a:p>
          <a:p>
            <a:endParaRPr lang="en-IN" dirty="0"/>
          </a:p>
        </p:txBody>
      </p:sp>
      <p:sp>
        <p:nvSpPr>
          <p:cNvPr id="3" name="Title 2">
            <a:extLst>
              <a:ext uri="{FF2B5EF4-FFF2-40B4-BE49-F238E27FC236}">
                <a16:creationId xmlns:a16="http://schemas.microsoft.com/office/drawing/2014/main" id="{4E5C6BB8-C4FD-AF7E-3E34-244112CD1D91}"/>
              </a:ext>
            </a:extLst>
          </p:cNvPr>
          <p:cNvSpPr>
            <a:spLocks noGrp="1"/>
          </p:cNvSpPr>
          <p:nvPr>
            <p:ph type="title"/>
          </p:nvPr>
        </p:nvSpPr>
        <p:spPr/>
        <p:txBody>
          <a:bodyPr/>
          <a:lstStyle/>
          <a:p>
            <a:r>
              <a:rPr lang="en-US" sz="2800" b="1" dirty="0"/>
              <a:t>Feature Extraction</a:t>
            </a:r>
            <a:endParaRPr lang="en-IN" dirty="0"/>
          </a:p>
        </p:txBody>
      </p:sp>
      <p:pic>
        <p:nvPicPr>
          <p:cNvPr id="2052" name="Picture 4">
            <a:extLst>
              <a:ext uri="{FF2B5EF4-FFF2-40B4-BE49-F238E27FC236}">
                <a16:creationId xmlns:a16="http://schemas.microsoft.com/office/drawing/2014/main" id="{72A10CEE-DAF1-C292-5D7C-07AEE75C5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3054095"/>
            <a:ext cx="7708392" cy="3017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39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5DDDF7-46C9-1D25-4155-A7F99F0F7D43}"/>
              </a:ext>
            </a:extLst>
          </p:cNvPr>
          <p:cNvSpPr>
            <a:spLocks noGrp="1"/>
          </p:cNvSpPr>
          <p:nvPr>
            <p:ph idx="1"/>
          </p:nvPr>
        </p:nvSpPr>
        <p:spPr/>
        <p:txBody>
          <a:bodyPr>
            <a:normAutofit/>
          </a:bodyPr>
          <a:lstStyle/>
          <a:p>
            <a:r>
              <a:rPr lang="en-IN" sz="2000" b="1" dirty="0"/>
              <a:t>BERT (Bidirectional Encoder Representations from Transformers)</a:t>
            </a:r>
          </a:p>
          <a:p>
            <a:pPr marL="285750" indent="-285750">
              <a:buFont typeface="Wingdings" panose="05000000000000000000" pitchFamily="2" charset="2"/>
              <a:buChar char="v"/>
            </a:pPr>
            <a:r>
              <a:rPr lang="en-US" sz="2000" dirty="0"/>
              <a:t>Extracts deep contextual meaning from vulnerability descriptions.</a:t>
            </a:r>
          </a:p>
          <a:p>
            <a:pPr marL="285750" indent="-285750">
              <a:buFont typeface="Wingdings" panose="05000000000000000000" pitchFamily="2" charset="2"/>
              <a:buChar char="v"/>
            </a:pPr>
            <a:r>
              <a:rPr lang="en-US" sz="2000" dirty="0"/>
              <a:t>Generates a 768-dimensional vector representing the semantic understanding of the text.</a:t>
            </a:r>
          </a:p>
          <a:p>
            <a:pPr>
              <a:buNone/>
            </a:pPr>
            <a:br>
              <a:rPr lang="en-US" sz="2000" b="1" dirty="0"/>
            </a:br>
            <a:r>
              <a:rPr lang="en-US" sz="2000" b="1" dirty="0"/>
              <a:t>Feature Fusion (Combining TF-IDF and BERT)</a:t>
            </a:r>
          </a:p>
          <a:p>
            <a:pPr>
              <a:buNone/>
            </a:pPr>
            <a:r>
              <a:rPr lang="en-US" sz="1600" dirty="0"/>
              <a:t>The final feature vector is created by concatenating TF-IDF and BERT representations:</a:t>
            </a:r>
          </a:p>
          <a:p>
            <a:pPr marL="285750" indent="-285750">
              <a:buFont typeface="Wingdings" panose="05000000000000000000" pitchFamily="2" charset="2"/>
              <a:buChar char="Ø"/>
            </a:pPr>
            <a:r>
              <a:rPr lang="en-US" sz="1600" dirty="0"/>
              <a:t>TF-IDF (5000 features) + BERT (768 features) → Final Vector (5768 features) </a:t>
            </a:r>
          </a:p>
          <a:p>
            <a:pPr marL="285750" indent="-285750">
              <a:buFont typeface="Wingdings" panose="05000000000000000000" pitchFamily="2" charset="2"/>
              <a:buChar char="Ø"/>
            </a:pPr>
            <a:r>
              <a:rPr lang="en-US" sz="1600" dirty="0"/>
              <a:t>This ensures that both word importance and deep contextual meaning are captured.</a:t>
            </a:r>
            <a:endParaRPr lang="en-IN" sz="1600" dirty="0"/>
          </a:p>
        </p:txBody>
      </p:sp>
      <p:sp>
        <p:nvSpPr>
          <p:cNvPr id="3" name="Title 2">
            <a:extLst>
              <a:ext uri="{FF2B5EF4-FFF2-40B4-BE49-F238E27FC236}">
                <a16:creationId xmlns:a16="http://schemas.microsoft.com/office/drawing/2014/main" id="{07993AF5-1DB2-515E-2932-B0E6BF741C2F}"/>
              </a:ext>
            </a:extLst>
          </p:cNvPr>
          <p:cNvSpPr>
            <a:spLocks noGrp="1"/>
          </p:cNvSpPr>
          <p:nvPr>
            <p:ph type="title"/>
          </p:nvPr>
        </p:nvSpPr>
        <p:spPr/>
        <p:txBody>
          <a:bodyPr/>
          <a:lstStyle/>
          <a:p>
            <a:r>
              <a:rPr lang="en-US" sz="2800" b="1" dirty="0"/>
              <a:t>Feature Extraction</a:t>
            </a:r>
            <a:endParaRPr lang="en-IN" dirty="0"/>
          </a:p>
        </p:txBody>
      </p:sp>
    </p:spTree>
    <p:extLst>
      <p:ext uri="{BB962C8B-B14F-4D97-AF65-F5344CB8AC3E}">
        <p14:creationId xmlns:p14="http://schemas.microsoft.com/office/powerpoint/2010/main" val="114251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073388-64A4-5D41-5261-FACFE0E49C27}"/>
              </a:ext>
            </a:extLst>
          </p:cNvPr>
          <p:cNvSpPr>
            <a:spLocks noGrp="1"/>
          </p:cNvSpPr>
          <p:nvPr>
            <p:ph idx="1"/>
          </p:nvPr>
        </p:nvSpPr>
        <p:spPr/>
        <p:txBody>
          <a:bodyPr>
            <a:normAutofit/>
          </a:bodyPr>
          <a:lstStyle/>
          <a:p>
            <a:pPr>
              <a:buSzPct val="125000"/>
              <a:buNone/>
            </a:pPr>
            <a:r>
              <a:rPr lang="en-US" sz="2000" dirty="0"/>
              <a:t>Attention is a technique in neural networks that allows the model to focus on the most relevant parts of the input data when making predictions. Instead of treating all input features equally, it assigns weights to them based on their importance. This is inspired by how humans pay more attention to certain details (e.g., a critical keyword in a vulnerability description) while ignoring less relevant ones.</a:t>
            </a:r>
          </a:p>
          <a:p>
            <a:pPr>
              <a:buSzPct val="125000"/>
              <a:buNone/>
            </a:pPr>
            <a:r>
              <a:rPr lang="en-US" sz="2000" dirty="0"/>
              <a:t>In our project, the input features come from a combination of TF-IDF and BERT embeddings derived from vulnerability descriptions. Some features might be more indicative of severity (e.g., terms like "remote execution" or "privilege escalation"), and attention helps the model prioritize those.</a:t>
            </a:r>
            <a:endParaRPr lang="en-IN" sz="2000" dirty="0"/>
          </a:p>
        </p:txBody>
      </p:sp>
      <p:sp>
        <p:nvSpPr>
          <p:cNvPr id="3" name="Title 2">
            <a:extLst>
              <a:ext uri="{FF2B5EF4-FFF2-40B4-BE49-F238E27FC236}">
                <a16:creationId xmlns:a16="http://schemas.microsoft.com/office/drawing/2014/main" id="{2E91FF37-D82F-AC6F-007D-7629EDB817AB}"/>
              </a:ext>
            </a:extLst>
          </p:cNvPr>
          <p:cNvSpPr>
            <a:spLocks noGrp="1"/>
          </p:cNvSpPr>
          <p:nvPr>
            <p:ph type="title"/>
          </p:nvPr>
        </p:nvSpPr>
        <p:spPr/>
        <p:txBody>
          <a:bodyPr/>
          <a:lstStyle/>
          <a:p>
            <a:r>
              <a:rPr lang="en-IN" b="1" dirty="0"/>
              <a:t>Model Training using Attention Mechanism</a:t>
            </a:r>
          </a:p>
        </p:txBody>
      </p:sp>
    </p:spTree>
    <p:extLst>
      <p:ext uri="{BB962C8B-B14F-4D97-AF65-F5344CB8AC3E}">
        <p14:creationId xmlns:p14="http://schemas.microsoft.com/office/powerpoint/2010/main" val="92747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AAB3A3-B4F3-AE39-1E30-3CECA6A88F05}"/>
              </a:ext>
            </a:extLst>
          </p:cNvPr>
          <p:cNvSpPr>
            <a:spLocks noGrp="1"/>
          </p:cNvSpPr>
          <p:nvPr>
            <p:ph idx="1"/>
          </p:nvPr>
        </p:nvSpPr>
        <p:spPr/>
        <p:txBody>
          <a:bodyPr>
            <a:normAutofit/>
          </a:bodyPr>
          <a:lstStyle/>
          <a:p>
            <a:r>
              <a:rPr lang="en-US" sz="2000" b="1" dirty="0"/>
              <a:t>Feature Relevance: </a:t>
            </a:r>
            <a:r>
              <a:rPr lang="en-US" sz="2000" dirty="0"/>
              <a:t>Not all TF-IDF or BERT features are equally important. For instance, a BERT embedding capturing "buffer overflow" might be more critical than one for "version number.“</a:t>
            </a:r>
          </a:p>
          <a:p>
            <a:r>
              <a:rPr lang="en-US" sz="2000" b="1" dirty="0"/>
              <a:t>Noise Reduction: </a:t>
            </a:r>
            <a:r>
              <a:rPr lang="en-US" sz="2000" dirty="0"/>
              <a:t>Vulnerability descriptions can be noisy or verbose. Attention helps the model focus on key signals rather than treating all parts of the input equally.</a:t>
            </a:r>
          </a:p>
          <a:p>
            <a:r>
              <a:rPr lang="en-US" sz="2000" b="1" dirty="0"/>
              <a:t>Interpretability: </a:t>
            </a:r>
            <a:r>
              <a:rPr lang="en-US" sz="2000" dirty="0"/>
              <a:t>The attention weights could (in theory) tell you which samples the model finds most significant, though your current setup applies a single weight per sample rather than per feature.</a:t>
            </a:r>
            <a:endParaRPr lang="en-IN" sz="2000" dirty="0"/>
          </a:p>
        </p:txBody>
      </p:sp>
      <p:sp>
        <p:nvSpPr>
          <p:cNvPr id="3" name="Title 2">
            <a:extLst>
              <a:ext uri="{FF2B5EF4-FFF2-40B4-BE49-F238E27FC236}">
                <a16:creationId xmlns:a16="http://schemas.microsoft.com/office/drawing/2014/main" id="{3069130A-7275-5CD2-941F-01A19E2A3709}"/>
              </a:ext>
            </a:extLst>
          </p:cNvPr>
          <p:cNvSpPr>
            <a:spLocks noGrp="1"/>
          </p:cNvSpPr>
          <p:nvPr>
            <p:ph type="title"/>
          </p:nvPr>
        </p:nvSpPr>
        <p:spPr/>
        <p:txBody>
          <a:bodyPr/>
          <a:lstStyle/>
          <a:p>
            <a:r>
              <a:rPr lang="en-IN" dirty="0"/>
              <a:t>Why Attention Mechanism?</a:t>
            </a:r>
          </a:p>
        </p:txBody>
      </p:sp>
    </p:spTree>
    <p:extLst>
      <p:ext uri="{BB962C8B-B14F-4D97-AF65-F5344CB8AC3E}">
        <p14:creationId xmlns:p14="http://schemas.microsoft.com/office/powerpoint/2010/main" val="376106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2E192E-8DE9-C5DE-578D-564954E06BEA}"/>
              </a:ext>
            </a:extLst>
          </p:cNvPr>
          <p:cNvSpPr>
            <a:spLocks noGrp="1"/>
          </p:cNvSpPr>
          <p:nvPr>
            <p:ph type="title"/>
          </p:nvPr>
        </p:nvSpPr>
        <p:spPr/>
        <p:txBody>
          <a:bodyPr/>
          <a:lstStyle/>
          <a:p>
            <a:r>
              <a:rPr lang="en-IN" dirty="0"/>
              <a:t>How it works?</a:t>
            </a:r>
          </a:p>
        </p:txBody>
      </p:sp>
      <p:pic>
        <p:nvPicPr>
          <p:cNvPr id="9" name="Content Placeholder 8">
            <a:extLst>
              <a:ext uri="{FF2B5EF4-FFF2-40B4-BE49-F238E27FC236}">
                <a16:creationId xmlns:a16="http://schemas.microsoft.com/office/drawing/2014/main" id="{CEA48599-B73B-3ABF-84F6-9722367E7FA6}"/>
              </a:ext>
            </a:extLst>
          </p:cNvPr>
          <p:cNvPicPr>
            <a:picLocks noGrp="1" noChangeAspect="1"/>
          </p:cNvPicPr>
          <p:nvPr>
            <p:ph idx="1"/>
          </p:nvPr>
        </p:nvPicPr>
        <p:blipFill>
          <a:blip r:embed="rId2"/>
          <a:stretch>
            <a:fillRect/>
          </a:stretch>
        </p:blipFill>
        <p:spPr>
          <a:xfrm>
            <a:off x="1180506" y="987552"/>
            <a:ext cx="3866982" cy="5797295"/>
          </a:xfrm>
        </p:spPr>
      </p:pic>
      <p:pic>
        <p:nvPicPr>
          <p:cNvPr id="11" name="Picture 10">
            <a:extLst>
              <a:ext uri="{FF2B5EF4-FFF2-40B4-BE49-F238E27FC236}">
                <a16:creationId xmlns:a16="http://schemas.microsoft.com/office/drawing/2014/main" id="{C4CAF900-A8C8-A79C-DD52-E2C2FCF60E32}"/>
              </a:ext>
            </a:extLst>
          </p:cNvPr>
          <p:cNvPicPr>
            <a:picLocks noChangeAspect="1"/>
          </p:cNvPicPr>
          <p:nvPr/>
        </p:nvPicPr>
        <p:blipFill>
          <a:blip r:embed="rId3"/>
          <a:stretch>
            <a:fillRect/>
          </a:stretch>
        </p:blipFill>
        <p:spPr>
          <a:xfrm>
            <a:off x="6647688" y="1196390"/>
            <a:ext cx="3161157" cy="5357050"/>
          </a:xfrm>
          <a:prstGeom prst="rect">
            <a:avLst/>
          </a:prstGeom>
        </p:spPr>
      </p:pic>
    </p:spTree>
    <p:extLst>
      <p:ext uri="{BB962C8B-B14F-4D97-AF65-F5344CB8AC3E}">
        <p14:creationId xmlns:p14="http://schemas.microsoft.com/office/powerpoint/2010/main" val="123912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US" b="1" dirty="0"/>
              <a:t>CONTENTS:</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870405" y="1514679"/>
            <a:ext cx="10717161" cy="3657600"/>
          </a:xfrm>
        </p:spPr>
        <p:txBody>
          <a:bodyPr>
            <a:normAutofit fontScale="85000" lnSpcReduction="20000"/>
          </a:bodyPr>
          <a:lstStyle/>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PROBLEM STATEMENT</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INTRODUCTION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LITERATURE SURVEY OBSERVATION</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MOTIVATION AND OBJECTIVE</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WORKFLOW</a:t>
            </a:r>
          </a:p>
          <a:p>
            <a:pPr marL="342900" indent="-342900">
              <a:spcAft>
                <a:spcPts val="300"/>
              </a:spcAft>
              <a:buSzPct val="90000"/>
              <a:buFont typeface="Wingdings" panose="05000000000000000000" pitchFamily="2" charset="2"/>
              <a:buChar char="ü"/>
            </a:pPr>
            <a:r>
              <a:rPr lang="en-IN" altLang="en-US" sz="2000" b="1" dirty="0">
                <a:latin typeface="Times New Roman" panose="02020603050405020304" pitchFamily="18" charset="0"/>
                <a:cs typeface="Times New Roman" panose="02020603050405020304" pitchFamily="18" charset="0"/>
              </a:rPr>
              <a:t>RESULTS AND CONCLUSION</a:t>
            </a:r>
          </a:p>
          <a:p>
            <a:pPr lvl="0"/>
            <a:endParaRPr lang="en-US" dirty="0"/>
          </a:p>
        </p:txBody>
      </p:sp>
    </p:spTree>
    <p:extLst>
      <p:ext uri="{BB962C8B-B14F-4D97-AF65-F5344CB8AC3E}">
        <p14:creationId xmlns:p14="http://schemas.microsoft.com/office/powerpoint/2010/main" val="225163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0F8A1B2-5ECA-970A-D0F1-3E32855C1448}"/>
              </a:ext>
            </a:extLst>
          </p:cNvPr>
          <p:cNvSpPr>
            <a:spLocks noGrp="1"/>
          </p:cNvSpPr>
          <p:nvPr>
            <p:ph idx="13"/>
          </p:nvPr>
        </p:nvSpPr>
        <p:spPr>
          <a:xfrm>
            <a:off x="7607808" y="1507068"/>
            <a:ext cx="4050792" cy="1839636"/>
          </a:xfrm>
        </p:spPr>
        <p:txBody>
          <a:bodyPr>
            <a:normAutofit/>
          </a:bodyPr>
          <a:lstStyle/>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a:p>
            <a:endParaRPr lang="en-IN" sz="700" dirty="0"/>
          </a:p>
        </p:txBody>
      </p:sp>
      <p:sp>
        <p:nvSpPr>
          <p:cNvPr id="3" name="Title 2">
            <a:extLst>
              <a:ext uri="{FF2B5EF4-FFF2-40B4-BE49-F238E27FC236}">
                <a16:creationId xmlns:a16="http://schemas.microsoft.com/office/drawing/2014/main" id="{D2F96B90-8AC4-988F-A1F7-820398FF532A}"/>
              </a:ext>
            </a:extLst>
          </p:cNvPr>
          <p:cNvSpPr>
            <a:spLocks noGrp="1"/>
          </p:cNvSpPr>
          <p:nvPr>
            <p:ph type="title"/>
          </p:nvPr>
        </p:nvSpPr>
        <p:spPr/>
        <p:txBody>
          <a:bodyPr/>
          <a:lstStyle/>
          <a:p>
            <a:r>
              <a:rPr lang="en-IN" b="1" dirty="0"/>
              <a:t>Comparison with our base paper</a:t>
            </a:r>
          </a:p>
        </p:txBody>
      </p:sp>
      <p:pic>
        <p:nvPicPr>
          <p:cNvPr id="6" name="Content Placeholder 5">
            <a:extLst>
              <a:ext uri="{FF2B5EF4-FFF2-40B4-BE49-F238E27FC236}">
                <a16:creationId xmlns:a16="http://schemas.microsoft.com/office/drawing/2014/main" id="{2B478A83-3D6A-5B55-221C-41798E656E6B}"/>
              </a:ext>
            </a:extLst>
          </p:cNvPr>
          <p:cNvPicPr>
            <a:picLocks noGrp="1" noChangeAspect="1"/>
          </p:cNvPicPr>
          <p:nvPr>
            <p:ph idx="1"/>
          </p:nvPr>
        </p:nvPicPr>
        <p:blipFill>
          <a:blip r:embed="rId2"/>
          <a:stretch>
            <a:fillRect/>
          </a:stretch>
        </p:blipFill>
        <p:spPr>
          <a:xfrm>
            <a:off x="713232" y="1271016"/>
            <a:ext cx="7552944" cy="5349239"/>
          </a:xfrm>
          <a:prstGeom prst="rect">
            <a:avLst/>
          </a:prstGeom>
        </p:spPr>
      </p:pic>
    </p:spTree>
    <p:extLst>
      <p:ext uri="{BB962C8B-B14F-4D97-AF65-F5344CB8AC3E}">
        <p14:creationId xmlns:p14="http://schemas.microsoft.com/office/powerpoint/2010/main" val="402959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A9F24E-15EA-EA2D-2AF5-7E40AA22A921}"/>
              </a:ext>
            </a:extLst>
          </p:cNvPr>
          <p:cNvSpPr>
            <a:spLocks noGrp="1"/>
          </p:cNvSpPr>
          <p:nvPr>
            <p:ph type="title"/>
          </p:nvPr>
        </p:nvSpPr>
        <p:spPr/>
        <p:txBody>
          <a:bodyPr/>
          <a:lstStyle/>
          <a:p>
            <a:r>
              <a:rPr lang="en-IN" b="1" dirty="0"/>
              <a:t>RESULT &amp; CONCLUSION:</a:t>
            </a:r>
          </a:p>
        </p:txBody>
      </p:sp>
      <p:pic>
        <p:nvPicPr>
          <p:cNvPr id="2" name="Picture 1">
            <a:extLst>
              <a:ext uri="{FF2B5EF4-FFF2-40B4-BE49-F238E27FC236}">
                <a16:creationId xmlns:a16="http://schemas.microsoft.com/office/drawing/2014/main" id="{6A08C043-61B3-4443-EF40-0600587E2A79}"/>
              </a:ext>
            </a:extLst>
          </p:cNvPr>
          <p:cNvPicPr>
            <a:picLocks noChangeAspect="1"/>
          </p:cNvPicPr>
          <p:nvPr/>
        </p:nvPicPr>
        <p:blipFill>
          <a:blip r:embed="rId2"/>
          <a:stretch>
            <a:fillRect/>
          </a:stretch>
        </p:blipFill>
        <p:spPr>
          <a:xfrm>
            <a:off x="3828669" y="4367212"/>
            <a:ext cx="4534662" cy="2490788"/>
          </a:xfrm>
          <a:prstGeom prst="rect">
            <a:avLst/>
          </a:prstGeom>
        </p:spPr>
      </p:pic>
      <p:pic>
        <p:nvPicPr>
          <p:cNvPr id="3" name="Content Placeholder 2">
            <a:extLst>
              <a:ext uri="{FF2B5EF4-FFF2-40B4-BE49-F238E27FC236}">
                <a16:creationId xmlns:a16="http://schemas.microsoft.com/office/drawing/2014/main" id="{18AA3B4C-4C49-574E-D3A9-1F75717EED0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0943" y="1306641"/>
            <a:ext cx="5076857" cy="3060571"/>
          </a:xfrm>
          <a:prstGeom prst="rect">
            <a:avLst/>
          </a:prstGeom>
          <a:noFill/>
          <a:ln>
            <a:noFill/>
          </a:ln>
        </p:spPr>
      </p:pic>
      <p:pic>
        <p:nvPicPr>
          <p:cNvPr id="4" name="Picture 3">
            <a:extLst>
              <a:ext uri="{FF2B5EF4-FFF2-40B4-BE49-F238E27FC236}">
                <a16:creationId xmlns:a16="http://schemas.microsoft.com/office/drawing/2014/main" id="{4DD63860-C5CD-4E59-5166-15CE2D0294F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12464" y="1092835"/>
            <a:ext cx="5298593" cy="3356799"/>
          </a:xfrm>
          <a:prstGeom prst="rect">
            <a:avLst/>
          </a:prstGeom>
          <a:noFill/>
          <a:ln>
            <a:noFill/>
          </a:ln>
        </p:spPr>
      </p:pic>
    </p:spTree>
    <p:extLst>
      <p:ext uri="{BB962C8B-B14F-4D97-AF65-F5344CB8AC3E}">
        <p14:creationId xmlns:p14="http://schemas.microsoft.com/office/powerpoint/2010/main" val="318788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54B11C-A7D4-0B9C-301F-84AB3AD7AA70}"/>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874234CF-93EE-1828-5E1D-4566A41C2D10}"/>
              </a:ext>
            </a:extLst>
          </p:cNvPr>
          <p:cNvSpPr>
            <a:spLocks noGrp="1" noChangeArrowheads="1"/>
          </p:cNvSpPr>
          <p:nvPr>
            <p:ph idx="1"/>
          </p:nvPr>
        </p:nvSpPr>
        <p:spPr bwMode="auto">
          <a:xfrm>
            <a:off x="604433" y="2736426"/>
            <a:ext cx="116964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model's training performance is visualized through two key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&amp; Validation Loss</a:t>
            </a:r>
            <a:r>
              <a:rPr kumimoji="0" lang="en-US" altLang="en-US" sz="1800" b="0" i="0" u="none" strike="noStrike" cap="none" normalizeH="0" baseline="0" dirty="0">
                <a:ln>
                  <a:noFill/>
                </a:ln>
                <a:solidFill>
                  <a:schemeClr val="tx1"/>
                </a:solidFill>
                <a:effectLst/>
                <a:latin typeface="Arial" panose="020B0604020202020204" pitchFamily="34" charset="0"/>
              </a:rPr>
              <a:t>: The training loss (blue) steadily decreases, indicating effective learning.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validation loss (orange) also decreases with some oscillations, suggesting variability in handling new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Both converging to lower values indicates good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&amp; Validation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a:t>
            </a:r>
            <a:r>
              <a:rPr kumimoji="0" lang="en-US" altLang="en-US" sz="1800" b="0" i="0" u="none" strike="noStrike" cap="none" normalizeH="0" baseline="0" dirty="0">
                <a:ln>
                  <a:noFill/>
                </a:ln>
                <a:solidFill>
                  <a:schemeClr val="tx1"/>
                </a:solidFill>
                <a:effectLst/>
                <a:latin typeface="Arial" panose="020B0604020202020204" pitchFamily="34" charset="0"/>
              </a:rPr>
              <a:t> training accuracy (blue) consistently improves, while the validation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accuracy (orange) increases with slight fluctuations, reflecting adaptation.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Their near co-linearity suggests minimal overfitting.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graphs highlight effective learning and strong generalization, ensuring reliable predictions on unseen data.</a:t>
            </a:r>
          </a:p>
        </p:txBody>
      </p:sp>
    </p:spTree>
    <p:extLst>
      <p:ext uri="{BB962C8B-B14F-4D97-AF65-F5344CB8AC3E}">
        <p14:creationId xmlns:p14="http://schemas.microsoft.com/office/powerpoint/2010/main" val="788258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CCCB7-BC61-059F-D326-3EAFA1F630CE}"/>
              </a:ext>
            </a:extLst>
          </p:cNvPr>
          <p:cNvSpPr>
            <a:spLocks noGrp="1"/>
          </p:cNvSpPr>
          <p:nvPr>
            <p:ph idx="1"/>
          </p:nvPr>
        </p:nvSpPr>
        <p:spPr>
          <a:xfrm>
            <a:off x="604433" y="2697479"/>
            <a:ext cx="10983131" cy="3479483"/>
          </a:xfrm>
        </p:spPr>
        <p:txBody>
          <a:bodyPr>
            <a:normAutofit/>
          </a:bodyPr>
          <a:lstStyle/>
          <a:p>
            <a:pPr algn="ctr"/>
            <a:r>
              <a:rPr lang="en-IN" sz="10700" dirty="0">
                <a:latin typeface="Bernard MT Condensed" panose="02050806060905020404" pitchFamily="18" charset="0"/>
              </a:rPr>
              <a:t>THANK YOU</a:t>
            </a:r>
          </a:p>
        </p:txBody>
      </p:sp>
      <p:sp>
        <p:nvSpPr>
          <p:cNvPr id="3" name="Title 2">
            <a:extLst>
              <a:ext uri="{FF2B5EF4-FFF2-40B4-BE49-F238E27FC236}">
                <a16:creationId xmlns:a16="http://schemas.microsoft.com/office/drawing/2014/main" id="{D99FCF62-A8DC-298D-36E1-EE98891E908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88855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7BD98-C7CB-6313-14F5-0585929206DB}"/>
              </a:ext>
            </a:extLst>
          </p:cNvPr>
          <p:cNvSpPr>
            <a:spLocks noGrp="1"/>
          </p:cNvSpPr>
          <p:nvPr>
            <p:ph idx="1"/>
          </p:nvPr>
        </p:nvSpPr>
        <p:spPr>
          <a:xfrm>
            <a:off x="604433" y="1604211"/>
            <a:ext cx="11194277" cy="4481957"/>
          </a:xfrm>
        </p:spPr>
        <p:txBody>
          <a:bodyPr>
            <a:normAutofit/>
          </a:bodyPr>
          <a:lstStyle/>
          <a:p>
            <a:pPr algn="just"/>
            <a:r>
              <a:rPr lang="en-US" sz="2000" dirty="0"/>
              <a:t>Software vulnerabilities, like bugs or security flaws, can range from minor issues (e.g., a typo in code) to critical threats (e.g., a remote exploit that lets hackers take over a system). Each vulnerability comes with a description that explains what it does, but these descriptions are often long, messy, or full of details that don’t all matter equally. A regular model might get confused by all this noise and treat every part of the description the same, even though some parts—like “critical exploit”—are way more important than others, like “version number.” This can lead to wrong guesses about how serious a vulnerability is (e.g., calling a dangerous one “LOW” or a harmless one “CRITICAL”). The challenge is to build a system that can smartly focus on the most important clues in these descriptions to predict severity accurately.</a:t>
            </a:r>
            <a:endParaRPr lang="en-IN" sz="2000" dirty="0"/>
          </a:p>
        </p:txBody>
      </p:sp>
      <p:sp>
        <p:nvSpPr>
          <p:cNvPr id="3" name="Title 2">
            <a:extLst>
              <a:ext uri="{FF2B5EF4-FFF2-40B4-BE49-F238E27FC236}">
                <a16:creationId xmlns:a16="http://schemas.microsoft.com/office/drawing/2014/main" id="{0EF81D07-7E4F-986E-51E3-2E4F2C94C1B2}"/>
              </a:ext>
            </a:extLst>
          </p:cNvPr>
          <p:cNvSpPr>
            <a:spLocks noGrp="1"/>
          </p:cNvSpPr>
          <p:nvPr>
            <p:ph type="title"/>
          </p:nvPr>
        </p:nvSpPr>
        <p:spPr/>
        <p:txBody>
          <a:bodyPr/>
          <a:lstStyle/>
          <a:p>
            <a:r>
              <a:rPr lang="en-IN" dirty="0"/>
              <a:t>PROBLEM STATEMENT</a:t>
            </a:r>
          </a:p>
        </p:txBody>
      </p:sp>
    </p:spTree>
    <p:extLst>
      <p:ext uri="{BB962C8B-B14F-4D97-AF65-F5344CB8AC3E}">
        <p14:creationId xmlns:p14="http://schemas.microsoft.com/office/powerpoint/2010/main" val="17896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normAutofit/>
          </a:bodyPr>
          <a:lstStyle/>
          <a:p>
            <a:r>
              <a:rPr lang="en-US" sz="3200" b="1" dirty="0"/>
              <a:t>INTRODUCTION:</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496278" y="1196392"/>
            <a:ext cx="10983131" cy="5570168"/>
          </a:xfrm>
        </p:spPr>
        <p:txBody>
          <a:bodyPr>
            <a:normAutofit/>
          </a:bodyPr>
          <a:lstStyle/>
          <a:p>
            <a:pPr marL="285750" indent="-285750">
              <a:lnSpc>
                <a:spcPct val="100000"/>
              </a:lnSpc>
              <a:buSzPct val="100000"/>
              <a:buFont typeface="Arial" panose="020B0604020202020204" pitchFamily="34" charset="0"/>
              <a:buChar char="•"/>
            </a:pPr>
            <a:r>
              <a:rPr lang="en-US" sz="1800" dirty="0"/>
              <a:t>Traditional classification methods rely on manual reviews or rule-based approaches, which are time-consuming and prone to errors.</a:t>
            </a:r>
          </a:p>
          <a:p>
            <a:pPr marL="285750" indent="-285750">
              <a:lnSpc>
                <a:spcPct val="100000"/>
              </a:lnSpc>
              <a:buSzPct val="100000"/>
              <a:buFont typeface="Arial" panose="020B0604020202020204" pitchFamily="34" charset="0"/>
              <a:buChar char="•"/>
            </a:pPr>
            <a:r>
              <a:rPr lang="en-US" sz="1900" dirty="0"/>
              <a:t>Machine Learning (ML) and Natural Language Processing (NLP) techniques improve automation and accuracy in classification</a:t>
            </a:r>
            <a:r>
              <a:rPr lang="en-US" sz="1300" dirty="0"/>
              <a:t>.</a:t>
            </a:r>
          </a:p>
          <a:p>
            <a:pPr marL="285750" indent="-285750">
              <a:lnSpc>
                <a:spcPct val="100000"/>
              </a:lnSpc>
              <a:buSzPct val="100000"/>
              <a:buFont typeface="Arial" panose="020B0604020202020204" pitchFamily="34" charset="0"/>
              <a:buChar char="•"/>
            </a:pPr>
            <a:r>
              <a:rPr lang="en-US" sz="1800" dirty="0"/>
              <a:t>Hybrid models combining TF-IDF, BERT embeddings</a:t>
            </a:r>
          </a:p>
          <a:p>
            <a:pPr>
              <a:lnSpc>
                <a:spcPct val="100000"/>
              </a:lnSpc>
              <a:buSzPct val="100000"/>
              <a:buNone/>
            </a:pPr>
            <a:r>
              <a:rPr lang="en-US" sz="1800" b="1" dirty="0"/>
              <a:t>Challenges: </a:t>
            </a:r>
          </a:p>
          <a:p>
            <a:pPr marL="285750" indent="-285750">
              <a:lnSpc>
                <a:spcPct val="100000"/>
              </a:lnSpc>
              <a:buSzPct val="100000"/>
              <a:buFont typeface="Arial" panose="020B0604020202020204" pitchFamily="34" charset="0"/>
              <a:buChar char="•"/>
            </a:pPr>
            <a:r>
              <a:rPr lang="en-IN" sz="1800" dirty="0"/>
              <a:t>Lack of Real-Time Classification</a:t>
            </a:r>
            <a:r>
              <a:rPr lang="en-US" sz="1800" dirty="0"/>
              <a:t>: Most existing methods do not provide immediate insights.</a:t>
            </a:r>
            <a:endParaRPr lang="en-US" dirty="0"/>
          </a:p>
          <a:p>
            <a:pPr marL="285750" indent="-285750">
              <a:lnSpc>
                <a:spcPct val="100000"/>
              </a:lnSpc>
              <a:buSzPct val="100000"/>
              <a:buFont typeface="Arial" panose="020B0604020202020204" pitchFamily="34" charset="0"/>
              <a:buChar char="•"/>
            </a:pPr>
            <a:r>
              <a:rPr lang="en-US" sz="1800" dirty="0"/>
              <a:t>Limited Multi-Model Approaches: Existing solutions do not effectively integrate NLP and ML.</a:t>
            </a:r>
          </a:p>
          <a:p>
            <a:pPr marL="285750" indent="-285750">
              <a:lnSpc>
                <a:spcPct val="100000"/>
              </a:lnSpc>
              <a:buSzPct val="100000"/>
              <a:buFont typeface="Arial" panose="020B0604020202020204" pitchFamily="34" charset="0"/>
              <a:buChar char="•"/>
            </a:pPr>
            <a:r>
              <a:rPr lang="en-IN" sz="1800" dirty="0"/>
              <a:t>Misclassification Risks</a:t>
            </a:r>
            <a:r>
              <a:rPr lang="en-US" sz="1800" dirty="0"/>
              <a:t>: Rule-based methods often lead to incorrect severity assignments.</a:t>
            </a:r>
          </a:p>
          <a:p>
            <a:pPr marL="285750" indent="-285750">
              <a:lnSpc>
                <a:spcPct val="100000"/>
              </a:lnSpc>
              <a:buSzPct val="100000"/>
              <a:buFont typeface="Arial" panose="020B0604020202020204" pitchFamily="34" charset="0"/>
              <a:buChar char="•"/>
            </a:pPr>
            <a:r>
              <a:rPr lang="en-US" sz="1800" dirty="0"/>
              <a:t>Scalability Issues: Traditional techniques struggle to handle large vulnerability datasets efficiently.</a:t>
            </a:r>
          </a:p>
          <a:p>
            <a:pPr marL="285750" indent="-285750">
              <a:lnSpc>
                <a:spcPct val="100000"/>
              </a:lnSpc>
              <a:buSzPct val="100000"/>
              <a:buFont typeface="Arial" panose="020B0604020202020204" pitchFamily="34" charset="0"/>
              <a:buChar char="•"/>
            </a:pPr>
            <a:endParaRPr lang="en-US" dirty="0"/>
          </a:p>
          <a:p>
            <a:pPr marL="285750" indent="-285750">
              <a:lnSpc>
                <a:spcPct val="100000"/>
              </a:lnSpc>
              <a:buSzPct val="100000"/>
              <a:buFont typeface="Arial" panose="020B0604020202020204" pitchFamily="34" charset="0"/>
              <a:buChar char="•"/>
            </a:pPr>
            <a:endParaRPr lang="en-US" sz="1800" dirty="0"/>
          </a:p>
          <a:p>
            <a:pPr marL="285750" indent="-285750">
              <a:lnSpc>
                <a:spcPct val="100000"/>
              </a:lnSpc>
              <a:buSzPct val="100000"/>
              <a:buFont typeface="Arial" panose="020B0604020202020204" pitchFamily="34" charset="0"/>
              <a:buChar char="•"/>
            </a:pPr>
            <a:endParaRPr lang="en-US" sz="2400" dirty="0"/>
          </a:p>
          <a:p>
            <a:pPr>
              <a:lnSpc>
                <a:spcPct val="100000"/>
              </a:lnSpc>
              <a:buSzPct val="100000"/>
              <a:buNone/>
            </a:pPr>
            <a:endParaRPr lang="en-US" sz="1600" dirty="0"/>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A736BB-8FFC-4E19-89DF-7EE67814A26E}"/>
              </a:ext>
            </a:extLst>
          </p:cNvPr>
          <p:cNvSpPr>
            <a:spLocks noGrp="1"/>
          </p:cNvSpPr>
          <p:nvPr>
            <p:ph idx="1"/>
          </p:nvPr>
        </p:nvSpPr>
        <p:spPr>
          <a:xfrm>
            <a:off x="196645" y="1604211"/>
            <a:ext cx="11729884" cy="4894912"/>
          </a:xfrm>
        </p:spPr>
        <p:txBody>
          <a:bodyPr>
            <a:normAutofit/>
          </a:bodyPr>
          <a:lstStyle/>
          <a:p>
            <a:pPr marL="1370012" lvl="2" indent="-171450">
              <a:spcBef>
                <a:spcPts val="300"/>
              </a:spcBef>
              <a:buFont typeface="Arial" panose="020B0604020202020204" pitchFamily="34" charset="0"/>
              <a:buChar char="•"/>
            </a:pPr>
            <a:r>
              <a:rPr lang="en-US" dirty="0"/>
              <a:t>Real-Time Assistance: Implementing a classification model that provides immediate predictions for vulnerability severity, enabling faster threat mitigation. </a:t>
            </a:r>
          </a:p>
          <a:p>
            <a:pPr marL="1370012" lvl="2" indent="-171450">
              <a:spcBef>
                <a:spcPts val="300"/>
              </a:spcBef>
              <a:buFont typeface="Arial" panose="020B0604020202020204" pitchFamily="34" charset="0"/>
              <a:buChar char="•"/>
            </a:pPr>
            <a:r>
              <a:rPr lang="en-US" dirty="0"/>
              <a:t>Multi-Model Integration: Combining TF-IDF, BERT embeddings, and AM to improve classification accuracy across different types of security vulnerabilities. </a:t>
            </a:r>
          </a:p>
          <a:p>
            <a:pPr marL="1370012" lvl="2" indent="-171450">
              <a:spcBef>
                <a:spcPts val="300"/>
              </a:spcBef>
              <a:buFont typeface="Arial" panose="020B0604020202020204" pitchFamily="34" charset="0"/>
              <a:buChar char="•"/>
            </a:pPr>
            <a:r>
              <a:rPr lang="en-US" dirty="0"/>
              <a:t>Advanced Techniques: Utilizing NLP and machine learning to enhance vulnerability classification beyond traditional rule-based methods. </a:t>
            </a:r>
          </a:p>
          <a:p>
            <a:pPr marL="1370012" lvl="2" indent="-171450">
              <a:spcBef>
                <a:spcPts val="300"/>
              </a:spcBef>
              <a:buFont typeface="Arial" panose="020B0604020202020204" pitchFamily="34" charset="0"/>
              <a:buChar char="•"/>
            </a:pPr>
            <a:r>
              <a:rPr lang="en-US" dirty="0"/>
              <a:t>Develop a hybrid model capable of accurately classifying vulnerabilities and providing risk assessments. (Goal)</a:t>
            </a:r>
          </a:p>
          <a:p>
            <a:pPr marL="1370012" lvl="2" indent="-171450">
              <a:spcBef>
                <a:spcPts val="300"/>
              </a:spcBef>
              <a:buFont typeface="Arial" panose="020B0604020202020204" pitchFamily="34" charset="0"/>
              <a:buChar char="•"/>
            </a:pPr>
            <a:r>
              <a:rPr lang="en-US" dirty="0"/>
              <a:t>Improve cybersecurity by automating and optimizing vulnerability classification, reducing manual effort and misclassification. (Motivation)</a:t>
            </a:r>
          </a:p>
          <a:p>
            <a:pPr marL="1370012" lvl="2" indent="-171450">
              <a:spcBef>
                <a:spcPts val="300"/>
              </a:spcBef>
              <a:buFont typeface="Arial" panose="020B0604020202020204" pitchFamily="34" charset="0"/>
              <a:buChar char="•"/>
            </a:pPr>
            <a:r>
              <a:rPr lang="en-US" dirty="0"/>
              <a:t>Create a scalable, lightweight, and effective classification system for large-scale vulnerability datasets. </a:t>
            </a:r>
          </a:p>
          <a:p>
            <a:pPr marL="1370012" lvl="2" indent="-171450">
              <a:spcBef>
                <a:spcPts val="300"/>
              </a:spcBef>
              <a:buFont typeface="Arial" panose="020B0604020202020204" pitchFamily="34" charset="0"/>
              <a:buChar char="•"/>
            </a:pPr>
            <a:r>
              <a:rPr lang="en-US" dirty="0"/>
              <a:t>Contribute to cybersecurity advancements by delivering a reliable, high-performance vulnerability classification system.</a:t>
            </a:r>
            <a:endParaRPr lang="en-IN" dirty="0"/>
          </a:p>
        </p:txBody>
      </p:sp>
    </p:spTree>
    <p:extLst>
      <p:ext uri="{BB962C8B-B14F-4D97-AF65-F5344CB8AC3E}">
        <p14:creationId xmlns:p14="http://schemas.microsoft.com/office/powerpoint/2010/main" val="2679835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DB925AB-0E3C-3C96-5E95-36998F90CA19}"/>
              </a:ext>
            </a:extLst>
          </p:cNvPr>
          <p:cNvGraphicFramePr>
            <a:graphicFrameLocks noGrp="1"/>
          </p:cNvGraphicFramePr>
          <p:nvPr>
            <p:ph idx="13"/>
            <p:extLst>
              <p:ext uri="{D42A27DB-BD31-4B8C-83A1-F6EECF244321}">
                <p14:modId xmlns:p14="http://schemas.microsoft.com/office/powerpoint/2010/main" val="2290295649"/>
              </p:ext>
            </p:extLst>
          </p:nvPr>
        </p:nvGraphicFramePr>
        <p:xfrm>
          <a:off x="604434" y="1196391"/>
          <a:ext cx="10983131" cy="5286767"/>
        </p:xfrm>
        <a:graphic>
          <a:graphicData uri="http://schemas.openxmlformats.org/drawingml/2006/table">
            <a:tbl>
              <a:tblPr firstRow="1" bandRow="1">
                <a:tableStyleId>{5C22544A-7EE6-4342-B048-85BDC9FD1C3A}</a:tableStyleId>
              </a:tblPr>
              <a:tblGrid>
                <a:gridCol w="3637783">
                  <a:extLst>
                    <a:ext uri="{9D8B030D-6E8A-4147-A177-3AD203B41FA5}">
                      <a16:colId xmlns:a16="http://schemas.microsoft.com/office/drawing/2014/main" val="3817227542"/>
                    </a:ext>
                  </a:extLst>
                </a:gridCol>
                <a:gridCol w="3678876">
                  <a:extLst>
                    <a:ext uri="{9D8B030D-6E8A-4147-A177-3AD203B41FA5}">
                      <a16:colId xmlns:a16="http://schemas.microsoft.com/office/drawing/2014/main" val="1303712417"/>
                    </a:ext>
                  </a:extLst>
                </a:gridCol>
                <a:gridCol w="3666472">
                  <a:extLst>
                    <a:ext uri="{9D8B030D-6E8A-4147-A177-3AD203B41FA5}">
                      <a16:colId xmlns:a16="http://schemas.microsoft.com/office/drawing/2014/main" val="1762454661"/>
                    </a:ext>
                  </a:extLst>
                </a:gridCol>
              </a:tblGrid>
              <a:tr h="482046">
                <a:tc>
                  <a:txBody>
                    <a:bodyPr/>
                    <a:lstStyle/>
                    <a:p>
                      <a:pPr algn="ctr"/>
                      <a:r>
                        <a:rPr lang="en-IN" sz="1600" b="1" dirty="0">
                          <a:effectLst/>
                        </a:rPr>
                        <a:t>Authors &amp; Year</a:t>
                      </a:r>
                    </a:p>
                  </a:txBody>
                  <a:tcPr anchor="ctr"/>
                </a:tc>
                <a:tc>
                  <a:txBody>
                    <a:bodyPr/>
                    <a:lstStyle/>
                    <a:p>
                      <a:pPr lvl="0" algn="ctr"/>
                      <a:r>
                        <a:rPr lang="en-IN" sz="1800" b="1" i="0" kern="1200" dirty="0">
                          <a:solidFill>
                            <a:schemeClr val="lt1"/>
                          </a:solidFill>
                          <a:effectLst/>
                          <a:latin typeface="+mn-lt"/>
                          <a:ea typeface="+mn-ea"/>
                          <a:cs typeface="+mn-cs"/>
                        </a:rPr>
                        <a:t>Title of the paper</a:t>
                      </a:r>
                      <a:endParaRPr lang="en-IN" dirty="0"/>
                    </a:p>
                  </a:txBody>
                  <a:tcPr/>
                </a:tc>
                <a:tc>
                  <a:txBody>
                    <a:bodyPr/>
                    <a:lstStyle/>
                    <a:p>
                      <a:pPr algn="ctr"/>
                      <a:r>
                        <a:rPr lang="en-IN" sz="1800" b="1" i="0" kern="1200" dirty="0">
                          <a:solidFill>
                            <a:schemeClr val="lt1"/>
                          </a:solidFill>
                          <a:effectLst/>
                          <a:latin typeface="+mn-lt"/>
                          <a:ea typeface="+mn-ea"/>
                          <a:cs typeface="+mn-cs"/>
                        </a:rPr>
                        <a:t>Findings</a:t>
                      </a:r>
                      <a:endParaRPr lang="en-IN" dirty="0"/>
                    </a:p>
                  </a:txBody>
                  <a:tcPr/>
                </a:tc>
                <a:extLst>
                  <a:ext uri="{0D108BD9-81ED-4DB2-BD59-A6C34878D82A}">
                    <a16:rowId xmlns:a16="http://schemas.microsoft.com/office/drawing/2014/main" val="765021676"/>
                  </a:ext>
                </a:extLst>
              </a:tr>
              <a:tr h="979106">
                <a:tc>
                  <a:txBody>
                    <a:bodyPr/>
                    <a:lstStyle/>
                    <a:p>
                      <a:r>
                        <a:rPr lang="it-IT" sz="1400" dirty="0"/>
                        <a:t>Ehab Essa, Karima Omar, Ali Alqahtani</a:t>
                      </a:r>
                    </a:p>
                    <a:p>
                      <a:r>
                        <a:rPr lang="it-IT" sz="1400" dirty="0"/>
                        <a:t>(2022)</a:t>
                      </a:r>
                      <a:endParaRPr lang="en-IN" sz="1400" dirty="0"/>
                    </a:p>
                  </a:txBody>
                  <a:tcPr/>
                </a:tc>
                <a:tc>
                  <a:txBody>
                    <a:bodyPr/>
                    <a:lstStyle/>
                    <a:p>
                      <a:r>
                        <a:rPr lang="en-US" sz="1400" dirty="0"/>
                        <a:t>Fake News Detection Based on a Hybrid BERT and </a:t>
                      </a:r>
                      <a:r>
                        <a:rPr lang="en-US" sz="1400" dirty="0" err="1"/>
                        <a:t>LightGBM</a:t>
                      </a:r>
                      <a:r>
                        <a:rPr lang="en-US" sz="1400" dirty="0"/>
                        <a:t> Models</a:t>
                      </a:r>
                      <a:endParaRPr lang="en-IN" sz="1400" dirty="0"/>
                    </a:p>
                  </a:txBody>
                  <a:tcPr/>
                </a:tc>
                <a:tc>
                  <a:txBody>
                    <a:bodyPr/>
                    <a:lstStyle/>
                    <a:p>
                      <a:r>
                        <a:rPr lang="en-US" sz="1400" dirty="0"/>
                        <a:t>This paper proposes a hybrid fake news detection system that combines BERT-based embeddings with a </a:t>
                      </a:r>
                      <a:r>
                        <a:rPr lang="en-US" sz="1400" dirty="0" err="1"/>
                        <a:t>LightGBM</a:t>
                      </a:r>
                      <a:r>
                        <a:rPr lang="en-US" sz="1400" dirty="0"/>
                        <a:t> classifier, demonstrating improved accuracy over traditional methods.</a:t>
                      </a:r>
                      <a:endParaRPr lang="en-IN" sz="1400" dirty="0"/>
                    </a:p>
                  </a:txBody>
                  <a:tcPr/>
                </a:tc>
                <a:extLst>
                  <a:ext uri="{0D108BD9-81ED-4DB2-BD59-A6C34878D82A}">
                    <a16:rowId xmlns:a16="http://schemas.microsoft.com/office/drawing/2014/main" val="884924598"/>
                  </a:ext>
                </a:extLst>
              </a:tr>
              <a:tr h="15201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Rushi Chavda, Darshan Makwana, Vraj Patel, Anupam Shukla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(2023)</a:t>
                      </a:r>
                    </a:p>
                  </a:txBody>
                  <a:tcPr/>
                </a:tc>
                <a:tc>
                  <a:txBody>
                    <a:bodyPr/>
                    <a:lstStyle/>
                    <a:p>
                      <a:r>
                        <a:rPr lang="en-US" sz="1400" dirty="0"/>
                        <a:t>COVID-19 Self-Diagnosis Classification Using BERT and </a:t>
                      </a:r>
                      <a:r>
                        <a:rPr lang="en-US" sz="1400" dirty="0" err="1"/>
                        <a:t>LightGBM</a:t>
                      </a:r>
                      <a:r>
                        <a:rPr lang="en-US" sz="1400" dirty="0"/>
                        <a:t>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study applied BERT embeddings with </a:t>
                      </a:r>
                      <a:r>
                        <a:rPr lang="en-US" sz="1400" dirty="0" err="1"/>
                        <a:t>LightGBM</a:t>
                      </a:r>
                      <a:r>
                        <a:rPr lang="en-US" sz="1400" dirty="0"/>
                        <a:t> for COVID-19 self-diagnosis classification. It demonstrated that hybrid models outperform standalone ML classifiers in text-based classification. This reinforces our use of hybrid approaches combining TF-IDF, BERT, and </a:t>
                      </a:r>
                      <a:r>
                        <a:rPr lang="en-US" sz="1400" dirty="0" err="1"/>
                        <a:t>LightGBM</a:t>
                      </a:r>
                      <a:r>
                        <a:rPr lang="en-US" sz="1400" dirty="0"/>
                        <a:t> for vulnerability severity prediction.</a:t>
                      </a:r>
                    </a:p>
                  </a:txBody>
                  <a:tcPr/>
                </a:tc>
                <a:extLst>
                  <a:ext uri="{0D108BD9-81ED-4DB2-BD59-A6C34878D82A}">
                    <a16:rowId xmlns:a16="http://schemas.microsoft.com/office/drawing/2014/main" val="2041175145"/>
                  </a:ext>
                </a:extLst>
              </a:tr>
              <a:tr h="18481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Patrick Kwaku </a:t>
                      </a:r>
                      <a:r>
                        <a:rPr lang="en-IN" sz="1400" dirty="0" err="1"/>
                        <a:t>Kudjo</a:t>
                      </a:r>
                      <a:r>
                        <a:rPr lang="en-IN" sz="1400" dirty="0"/>
                        <a:t>, </a:t>
                      </a:r>
                      <a:r>
                        <a:rPr lang="en-IN" sz="1400" dirty="0" err="1"/>
                        <a:t>Jinfu</a:t>
                      </a:r>
                      <a:r>
                        <a:rPr lang="en-IN" sz="1400" dirty="0"/>
                        <a:t> Chen, Solomon Mensah</a:t>
                      </a:r>
                      <a:endParaRPr lang="de-DE" sz="1400" dirty="0"/>
                    </a:p>
                    <a:p>
                      <a:r>
                        <a:rPr lang="en-IN" sz="1400" dirty="0"/>
                        <a:t>(2020)</a:t>
                      </a:r>
                    </a:p>
                  </a:txBody>
                  <a:tcPr/>
                </a:tc>
                <a:tc>
                  <a:txBody>
                    <a:bodyPr/>
                    <a:lstStyle/>
                    <a:p>
                      <a:r>
                        <a:rPr lang="en-US" sz="1400" dirty="0"/>
                        <a:t>The Effect of Bellwether Analysis on Software Vulnerability Severity Prediction Models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a Bellwether-based approach to enhance vulnerability severity prediction, improving F-measure (14.3%–87.8%) across four machine learning models.</a:t>
                      </a:r>
                    </a:p>
                    <a:p>
                      <a:endParaRPr lang="en-IN" sz="1400" dirty="0"/>
                    </a:p>
                  </a:txBody>
                  <a:tcPr/>
                </a:tc>
                <a:extLst>
                  <a:ext uri="{0D108BD9-81ED-4DB2-BD59-A6C34878D82A}">
                    <a16:rowId xmlns:a16="http://schemas.microsoft.com/office/drawing/2014/main" val="4041708493"/>
                  </a:ext>
                </a:extLst>
              </a:tr>
            </a:tbl>
          </a:graphicData>
        </a:graphic>
      </p:graphicFrame>
      <p:sp>
        <p:nvSpPr>
          <p:cNvPr id="4" name="Title 3">
            <a:extLst>
              <a:ext uri="{FF2B5EF4-FFF2-40B4-BE49-F238E27FC236}">
                <a16:creationId xmlns:a16="http://schemas.microsoft.com/office/drawing/2014/main" id="{9BCE8618-C51D-FFA7-ED17-E7ACE7614761}"/>
              </a:ext>
            </a:extLst>
          </p:cNvPr>
          <p:cNvSpPr>
            <a:spLocks noGrp="1"/>
          </p:cNvSpPr>
          <p:nvPr>
            <p:ph type="title"/>
          </p:nvPr>
        </p:nvSpPr>
        <p:spPr/>
        <p:txBody>
          <a:bodyPr/>
          <a:lstStyle/>
          <a:p>
            <a:r>
              <a:rPr lang="en-IN" dirty="0"/>
              <a:t>Literature survey:</a:t>
            </a:r>
          </a:p>
        </p:txBody>
      </p:sp>
    </p:spTree>
    <p:extLst>
      <p:ext uri="{BB962C8B-B14F-4D97-AF65-F5344CB8AC3E}">
        <p14:creationId xmlns:p14="http://schemas.microsoft.com/office/powerpoint/2010/main" val="371120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A1EBB7-0235-7791-5B23-7401E67652DF}"/>
              </a:ext>
            </a:extLst>
          </p:cNvPr>
          <p:cNvGraphicFramePr>
            <a:graphicFrameLocks noGrp="1"/>
          </p:cNvGraphicFramePr>
          <p:nvPr>
            <p:ph idx="1"/>
            <p:extLst>
              <p:ext uri="{D42A27DB-BD31-4B8C-83A1-F6EECF244321}">
                <p14:modId xmlns:p14="http://schemas.microsoft.com/office/powerpoint/2010/main" val="1327991298"/>
              </p:ext>
            </p:extLst>
          </p:nvPr>
        </p:nvGraphicFramePr>
        <p:xfrm>
          <a:off x="594360" y="1261085"/>
          <a:ext cx="10991088" cy="3397006"/>
        </p:xfrm>
        <a:graphic>
          <a:graphicData uri="http://schemas.openxmlformats.org/drawingml/2006/table">
            <a:tbl>
              <a:tblPr firstRow="1" bandRow="1">
                <a:tableStyleId>{5C22544A-7EE6-4342-B048-85BDC9FD1C3A}</a:tableStyleId>
              </a:tblPr>
              <a:tblGrid>
                <a:gridCol w="3663696">
                  <a:extLst>
                    <a:ext uri="{9D8B030D-6E8A-4147-A177-3AD203B41FA5}">
                      <a16:colId xmlns:a16="http://schemas.microsoft.com/office/drawing/2014/main" val="3134511127"/>
                    </a:ext>
                  </a:extLst>
                </a:gridCol>
                <a:gridCol w="3663696">
                  <a:extLst>
                    <a:ext uri="{9D8B030D-6E8A-4147-A177-3AD203B41FA5}">
                      <a16:colId xmlns:a16="http://schemas.microsoft.com/office/drawing/2014/main" val="2627785299"/>
                    </a:ext>
                  </a:extLst>
                </a:gridCol>
                <a:gridCol w="3663696">
                  <a:extLst>
                    <a:ext uri="{9D8B030D-6E8A-4147-A177-3AD203B41FA5}">
                      <a16:colId xmlns:a16="http://schemas.microsoft.com/office/drawing/2014/main" val="3801833544"/>
                    </a:ext>
                  </a:extLst>
                </a:gridCol>
              </a:tblGrid>
              <a:tr h="867166">
                <a:tc>
                  <a:txBody>
                    <a:bodyPr/>
                    <a:lstStyle/>
                    <a:p>
                      <a:pPr algn="l"/>
                      <a:r>
                        <a:rPr lang="en-IN" sz="1600" b="1" dirty="0">
                          <a:effectLst/>
                        </a:rPr>
                        <a:t>Authors</a:t>
                      </a:r>
                    </a:p>
                  </a:txBody>
                  <a:tcPr anchor="ctr"/>
                </a:tc>
                <a:tc>
                  <a:txBody>
                    <a:bodyPr/>
                    <a:lstStyle/>
                    <a:p>
                      <a:r>
                        <a:rPr lang="en-IN" sz="1800" b="1" i="0" kern="1200" dirty="0">
                          <a:solidFill>
                            <a:schemeClr val="lt1"/>
                          </a:solidFill>
                          <a:effectLst/>
                          <a:latin typeface="+mn-lt"/>
                          <a:ea typeface="+mn-ea"/>
                          <a:cs typeface="+mn-cs"/>
                        </a:rPr>
                        <a:t>Technique</a:t>
                      </a:r>
                      <a:endParaRPr lang="en-IN" dirty="0"/>
                    </a:p>
                  </a:txBody>
                  <a:tcPr/>
                </a:tc>
                <a:tc>
                  <a:txBody>
                    <a:bodyPr/>
                    <a:lstStyle/>
                    <a:p>
                      <a:r>
                        <a:rPr lang="en-IN" sz="1800" b="1" i="0" kern="1200" dirty="0">
                          <a:solidFill>
                            <a:schemeClr val="lt1"/>
                          </a:solidFill>
                          <a:effectLst/>
                          <a:latin typeface="+mn-lt"/>
                          <a:ea typeface="+mn-ea"/>
                          <a:cs typeface="+mn-cs"/>
                        </a:rPr>
                        <a:t>Focus Area</a:t>
                      </a:r>
                      <a:endParaRPr lang="en-IN" dirty="0"/>
                    </a:p>
                  </a:txBody>
                  <a:tcPr/>
                </a:tc>
                <a:extLst>
                  <a:ext uri="{0D108BD9-81ED-4DB2-BD59-A6C34878D82A}">
                    <a16:rowId xmlns:a16="http://schemas.microsoft.com/office/drawing/2014/main" val="3945901590"/>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p>
                    <a:p>
                      <a:r>
                        <a:rPr lang="en-IN" sz="1400" dirty="0"/>
                        <a:t>(2025)</a:t>
                      </a:r>
                    </a:p>
                  </a:txBody>
                  <a:tcPr/>
                </a:tc>
                <a:tc>
                  <a:txBody>
                    <a:bodyPr/>
                    <a:lstStyle/>
                    <a:p>
                      <a:r>
                        <a:rPr lang="en-US" sz="1400" dirty="0"/>
                        <a:t>Improving Software Vulnerability Severity Prediction Model Performance with HDLN &amp; FWFS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uses HDLN (CNN + Bi-LSTM) and FWFS (Information Gain + Grey Wolf Optimization), achieving AUC 0.88 and 0.86 for vulnerability severity prediction.</a:t>
                      </a:r>
                    </a:p>
                    <a:p>
                      <a:endParaRPr lang="en-IN" sz="1400" dirty="0"/>
                    </a:p>
                  </a:txBody>
                  <a:tcPr/>
                </a:tc>
                <a:extLst>
                  <a:ext uri="{0D108BD9-81ED-4DB2-BD59-A6C34878D82A}">
                    <a16:rowId xmlns:a16="http://schemas.microsoft.com/office/drawing/2014/main" val="1629699071"/>
                  </a:ext>
                </a:extLst>
              </a:tr>
              <a:tr h="867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Ruchika Malhotra, Vidushi</a:t>
                      </a:r>
                      <a:endParaRPr lang="sv-SE" sz="1400" dirty="0"/>
                    </a:p>
                    <a:p>
                      <a:r>
                        <a:rPr lang="en-IN" sz="1400" dirty="0"/>
                        <a:t>(2025)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Hybrid Feature Selection Module for Improving Performance of Software Vulnerability Severity Prediction Models on Textual Datasets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P-GWO and MS-G2WO, achieving AUC 0.804 and 0.77, demonstrating improved vulnerability prediction using hybrid metaheuristic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extLst>
                  <a:ext uri="{0D108BD9-81ED-4DB2-BD59-A6C34878D82A}">
                    <a16:rowId xmlns:a16="http://schemas.microsoft.com/office/drawing/2014/main" val="632602407"/>
                  </a:ext>
                </a:extLst>
              </a:tr>
            </a:tbl>
          </a:graphicData>
        </a:graphic>
      </p:graphicFrame>
    </p:spTree>
    <p:extLst>
      <p:ext uri="{BB962C8B-B14F-4D97-AF65-F5344CB8AC3E}">
        <p14:creationId xmlns:p14="http://schemas.microsoft.com/office/powerpoint/2010/main" val="270978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AFEAF-A7A7-981C-6974-48580A8F6E73}"/>
              </a:ext>
            </a:extLst>
          </p:cNvPr>
          <p:cNvSpPr>
            <a:spLocks noGrp="1"/>
          </p:cNvSpPr>
          <p:nvPr>
            <p:ph idx="1"/>
          </p:nvPr>
        </p:nvSpPr>
        <p:spPr>
          <a:xfrm>
            <a:off x="604433" y="1386348"/>
            <a:ext cx="10983132" cy="4790615"/>
          </a:xfrm>
        </p:spPr>
        <p:txBody>
          <a:bodyPr>
            <a:normAutofit/>
          </a:bodyPr>
          <a:lstStyle/>
          <a:p>
            <a:pPr marL="171450" indent="-171450">
              <a:buSzPct val="90000"/>
              <a:buFont typeface="Arial" panose="020B0604020202020204" pitchFamily="34" charset="0"/>
              <a:buChar char="•"/>
            </a:pPr>
            <a:r>
              <a:rPr lang="en-US" sz="2000" dirty="0"/>
              <a:t>Automated tools are increasingly integrated into security workflows, but real-time classification support is still evolving. </a:t>
            </a:r>
          </a:p>
          <a:p>
            <a:pPr marL="171450" indent="-171450">
              <a:buSzPct val="90000"/>
              <a:buFont typeface="Arial" panose="020B0604020202020204" pitchFamily="34" charset="0"/>
              <a:buChar char="•"/>
            </a:pPr>
            <a:r>
              <a:rPr lang="en-US" sz="2000" dirty="0"/>
              <a:t>Machine Learning (ML) and Deep Learning (DL) significantly improve vulnerability classification, surpassing traditional rule-based methods.</a:t>
            </a:r>
          </a:p>
          <a:p>
            <a:pPr marL="171450" indent="-171450">
              <a:buSzPct val="90000"/>
              <a:buFont typeface="Arial" panose="020B0604020202020204" pitchFamily="34" charset="0"/>
              <a:buChar char="•"/>
            </a:pPr>
            <a:r>
              <a:rPr lang="en-US" sz="2000" dirty="0"/>
              <a:t> Existing tools primarily focus on specific patterns or code smells, with broader classification metrics often overlooked. </a:t>
            </a:r>
          </a:p>
          <a:p>
            <a:pPr marL="171450" indent="-171450">
              <a:buSzPct val="90000"/>
              <a:buFont typeface="Arial" panose="020B0604020202020204" pitchFamily="34" charset="0"/>
              <a:buChar char="•"/>
            </a:pPr>
            <a:r>
              <a:rPr lang="en-US" sz="2000" dirty="0"/>
              <a:t>Many classification models are designed for single languages, lacking adaptability across multi-language security datasets. </a:t>
            </a:r>
          </a:p>
          <a:p>
            <a:pPr marL="171450" indent="-171450">
              <a:buSzPct val="90000"/>
              <a:buFont typeface="Arial" panose="020B0604020202020204" pitchFamily="34" charset="0"/>
              <a:buChar char="•"/>
            </a:pPr>
            <a:r>
              <a:rPr lang="en-US" sz="2000" dirty="0"/>
              <a:t>Real-time classification solutions are emerging, but they are not yet widely adopted in vulnerability assessment. </a:t>
            </a:r>
          </a:p>
          <a:p>
            <a:pPr marL="171450" indent="-171450">
              <a:buSzPct val="90000"/>
              <a:buFont typeface="Arial" panose="020B0604020202020204" pitchFamily="34" charset="0"/>
              <a:buChar char="•"/>
            </a:pPr>
            <a:r>
              <a:rPr lang="en-US" sz="2000" dirty="0"/>
              <a:t>Hybrid approaches integrating ML, NLP, and Reinforcement Learning (RL) offer more dynamic classification strategies.</a:t>
            </a:r>
            <a:endParaRPr lang="en-IN" sz="2000" dirty="0"/>
          </a:p>
        </p:txBody>
      </p:sp>
      <p:sp>
        <p:nvSpPr>
          <p:cNvPr id="3" name="Title 2">
            <a:extLst>
              <a:ext uri="{FF2B5EF4-FFF2-40B4-BE49-F238E27FC236}">
                <a16:creationId xmlns:a16="http://schemas.microsoft.com/office/drawing/2014/main" id="{EE784715-E4B1-AB5F-8F5C-460B955CC070}"/>
              </a:ext>
            </a:extLst>
          </p:cNvPr>
          <p:cNvSpPr>
            <a:spLocks noGrp="1"/>
          </p:cNvSpPr>
          <p:nvPr>
            <p:ph type="title"/>
          </p:nvPr>
        </p:nvSpPr>
        <p:spPr/>
        <p:txBody>
          <a:bodyPr>
            <a:normAutofit fontScale="90000"/>
          </a:bodyPr>
          <a:lstStyle/>
          <a:p>
            <a:br>
              <a:rPr lang="en-US" b="1" i="0" dirty="0">
                <a:solidFill>
                  <a:srgbClr val="404040"/>
                </a:solidFill>
                <a:effectLst/>
                <a:latin typeface="Inter"/>
              </a:rPr>
            </a:br>
            <a:r>
              <a:rPr lang="en-US" b="1" i="0" dirty="0">
                <a:solidFill>
                  <a:srgbClr val="404040"/>
                </a:solidFill>
                <a:effectLst/>
                <a:latin typeface="Inter"/>
              </a:rPr>
              <a:t>Key Observations from the Literature Survey:</a:t>
            </a:r>
            <a:br>
              <a:rPr lang="en-US" b="1" i="0" dirty="0">
                <a:solidFill>
                  <a:srgbClr val="404040"/>
                </a:solidFill>
                <a:effectLst/>
                <a:latin typeface="Inter"/>
              </a:rPr>
            </a:br>
            <a:endParaRPr lang="en-IN" b="1" dirty="0"/>
          </a:p>
        </p:txBody>
      </p:sp>
    </p:spTree>
    <p:extLst>
      <p:ext uri="{BB962C8B-B14F-4D97-AF65-F5344CB8AC3E}">
        <p14:creationId xmlns:p14="http://schemas.microsoft.com/office/powerpoint/2010/main" val="316068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BCD020-AA32-741B-1BDF-3445ADBB4DEA}"/>
              </a:ext>
            </a:extLst>
          </p:cNvPr>
          <p:cNvSpPr>
            <a:spLocks noGrp="1"/>
          </p:cNvSpPr>
          <p:nvPr>
            <p:ph idx="1"/>
          </p:nvPr>
        </p:nvSpPr>
        <p:spPr/>
        <p:txBody>
          <a:bodyPr>
            <a:normAutofit/>
          </a:bodyPr>
          <a:lstStyle/>
          <a:p>
            <a:pPr>
              <a:buNone/>
            </a:pPr>
            <a:endParaRPr lang="en-IN" sz="2000" dirty="0"/>
          </a:p>
          <a:p>
            <a:pPr marL="342900" indent="-342900">
              <a:buSzPct val="97000"/>
              <a:buFont typeface="Wingdings" panose="05000000000000000000" pitchFamily="2" charset="2"/>
              <a:buChar char="Ø"/>
            </a:pPr>
            <a:r>
              <a:rPr lang="en-US" sz="2000" dirty="0"/>
              <a:t>Automating vulnerability classification is crucial for improving cybersecurity response times and reducing manual effort. Traditional approaches struggle with accuracy and adaptability, often relying on static rules.</a:t>
            </a:r>
          </a:p>
          <a:p>
            <a:pPr marL="342900" indent="-342900">
              <a:buSzPct val="97000"/>
              <a:buFont typeface="Wingdings" panose="05000000000000000000" pitchFamily="2" charset="2"/>
              <a:buChar char="Ø"/>
            </a:pPr>
            <a:r>
              <a:rPr lang="en-US" sz="2000" dirty="0"/>
              <a:t>By integrating NLP and machine learning, this project enhances classification precision using a hybrid model of TF-IDF, BERT, and AM. This approach not only ensures real-time, context-aware predictions but also provides a scalable solution for effectively identifying and prioritizing security threats.</a:t>
            </a:r>
          </a:p>
          <a:p>
            <a:endParaRPr lang="en-IN" sz="2000" dirty="0"/>
          </a:p>
        </p:txBody>
      </p:sp>
      <p:sp>
        <p:nvSpPr>
          <p:cNvPr id="3" name="Title 2">
            <a:extLst>
              <a:ext uri="{FF2B5EF4-FFF2-40B4-BE49-F238E27FC236}">
                <a16:creationId xmlns:a16="http://schemas.microsoft.com/office/drawing/2014/main" id="{01B89B90-9587-322F-667C-09D3F546CCED}"/>
              </a:ext>
            </a:extLst>
          </p:cNvPr>
          <p:cNvSpPr>
            <a:spLocks noGrp="1"/>
          </p:cNvSpPr>
          <p:nvPr>
            <p:ph type="title"/>
          </p:nvPr>
        </p:nvSpPr>
        <p:spPr/>
        <p:txBody>
          <a:bodyPr/>
          <a:lstStyle/>
          <a:p>
            <a:r>
              <a:rPr lang="en-IN" dirty="0"/>
              <a:t>Motivation </a:t>
            </a:r>
          </a:p>
        </p:txBody>
      </p:sp>
    </p:spTree>
    <p:extLst>
      <p:ext uri="{BB962C8B-B14F-4D97-AF65-F5344CB8AC3E}">
        <p14:creationId xmlns:p14="http://schemas.microsoft.com/office/powerpoint/2010/main" val="3159710368"/>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{96FE1F7E-0064-4D67-B1D9-D33F8023FED7}tf16411177_win32</Template>
  <TotalTime>1048</TotalTime>
  <Words>1721</Words>
  <Application>Microsoft Office PowerPoint</Application>
  <PresentationFormat>Widescreen</PresentationFormat>
  <Paragraphs>157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Bernard MT Condensed</vt:lpstr>
      <vt:lpstr>Calibri</vt:lpstr>
      <vt:lpstr>Inter</vt:lpstr>
      <vt:lpstr>Segoe UI</vt:lpstr>
      <vt:lpstr>Segoe UI Light</vt:lpstr>
      <vt:lpstr>Tahoma</vt:lpstr>
      <vt:lpstr>Times New Roman</vt:lpstr>
      <vt:lpstr>Wingdings</vt:lpstr>
      <vt:lpstr>Get Started with 3D</vt:lpstr>
      <vt:lpstr>  Software Engineering  Project Review Report     </vt:lpstr>
      <vt:lpstr>CONTENTS:</vt:lpstr>
      <vt:lpstr>PROBLEM STATEMENT</vt:lpstr>
      <vt:lpstr>INTRODUCTION:</vt:lpstr>
      <vt:lpstr>PowerPoint Presentation</vt:lpstr>
      <vt:lpstr>Literature survey:</vt:lpstr>
      <vt:lpstr>PowerPoint Presentation</vt:lpstr>
      <vt:lpstr> Key Observations from the Literature Survey: </vt:lpstr>
      <vt:lpstr>Motivation </vt:lpstr>
      <vt:lpstr>OBJECTIVE</vt:lpstr>
      <vt:lpstr>FLOWCHART:</vt:lpstr>
      <vt:lpstr>PSEUDOCODE:  </vt:lpstr>
      <vt:lpstr>Dataset Processing (Combining Multiple JSON Files into a CSV File)</vt:lpstr>
      <vt:lpstr>Data Cleaning and Preprocessing</vt:lpstr>
      <vt:lpstr>Feature Extraction</vt:lpstr>
      <vt:lpstr>Feature Extraction</vt:lpstr>
      <vt:lpstr>Model Training using Attention Mechanism</vt:lpstr>
      <vt:lpstr>Why Attention Mechanism?</vt:lpstr>
      <vt:lpstr>How it works?</vt:lpstr>
      <vt:lpstr>Comparison with our base paper</vt:lpstr>
      <vt:lpstr>RESULT &amp; 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Balavignesh</dc:creator>
  <cp:lastModifiedBy>K BALAVIGNESH REDDY</cp:lastModifiedBy>
  <cp:revision>9</cp:revision>
  <dcterms:created xsi:type="dcterms:W3CDTF">2025-02-09T13:15:01Z</dcterms:created>
  <dcterms:modified xsi:type="dcterms:W3CDTF">2025-04-06T15:55:03Z</dcterms:modified>
</cp:coreProperties>
</file>