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F7C285-69F4-44D9-B156-02B2C3453ECE}">
  <a:tblStyle styleId="{95F7C285-69F4-44D9-B156-02B2C3453EC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MVBJKFAAJyHjCOmuINC7IrHArNnwC8wz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lab.research.google.com/drive/1jQ7kp_RUE0Os0b4HLB7kLEQ6S1nzWVKJ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RFJaAa0AWVLg8cLj23J5bigKjv-O9mBI#scrollTo=AqwORzIUX_O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olab.research.google.com/drive/1LDqNmRgaiPRyUL-E82Wz31R9tRP35-BV" TargetMode="External"/><Relationship Id="rId4" Type="http://schemas.openxmlformats.org/officeDocument/2006/relationships/hyperlink" Target="https://colab.research.google.com/drive/16uf3VAuzUIcbhpSmgINjx7wL8YdvbdNn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sciencecentral.com/profiles/blogs/overview-of-artificial-intelligence-and-role-of-natural-language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bastianruder/NLP-progress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edium.com/@phylypo/a-survey-of-the-state-of-the-art-language-models-up-to-early-2020-aba824302c6" TargetMode="External"/><Relationship Id="rId5" Type="http://schemas.openxmlformats.org/officeDocument/2006/relationships/hyperlink" Target="https://github.com/sea-bass/intro-nlp" TargetMode="External"/><Relationship Id="rId4" Type="http://schemas.openxmlformats.org/officeDocument/2006/relationships/hyperlink" Target="https://paperswithcode.com/area/natural-language-processing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120073" y="120073"/>
            <a:ext cx="11877963" cy="6557819"/>
          </a:xfrm>
          <a:prstGeom prst="rect">
            <a:avLst/>
          </a:prstGeom>
          <a:noFill/>
          <a:ln w="2857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1975641" y="3119089"/>
            <a:ext cx="8240718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Recent trends in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Natural Language Processing</a:t>
            </a:r>
            <a:endParaRPr sz="54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Balayogi Gnanasekar</a:t>
            </a:r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pic>
        <p:nvPicPr>
          <p:cNvPr id="92" name="Google Shape;92;p13" descr="Natural Language Processing (NLP) projects using Raspberry Pi or ..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45790" y="661875"/>
            <a:ext cx="4426527" cy="226286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29D9E3B-CF61-45EE-9440-69B8262D72CC}"/>
              </a:ext>
            </a:extLst>
          </p:cNvPr>
          <p:cNvSpPr/>
          <p:nvPr/>
        </p:nvSpPr>
        <p:spPr>
          <a:xfrm>
            <a:off x="4749317" y="5067767"/>
            <a:ext cx="269336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Balayogi 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9D87D0-9061-4740-91F5-634C4EAE3A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436" y="4983848"/>
            <a:ext cx="1372502" cy="137250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/>
          <p:nvPr/>
        </p:nvSpPr>
        <p:spPr>
          <a:xfrm>
            <a:off x="120073" y="120073"/>
            <a:ext cx="11877963" cy="6557819"/>
          </a:xfrm>
          <a:prstGeom prst="rect">
            <a:avLst/>
          </a:prstGeom>
          <a:noFill/>
          <a:ln w="2857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Balayogi Gnanasekar</a:t>
            </a:r>
          </a:p>
        </p:txBody>
      </p:sp>
      <p:sp>
        <p:nvSpPr>
          <p:cNvPr id="201" name="Google Shape;20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1892608" y="180108"/>
            <a:ext cx="833292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Morphological Segmentation</a:t>
            </a:r>
            <a:endParaRPr/>
          </a:p>
        </p:txBody>
      </p:sp>
      <p:sp>
        <p:nvSpPr>
          <p:cNvPr id="203" name="Google Shape;203;p22"/>
          <p:cNvSpPr txBox="1"/>
          <p:nvPr/>
        </p:nvSpPr>
        <p:spPr>
          <a:xfrm>
            <a:off x="1339273" y="1542473"/>
            <a:ext cx="10014527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Converting word into Morphemes.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packages, Spacy, NLTK, Polyglot.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 Let's take few words</a:t>
            </a:r>
            <a:endParaRPr/>
          </a:p>
          <a:p>
            <a:pPr marL="2857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4" name="Google Shape;204;p22"/>
          <p:cNvGraphicFramePr/>
          <p:nvPr/>
        </p:nvGraphicFramePr>
        <p:xfrm>
          <a:off x="1995054" y="3358355"/>
          <a:ext cx="8128000" cy="1854250"/>
        </p:xfrm>
        <a:graphic>
          <a:graphicData uri="http://schemas.openxmlformats.org/drawingml/2006/table">
            <a:tbl>
              <a:tblPr firstRow="1" bandRow="1">
                <a:noFill/>
                <a:tableStyleId>{95F7C285-69F4-44D9-B156-02B2C3453ECE}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Word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Morphemes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Governments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Govern – ment – s 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Processing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Process – ing 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Processor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Process – or 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Invaluable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 – valuable 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/>
          <p:nvPr/>
        </p:nvSpPr>
        <p:spPr>
          <a:xfrm>
            <a:off x="120073" y="120073"/>
            <a:ext cx="11877963" cy="6557819"/>
          </a:xfrm>
          <a:prstGeom prst="rect">
            <a:avLst/>
          </a:prstGeom>
          <a:noFill/>
          <a:ln w="2857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Balayogi Gnanasekar</a:t>
            </a:r>
          </a:p>
        </p:txBody>
      </p:sp>
      <p:sp>
        <p:nvSpPr>
          <p:cNvPr id="211" name="Google Shape;21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12" name="Google Shape;212;p23"/>
          <p:cNvSpPr/>
          <p:nvPr/>
        </p:nvSpPr>
        <p:spPr>
          <a:xfrm>
            <a:off x="1571302" y="180108"/>
            <a:ext cx="897553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Word / Sentence Segmentation</a:t>
            </a:r>
            <a:endParaRPr/>
          </a:p>
        </p:txBody>
      </p:sp>
      <p:sp>
        <p:nvSpPr>
          <p:cNvPr id="213" name="Google Shape;213;p23"/>
          <p:cNvSpPr txBox="1"/>
          <p:nvPr/>
        </p:nvSpPr>
        <p:spPr>
          <a:xfrm>
            <a:off x="1339273" y="1542473"/>
            <a:ext cx="10014527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 based approach: Morphological analysis based on lexical and grammatical knowledge.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Corpus based approach: Learn words from corpus.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4" name="Google Shape;214;p23"/>
          <p:cNvGraphicFramePr/>
          <p:nvPr/>
        </p:nvGraphicFramePr>
        <p:xfrm>
          <a:off x="1995054" y="3358355"/>
          <a:ext cx="8128000" cy="741700"/>
        </p:xfrm>
        <a:graphic>
          <a:graphicData uri="http://schemas.openxmlformats.org/drawingml/2006/table">
            <a:tbl>
              <a:tblPr firstRow="1" bandRow="1">
                <a:noFill/>
                <a:tableStyleId>{95F7C285-69F4-44D9-B156-02B2C3453ECE}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Continuous set of word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Word Segmentation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Whatdoesthisreferto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What does this refer to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5" name="Google Shape;215;p23"/>
          <p:cNvGraphicFramePr/>
          <p:nvPr/>
        </p:nvGraphicFramePr>
        <p:xfrm>
          <a:off x="2032000" y="4530922"/>
          <a:ext cx="8128000" cy="1010940"/>
        </p:xfrm>
        <a:graphic>
          <a:graphicData uri="http://schemas.openxmlformats.org/drawingml/2006/table">
            <a:tbl>
              <a:tblPr firstRow="1" bandRow="1">
                <a:noFill/>
                <a:tableStyleId>{95F7C285-69F4-44D9-B156-02B2C3453ECE}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Paragraph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Sentence Segmentation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He is a programmer. He always think about his work.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He is a programmer.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He always think about his work.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/>
          <p:nvPr/>
        </p:nvSpPr>
        <p:spPr>
          <a:xfrm>
            <a:off x="120073" y="120073"/>
            <a:ext cx="11877963" cy="6557819"/>
          </a:xfrm>
          <a:prstGeom prst="rect">
            <a:avLst/>
          </a:prstGeom>
          <a:noFill/>
          <a:ln w="2857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Balayogi Gnanasekar</a:t>
            </a:r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23" name="Google Shape;223;p24"/>
          <p:cNvSpPr/>
          <p:nvPr/>
        </p:nvSpPr>
        <p:spPr>
          <a:xfrm>
            <a:off x="3908690" y="180108"/>
            <a:ext cx="437461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POS-Tagging</a:t>
            </a:r>
            <a:endParaRPr dirty="0"/>
          </a:p>
        </p:txBody>
      </p:sp>
      <p:pic>
        <p:nvPicPr>
          <p:cNvPr id="224" name="Google Shape;224;p24" descr="Categorizing and POS Tagging with NLTK Python | Learnte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8783" y="3305423"/>
            <a:ext cx="7434433" cy="2668771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4"/>
          <p:cNvSpPr txBox="1"/>
          <p:nvPr/>
        </p:nvSpPr>
        <p:spPr>
          <a:xfrm>
            <a:off x="1339273" y="1542473"/>
            <a:ext cx="10014527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 based approach: Specific tag given to a token, parts of speech(POS).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example, verb, noun, pronoun, etc.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Balayogi Gnanasekar</a:t>
            </a:r>
          </a:p>
        </p:txBody>
      </p:sp>
      <p:sp>
        <p:nvSpPr>
          <p:cNvPr id="231" name="Google Shape;231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32" name="Google Shape;232;p25"/>
          <p:cNvSpPr/>
          <p:nvPr/>
        </p:nvSpPr>
        <p:spPr>
          <a:xfrm>
            <a:off x="120073" y="120073"/>
            <a:ext cx="11877963" cy="6557819"/>
          </a:xfrm>
          <a:prstGeom prst="rect">
            <a:avLst/>
          </a:prstGeom>
          <a:noFill/>
          <a:ln w="2857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2731139" y="2967335"/>
            <a:ext cx="672972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Rule based NLP - Demo</a:t>
            </a:r>
            <a:endParaRPr/>
          </a:p>
        </p:txBody>
      </p:sp>
      <p:sp>
        <p:nvSpPr>
          <p:cNvPr id="234" name="Google Shape;234;p25"/>
          <p:cNvSpPr/>
          <p:nvPr/>
        </p:nvSpPr>
        <p:spPr>
          <a:xfrm>
            <a:off x="3625273" y="4240892"/>
            <a:ext cx="79709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https://colab.research.google.com/drive/1MVBJKFAAJyHjCOmuINC7IrHArNnwC8wz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5"/>
          <p:cNvSpPr/>
          <p:nvPr/>
        </p:nvSpPr>
        <p:spPr>
          <a:xfrm>
            <a:off x="3625272" y="4706889"/>
            <a:ext cx="79709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https://colab.research.google.com/drive/1jQ7kp_RUE0Os0b4HLB7kLEQ6S1nzWVKJ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5"/>
          <p:cNvSpPr txBox="1"/>
          <p:nvPr/>
        </p:nvSpPr>
        <p:spPr>
          <a:xfrm>
            <a:off x="1094896" y="4240892"/>
            <a:ext cx="21285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NLP processing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5"/>
          <p:cNvSpPr txBox="1"/>
          <p:nvPr/>
        </p:nvSpPr>
        <p:spPr>
          <a:xfrm>
            <a:off x="1136746" y="4706889"/>
            <a:ext cx="13557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 tagging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/>
          <p:nvPr/>
        </p:nvSpPr>
        <p:spPr>
          <a:xfrm>
            <a:off x="120073" y="120073"/>
            <a:ext cx="11877963" cy="6557819"/>
          </a:xfrm>
          <a:prstGeom prst="rect">
            <a:avLst/>
          </a:prstGeom>
          <a:noFill/>
          <a:ln w="2857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Balayogi Gnanasekar</a:t>
            </a:r>
          </a:p>
        </p:txBody>
      </p:sp>
      <p:sp>
        <p:nvSpPr>
          <p:cNvPr id="244" name="Google Shape;24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45" name="Google Shape;245;p26"/>
          <p:cNvSpPr/>
          <p:nvPr/>
        </p:nvSpPr>
        <p:spPr>
          <a:xfrm>
            <a:off x="2415861" y="180108"/>
            <a:ext cx="728641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Statistical based Learning</a:t>
            </a:r>
            <a:endParaRPr/>
          </a:p>
        </p:txBody>
      </p:sp>
      <p:sp>
        <p:nvSpPr>
          <p:cNvPr id="246" name="Google Shape;246;p26"/>
          <p:cNvSpPr/>
          <p:nvPr/>
        </p:nvSpPr>
        <p:spPr>
          <a:xfrm>
            <a:off x="4395489" y="1103438"/>
            <a:ext cx="332712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Before Deep Learning</a:t>
            </a:r>
            <a:endParaRPr/>
          </a:p>
        </p:txBody>
      </p:sp>
      <p:sp>
        <p:nvSpPr>
          <p:cNvPr id="247" name="Google Shape;247;p26"/>
          <p:cNvSpPr txBox="1"/>
          <p:nvPr/>
        </p:nvSpPr>
        <p:spPr>
          <a:xfrm>
            <a:off x="838199" y="2061887"/>
            <a:ext cx="398718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1183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Unsupervised Learning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structure from unlabeled data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(e.g. clustering, topic modelling)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6"/>
          <p:cNvSpPr txBox="1"/>
          <p:nvPr/>
        </p:nvSpPr>
        <p:spPr>
          <a:xfrm>
            <a:off x="838200" y="3803889"/>
            <a:ext cx="398718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Supervised Learning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to predict from labelled data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(e.g. regression,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classification, generation, etc.)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9" name="Google Shape;24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38745" y="1789577"/>
            <a:ext cx="6545927" cy="1467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58782" y="3699907"/>
            <a:ext cx="6097163" cy="1549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"/>
          <p:cNvSpPr/>
          <p:nvPr/>
        </p:nvSpPr>
        <p:spPr>
          <a:xfrm>
            <a:off x="120073" y="120073"/>
            <a:ext cx="11877963" cy="6557819"/>
          </a:xfrm>
          <a:prstGeom prst="rect">
            <a:avLst/>
          </a:prstGeom>
          <a:noFill/>
          <a:ln w="2857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Balayogi Gnanasekar</a:t>
            </a:r>
          </a:p>
        </p:txBody>
      </p:sp>
      <p:sp>
        <p:nvSpPr>
          <p:cNvPr id="257" name="Google Shape;25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58" name="Google Shape;258;p27"/>
          <p:cNvSpPr/>
          <p:nvPr/>
        </p:nvSpPr>
        <p:spPr>
          <a:xfrm>
            <a:off x="3391581" y="180108"/>
            <a:ext cx="533498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Feature extraction</a:t>
            </a:r>
            <a:endParaRPr/>
          </a:p>
        </p:txBody>
      </p:sp>
      <p:sp>
        <p:nvSpPr>
          <p:cNvPr id="259" name="Google Shape;259;p27"/>
          <p:cNvSpPr txBox="1"/>
          <p:nvPr/>
        </p:nvSpPr>
        <p:spPr>
          <a:xfrm>
            <a:off x="1311564" y="1376217"/>
            <a:ext cx="4313382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Manual features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Bag of words features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Tf-idf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N-grams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 embedding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Google Shape;26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26050" y="2359582"/>
            <a:ext cx="6454699" cy="1661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"/>
          <p:cNvSpPr/>
          <p:nvPr/>
        </p:nvSpPr>
        <p:spPr>
          <a:xfrm>
            <a:off x="120073" y="120073"/>
            <a:ext cx="11877963" cy="6557819"/>
          </a:xfrm>
          <a:prstGeom prst="rect">
            <a:avLst/>
          </a:prstGeom>
          <a:noFill/>
          <a:ln w="2857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Balayogi Gnanasekar</a:t>
            </a:r>
          </a:p>
        </p:txBody>
      </p:sp>
      <p:sp>
        <p:nvSpPr>
          <p:cNvPr id="267" name="Google Shape;26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68" name="Google Shape;268;p28"/>
          <p:cNvSpPr/>
          <p:nvPr/>
        </p:nvSpPr>
        <p:spPr>
          <a:xfrm>
            <a:off x="3808782" y="180108"/>
            <a:ext cx="450059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Types of Model</a:t>
            </a:r>
            <a:endParaRPr/>
          </a:p>
        </p:txBody>
      </p:sp>
      <p:pic>
        <p:nvPicPr>
          <p:cNvPr id="269" name="Google Shape;26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3152" y="963445"/>
            <a:ext cx="6271803" cy="1516511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8"/>
          <p:cNvSpPr txBox="1"/>
          <p:nvPr/>
        </p:nvSpPr>
        <p:spPr>
          <a:xfrm>
            <a:off x="1357745" y="2828835"/>
            <a:ext cx="814152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Unsupervised Learning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Clustering(k-means)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Topic modeling(LDA – Latent Dirichlet Allocation ,LSA – Latent semantic Analysis)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 Embeddings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8"/>
          <p:cNvSpPr txBox="1"/>
          <p:nvPr/>
        </p:nvSpPr>
        <p:spPr>
          <a:xfrm>
            <a:off x="1357745" y="4378043"/>
            <a:ext cx="4098623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Supervised Learning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trees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Bayesian algorithms ( Naive Bayes)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Regression algorithms( Linear, Logistic)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Instance based algorithms( KNN, SVM)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Neural Networks</a:t>
            </a:r>
            <a:endParaRPr/>
          </a:p>
        </p:txBody>
      </p:sp>
      <p:sp>
        <p:nvSpPr>
          <p:cNvPr id="272" name="Google Shape;272;p28"/>
          <p:cNvSpPr/>
          <p:nvPr/>
        </p:nvSpPr>
        <p:spPr>
          <a:xfrm>
            <a:off x="5837380" y="5824592"/>
            <a:ext cx="6096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98A8"/>
                </a:solidFill>
                <a:latin typeface="Arial"/>
                <a:ea typeface="Arial"/>
                <a:cs typeface="Arial"/>
                <a:sym typeface="Arial"/>
              </a:rPr>
              <a:t>https://machinelearningmastery.com/a-tour-of-machine-learning-algorithms/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9"/>
          <p:cNvSpPr/>
          <p:nvPr/>
        </p:nvSpPr>
        <p:spPr>
          <a:xfrm>
            <a:off x="120073" y="120073"/>
            <a:ext cx="11877963" cy="6557819"/>
          </a:xfrm>
          <a:prstGeom prst="rect">
            <a:avLst/>
          </a:prstGeom>
          <a:noFill/>
          <a:ln w="2857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Balayogi Gnanasekar</a:t>
            </a:r>
          </a:p>
        </p:txBody>
      </p:sp>
      <p:sp>
        <p:nvSpPr>
          <p:cNvPr id="279" name="Google Shape;279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80" name="Google Shape;280;p29"/>
          <p:cNvSpPr/>
          <p:nvPr/>
        </p:nvSpPr>
        <p:spPr>
          <a:xfrm>
            <a:off x="2415861" y="180108"/>
            <a:ext cx="728641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Statistical based Learning</a:t>
            </a:r>
            <a:endParaRPr/>
          </a:p>
        </p:txBody>
      </p:sp>
      <p:sp>
        <p:nvSpPr>
          <p:cNvPr id="281" name="Google Shape;281;p29"/>
          <p:cNvSpPr/>
          <p:nvPr/>
        </p:nvSpPr>
        <p:spPr>
          <a:xfrm>
            <a:off x="4506706" y="1103438"/>
            <a:ext cx="310469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</a:t>
            </a:r>
            <a:r>
              <a:rPr lang="en-US" sz="2800" b="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Deep Learning</a:t>
            </a:r>
            <a:endParaRPr/>
          </a:p>
        </p:txBody>
      </p:sp>
      <p:sp>
        <p:nvSpPr>
          <p:cNvPr id="282" name="Google Shape;282;p29"/>
          <p:cNvSpPr txBox="1"/>
          <p:nvPr/>
        </p:nvSpPr>
        <p:spPr>
          <a:xfrm>
            <a:off x="1090985" y="2061978"/>
            <a:ext cx="5895230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Issues with traditional ML techniques: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Hand-engineered features are inefficient.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Representational  capacity of model are limited.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 or/ and variable length sequences are challenging.</a:t>
            </a:r>
            <a:endParaRPr/>
          </a:p>
        </p:txBody>
      </p:sp>
      <p:pic>
        <p:nvPicPr>
          <p:cNvPr id="283" name="Google Shape;283;p29" descr="Deep Learning Spread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9326" y="1967622"/>
            <a:ext cx="5181168" cy="2862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Balayogi Gnanasekar</a:t>
            </a:r>
          </a:p>
        </p:txBody>
      </p:sp>
      <p:sp>
        <p:nvSpPr>
          <p:cNvPr id="289" name="Google Shape;289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90" name="Google Shape;290;p30"/>
          <p:cNvSpPr txBox="1"/>
          <p:nvPr/>
        </p:nvSpPr>
        <p:spPr>
          <a:xfrm>
            <a:off x="942110" y="1496290"/>
            <a:ext cx="5805307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solve we have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 embeddings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of the models and algorithms: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 independent (words):</a:t>
            </a:r>
            <a:endParaRPr/>
          </a:p>
          <a:p>
            <a:pPr marL="1200150" marR="0" lvl="2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Word2Vec</a:t>
            </a:r>
            <a:endParaRPr/>
          </a:p>
          <a:p>
            <a:pPr marL="1200150" marR="0" lvl="2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GloVe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0150" marR="0" lvl="2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FastText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 dependent (sentence):</a:t>
            </a:r>
            <a:endParaRPr/>
          </a:p>
          <a:p>
            <a:pPr marL="1200150" marR="0" lvl="2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ELMo – Embedding from Language </a:t>
            </a:r>
            <a:endParaRPr/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Model</a:t>
            </a:r>
            <a:endParaRPr/>
          </a:p>
          <a:p>
            <a:pPr marL="1200150" marR="0" lvl="2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InferSent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0"/>
          <p:cNvSpPr/>
          <p:nvPr/>
        </p:nvSpPr>
        <p:spPr>
          <a:xfrm>
            <a:off x="2574404" y="180108"/>
            <a:ext cx="696934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Learning better features</a:t>
            </a:r>
            <a:endParaRPr/>
          </a:p>
        </p:txBody>
      </p:sp>
      <p:sp>
        <p:nvSpPr>
          <p:cNvPr id="292" name="Google Shape;292;p30"/>
          <p:cNvSpPr/>
          <p:nvPr/>
        </p:nvSpPr>
        <p:spPr>
          <a:xfrm>
            <a:off x="120073" y="120073"/>
            <a:ext cx="11877963" cy="6557819"/>
          </a:xfrm>
          <a:prstGeom prst="rect">
            <a:avLst/>
          </a:prstGeom>
          <a:noFill/>
          <a:ln w="2857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3" name="Google Shape;293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00524" y="867809"/>
            <a:ext cx="5002448" cy="5488541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0"/>
          <p:cNvSpPr/>
          <p:nvPr/>
        </p:nvSpPr>
        <p:spPr>
          <a:xfrm>
            <a:off x="757383" y="5831143"/>
            <a:ext cx="731931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98A8"/>
                </a:solidFill>
                <a:latin typeface="Arial"/>
                <a:ea typeface="Arial"/>
                <a:cs typeface="Arial"/>
                <a:sym typeface="Arial"/>
              </a:rPr>
              <a:t>https://lilianweng.github.io/lil-log/2017/10/15/learning-word-embedding.html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Balayogi Gnanasekar</a:t>
            </a:r>
          </a:p>
        </p:txBody>
      </p:sp>
      <p:sp>
        <p:nvSpPr>
          <p:cNvPr id="300" name="Google Shape;300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301" name="Google Shape;301;p31"/>
          <p:cNvSpPr/>
          <p:nvPr/>
        </p:nvSpPr>
        <p:spPr>
          <a:xfrm>
            <a:off x="120073" y="120073"/>
            <a:ext cx="11877963" cy="6557819"/>
          </a:xfrm>
          <a:prstGeom prst="rect">
            <a:avLst/>
          </a:prstGeom>
          <a:noFill/>
          <a:ln w="2857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1"/>
          <p:cNvSpPr/>
          <p:nvPr/>
        </p:nvSpPr>
        <p:spPr>
          <a:xfrm>
            <a:off x="2357395" y="180108"/>
            <a:ext cx="740337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Types of Neural Networks</a:t>
            </a:r>
            <a:endParaRPr/>
          </a:p>
        </p:txBody>
      </p:sp>
      <p:pic>
        <p:nvPicPr>
          <p:cNvPr id="303" name="Google Shape;303;p31" descr="A Comprehensive Guide to Convolutional Neural Networks — the ELI5 wa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9064" y="1533235"/>
            <a:ext cx="5549517" cy="1664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1" descr="Artificial neural network architecture (ANN i-h 1-h 2-h n-o ...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67782" y="1533235"/>
            <a:ext cx="3336636" cy="1954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1" descr="Once Upon A Time … “ by LSTM Network | KNIM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9186" y="3896073"/>
            <a:ext cx="6331383" cy="1762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1" descr="Graph Convolutional Networks | Thomas Kipf | University of Amsterdam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67782" y="4058703"/>
            <a:ext cx="3551937" cy="1841933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1"/>
          <p:cNvSpPr txBox="1"/>
          <p:nvPr/>
        </p:nvSpPr>
        <p:spPr>
          <a:xfrm>
            <a:off x="3640800" y="1638741"/>
            <a:ext cx="6062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CNN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1"/>
          <p:cNvSpPr txBox="1"/>
          <p:nvPr/>
        </p:nvSpPr>
        <p:spPr>
          <a:xfrm>
            <a:off x="8537513" y="1059855"/>
            <a:ext cx="20124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Fully connected NN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1"/>
          <p:cNvSpPr txBox="1"/>
          <p:nvPr/>
        </p:nvSpPr>
        <p:spPr>
          <a:xfrm>
            <a:off x="2053465" y="5621393"/>
            <a:ext cx="60785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RNN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31"/>
          <p:cNvSpPr txBox="1"/>
          <p:nvPr/>
        </p:nvSpPr>
        <p:spPr>
          <a:xfrm>
            <a:off x="9121751" y="6101896"/>
            <a:ext cx="6286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GNN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>
            <a:off x="120073" y="101601"/>
            <a:ext cx="11877963" cy="6557819"/>
          </a:xfrm>
          <a:prstGeom prst="rect">
            <a:avLst/>
          </a:prstGeom>
          <a:noFill/>
          <a:ln w="2857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Balayogi Gnanasekar</a:t>
            </a:r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4941356" y="180108"/>
            <a:ext cx="230928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sz="54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 flipH="1">
            <a:off x="1173150" y="1533214"/>
            <a:ext cx="9993600" cy="40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NLP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 for NLP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■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 based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■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Statistical based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 of Neural Networks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RNN Improvements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of the art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Demonstration</a:t>
            </a:r>
            <a:endParaRPr/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1496291" y="1616364"/>
            <a:ext cx="1690254" cy="314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>
            <a:hlinkClick r:id="rId3" action="ppaction://hlinksldjump"/>
          </p:cNvPr>
          <p:cNvSpPr/>
          <p:nvPr/>
        </p:nvSpPr>
        <p:spPr>
          <a:xfrm>
            <a:off x="1496291" y="1533236"/>
            <a:ext cx="1690254" cy="397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>
            <a:hlinkClick r:id="rId4" action="ppaction://hlinksldjump"/>
          </p:cNvPr>
          <p:cNvSpPr/>
          <p:nvPr/>
        </p:nvSpPr>
        <p:spPr>
          <a:xfrm>
            <a:off x="1496291" y="1995055"/>
            <a:ext cx="4184073" cy="314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4">
            <a:hlinkClick r:id="rId5" action="ppaction://hlinksldjump"/>
          </p:cNvPr>
          <p:cNvSpPr/>
          <p:nvPr/>
        </p:nvSpPr>
        <p:spPr>
          <a:xfrm>
            <a:off x="1496291" y="2309091"/>
            <a:ext cx="2438400" cy="314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1050" y="1732688"/>
            <a:ext cx="4876800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Balayogi Gnanasekar</a:t>
            </a:r>
          </a:p>
        </p:txBody>
      </p:sp>
      <p:sp>
        <p:nvSpPr>
          <p:cNvPr id="316" name="Google Shape;316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317" name="Google Shape;317;p32"/>
          <p:cNvSpPr/>
          <p:nvPr/>
        </p:nvSpPr>
        <p:spPr>
          <a:xfrm>
            <a:off x="3205612" y="180108"/>
            <a:ext cx="570694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RNN Improvements</a:t>
            </a:r>
            <a:endParaRPr/>
          </a:p>
        </p:txBody>
      </p:sp>
      <p:sp>
        <p:nvSpPr>
          <p:cNvPr id="318" name="Google Shape;318;p32"/>
          <p:cNvSpPr txBox="1"/>
          <p:nvPr/>
        </p:nvSpPr>
        <p:spPr>
          <a:xfrm>
            <a:off x="1079500" y="1283855"/>
            <a:ext cx="6752936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LSTM – Long Short Term Memory units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Bidirectional RNN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Attention mechanism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9" name="Google Shape;319;p32" descr="Basic LSTM Unit Transfer Function Diagram from [10] | Download ..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28403" y="1033425"/>
            <a:ext cx="2089591" cy="217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2" descr="Deep Dive into Bidirectional LSTM | i2tutorial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1719" y="3813186"/>
            <a:ext cx="3950402" cy="2083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2" descr="A Brief Overview of Attention Mechanism - SyncedReview - Medium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39880" y="3388917"/>
            <a:ext cx="3953408" cy="2932408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2"/>
          <p:cNvSpPr txBox="1"/>
          <p:nvPr/>
        </p:nvSpPr>
        <p:spPr>
          <a:xfrm>
            <a:off x="1847273" y="6142182"/>
            <a:ext cx="1911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Bi-directional RNN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2"/>
          <p:cNvSpPr txBox="1"/>
          <p:nvPr/>
        </p:nvSpPr>
        <p:spPr>
          <a:xfrm>
            <a:off x="10657776" y="1936296"/>
            <a:ext cx="69602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LSTM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32"/>
          <p:cNvSpPr txBox="1"/>
          <p:nvPr/>
        </p:nvSpPr>
        <p:spPr>
          <a:xfrm>
            <a:off x="6410254" y="3567473"/>
            <a:ext cx="22003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Attention mechanism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32"/>
          <p:cNvSpPr/>
          <p:nvPr/>
        </p:nvSpPr>
        <p:spPr>
          <a:xfrm>
            <a:off x="120073" y="120073"/>
            <a:ext cx="11877963" cy="6557819"/>
          </a:xfrm>
          <a:prstGeom prst="rect">
            <a:avLst/>
          </a:prstGeom>
          <a:noFill/>
          <a:ln w="2857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Balayogi Gnanasekar</a:t>
            </a:r>
          </a:p>
        </p:txBody>
      </p:sp>
      <p:sp>
        <p:nvSpPr>
          <p:cNvPr id="331" name="Google Shape;331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332" name="Google Shape;332;p33"/>
          <p:cNvSpPr/>
          <p:nvPr/>
        </p:nvSpPr>
        <p:spPr>
          <a:xfrm>
            <a:off x="1049228" y="180108"/>
            <a:ext cx="1001973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Current State of the Art NLP Model</a:t>
            </a:r>
            <a:endParaRPr/>
          </a:p>
        </p:txBody>
      </p:sp>
      <p:pic>
        <p:nvPicPr>
          <p:cNvPr id="333" name="Google Shape;333;p33" descr="What is a Transformer? - Inside Machine learning - Mediu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29684" y="1418618"/>
            <a:ext cx="3305031" cy="4020764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3"/>
          <p:cNvSpPr/>
          <p:nvPr/>
        </p:nvSpPr>
        <p:spPr>
          <a:xfrm>
            <a:off x="1145309" y="2059394"/>
            <a:ext cx="6096000" cy="34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LSTMs are difficult to parallelize and have challenges for longer sequences.</a:t>
            </a:r>
            <a:endParaRPr/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Transformer networks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only attention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mechanisms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with some positional encoding information.</a:t>
            </a:r>
            <a:endParaRPr/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however, they are often huge models with lots of weights.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3"/>
          <p:cNvSpPr/>
          <p:nvPr/>
        </p:nvSpPr>
        <p:spPr>
          <a:xfrm>
            <a:off x="1049228" y="5762143"/>
            <a:ext cx="392261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98A8"/>
                </a:solidFill>
                <a:latin typeface="Arial"/>
                <a:ea typeface="Arial"/>
                <a:cs typeface="Arial"/>
                <a:sym typeface="Arial"/>
              </a:rPr>
              <a:t>http://jalammar.github.io/illustrated-transformer/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3"/>
          <p:cNvSpPr/>
          <p:nvPr/>
        </p:nvSpPr>
        <p:spPr>
          <a:xfrm>
            <a:off x="8681186" y="5644466"/>
            <a:ext cx="272651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98A8"/>
                </a:solidFill>
                <a:latin typeface="Arial"/>
                <a:ea typeface="Arial"/>
                <a:cs typeface="Arial"/>
                <a:sym typeface="Arial"/>
              </a:rPr>
              <a:t>https://arxiv.org/abs/1706.03762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3"/>
          <p:cNvSpPr/>
          <p:nvPr/>
        </p:nvSpPr>
        <p:spPr>
          <a:xfrm>
            <a:off x="120073" y="120073"/>
            <a:ext cx="11877963" cy="6557819"/>
          </a:xfrm>
          <a:prstGeom prst="rect">
            <a:avLst/>
          </a:prstGeom>
          <a:noFill/>
          <a:ln w="2857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Balayogi Gnanasekar</a:t>
            </a:r>
          </a:p>
        </p:txBody>
      </p:sp>
      <p:sp>
        <p:nvSpPr>
          <p:cNvPr id="343" name="Google Shape;343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344" name="Google Shape;344;p34"/>
          <p:cNvSpPr/>
          <p:nvPr/>
        </p:nvSpPr>
        <p:spPr>
          <a:xfrm>
            <a:off x="120073" y="120073"/>
            <a:ext cx="11877963" cy="6557819"/>
          </a:xfrm>
          <a:prstGeom prst="rect">
            <a:avLst/>
          </a:prstGeom>
          <a:noFill/>
          <a:ln w="2857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4"/>
          <p:cNvSpPr/>
          <p:nvPr/>
        </p:nvSpPr>
        <p:spPr>
          <a:xfrm>
            <a:off x="1900883" y="611210"/>
            <a:ext cx="8176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Statistical based NLP - Demo</a:t>
            </a:r>
            <a:endParaRPr/>
          </a:p>
        </p:txBody>
      </p:sp>
      <p:sp>
        <p:nvSpPr>
          <p:cNvPr id="346" name="Google Shape;346;p34"/>
          <p:cNvSpPr txBox="1"/>
          <p:nvPr/>
        </p:nvSpPr>
        <p:spPr>
          <a:xfrm>
            <a:off x="1020594" y="4122760"/>
            <a:ext cx="267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Transformers Networks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34"/>
          <p:cNvSpPr/>
          <p:nvPr/>
        </p:nvSpPr>
        <p:spPr>
          <a:xfrm>
            <a:off x="4075545" y="4091824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https://colab.research.google.com/drive/1RFJaAa0AWVLg8cLj23J5bigKjv-O9mBI#scrollTo=AqwORzIUX_OI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34"/>
          <p:cNvSpPr/>
          <p:nvPr/>
        </p:nvSpPr>
        <p:spPr>
          <a:xfrm>
            <a:off x="4075545" y="5045280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https://colab.research.google.com/drive/16uf3VAuzUIcbhpSmgINjx7wL8YdvbdNn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34"/>
          <p:cNvSpPr txBox="1"/>
          <p:nvPr/>
        </p:nvSpPr>
        <p:spPr>
          <a:xfrm>
            <a:off x="1020594" y="5045280"/>
            <a:ext cx="241437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classification using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Bag of words model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34"/>
          <p:cNvSpPr txBox="1"/>
          <p:nvPr/>
        </p:nvSpPr>
        <p:spPr>
          <a:xfrm>
            <a:off x="4038600" y="3183650"/>
            <a:ext cx="75312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https://colab.research.google.com/drive/1LDqNmRgaiPRyUL-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E82Wz31R9tRP35-BV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34"/>
          <p:cNvSpPr txBox="1"/>
          <p:nvPr/>
        </p:nvSpPr>
        <p:spPr>
          <a:xfrm>
            <a:off x="1020594" y="3363759"/>
            <a:ext cx="26787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Manual features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5"/>
          <p:cNvSpPr/>
          <p:nvPr/>
        </p:nvSpPr>
        <p:spPr>
          <a:xfrm>
            <a:off x="120073" y="120073"/>
            <a:ext cx="11877963" cy="6557819"/>
          </a:xfrm>
          <a:prstGeom prst="rect">
            <a:avLst/>
          </a:prstGeom>
          <a:noFill/>
          <a:ln w="2857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Balayogi Gnanasekar</a:t>
            </a:r>
          </a:p>
        </p:txBody>
      </p:sp>
      <p:sp>
        <p:nvSpPr>
          <p:cNvPr id="358" name="Google Shape;358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359" name="Google Shape;359;p35"/>
          <p:cNvSpPr/>
          <p:nvPr/>
        </p:nvSpPr>
        <p:spPr>
          <a:xfrm>
            <a:off x="4241581" y="180108"/>
            <a:ext cx="363497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Applications</a:t>
            </a:r>
            <a:endParaRPr/>
          </a:p>
        </p:txBody>
      </p:sp>
      <p:sp>
        <p:nvSpPr>
          <p:cNvPr id="360" name="Google Shape;360;p35"/>
          <p:cNvSpPr/>
          <p:nvPr/>
        </p:nvSpPr>
        <p:spPr>
          <a:xfrm>
            <a:off x="1574560" y="1339273"/>
            <a:ext cx="2336800" cy="307777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Group 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35"/>
          <p:cNvSpPr/>
          <p:nvPr/>
        </p:nvSpPr>
        <p:spPr>
          <a:xfrm>
            <a:off x="4945832" y="1339273"/>
            <a:ext cx="2336800" cy="307777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Group 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35"/>
          <p:cNvSpPr/>
          <p:nvPr/>
        </p:nvSpPr>
        <p:spPr>
          <a:xfrm>
            <a:off x="8317104" y="1339273"/>
            <a:ext cx="2336800" cy="307777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Group 3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35"/>
          <p:cNvSpPr txBox="1"/>
          <p:nvPr/>
        </p:nvSpPr>
        <p:spPr>
          <a:xfrm>
            <a:off x="1558396" y="1859339"/>
            <a:ext cx="3015913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Tokenization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Stemming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Lemmatization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 tagging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 Expansion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Parsing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Topic segmentation/recognition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Morphological Segmentation(word / sentence)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5"/>
          <p:cNvSpPr txBox="1"/>
          <p:nvPr/>
        </p:nvSpPr>
        <p:spPr>
          <a:xfrm>
            <a:off x="4862947" y="1859338"/>
            <a:ext cx="3015913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 retrieval/ extraction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Relationship extraction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Named Entity recognition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Sentiment analysis / sentence boundary disambiguation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 sense / disambiguation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similarity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Coreference resolution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Discourse analysis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35"/>
          <p:cNvSpPr txBox="1"/>
          <p:nvPr/>
        </p:nvSpPr>
        <p:spPr>
          <a:xfrm>
            <a:off x="8167498" y="1829321"/>
            <a:ext cx="3015913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translation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Automatic summarization and paraphrasing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Natural language generation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Reasoning over knowledge based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 answer system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Dialog system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captioning and other multimodal tasks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35"/>
          <p:cNvSpPr txBox="1"/>
          <p:nvPr/>
        </p:nvSpPr>
        <p:spPr>
          <a:xfrm>
            <a:off x="883971" y="5816004"/>
            <a:ext cx="73806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https://www.datasciencecentral.com/profiles/blogs/overview-of-artificial-intelligence-and-role-of-natural-language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6"/>
          <p:cNvSpPr/>
          <p:nvPr/>
        </p:nvSpPr>
        <p:spPr>
          <a:xfrm>
            <a:off x="120073" y="120073"/>
            <a:ext cx="11877963" cy="6557819"/>
          </a:xfrm>
          <a:prstGeom prst="rect">
            <a:avLst/>
          </a:prstGeom>
          <a:noFill/>
          <a:ln w="2857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Balayogi Gnanasekar</a:t>
            </a:r>
          </a:p>
        </p:txBody>
      </p:sp>
      <p:sp>
        <p:nvSpPr>
          <p:cNvPr id="373" name="Google Shape;373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374" name="Google Shape;374;p36"/>
          <p:cNvSpPr/>
          <p:nvPr/>
        </p:nvSpPr>
        <p:spPr>
          <a:xfrm>
            <a:off x="1375736" y="180108"/>
            <a:ext cx="936673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Deep learning algorithms &amp; NLP</a:t>
            </a:r>
            <a:endParaRPr sz="5400" b="0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75" name="Google Shape;375;p36"/>
          <p:cNvGraphicFramePr/>
          <p:nvPr/>
        </p:nvGraphicFramePr>
        <p:xfrm>
          <a:off x="2032000" y="1665625"/>
          <a:ext cx="8128000" cy="4302810"/>
        </p:xfrm>
        <a:graphic>
          <a:graphicData uri="http://schemas.openxmlformats.org/drawingml/2006/table">
            <a:tbl>
              <a:tblPr firstRow="1" bandRow="1">
                <a:noFill/>
                <a:tableStyleId>{95F7C285-69F4-44D9-B156-02B2C3453ECE}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Deep Learning Algorithms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NLP Usage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Neural Network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Parts of speech tagging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Tokenization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Named entity recognition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Intent extraction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Recurrent Neural Network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Machine translation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Question answering system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Image captioning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Recursive Neural Network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Parsing sentences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Sentiment analysis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Relation classification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Convolutional Neural Network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Spam detection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Relation extraction and classification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Categorization of search queries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7"/>
          <p:cNvSpPr/>
          <p:nvPr/>
        </p:nvSpPr>
        <p:spPr>
          <a:xfrm>
            <a:off x="120073" y="120073"/>
            <a:ext cx="11877900" cy="6557700"/>
          </a:xfrm>
          <a:prstGeom prst="rect">
            <a:avLst/>
          </a:prstGeom>
          <a:noFill/>
          <a:ln w="2857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Balayogi Gnanasekar</a:t>
            </a:r>
          </a:p>
        </p:txBody>
      </p:sp>
      <p:sp>
        <p:nvSpPr>
          <p:cNvPr id="382" name="Google Shape;382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383" name="Google Shape;383;p37"/>
          <p:cNvSpPr/>
          <p:nvPr/>
        </p:nvSpPr>
        <p:spPr>
          <a:xfrm>
            <a:off x="1198298" y="1471229"/>
            <a:ext cx="4897702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NLP tools: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NLTK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Spacy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Pattern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Stanza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Gensim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TextBlob</a:t>
            </a:r>
            <a:endParaRPr/>
          </a:p>
        </p:txBody>
      </p:sp>
      <p:sp>
        <p:nvSpPr>
          <p:cNvPr id="384" name="Google Shape;384;p37"/>
          <p:cNvSpPr/>
          <p:nvPr/>
        </p:nvSpPr>
        <p:spPr>
          <a:xfrm>
            <a:off x="2600628" y="180108"/>
            <a:ext cx="691695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NLP tools and resources</a:t>
            </a:r>
            <a:endParaRPr/>
          </a:p>
        </p:txBody>
      </p:sp>
      <p:sp>
        <p:nvSpPr>
          <p:cNvPr id="385" name="Google Shape;385;p37"/>
          <p:cNvSpPr/>
          <p:nvPr/>
        </p:nvSpPr>
        <p:spPr>
          <a:xfrm>
            <a:off x="1198298" y="3658332"/>
            <a:ext cx="4897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learning packages: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Pytorch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Scikit-Learn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Tensorflow</a:t>
            </a:r>
            <a:endParaRPr/>
          </a:p>
        </p:txBody>
      </p:sp>
      <p:sp>
        <p:nvSpPr>
          <p:cNvPr id="386" name="Google Shape;386;p37"/>
          <p:cNvSpPr/>
          <p:nvPr/>
        </p:nvSpPr>
        <p:spPr>
          <a:xfrm>
            <a:off x="1254817" y="5145829"/>
            <a:ext cx="5141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learning packages for NLP: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Transformers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Allen NLP</a:t>
            </a:r>
            <a:endParaRPr/>
          </a:p>
        </p:txBody>
      </p:sp>
      <p:sp>
        <p:nvSpPr>
          <p:cNvPr id="387" name="Google Shape;387;p37"/>
          <p:cNvSpPr/>
          <p:nvPr/>
        </p:nvSpPr>
        <p:spPr>
          <a:xfrm>
            <a:off x="6598167" y="3052943"/>
            <a:ext cx="4786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https://github.com/sebastianruder/NLP-progress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37"/>
          <p:cNvSpPr txBox="1"/>
          <p:nvPr/>
        </p:nvSpPr>
        <p:spPr>
          <a:xfrm>
            <a:off x="6598167" y="1303765"/>
            <a:ext cx="1477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Links: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37"/>
          <p:cNvSpPr/>
          <p:nvPr/>
        </p:nvSpPr>
        <p:spPr>
          <a:xfrm>
            <a:off x="6598167" y="3761655"/>
            <a:ext cx="44589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https://paperswithcode.com/area/natural-language-processing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37"/>
          <p:cNvSpPr/>
          <p:nvPr/>
        </p:nvSpPr>
        <p:spPr>
          <a:xfrm>
            <a:off x="6598167" y="4858625"/>
            <a:ext cx="3808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https://github.com/sea-bass/intro-nlp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(Programs taken from this repository)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37"/>
          <p:cNvSpPr txBox="1"/>
          <p:nvPr/>
        </p:nvSpPr>
        <p:spPr>
          <a:xfrm>
            <a:off x="6598175" y="1771250"/>
            <a:ext cx="4669200" cy="9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https://medium.com/@phylypo/a-survey-of-the-state-of-the-art-language-models-up-to-early-2020-aba824302c6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8"/>
          <p:cNvSpPr/>
          <p:nvPr/>
        </p:nvSpPr>
        <p:spPr>
          <a:xfrm>
            <a:off x="120073" y="120073"/>
            <a:ext cx="11877963" cy="6557819"/>
          </a:xfrm>
          <a:prstGeom prst="rect">
            <a:avLst/>
          </a:prstGeom>
          <a:noFill/>
          <a:ln w="2857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Balayogi Gnanasekar</a:t>
            </a:r>
          </a:p>
        </p:txBody>
      </p:sp>
      <p:sp>
        <p:nvSpPr>
          <p:cNvPr id="398" name="Google Shape;398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401" name="Google Shape;401;p38"/>
          <p:cNvSpPr/>
          <p:nvPr/>
        </p:nvSpPr>
        <p:spPr>
          <a:xfrm>
            <a:off x="2142836" y="2776547"/>
            <a:ext cx="790632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Thanks for watching☺ </a:t>
            </a:r>
            <a:endParaRPr sz="5400" b="0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/>
          <p:nvPr/>
        </p:nvSpPr>
        <p:spPr>
          <a:xfrm>
            <a:off x="120073" y="120073"/>
            <a:ext cx="11877963" cy="6557819"/>
          </a:xfrm>
          <a:prstGeom prst="rect">
            <a:avLst/>
          </a:prstGeom>
          <a:noFill/>
          <a:ln w="2857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Balayogi Gnanasekar</a:t>
            </a:r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4277957" y="180108"/>
            <a:ext cx="356219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What is NLP</a:t>
            </a:r>
            <a:endParaRPr/>
          </a:p>
        </p:txBody>
      </p:sp>
      <p:pic>
        <p:nvPicPr>
          <p:cNvPr id="115" name="Google Shape;115;p15" descr="Natural Language Processing: A Short Introduction To Get You Started |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0191" y="3429000"/>
            <a:ext cx="5211617" cy="260580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5"/>
          <p:cNvSpPr txBox="1"/>
          <p:nvPr/>
        </p:nvSpPr>
        <p:spPr>
          <a:xfrm>
            <a:off x="1200727" y="1219200"/>
            <a:ext cx="10153073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analyze, understand, generate Human languages with the help of computers.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Interface between the humans and machines.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 Spell check, chat bots, Grammarly.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/>
          <p:nvPr/>
        </p:nvSpPr>
        <p:spPr>
          <a:xfrm>
            <a:off x="120073" y="120073"/>
            <a:ext cx="11877963" cy="6557819"/>
          </a:xfrm>
          <a:prstGeom prst="rect">
            <a:avLst/>
          </a:prstGeom>
          <a:noFill/>
          <a:ln w="2857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Balayogi Gnanasekar</a:t>
            </a:r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4964781" y="180108"/>
            <a:ext cx="218854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History</a:t>
            </a:r>
            <a:endParaRPr/>
          </a:p>
        </p:txBody>
      </p:sp>
      <p:sp>
        <p:nvSpPr>
          <p:cNvPr id="125" name="Google Shape;125;p16"/>
          <p:cNvSpPr txBox="1"/>
          <p:nvPr/>
        </p:nvSpPr>
        <p:spPr>
          <a:xfrm>
            <a:off x="794327" y="5366327"/>
            <a:ext cx="1055947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https://www.csee.umbc.edu/courses/471/papers/turing.pdf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http://www.hutchinsweb.me.uk/GU-IBM-2005.pdf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16" descr="Alan Turing - &quot;The father Artificial Intelligence&quot;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70843" y="1847120"/>
            <a:ext cx="1809750" cy="25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6"/>
          <p:cNvSpPr txBox="1"/>
          <p:nvPr/>
        </p:nvSpPr>
        <p:spPr>
          <a:xfrm>
            <a:off x="9516847" y="4440712"/>
            <a:ext cx="111774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Alan Turing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8" name="Google Shape;128;p16"/>
          <p:cNvGrpSpPr/>
          <p:nvPr/>
        </p:nvGrpSpPr>
        <p:grpSpPr>
          <a:xfrm>
            <a:off x="864094" y="1103438"/>
            <a:ext cx="7461609" cy="4209629"/>
            <a:chOff x="1463958" y="819723"/>
            <a:chExt cx="9138704" cy="5237026"/>
          </a:xfrm>
        </p:grpSpPr>
        <p:sp>
          <p:nvSpPr>
            <p:cNvPr id="129" name="Google Shape;129;p16"/>
            <p:cNvSpPr/>
            <p:nvPr/>
          </p:nvSpPr>
          <p:spPr>
            <a:xfrm>
              <a:off x="1463960" y="819723"/>
              <a:ext cx="1256145" cy="341746"/>
            </a:xfrm>
            <a:prstGeom prst="snip1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1950’s</a:t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1463960" y="1431633"/>
              <a:ext cx="1256145" cy="341746"/>
            </a:xfrm>
            <a:prstGeom prst="snip1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1954</a:t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1463960" y="2043543"/>
              <a:ext cx="1256145" cy="341746"/>
            </a:xfrm>
            <a:prstGeom prst="snip1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1966</a:t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1463960" y="2655453"/>
              <a:ext cx="1256145" cy="341746"/>
            </a:xfrm>
            <a:prstGeom prst="snip1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1970’s</a:t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1463961" y="3267363"/>
              <a:ext cx="1256145" cy="341746"/>
            </a:xfrm>
            <a:prstGeom prst="snip1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1980’s</a:t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1463962" y="3879273"/>
              <a:ext cx="1256145" cy="341746"/>
            </a:xfrm>
            <a:prstGeom prst="snip1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1990’s</a:t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1463958" y="4491183"/>
              <a:ext cx="1256145" cy="341746"/>
            </a:xfrm>
            <a:prstGeom prst="snip1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2006</a:t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1463958" y="5103093"/>
              <a:ext cx="1256145" cy="341746"/>
            </a:xfrm>
            <a:prstGeom prst="snip1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2010’s</a:t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1463958" y="5715003"/>
              <a:ext cx="1256145" cy="341746"/>
            </a:xfrm>
            <a:prstGeom prst="snip1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2020*</a:t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6"/>
            <p:cNvSpPr txBox="1"/>
            <p:nvPr/>
          </p:nvSpPr>
          <p:spPr>
            <a:xfrm>
              <a:off x="3177309" y="819723"/>
              <a:ext cx="5723042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Alan Turing Second paper “Computing machinery and intelligence”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6"/>
            <p:cNvSpPr txBox="1"/>
            <p:nvPr/>
          </p:nvSpPr>
          <p:spPr>
            <a:xfrm>
              <a:off x="3177309" y="1429258"/>
              <a:ext cx="7425353" cy="7274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Georgetown experiment on fully automated Machine translation from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Russian to English. 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6"/>
            <p:cNvSpPr txBox="1"/>
            <p:nvPr/>
          </p:nvSpPr>
          <p:spPr>
            <a:xfrm>
              <a:off x="3177321" y="2041083"/>
              <a:ext cx="4356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ELIZA , First computer therapist Bot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6"/>
            <p:cNvSpPr txBox="1"/>
            <p:nvPr/>
          </p:nvSpPr>
          <p:spPr>
            <a:xfrm>
              <a:off x="3177322" y="2650625"/>
              <a:ext cx="49233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Conceptual dependency theory for NLP.</a:t>
              </a:r>
              <a:endParaRPr/>
            </a:p>
          </p:txBody>
        </p:sp>
        <p:sp>
          <p:nvSpPr>
            <p:cNvPr id="142" name="Google Shape;142;p16"/>
            <p:cNvSpPr txBox="1"/>
            <p:nvPr/>
          </p:nvSpPr>
          <p:spPr>
            <a:xfrm>
              <a:off x="3177321" y="3260167"/>
              <a:ext cx="5163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Statistical Machine translation was developed.</a:t>
              </a:r>
              <a:endParaRPr/>
            </a:p>
          </p:txBody>
        </p:sp>
        <p:sp>
          <p:nvSpPr>
            <p:cNvPr id="143" name="Google Shape;143;p16"/>
            <p:cNvSpPr txBox="1"/>
            <p:nvPr/>
          </p:nvSpPr>
          <p:spPr>
            <a:xfrm>
              <a:off x="3177322" y="3869709"/>
              <a:ext cx="43566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NLP Models to increase capabilities.</a:t>
              </a:r>
              <a:endParaRPr/>
            </a:p>
          </p:txBody>
        </p:sp>
        <p:sp>
          <p:nvSpPr>
            <p:cNvPr id="144" name="Google Shape;144;p16"/>
            <p:cNvSpPr txBox="1"/>
            <p:nvPr/>
          </p:nvSpPr>
          <p:spPr>
            <a:xfrm>
              <a:off x="3177326" y="4479251"/>
              <a:ext cx="20205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IBM Watson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6"/>
            <p:cNvSpPr txBox="1"/>
            <p:nvPr/>
          </p:nvSpPr>
          <p:spPr>
            <a:xfrm>
              <a:off x="3177323" y="5088762"/>
              <a:ext cx="3359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NLP on homes – Siri, Alexa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6"/>
            <p:cNvSpPr txBox="1"/>
            <p:nvPr/>
          </p:nvSpPr>
          <p:spPr>
            <a:xfrm>
              <a:off x="3177316" y="5701197"/>
              <a:ext cx="3680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AI powered Chatbots and more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/>
          <p:nvPr/>
        </p:nvSpPr>
        <p:spPr>
          <a:xfrm>
            <a:off x="120073" y="120073"/>
            <a:ext cx="11877963" cy="6557819"/>
          </a:xfrm>
          <a:prstGeom prst="rect">
            <a:avLst/>
          </a:prstGeom>
          <a:noFill/>
          <a:ln w="2857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Balayogi Gnanasekar</a:t>
            </a:r>
            <a:endParaRPr/>
          </a:p>
        </p:txBody>
      </p:sp>
      <p:sp>
        <p:nvSpPr>
          <p:cNvPr id="153" name="Google Shape;1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54" name="Google Shape;154;p17"/>
          <p:cNvSpPr/>
          <p:nvPr/>
        </p:nvSpPr>
        <p:spPr>
          <a:xfrm>
            <a:off x="3735604" y="180108"/>
            <a:ext cx="464691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Methods in NLP</a:t>
            </a:r>
            <a:endParaRPr/>
          </a:p>
        </p:txBody>
      </p:sp>
      <p:sp>
        <p:nvSpPr>
          <p:cNvPr id="155" name="Google Shape;155;p17"/>
          <p:cNvSpPr txBox="1"/>
          <p:nvPr/>
        </p:nvSpPr>
        <p:spPr>
          <a:xfrm>
            <a:off x="1336725" y="1414894"/>
            <a:ext cx="10017075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 based NLP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 code (Grammars, Patterns, Heuristics, etc)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Statistical based NLP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rules from a large set of data(corpus) using statistical techniques like ML and DL.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Balayogi Gnanasekar</a:t>
            </a:r>
            <a:endParaRPr dirty="0"/>
          </a:p>
        </p:txBody>
      </p:sp>
      <p:sp>
        <p:nvSpPr>
          <p:cNvPr id="161" name="Google Shape;161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120073" y="120073"/>
            <a:ext cx="11877963" cy="6557819"/>
          </a:xfrm>
          <a:prstGeom prst="rect">
            <a:avLst/>
          </a:prstGeom>
          <a:noFill/>
          <a:ln w="2857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8"/>
          <p:cNvSpPr/>
          <p:nvPr/>
        </p:nvSpPr>
        <p:spPr>
          <a:xfrm>
            <a:off x="3801875" y="180108"/>
            <a:ext cx="451437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Rule based NLP</a:t>
            </a:r>
            <a:endParaRPr/>
          </a:p>
        </p:txBody>
      </p:sp>
      <p:sp>
        <p:nvSpPr>
          <p:cNvPr id="164" name="Google Shape;164;p18"/>
          <p:cNvSpPr txBox="1"/>
          <p:nvPr/>
        </p:nvSpPr>
        <p:spPr>
          <a:xfrm>
            <a:off x="785091" y="1468582"/>
            <a:ext cx="11009745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 well in simple , specific task. But can’t be generalize well.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examples,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Preprocessing text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Searching for a specific pattern in a huge dataset.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of grammar rules. 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18" descr="Understanding of the rule-based system - Python Natural Language ..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42915" y="3715351"/>
            <a:ext cx="4506170" cy="2225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Balayogi Gnanasekar</a:t>
            </a:r>
          </a:p>
        </p:txBody>
      </p:sp>
      <p:sp>
        <p:nvSpPr>
          <p:cNvPr id="171" name="Google Shape;171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72" name="Google Shape;172;p19" descr="7. Extracting Information from Tex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94903" y="1623671"/>
            <a:ext cx="6002193" cy="378422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9"/>
          <p:cNvSpPr/>
          <p:nvPr/>
        </p:nvSpPr>
        <p:spPr>
          <a:xfrm>
            <a:off x="120073" y="120073"/>
            <a:ext cx="11877963" cy="6557819"/>
          </a:xfrm>
          <a:prstGeom prst="rect">
            <a:avLst/>
          </a:prstGeom>
          <a:noFill/>
          <a:ln w="2857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9"/>
          <p:cNvSpPr/>
          <p:nvPr/>
        </p:nvSpPr>
        <p:spPr>
          <a:xfrm>
            <a:off x="2035434" y="180108"/>
            <a:ext cx="804726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Rule based pipeline for NLP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/>
          <p:nvPr/>
        </p:nvSpPr>
        <p:spPr>
          <a:xfrm>
            <a:off x="120073" y="120073"/>
            <a:ext cx="11877963" cy="6557819"/>
          </a:xfrm>
          <a:prstGeom prst="rect">
            <a:avLst/>
          </a:prstGeom>
          <a:noFill/>
          <a:ln w="2857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Balayogi Gnanasekar</a:t>
            </a:r>
          </a:p>
        </p:txBody>
      </p:sp>
      <p:sp>
        <p:nvSpPr>
          <p:cNvPr id="181" name="Google Shape;18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82" name="Google Shape;182;p20"/>
          <p:cNvSpPr/>
          <p:nvPr/>
        </p:nvSpPr>
        <p:spPr>
          <a:xfrm>
            <a:off x="3882954" y="180108"/>
            <a:ext cx="435221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Lemmatization</a:t>
            </a:r>
            <a:endParaRPr/>
          </a:p>
        </p:txBody>
      </p:sp>
      <p:sp>
        <p:nvSpPr>
          <p:cNvPr id="183" name="Google Shape;183;p20"/>
          <p:cNvSpPr txBox="1"/>
          <p:nvPr/>
        </p:nvSpPr>
        <p:spPr>
          <a:xfrm>
            <a:off x="1339273" y="1542473"/>
            <a:ext cx="10014527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Converting words into base form is called lemmatization.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packages – Spacy, NLTK.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 Let’s take word, </a:t>
            </a: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Help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2857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4" name="Google Shape;184;p20"/>
          <p:cNvGraphicFramePr/>
          <p:nvPr/>
        </p:nvGraphicFramePr>
        <p:xfrm>
          <a:off x="2032000" y="3419304"/>
          <a:ext cx="8128000" cy="1854250"/>
        </p:xfrm>
        <a:graphic>
          <a:graphicData uri="http://schemas.openxmlformats.org/drawingml/2006/table">
            <a:tbl>
              <a:tblPr firstRow="1" bandRow="1">
                <a:noFill/>
                <a:tableStyleId>{95F7C285-69F4-44D9-B156-02B2C3453ECE}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Word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Lemma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Help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Help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Helping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Help 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Helped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Help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Helps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Help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/>
          <p:nvPr/>
        </p:nvSpPr>
        <p:spPr>
          <a:xfrm>
            <a:off x="120073" y="120073"/>
            <a:ext cx="11877963" cy="6557819"/>
          </a:xfrm>
          <a:prstGeom prst="rect">
            <a:avLst/>
          </a:prstGeom>
          <a:noFill/>
          <a:ln w="28575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Balayogi Gnanasekar</a:t>
            </a:r>
          </a:p>
        </p:txBody>
      </p:sp>
      <p:sp>
        <p:nvSpPr>
          <p:cNvPr id="191" name="Google Shape;19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92" name="Google Shape;192;p21"/>
          <p:cNvSpPr/>
          <p:nvPr/>
        </p:nvSpPr>
        <p:spPr>
          <a:xfrm>
            <a:off x="4546179" y="180108"/>
            <a:ext cx="302576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Stemming</a:t>
            </a:r>
            <a:endParaRPr/>
          </a:p>
        </p:txBody>
      </p:sp>
      <p:sp>
        <p:nvSpPr>
          <p:cNvPr id="193" name="Google Shape;193;p21"/>
          <p:cNvSpPr txBox="1"/>
          <p:nvPr/>
        </p:nvSpPr>
        <p:spPr>
          <a:xfrm>
            <a:off x="1339273" y="1542473"/>
            <a:ext cx="10014527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Converting words into stem word is called stemming.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packages – Spacy, NLTK.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 Let's take few words,</a:t>
            </a:r>
            <a:endParaRPr/>
          </a:p>
          <a:p>
            <a:pPr marL="2857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4" name="Google Shape;194;p21"/>
          <p:cNvGraphicFramePr/>
          <p:nvPr/>
        </p:nvGraphicFramePr>
        <p:xfrm>
          <a:off x="1995054" y="3499646"/>
          <a:ext cx="8128000" cy="1854250"/>
        </p:xfrm>
        <a:graphic>
          <a:graphicData uri="http://schemas.openxmlformats.org/drawingml/2006/table">
            <a:tbl>
              <a:tblPr firstRow="1" bandRow="1">
                <a:noFill/>
                <a:tableStyleId>{95F7C285-69F4-44D9-B156-02B2C3453ECE}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Word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Lemma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Consign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Consign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Adjustable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Adjust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Studying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Study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Formality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Formaliti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1157</Words>
  <Application>Microsoft Office PowerPoint</Application>
  <PresentationFormat>Widescreen</PresentationFormat>
  <Paragraphs>313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Balayogi G</cp:lastModifiedBy>
  <cp:revision>3</cp:revision>
  <dcterms:modified xsi:type="dcterms:W3CDTF">2020-11-10T05:42:03Z</dcterms:modified>
</cp:coreProperties>
</file>