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0"/>
  </p:notesMasterIdLst>
  <p:handoutMasterIdLst>
    <p:handoutMasterId r:id="rId21"/>
  </p:handoutMasterIdLst>
  <p:sldIdLst>
    <p:sldId id="256"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6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87" d="100"/>
          <a:sy n="87" d="100"/>
        </p:scale>
        <p:origin x="528" y="77"/>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44646B-21C0-410B-BA17-64C59EB292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289392C-F5C5-4C38-94CE-455C7F402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29A4FD-FAFB-4CDA-9DC5-D20CA18269A9}" type="datetimeFigureOut">
              <a:rPr lang="en-US" smtClean="0"/>
              <a:t>10/12/2020</a:t>
            </a:fld>
            <a:endParaRPr lang="en-US" dirty="0"/>
          </a:p>
        </p:txBody>
      </p:sp>
      <p:sp>
        <p:nvSpPr>
          <p:cNvPr id="4" name="Footer Placeholder 3">
            <a:extLst>
              <a:ext uri="{FF2B5EF4-FFF2-40B4-BE49-F238E27FC236}">
                <a16:creationId xmlns:a16="http://schemas.microsoft.com/office/drawing/2014/main" id="{A62F3D2C-86D2-4CEA-B1B8-750885E16D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A6D5F72-69F2-4B4B-A943-B04C4B1E36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BEBA49-8001-49C3-9348-74483362155A}" type="slidenum">
              <a:rPr lang="en-US" smtClean="0"/>
              <a:t>‹#›</a:t>
            </a:fld>
            <a:endParaRPr lang="en-US" dirty="0"/>
          </a:p>
        </p:txBody>
      </p:sp>
    </p:spTree>
    <p:extLst>
      <p:ext uri="{BB962C8B-B14F-4D97-AF65-F5344CB8AC3E}">
        <p14:creationId xmlns:p14="http://schemas.microsoft.com/office/powerpoint/2010/main" val="274790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1E35E-F34C-4F0E-B8A1-D9F5F49CB3AD}" type="datetimeFigureOut">
              <a:rPr lang="en-US" smtClean="0"/>
              <a:t>10/12/2020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F15BC-4AA1-41C4-8C26-91A7E3BB93DC}" type="slidenum">
              <a:rPr lang="en-US" smtClean="0"/>
              <a:t>‹#›</a:t>
            </a:fld>
            <a:endParaRPr lang="en-US" dirty="0"/>
          </a:p>
        </p:txBody>
      </p:sp>
    </p:spTree>
    <p:extLst>
      <p:ext uri="{BB962C8B-B14F-4D97-AF65-F5344CB8AC3E}">
        <p14:creationId xmlns:p14="http://schemas.microsoft.com/office/powerpoint/2010/main" val="14134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a:t>
            </a:fld>
            <a:endParaRPr lang="en-US" dirty="0"/>
          </a:p>
        </p:txBody>
      </p:sp>
    </p:spTree>
    <p:extLst>
      <p:ext uri="{BB962C8B-B14F-4D97-AF65-F5344CB8AC3E}">
        <p14:creationId xmlns:p14="http://schemas.microsoft.com/office/powerpoint/2010/main" val="41500528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10</a:t>
            </a:fld>
            <a:endParaRPr lang="en-US" dirty="0"/>
          </a:p>
        </p:txBody>
      </p:sp>
    </p:spTree>
    <p:extLst>
      <p:ext uri="{BB962C8B-B14F-4D97-AF65-F5344CB8AC3E}">
        <p14:creationId xmlns:p14="http://schemas.microsoft.com/office/powerpoint/2010/main" val="1013435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11</a:t>
            </a:fld>
            <a:endParaRPr lang="en-US" dirty="0"/>
          </a:p>
        </p:txBody>
      </p:sp>
    </p:spTree>
    <p:extLst>
      <p:ext uri="{BB962C8B-B14F-4D97-AF65-F5344CB8AC3E}">
        <p14:creationId xmlns:p14="http://schemas.microsoft.com/office/powerpoint/2010/main" val="4085142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12</a:t>
            </a:fld>
            <a:endParaRPr lang="en-US" dirty="0"/>
          </a:p>
        </p:txBody>
      </p:sp>
    </p:spTree>
    <p:extLst>
      <p:ext uri="{BB962C8B-B14F-4D97-AF65-F5344CB8AC3E}">
        <p14:creationId xmlns:p14="http://schemas.microsoft.com/office/powerpoint/2010/main" val="3340568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13</a:t>
            </a:fld>
            <a:endParaRPr lang="en-US" dirty="0"/>
          </a:p>
        </p:txBody>
      </p:sp>
    </p:spTree>
    <p:extLst>
      <p:ext uri="{BB962C8B-B14F-4D97-AF65-F5344CB8AC3E}">
        <p14:creationId xmlns:p14="http://schemas.microsoft.com/office/powerpoint/2010/main" val="3057762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14</a:t>
            </a:fld>
            <a:endParaRPr lang="en-US" dirty="0"/>
          </a:p>
        </p:txBody>
      </p:sp>
    </p:spTree>
    <p:extLst>
      <p:ext uri="{BB962C8B-B14F-4D97-AF65-F5344CB8AC3E}">
        <p14:creationId xmlns:p14="http://schemas.microsoft.com/office/powerpoint/2010/main" val="32288896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15</a:t>
            </a:fld>
            <a:endParaRPr lang="en-US" dirty="0"/>
          </a:p>
        </p:txBody>
      </p:sp>
    </p:spTree>
    <p:extLst>
      <p:ext uri="{BB962C8B-B14F-4D97-AF65-F5344CB8AC3E}">
        <p14:creationId xmlns:p14="http://schemas.microsoft.com/office/powerpoint/2010/main" val="312206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2</a:t>
            </a:fld>
            <a:endParaRPr lang="en-US" dirty="0"/>
          </a:p>
        </p:txBody>
      </p:sp>
    </p:spTree>
    <p:extLst>
      <p:ext uri="{BB962C8B-B14F-4D97-AF65-F5344CB8AC3E}">
        <p14:creationId xmlns:p14="http://schemas.microsoft.com/office/powerpoint/2010/main" val="3573156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3</a:t>
            </a:fld>
            <a:endParaRPr lang="en-US" dirty="0"/>
          </a:p>
        </p:txBody>
      </p:sp>
    </p:spTree>
    <p:extLst>
      <p:ext uri="{BB962C8B-B14F-4D97-AF65-F5344CB8AC3E}">
        <p14:creationId xmlns:p14="http://schemas.microsoft.com/office/powerpoint/2010/main" val="2576992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4</a:t>
            </a:fld>
            <a:endParaRPr lang="en-US" dirty="0"/>
          </a:p>
        </p:txBody>
      </p:sp>
    </p:spTree>
    <p:extLst>
      <p:ext uri="{BB962C8B-B14F-4D97-AF65-F5344CB8AC3E}">
        <p14:creationId xmlns:p14="http://schemas.microsoft.com/office/powerpoint/2010/main" val="251038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5</a:t>
            </a:fld>
            <a:endParaRPr lang="en-US" dirty="0"/>
          </a:p>
        </p:txBody>
      </p:sp>
    </p:spTree>
    <p:extLst>
      <p:ext uri="{BB962C8B-B14F-4D97-AF65-F5344CB8AC3E}">
        <p14:creationId xmlns:p14="http://schemas.microsoft.com/office/powerpoint/2010/main" val="2590471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6</a:t>
            </a:fld>
            <a:endParaRPr lang="en-US" dirty="0"/>
          </a:p>
        </p:txBody>
      </p:sp>
    </p:spTree>
    <p:extLst>
      <p:ext uri="{BB962C8B-B14F-4D97-AF65-F5344CB8AC3E}">
        <p14:creationId xmlns:p14="http://schemas.microsoft.com/office/powerpoint/2010/main" val="1047069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7</a:t>
            </a:fld>
            <a:endParaRPr lang="en-US" dirty="0"/>
          </a:p>
        </p:txBody>
      </p:sp>
    </p:spTree>
    <p:extLst>
      <p:ext uri="{BB962C8B-B14F-4D97-AF65-F5344CB8AC3E}">
        <p14:creationId xmlns:p14="http://schemas.microsoft.com/office/powerpoint/2010/main" val="3206360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8</a:t>
            </a:fld>
            <a:endParaRPr lang="en-US" dirty="0"/>
          </a:p>
        </p:txBody>
      </p:sp>
    </p:spTree>
    <p:extLst>
      <p:ext uri="{BB962C8B-B14F-4D97-AF65-F5344CB8AC3E}">
        <p14:creationId xmlns:p14="http://schemas.microsoft.com/office/powerpoint/2010/main" val="2964241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9</a:t>
            </a:fld>
            <a:endParaRPr lang="en-US" dirty="0"/>
          </a:p>
        </p:txBody>
      </p:sp>
    </p:spTree>
    <p:extLst>
      <p:ext uri="{BB962C8B-B14F-4D97-AF65-F5344CB8AC3E}">
        <p14:creationId xmlns:p14="http://schemas.microsoft.com/office/powerpoint/2010/main" val="638541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10/12/2020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10/12/2020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10/12/2020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10/12/2020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10/12/2020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10/12/2020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Networking protocols</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Balayogi G</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Application layer protocols</a:t>
            </a:r>
          </a:p>
        </p:txBody>
      </p:sp>
      <p:sp>
        <p:nvSpPr>
          <p:cNvPr id="5" name="Content Placeholder 4">
            <a:extLst>
              <a:ext uri="{FF2B5EF4-FFF2-40B4-BE49-F238E27FC236}">
                <a16:creationId xmlns:a16="http://schemas.microsoft.com/office/drawing/2014/main" id="{AFF9654E-A8A7-4201-AF0C-B7800731748D}"/>
              </a:ext>
            </a:extLst>
          </p:cNvPr>
          <p:cNvSpPr>
            <a:spLocks noGrp="1"/>
          </p:cNvSpPr>
          <p:nvPr>
            <p:ph idx="1"/>
          </p:nvPr>
        </p:nvSpPr>
        <p:spPr>
          <a:xfrm>
            <a:off x="581192" y="2180496"/>
            <a:ext cx="5707313" cy="3678303"/>
          </a:xfrm>
        </p:spPr>
        <p:txBody>
          <a:bodyPr/>
          <a:lstStyle/>
          <a:p>
            <a:r>
              <a:rPr lang="en-US" b="1" dirty="0"/>
              <a:t>SMTP:</a:t>
            </a:r>
          </a:p>
          <a:p>
            <a:pPr lvl="1"/>
            <a:r>
              <a:rPr lang="en-US" dirty="0"/>
              <a:t>SMTP is Simple mail transfer protocol, used to send and receive the mails from Mail server.</a:t>
            </a:r>
          </a:p>
          <a:p>
            <a:pPr lvl="1"/>
            <a:r>
              <a:rPr lang="en-US" dirty="0"/>
              <a:t>SMTP are used in mostly by the proprietary systems like Microsoft exchange , Webmail use SMTP for sending emails.</a:t>
            </a:r>
          </a:p>
          <a:p>
            <a:pPr lvl="1"/>
            <a:r>
              <a:rPr lang="en-US" dirty="0"/>
              <a:t>Example for SMTP are Gmail, Outlook, and more.</a:t>
            </a:r>
            <a:endParaRPr lang="ta-IN" dirty="0"/>
          </a:p>
        </p:txBody>
      </p:sp>
      <p:pic>
        <p:nvPicPr>
          <p:cNvPr id="5122" name="Picture 2" descr="SMTP Protocol | Three Phases Used In Simple Mail Transfer Protocol">
            <a:extLst>
              <a:ext uri="{FF2B5EF4-FFF2-40B4-BE49-F238E27FC236}">
                <a16:creationId xmlns:a16="http://schemas.microsoft.com/office/drawing/2014/main" id="{1318E58D-5130-41AF-B26A-235B783FF5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1112" y="2919662"/>
            <a:ext cx="4609696" cy="2537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547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Application layer protocols</a:t>
            </a:r>
          </a:p>
        </p:txBody>
      </p:sp>
      <p:sp>
        <p:nvSpPr>
          <p:cNvPr id="5" name="Content Placeholder 4">
            <a:extLst>
              <a:ext uri="{FF2B5EF4-FFF2-40B4-BE49-F238E27FC236}">
                <a16:creationId xmlns:a16="http://schemas.microsoft.com/office/drawing/2014/main" id="{AFF9654E-A8A7-4201-AF0C-B7800731748D}"/>
              </a:ext>
            </a:extLst>
          </p:cNvPr>
          <p:cNvSpPr>
            <a:spLocks noGrp="1"/>
          </p:cNvSpPr>
          <p:nvPr>
            <p:ph idx="1"/>
          </p:nvPr>
        </p:nvSpPr>
        <p:spPr>
          <a:xfrm>
            <a:off x="581192" y="2180496"/>
            <a:ext cx="5899819" cy="3678303"/>
          </a:xfrm>
        </p:spPr>
        <p:txBody>
          <a:bodyPr/>
          <a:lstStyle/>
          <a:p>
            <a:r>
              <a:rPr lang="en-US" b="1" dirty="0"/>
              <a:t>SNMP:</a:t>
            </a:r>
          </a:p>
          <a:p>
            <a:pPr lvl="1"/>
            <a:r>
              <a:rPr lang="en-US" dirty="0"/>
              <a:t>SNMP is simple network management protocol, used to manager the networking devices , networking device status and more,</a:t>
            </a:r>
          </a:p>
          <a:p>
            <a:pPr lvl="1"/>
            <a:r>
              <a:rPr lang="en-US" dirty="0"/>
              <a:t>SNMP protocol will collect the information about the Network devices present in the devices, this information includes </a:t>
            </a:r>
            <a:r>
              <a:rPr lang="en-US" dirty="0" err="1"/>
              <a:t>behaviour</a:t>
            </a:r>
            <a:r>
              <a:rPr lang="en-US" dirty="0"/>
              <a:t> change in the network devices.</a:t>
            </a:r>
          </a:p>
          <a:p>
            <a:pPr lvl="1"/>
            <a:r>
              <a:rPr lang="en-US" dirty="0"/>
              <a:t>We can set alerts to identify the status of the networking devices using SNMP protocol.</a:t>
            </a:r>
            <a:endParaRPr lang="ta-IN" dirty="0"/>
          </a:p>
        </p:txBody>
      </p:sp>
      <p:pic>
        <p:nvPicPr>
          <p:cNvPr id="6146" name="Picture 2" descr="What is SNMP? Our Definition of the Protocol and its Functions">
            <a:extLst>
              <a:ext uri="{FF2B5EF4-FFF2-40B4-BE49-F238E27FC236}">
                <a16:creationId xmlns:a16="http://schemas.microsoft.com/office/drawing/2014/main" id="{071CBECE-5E31-463A-B8D2-652EB40290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1011" y="2453536"/>
            <a:ext cx="5024605" cy="3132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108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Application layer protocols</a:t>
            </a:r>
          </a:p>
        </p:txBody>
      </p:sp>
      <p:sp>
        <p:nvSpPr>
          <p:cNvPr id="5" name="Content Placeholder 4">
            <a:extLst>
              <a:ext uri="{FF2B5EF4-FFF2-40B4-BE49-F238E27FC236}">
                <a16:creationId xmlns:a16="http://schemas.microsoft.com/office/drawing/2014/main" id="{AFF9654E-A8A7-4201-AF0C-B7800731748D}"/>
              </a:ext>
            </a:extLst>
          </p:cNvPr>
          <p:cNvSpPr>
            <a:spLocks noGrp="1"/>
          </p:cNvSpPr>
          <p:nvPr>
            <p:ph idx="1"/>
          </p:nvPr>
        </p:nvSpPr>
        <p:spPr>
          <a:xfrm>
            <a:off x="581192" y="2180496"/>
            <a:ext cx="5915861" cy="3678303"/>
          </a:xfrm>
        </p:spPr>
        <p:txBody>
          <a:bodyPr/>
          <a:lstStyle/>
          <a:p>
            <a:r>
              <a:rPr lang="en-US" b="1" dirty="0"/>
              <a:t>Telnet:</a:t>
            </a:r>
          </a:p>
          <a:p>
            <a:pPr lvl="1"/>
            <a:r>
              <a:rPr lang="en-US" dirty="0"/>
              <a:t>Telnet is </a:t>
            </a:r>
            <a:r>
              <a:rPr lang="en-US" dirty="0" err="1"/>
              <a:t>TELecommunication</a:t>
            </a:r>
            <a:r>
              <a:rPr lang="en-US" dirty="0"/>
              <a:t> NETwork, used to connect and communicate with the remote device.</a:t>
            </a:r>
          </a:p>
          <a:p>
            <a:pPr lvl="1"/>
            <a:r>
              <a:rPr lang="en-US" dirty="0"/>
              <a:t>Telnet is one of the important protocol in the application layer, with the help of this protocol we can able to communicate with any networking device in the world that are connected with the internet.</a:t>
            </a:r>
          </a:p>
          <a:p>
            <a:pPr lvl="1"/>
            <a:r>
              <a:rPr lang="en-US" dirty="0"/>
              <a:t>Telnet is mostly used in all the foreign based companies, we provide services to them by managing their resources.</a:t>
            </a:r>
            <a:endParaRPr lang="ta-IN" dirty="0"/>
          </a:p>
        </p:txBody>
      </p:sp>
      <p:pic>
        <p:nvPicPr>
          <p:cNvPr id="7170" name="Picture 2" descr="What is Telnet? » Network Interview">
            <a:extLst>
              <a:ext uri="{FF2B5EF4-FFF2-40B4-BE49-F238E27FC236}">
                <a16:creationId xmlns:a16="http://schemas.microsoft.com/office/drawing/2014/main" id="{60896150-2E9C-4679-9D31-354AD86546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612"/>
          <a:stretch/>
        </p:blipFill>
        <p:spPr bwMode="auto">
          <a:xfrm>
            <a:off x="6703002" y="2630124"/>
            <a:ext cx="4907806" cy="2511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503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Transport layer protocols</a:t>
            </a:r>
          </a:p>
        </p:txBody>
      </p:sp>
      <p:sp>
        <p:nvSpPr>
          <p:cNvPr id="5" name="Content Placeholder 4">
            <a:extLst>
              <a:ext uri="{FF2B5EF4-FFF2-40B4-BE49-F238E27FC236}">
                <a16:creationId xmlns:a16="http://schemas.microsoft.com/office/drawing/2014/main" id="{AFF9654E-A8A7-4201-AF0C-B7800731748D}"/>
              </a:ext>
            </a:extLst>
          </p:cNvPr>
          <p:cNvSpPr>
            <a:spLocks noGrp="1"/>
          </p:cNvSpPr>
          <p:nvPr>
            <p:ph idx="1"/>
          </p:nvPr>
        </p:nvSpPr>
        <p:spPr>
          <a:xfrm>
            <a:off x="581193" y="2180496"/>
            <a:ext cx="5851692" cy="3678303"/>
          </a:xfrm>
        </p:spPr>
        <p:txBody>
          <a:bodyPr/>
          <a:lstStyle/>
          <a:p>
            <a:r>
              <a:rPr lang="en-US" b="1" dirty="0"/>
              <a:t>TCP:</a:t>
            </a:r>
          </a:p>
          <a:p>
            <a:pPr lvl="1"/>
            <a:r>
              <a:rPr lang="en-US" dirty="0"/>
              <a:t>TCP is transmission control protocol, used to establish and manage the connection between the devices.</a:t>
            </a:r>
          </a:p>
          <a:p>
            <a:pPr lvl="1"/>
            <a:r>
              <a:rPr lang="en-US" dirty="0"/>
              <a:t>TCP is a connection oriented protocol, provide the services for the application layer to transmit data completely to the other device.</a:t>
            </a:r>
          </a:p>
          <a:p>
            <a:pPr lvl="1"/>
            <a:r>
              <a:rPr lang="en-US" dirty="0"/>
              <a:t>This protocol ensures the reliability of the transmission in the network.</a:t>
            </a:r>
          </a:p>
          <a:p>
            <a:pPr lvl="1"/>
            <a:r>
              <a:rPr lang="en-US" dirty="0"/>
              <a:t>This protocol establish connection before sending data to the other device</a:t>
            </a:r>
          </a:p>
          <a:p>
            <a:pPr lvl="1"/>
            <a:r>
              <a:rPr lang="en-US" dirty="0"/>
              <a:t>This protocol wait for the acknowledgement for the transmitted data.</a:t>
            </a:r>
            <a:endParaRPr lang="ta-IN" dirty="0"/>
          </a:p>
        </p:txBody>
      </p:sp>
      <p:pic>
        <p:nvPicPr>
          <p:cNvPr id="8194" name="Picture 2" descr="Manual:Connection oriented communication (TCP/IP) - MikroTik Wiki">
            <a:extLst>
              <a:ext uri="{FF2B5EF4-FFF2-40B4-BE49-F238E27FC236}">
                <a16:creationId xmlns:a16="http://schemas.microsoft.com/office/drawing/2014/main" id="{998C478F-969A-4551-AA1B-201CD586F4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2885" y="2462188"/>
            <a:ext cx="4731822" cy="3114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522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Transport layer protocols</a:t>
            </a:r>
          </a:p>
        </p:txBody>
      </p:sp>
      <p:sp>
        <p:nvSpPr>
          <p:cNvPr id="5" name="Content Placeholder 4">
            <a:extLst>
              <a:ext uri="{FF2B5EF4-FFF2-40B4-BE49-F238E27FC236}">
                <a16:creationId xmlns:a16="http://schemas.microsoft.com/office/drawing/2014/main" id="{AFF9654E-A8A7-4201-AF0C-B7800731748D}"/>
              </a:ext>
            </a:extLst>
          </p:cNvPr>
          <p:cNvSpPr>
            <a:spLocks noGrp="1"/>
          </p:cNvSpPr>
          <p:nvPr>
            <p:ph idx="1"/>
          </p:nvPr>
        </p:nvSpPr>
        <p:spPr>
          <a:xfrm>
            <a:off x="581192" y="2180496"/>
            <a:ext cx="10904955" cy="3678303"/>
          </a:xfrm>
        </p:spPr>
        <p:txBody>
          <a:bodyPr/>
          <a:lstStyle/>
          <a:p>
            <a:r>
              <a:rPr lang="en-US" b="1" dirty="0"/>
              <a:t>UDP:</a:t>
            </a:r>
          </a:p>
          <a:p>
            <a:pPr lvl="1"/>
            <a:r>
              <a:rPr lang="en-US" dirty="0"/>
              <a:t>UDP is User datagram protocol, used to establish and manage the connection between the devices.</a:t>
            </a:r>
          </a:p>
          <a:p>
            <a:pPr lvl="1"/>
            <a:r>
              <a:rPr lang="en-US" dirty="0"/>
              <a:t>UDP is a connection-less protocol,  provide the services for the application layer to transmit data completely to the other device.</a:t>
            </a:r>
          </a:p>
          <a:p>
            <a:pPr lvl="1"/>
            <a:r>
              <a:rPr lang="en-US" dirty="0"/>
              <a:t>This protocol doesn’t provide reliability like TCP, but this contains built in reliability. </a:t>
            </a:r>
          </a:p>
          <a:p>
            <a:pPr lvl="1"/>
            <a:r>
              <a:rPr lang="en-US" dirty="0"/>
              <a:t>This protocol establish </a:t>
            </a:r>
            <a:r>
              <a:rPr lang="en-US" dirty="0" err="1"/>
              <a:t>conncetion</a:t>
            </a:r>
            <a:r>
              <a:rPr lang="en-US" dirty="0"/>
              <a:t> before sending data to the other device.</a:t>
            </a:r>
          </a:p>
          <a:p>
            <a:pPr lvl="1"/>
            <a:r>
              <a:rPr lang="en-US" dirty="0"/>
              <a:t>This protocol doesn’t wait for </a:t>
            </a:r>
            <a:r>
              <a:rPr lang="en-US" dirty="0" err="1"/>
              <a:t>acknowledgemet</a:t>
            </a:r>
            <a:r>
              <a:rPr lang="en-US" dirty="0"/>
              <a:t> for the transmitted data.</a:t>
            </a:r>
            <a:endParaRPr lang="ta-IN" dirty="0"/>
          </a:p>
        </p:txBody>
      </p:sp>
    </p:spTree>
    <p:extLst>
      <p:ext uri="{BB962C8B-B14F-4D97-AF65-F5344CB8AC3E}">
        <p14:creationId xmlns:p14="http://schemas.microsoft.com/office/powerpoint/2010/main" val="3640924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someone@example.com</a:t>
            </a:r>
          </a:p>
          <a:p>
            <a:endParaRPr lang="en-US" dirty="0">
              <a:solidFill>
                <a:schemeClr val="bg2"/>
              </a:solidFill>
            </a:endParaRPr>
          </a:p>
          <a:p>
            <a:endParaRPr lang="en-US"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What is protocol?</a:t>
            </a:r>
          </a:p>
        </p:txBody>
      </p:sp>
      <p:sp>
        <p:nvSpPr>
          <p:cNvPr id="5" name="Content Placeholder 4">
            <a:extLst>
              <a:ext uri="{FF2B5EF4-FFF2-40B4-BE49-F238E27FC236}">
                <a16:creationId xmlns:a16="http://schemas.microsoft.com/office/drawing/2014/main" id="{AFF9654E-A8A7-4201-AF0C-B7800731748D}"/>
              </a:ext>
            </a:extLst>
          </p:cNvPr>
          <p:cNvSpPr>
            <a:spLocks noGrp="1"/>
          </p:cNvSpPr>
          <p:nvPr>
            <p:ph idx="1"/>
          </p:nvPr>
        </p:nvSpPr>
        <p:spPr/>
        <p:txBody>
          <a:bodyPr/>
          <a:lstStyle/>
          <a:p>
            <a:r>
              <a:rPr lang="en-US" dirty="0"/>
              <a:t>A Protocol is a set of rules and guidelines for communicating data.</a:t>
            </a:r>
          </a:p>
          <a:p>
            <a:r>
              <a:rPr lang="en-US" dirty="0"/>
              <a:t>Rules are defined for each step and process during communication between two or more computers.</a:t>
            </a:r>
          </a:p>
          <a:p>
            <a:r>
              <a:rPr lang="en-US" dirty="0"/>
              <a:t>Networks have to follow these rules to successfully transmit data.</a:t>
            </a:r>
            <a:endParaRPr lang="ta-IN" dirty="0"/>
          </a:p>
        </p:txBody>
      </p:sp>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Types of protocols</a:t>
            </a:r>
          </a:p>
        </p:txBody>
      </p:sp>
      <p:sp>
        <p:nvSpPr>
          <p:cNvPr id="5" name="Content Placeholder 4">
            <a:extLst>
              <a:ext uri="{FF2B5EF4-FFF2-40B4-BE49-F238E27FC236}">
                <a16:creationId xmlns:a16="http://schemas.microsoft.com/office/drawing/2014/main" id="{AFF9654E-A8A7-4201-AF0C-B7800731748D}"/>
              </a:ext>
            </a:extLst>
          </p:cNvPr>
          <p:cNvSpPr>
            <a:spLocks noGrp="1"/>
          </p:cNvSpPr>
          <p:nvPr>
            <p:ph idx="1"/>
          </p:nvPr>
        </p:nvSpPr>
        <p:spPr/>
        <p:txBody>
          <a:bodyPr/>
          <a:lstStyle/>
          <a:p>
            <a:r>
              <a:rPr lang="en-US" dirty="0"/>
              <a:t>Application layer protocols</a:t>
            </a:r>
          </a:p>
          <a:p>
            <a:r>
              <a:rPr lang="en-US" dirty="0"/>
              <a:t>Transport layer protocols</a:t>
            </a:r>
          </a:p>
          <a:p>
            <a:r>
              <a:rPr lang="en-US" dirty="0"/>
              <a:t>Internet layer protocols</a:t>
            </a:r>
          </a:p>
          <a:p>
            <a:r>
              <a:rPr lang="en-US" dirty="0"/>
              <a:t>Link Layer protocols</a:t>
            </a:r>
            <a:endParaRPr lang="ta-IN" dirty="0"/>
          </a:p>
        </p:txBody>
      </p:sp>
    </p:spTree>
    <p:extLst>
      <p:ext uri="{BB962C8B-B14F-4D97-AF65-F5344CB8AC3E}">
        <p14:creationId xmlns:p14="http://schemas.microsoft.com/office/powerpoint/2010/main" val="4153814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Application layer protocols</a:t>
            </a:r>
          </a:p>
        </p:txBody>
      </p:sp>
      <p:sp>
        <p:nvSpPr>
          <p:cNvPr id="5" name="Content Placeholder 4">
            <a:extLst>
              <a:ext uri="{FF2B5EF4-FFF2-40B4-BE49-F238E27FC236}">
                <a16:creationId xmlns:a16="http://schemas.microsoft.com/office/drawing/2014/main" id="{AFF9654E-A8A7-4201-AF0C-B7800731748D}"/>
              </a:ext>
            </a:extLst>
          </p:cNvPr>
          <p:cNvSpPr>
            <a:spLocks noGrp="1"/>
          </p:cNvSpPr>
          <p:nvPr>
            <p:ph idx="1"/>
          </p:nvPr>
        </p:nvSpPr>
        <p:spPr/>
        <p:txBody>
          <a:bodyPr/>
          <a:lstStyle/>
          <a:p>
            <a:r>
              <a:rPr lang="en-US" dirty="0"/>
              <a:t>Application layer is responsible for the user interaction between the network and the user.</a:t>
            </a:r>
          </a:p>
          <a:p>
            <a:r>
              <a:rPr lang="en-US" dirty="0"/>
              <a:t>This layer is responsible </a:t>
            </a:r>
            <a:r>
              <a:rPr lang="en-US" dirty="0" err="1"/>
              <a:t>fot</a:t>
            </a:r>
            <a:r>
              <a:rPr lang="en-US" dirty="0"/>
              <a:t>,</a:t>
            </a:r>
          </a:p>
          <a:p>
            <a:pPr lvl="1"/>
            <a:r>
              <a:rPr lang="en-US" dirty="0"/>
              <a:t>How you present the data to the user?</a:t>
            </a:r>
          </a:p>
          <a:p>
            <a:pPr lvl="1"/>
            <a:r>
              <a:rPr lang="en-US" dirty="0"/>
              <a:t>To determine the resource availability</a:t>
            </a:r>
          </a:p>
          <a:p>
            <a:pPr lvl="1"/>
            <a:r>
              <a:rPr lang="en-US" dirty="0"/>
              <a:t>Data translation and data encryption and compression</a:t>
            </a:r>
          </a:p>
          <a:p>
            <a:pPr lvl="1"/>
            <a:r>
              <a:rPr lang="en-US" dirty="0"/>
              <a:t>Create, maintain, terminate the session for the transmission.</a:t>
            </a:r>
          </a:p>
          <a:p>
            <a:pPr lvl="1"/>
            <a:endParaRPr lang="ta-IN" dirty="0"/>
          </a:p>
        </p:txBody>
      </p:sp>
    </p:spTree>
    <p:extLst>
      <p:ext uri="{BB962C8B-B14F-4D97-AF65-F5344CB8AC3E}">
        <p14:creationId xmlns:p14="http://schemas.microsoft.com/office/powerpoint/2010/main" val="867175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Application layer protocols</a:t>
            </a:r>
          </a:p>
        </p:txBody>
      </p:sp>
      <p:sp>
        <p:nvSpPr>
          <p:cNvPr id="5" name="Content Placeholder 4">
            <a:extLst>
              <a:ext uri="{FF2B5EF4-FFF2-40B4-BE49-F238E27FC236}">
                <a16:creationId xmlns:a16="http://schemas.microsoft.com/office/drawing/2014/main" id="{AFF9654E-A8A7-4201-AF0C-B7800731748D}"/>
              </a:ext>
            </a:extLst>
          </p:cNvPr>
          <p:cNvSpPr>
            <a:spLocks noGrp="1"/>
          </p:cNvSpPr>
          <p:nvPr>
            <p:ph idx="1"/>
          </p:nvPr>
        </p:nvSpPr>
        <p:spPr>
          <a:xfrm>
            <a:off x="581193" y="2180496"/>
            <a:ext cx="5293315" cy="3678303"/>
          </a:xfrm>
        </p:spPr>
        <p:txBody>
          <a:bodyPr/>
          <a:lstStyle/>
          <a:p>
            <a:r>
              <a:rPr lang="en-US" b="1" dirty="0"/>
              <a:t>HTTP:</a:t>
            </a:r>
          </a:p>
          <a:p>
            <a:pPr lvl="1"/>
            <a:r>
              <a:rPr lang="en-US" dirty="0"/>
              <a:t>Http is Hyper text transfer protocol. Which is used to make communication between the web server and clients.</a:t>
            </a:r>
          </a:p>
          <a:p>
            <a:pPr lvl="1"/>
            <a:r>
              <a:rPr lang="en-US" dirty="0"/>
              <a:t>WWW is the combination of webservers and clients.</a:t>
            </a:r>
          </a:p>
          <a:p>
            <a:pPr lvl="1"/>
            <a:r>
              <a:rPr lang="en-US" dirty="0"/>
              <a:t>The communication between the web server and the clients will be done with the help of HTTP REQUEST and HTTP RESPONSE.</a:t>
            </a:r>
          </a:p>
          <a:p>
            <a:pPr lvl="1"/>
            <a:r>
              <a:rPr lang="en-US" dirty="0"/>
              <a:t>Example for the HTTP protocols are, web browsers.</a:t>
            </a:r>
            <a:endParaRPr lang="ta-IN" dirty="0"/>
          </a:p>
        </p:txBody>
      </p:sp>
      <p:pic>
        <p:nvPicPr>
          <p:cNvPr id="10242" name="Picture 2">
            <a:extLst>
              <a:ext uri="{FF2B5EF4-FFF2-40B4-BE49-F238E27FC236}">
                <a16:creationId xmlns:a16="http://schemas.microsoft.com/office/drawing/2014/main" id="{A4BD033D-F4C8-4922-B956-3F1B4D55FB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7494" y="3049099"/>
            <a:ext cx="5293315" cy="1941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089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Application layer protocols</a:t>
            </a:r>
          </a:p>
        </p:txBody>
      </p:sp>
      <p:sp>
        <p:nvSpPr>
          <p:cNvPr id="5" name="Content Placeholder 4">
            <a:extLst>
              <a:ext uri="{FF2B5EF4-FFF2-40B4-BE49-F238E27FC236}">
                <a16:creationId xmlns:a16="http://schemas.microsoft.com/office/drawing/2014/main" id="{AFF9654E-A8A7-4201-AF0C-B7800731748D}"/>
              </a:ext>
            </a:extLst>
          </p:cNvPr>
          <p:cNvSpPr>
            <a:spLocks noGrp="1"/>
          </p:cNvSpPr>
          <p:nvPr>
            <p:ph idx="1"/>
          </p:nvPr>
        </p:nvSpPr>
        <p:spPr>
          <a:xfrm>
            <a:off x="581193" y="2180496"/>
            <a:ext cx="6076282" cy="3678303"/>
          </a:xfrm>
        </p:spPr>
        <p:txBody>
          <a:bodyPr/>
          <a:lstStyle/>
          <a:p>
            <a:r>
              <a:rPr lang="en-US" b="1" dirty="0"/>
              <a:t>FTP:</a:t>
            </a:r>
          </a:p>
          <a:p>
            <a:pPr lvl="1"/>
            <a:r>
              <a:rPr lang="en-US" dirty="0"/>
              <a:t>FTP is File transfer protocol, which is used to transfer files between the system to system with the help of TCP/IP protocols.</a:t>
            </a:r>
          </a:p>
          <a:p>
            <a:pPr lvl="1"/>
            <a:r>
              <a:rPr lang="en-US" dirty="0"/>
              <a:t>In this Protocol, end user will request for a file to local or the FTP server. It will respond to that request.</a:t>
            </a:r>
          </a:p>
          <a:p>
            <a:pPr lvl="1"/>
            <a:r>
              <a:rPr lang="en-US" dirty="0"/>
              <a:t>Example for the FTP protocol are Google drive, Drop box and more.</a:t>
            </a:r>
            <a:endParaRPr lang="ta-IN" dirty="0"/>
          </a:p>
        </p:txBody>
      </p:sp>
      <p:pic>
        <p:nvPicPr>
          <p:cNvPr id="1026" name="Picture 2" descr="What is file transfer protocol (FTP)?">
            <a:extLst>
              <a:ext uri="{FF2B5EF4-FFF2-40B4-BE49-F238E27FC236}">
                <a16:creationId xmlns:a16="http://schemas.microsoft.com/office/drawing/2014/main" id="{52140980-3834-4E20-91EF-28E045ABA1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331167"/>
            <a:ext cx="5577138" cy="2810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602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Application layer protocols</a:t>
            </a:r>
          </a:p>
        </p:txBody>
      </p:sp>
      <p:sp>
        <p:nvSpPr>
          <p:cNvPr id="5" name="Content Placeholder 4">
            <a:extLst>
              <a:ext uri="{FF2B5EF4-FFF2-40B4-BE49-F238E27FC236}">
                <a16:creationId xmlns:a16="http://schemas.microsoft.com/office/drawing/2014/main" id="{AFF9654E-A8A7-4201-AF0C-B7800731748D}"/>
              </a:ext>
            </a:extLst>
          </p:cNvPr>
          <p:cNvSpPr>
            <a:spLocks noGrp="1"/>
          </p:cNvSpPr>
          <p:nvPr>
            <p:ph idx="1"/>
          </p:nvPr>
        </p:nvSpPr>
        <p:spPr>
          <a:xfrm>
            <a:off x="581193" y="2180496"/>
            <a:ext cx="6429208" cy="3678303"/>
          </a:xfrm>
        </p:spPr>
        <p:txBody>
          <a:bodyPr/>
          <a:lstStyle/>
          <a:p>
            <a:r>
              <a:rPr lang="en-US" b="1" dirty="0"/>
              <a:t>DNS:</a:t>
            </a:r>
          </a:p>
          <a:p>
            <a:pPr lvl="1"/>
            <a:r>
              <a:rPr lang="en-US" dirty="0"/>
              <a:t>DNS is Domain Name Server, used to resolve the human readable form of URL(Uniform Resource locator) to the numerical IP address.</a:t>
            </a:r>
          </a:p>
          <a:p>
            <a:pPr lvl="1"/>
            <a:r>
              <a:rPr lang="en-US" dirty="0"/>
              <a:t>This Protocol is used by all the user and the network devices when it needed to communicate with the website.</a:t>
            </a:r>
          </a:p>
          <a:p>
            <a:pPr lvl="1"/>
            <a:r>
              <a:rPr lang="en-US" dirty="0"/>
              <a:t>This protocol works with the help of the query and response method</a:t>
            </a:r>
          </a:p>
          <a:p>
            <a:pPr lvl="1"/>
            <a:r>
              <a:rPr lang="en-US" dirty="0"/>
              <a:t>When ever we need to communicate with any website we need DNS protocol.</a:t>
            </a:r>
          </a:p>
          <a:p>
            <a:pPr marL="324000" lvl="1" indent="0">
              <a:buNone/>
            </a:pPr>
            <a:endParaRPr lang="ta-IN" dirty="0"/>
          </a:p>
        </p:txBody>
      </p:sp>
      <p:pic>
        <p:nvPicPr>
          <p:cNvPr id="2050" name="Picture 2" descr="DNS protocol (3)PHDays 2012, Moscow">
            <a:extLst>
              <a:ext uri="{FF2B5EF4-FFF2-40B4-BE49-F238E27FC236}">
                <a16:creationId xmlns:a16="http://schemas.microsoft.com/office/drawing/2014/main" id="{DA21EE67-E4B6-40CA-B102-43C2924916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100" b="7901"/>
          <a:stretch/>
        </p:blipFill>
        <p:spPr bwMode="auto">
          <a:xfrm>
            <a:off x="7010401" y="2407415"/>
            <a:ext cx="4830679" cy="3224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234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Application layer protocols</a:t>
            </a:r>
          </a:p>
        </p:txBody>
      </p:sp>
      <p:sp>
        <p:nvSpPr>
          <p:cNvPr id="5" name="Content Placeholder 4">
            <a:extLst>
              <a:ext uri="{FF2B5EF4-FFF2-40B4-BE49-F238E27FC236}">
                <a16:creationId xmlns:a16="http://schemas.microsoft.com/office/drawing/2014/main" id="{AFF9654E-A8A7-4201-AF0C-B7800731748D}"/>
              </a:ext>
            </a:extLst>
          </p:cNvPr>
          <p:cNvSpPr>
            <a:spLocks noGrp="1"/>
          </p:cNvSpPr>
          <p:nvPr>
            <p:ph idx="1"/>
          </p:nvPr>
        </p:nvSpPr>
        <p:spPr>
          <a:xfrm>
            <a:off x="581193" y="2180496"/>
            <a:ext cx="5787524" cy="3678303"/>
          </a:xfrm>
        </p:spPr>
        <p:txBody>
          <a:bodyPr/>
          <a:lstStyle/>
          <a:p>
            <a:r>
              <a:rPr lang="en-US" b="1" dirty="0"/>
              <a:t>DHCP:</a:t>
            </a:r>
          </a:p>
          <a:p>
            <a:pPr lvl="1"/>
            <a:r>
              <a:rPr lang="en-US" dirty="0"/>
              <a:t>DHCP is Dynamic host configuration protocol, used to configure many devices within a milliseconds.</a:t>
            </a:r>
          </a:p>
          <a:p>
            <a:pPr lvl="1"/>
            <a:r>
              <a:rPr lang="en-US" dirty="0"/>
              <a:t>DHCP is mostly used in the enterprise networks which contains many networking devices.</a:t>
            </a:r>
          </a:p>
          <a:p>
            <a:pPr lvl="1"/>
            <a:r>
              <a:rPr lang="en-US" dirty="0"/>
              <a:t>DORA process is used in this protocol, D-Discover, O-Offer, R-Request,  and A- Acknowledgement.</a:t>
            </a:r>
            <a:endParaRPr lang="ta-IN" dirty="0"/>
          </a:p>
        </p:txBody>
      </p:sp>
      <p:pic>
        <p:nvPicPr>
          <p:cNvPr id="3074" name="Picture 2" descr="Dynamic Host Configuration Protocol (DHCP) - Wiznet">
            <a:extLst>
              <a:ext uri="{FF2B5EF4-FFF2-40B4-BE49-F238E27FC236}">
                <a16:creationId xmlns:a16="http://schemas.microsoft.com/office/drawing/2014/main" id="{4EA07255-CE62-40F5-8D6C-8DDA3975EF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8717" y="2638353"/>
            <a:ext cx="4691063" cy="233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3572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Application layer protocols</a:t>
            </a:r>
          </a:p>
        </p:txBody>
      </p:sp>
      <p:sp>
        <p:nvSpPr>
          <p:cNvPr id="5" name="Content Placeholder 4">
            <a:extLst>
              <a:ext uri="{FF2B5EF4-FFF2-40B4-BE49-F238E27FC236}">
                <a16:creationId xmlns:a16="http://schemas.microsoft.com/office/drawing/2014/main" id="{AFF9654E-A8A7-4201-AF0C-B7800731748D}"/>
              </a:ext>
            </a:extLst>
          </p:cNvPr>
          <p:cNvSpPr>
            <a:spLocks noGrp="1"/>
          </p:cNvSpPr>
          <p:nvPr>
            <p:ph idx="1"/>
          </p:nvPr>
        </p:nvSpPr>
        <p:spPr>
          <a:xfrm>
            <a:off x="581192" y="2180496"/>
            <a:ext cx="6236703" cy="3678303"/>
          </a:xfrm>
        </p:spPr>
        <p:txBody>
          <a:bodyPr/>
          <a:lstStyle/>
          <a:p>
            <a:r>
              <a:rPr lang="en-US" b="1" dirty="0"/>
              <a:t>IMAP:</a:t>
            </a:r>
          </a:p>
          <a:p>
            <a:pPr lvl="1"/>
            <a:r>
              <a:rPr lang="en-US" dirty="0"/>
              <a:t>IMAP is Internet message access protocol, used to </a:t>
            </a:r>
            <a:r>
              <a:rPr lang="en-US" dirty="0" err="1"/>
              <a:t>retrive</a:t>
            </a:r>
            <a:r>
              <a:rPr lang="en-US" dirty="0"/>
              <a:t> the email from the mail server to the mail clients(user).</a:t>
            </a:r>
          </a:p>
          <a:p>
            <a:pPr lvl="1"/>
            <a:r>
              <a:rPr lang="en-US" dirty="0"/>
              <a:t>IMAP is designed to manage the email service for the multiple clients(users).</a:t>
            </a:r>
          </a:p>
          <a:p>
            <a:pPr lvl="1"/>
            <a:r>
              <a:rPr lang="en-US" dirty="0"/>
              <a:t>IMAP protocol worked with POP3 protocol in olden days for email </a:t>
            </a:r>
            <a:r>
              <a:rPr lang="en-US" dirty="0" err="1"/>
              <a:t>retrival</a:t>
            </a:r>
            <a:r>
              <a:rPr lang="en-US" dirty="0"/>
              <a:t>.</a:t>
            </a:r>
          </a:p>
          <a:p>
            <a:pPr lvl="1"/>
            <a:r>
              <a:rPr lang="en-US" dirty="0"/>
              <a:t>Example for IMAP protocols are Gmail, Yahoo Mail, Outlook , Proton Mail.</a:t>
            </a:r>
            <a:endParaRPr lang="ta-IN" dirty="0"/>
          </a:p>
        </p:txBody>
      </p:sp>
      <p:pic>
        <p:nvPicPr>
          <p:cNvPr id="4098" name="Picture 2" descr="SMTP or IMAP: What's the Difference? [Bonus: What is POP3?] | SocketLabs">
            <a:extLst>
              <a:ext uri="{FF2B5EF4-FFF2-40B4-BE49-F238E27FC236}">
                <a16:creationId xmlns:a16="http://schemas.microsoft.com/office/drawing/2014/main" id="{1A8DAC47-B088-4227-A235-05E813D588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7895" y="2774880"/>
            <a:ext cx="4757071" cy="2489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15533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5C8BF1-B0E4-49A1-808F-40F2AD30E74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E3FC8A1C-A436-42C0-AC33-FAFFFAF219BC}">
  <ds:schemaRefs>
    <ds:schemaRef ds:uri="http://schemas.microsoft.com/sharepoint/v3/contenttype/forms"/>
  </ds:schemaRefs>
</ds:datastoreItem>
</file>

<file path=customXml/itemProps3.xml><?xml version="1.0" encoding="utf-8"?>
<ds:datastoreItem xmlns:ds="http://schemas.openxmlformats.org/officeDocument/2006/customXml" ds:itemID="{E3852F5D-AAE7-473B-9767-8875B60BC6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46</TotalTime>
  <Words>838</Words>
  <Application>Microsoft Office PowerPoint</Application>
  <PresentationFormat>Widescreen</PresentationFormat>
  <Paragraphs>92</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Gill Sans MT</vt:lpstr>
      <vt:lpstr>Wingdings 2</vt:lpstr>
      <vt:lpstr>Dividend</vt:lpstr>
      <vt:lpstr>Networking protocols</vt:lpstr>
      <vt:lpstr>What is protocol?</vt:lpstr>
      <vt:lpstr>Types of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Application layer protocols</vt:lpstr>
      <vt:lpstr>Transport layer protocols</vt:lpstr>
      <vt:lpstr>Transport layer protocols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Networking protocols</dc:title>
  <dc:creator>Balayogi G</dc:creator>
  <cp:lastModifiedBy>Balayogi G</cp:lastModifiedBy>
  <cp:revision>5</cp:revision>
  <dcterms:created xsi:type="dcterms:W3CDTF">2020-10-12T14:31:58Z</dcterms:created>
  <dcterms:modified xsi:type="dcterms:W3CDTF">2020-10-12T15:18:31Z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