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A9C506-F11B-7C97-197B-43D23045215C}" v="1461" dt="2025-01-02T19:27:52.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1/3/2025</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7688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39140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1/3/2025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438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23336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1/3/2025</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7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198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304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36087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1/3/2025</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4359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1/3/2025</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3623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1/3/2025</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406456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1/3/2025</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5771934"/>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725BC23-E0DD-4037-B2B8-7B6FA6454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99EE120-2D35-4A48-BAAE-238F986A1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59F71B33-9C43-FE94-9578-79E9142793A0}"/>
              </a:ext>
            </a:extLst>
          </p:cNvPr>
          <p:cNvPicPr>
            <a:picLocks noChangeAspect="1"/>
          </p:cNvPicPr>
          <p:nvPr/>
        </p:nvPicPr>
        <p:blipFill>
          <a:blip r:embed="rId2"/>
          <a:srcRect l="37310" r="2991" b="2"/>
          <a:stretch/>
        </p:blipFill>
        <p:spPr>
          <a:xfrm>
            <a:off x="20" y="1804072"/>
            <a:ext cx="4458058" cy="4349801"/>
          </a:xfrm>
          <a:prstGeom prst="rect">
            <a:avLst/>
          </a:prstGeom>
        </p:spPr>
      </p:pic>
      <p:sp>
        <p:nvSpPr>
          <p:cNvPr id="22" name="Rectangle 21">
            <a:extLst>
              <a:ext uri="{FF2B5EF4-FFF2-40B4-BE49-F238E27FC236}">
                <a16:creationId xmlns:a16="http://schemas.microsoft.com/office/drawing/2014/main" id="{552F9EAC-0C70-441C-AC78-65174C28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740090"/>
            <a:ext cx="7765922"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82101" y="2146851"/>
            <a:ext cx="6666980" cy="2658269"/>
          </a:xfrm>
        </p:spPr>
        <p:txBody>
          <a:bodyPr anchor="b">
            <a:normAutofit/>
          </a:bodyPr>
          <a:lstStyle/>
          <a:p>
            <a:r>
              <a:rPr lang="en-US" dirty="0"/>
              <a:t>Error</a:t>
            </a:r>
            <a:br>
              <a:rPr lang="en-US" dirty="0"/>
            </a:br>
            <a:r>
              <a:rPr lang="en-US" dirty="0"/>
              <a:t>Proofing</a:t>
            </a:r>
          </a:p>
        </p:txBody>
      </p:sp>
      <p:sp>
        <p:nvSpPr>
          <p:cNvPr id="3" name="Subtitle 2"/>
          <p:cNvSpPr>
            <a:spLocks noGrp="1"/>
          </p:cNvSpPr>
          <p:nvPr>
            <p:ph type="subTitle" idx="1"/>
          </p:nvPr>
        </p:nvSpPr>
        <p:spPr>
          <a:xfrm>
            <a:off x="4882102" y="4810937"/>
            <a:ext cx="6666980" cy="1172200"/>
          </a:xfrm>
        </p:spPr>
        <p:txBody>
          <a:bodyPr anchor="t">
            <a:normAutofit/>
          </a:bodyPr>
          <a:lstStyle/>
          <a:p>
            <a:r>
              <a:rPr lang="en-US" dirty="0"/>
              <a:t>Lean Six Sigma</a:t>
            </a:r>
          </a:p>
        </p:txBody>
      </p:sp>
      <p:sp>
        <p:nvSpPr>
          <p:cNvPr id="24" name="Rectangle 23">
            <a:extLst>
              <a:ext uri="{FF2B5EF4-FFF2-40B4-BE49-F238E27FC236}">
                <a16:creationId xmlns:a16="http://schemas.microsoft.com/office/drawing/2014/main" id="{0D48F6B8-EF56-4340-982E-F4D6F5DC2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C596C40-FEA6-4867-853D-CF37DE3B6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DC7C5E2-274E-49A3-A8E0-46A5B8CAC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6CF8D2C-9E01-48EC-8DDF-8A1FF60A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2B05A-D3DC-CD7D-9C6D-8F0DCA27C7F6}"/>
              </a:ext>
            </a:extLst>
          </p:cNvPr>
          <p:cNvSpPr>
            <a:spLocks noGrp="1"/>
          </p:cNvSpPr>
          <p:nvPr>
            <p:ph type="title"/>
          </p:nvPr>
        </p:nvSpPr>
        <p:spPr>
          <a:xfrm>
            <a:off x="1535371" y="1044054"/>
            <a:ext cx="10013709" cy="1030360"/>
          </a:xfrm>
        </p:spPr>
        <p:txBody>
          <a:bodyPr>
            <a:normAutofit/>
          </a:bodyPr>
          <a:lstStyle/>
          <a:p>
            <a:r>
              <a:rPr lang="en-GB" sz="1800" b="1" dirty="0">
                <a:solidFill>
                  <a:srgbClr val="FF0000"/>
                </a:solidFill>
              </a:rPr>
              <a:t>Description of Problem:</a:t>
            </a:r>
            <a:r>
              <a:rPr lang="en-GB" sz="1800" dirty="0">
                <a:solidFill>
                  <a:srgbClr val="FF0000"/>
                </a:solidFill>
              </a:rPr>
              <a:t> The barcode is installed upside down, causing issues.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735F99-3DC1-CACA-DE52-AB8C2B76EB74}"/>
              </a:ext>
            </a:extLst>
          </p:cNvPr>
          <p:cNvSpPr>
            <a:spLocks noGrp="1"/>
          </p:cNvSpPr>
          <p:nvPr>
            <p:ph idx="1"/>
          </p:nvPr>
        </p:nvSpPr>
        <p:spPr>
          <a:xfrm>
            <a:off x="1535371" y="2702257"/>
            <a:ext cx="5244991" cy="3426158"/>
          </a:xfrm>
        </p:spPr>
        <p:txBody>
          <a:bodyPr anchor="t">
            <a:normAutofit/>
          </a:bodyPr>
          <a:lstStyle/>
          <a:p>
            <a:r>
              <a:rPr lang="en-GB" sz="1000" b="1" dirty="0">
                <a:latin typeface="Meiryo UI" panose="020B0400000000000000" pitchFamily="34" charset="-128"/>
                <a:ea typeface="Meiryo UI" panose="020B0400000000000000" pitchFamily="34" charset="-128"/>
              </a:rPr>
              <a:t>Before Improvement</a:t>
            </a:r>
            <a:endParaRPr lang="en-GB" sz="1000" dirty="0">
              <a:latin typeface="Meiryo UI" panose="020B0400000000000000" pitchFamily="34" charset="-128"/>
              <a:ea typeface="Meiryo UI" panose="020B0400000000000000" pitchFamily="34" charset="-128"/>
            </a:endParaRPr>
          </a:p>
          <a:p>
            <a:r>
              <a:rPr lang="en-GB" sz="1000" dirty="0">
                <a:latin typeface="Meiryo UI" panose="020B0400000000000000" pitchFamily="34" charset="-128"/>
                <a:ea typeface="Meiryo UI" panose="020B0400000000000000" pitchFamily="34" charset="-128"/>
              </a:rPr>
              <a:t>It is difficult to see at a glance whether or not a barcode is upside down. This is particularly true when the barcode label does not have any letters or numbers. Some labels are installed upside down.</a:t>
            </a:r>
          </a:p>
          <a:p>
            <a:endParaRPr lang="en-GB" dirty="0"/>
          </a:p>
        </p:txBody>
      </p:sp>
      <p:pic>
        <p:nvPicPr>
          <p:cNvPr id="5" name="Picture 4">
            <a:extLst>
              <a:ext uri="{FF2B5EF4-FFF2-40B4-BE49-F238E27FC236}">
                <a16:creationId xmlns:a16="http://schemas.microsoft.com/office/drawing/2014/main" id="{5DFC33E4-5DD9-B8DA-4028-BCFEE9AA6360}"/>
              </a:ext>
            </a:extLst>
          </p:cNvPr>
          <p:cNvPicPr>
            <a:picLocks noChangeAspect="1"/>
          </p:cNvPicPr>
          <p:nvPr/>
        </p:nvPicPr>
        <p:blipFill>
          <a:blip r:embed="rId2"/>
          <a:stretch>
            <a:fillRect/>
          </a:stretch>
        </p:blipFill>
        <p:spPr>
          <a:xfrm>
            <a:off x="1647247" y="4328603"/>
            <a:ext cx="2297491" cy="1632756"/>
          </a:xfrm>
          <a:prstGeom prst="rect">
            <a:avLst/>
          </a:prstGeom>
        </p:spPr>
      </p:pic>
      <p:sp>
        <p:nvSpPr>
          <p:cNvPr id="6" name="TextBox 5">
            <a:extLst>
              <a:ext uri="{FF2B5EF4-FFF2-40B4-BE49-F238E27FC236}">
                <a16:creationId xmlns:a16="http://schemas.microsoft.com/office/drawing/2014/main" id="{9FEE1367-47D2-2300-7F6F-2A56D0DF95DD}"/>
              </a:ext>
            </a:extLst>
          </p:cNvPr>
          <p:cNvSpPr txBox="1"/>
          <p:nvPr/>
        </p:nvSpPr>
        <p:spPr>
          <a:xfrm>
            <a:off x="6675192" y="2804430"/>
            <a:ext cx="4873888" cy="2523768"/>
          </a:xfrm>
          <a:prstGeom prst="rect">
            <a:avLst/>
          </a:prstGeom>
          <a:noFill/>
        </p:spPr>
        <p:txBody>
          <a:bodyPr wrap="square" rtlCol="0">
            <a:spAutoFit/>
          </a:bodyPr>
          <a:lstStyle/>
          <a:p>
            <a:r>
              <a:rPr lang="en-GB" sz="1000" b="1" dirty="0">
                <a:latin typeface="Meiryo UI" panose="020B0604030504040204" pitchFamily="34" charset="-128"/>
                <a:ea typeface="Meiryo UI" panose="020B0604030504040204" pitchFamily="34" charset="-128"/>
              </a:rPr>
              <a:t>Barcode Design Improvements:</a:t>
            </a:r>
            <a:endParaRPr lang="en-GB" sz="1000" dirty="0">
              <a:latin typeface="Meiryo UI" panose="020B0604030504040204" pitchFamily="34" charset="-128"/>
              <a:ea typeface="Meiryo UI" panose="020B0604030504040204" pitchFamily="34" charset="-128"/>
            </a:endParaRPr>
          </a:p>
          <a:p>
            <a:pPr>
              <a:buFont typeface="Arial" panose="020B0604020202020204" pitchFamily="34" charset="0"/>
              <a:buChar char="•"/>
            </a:pPr>
            <a:r>
              <a:rPr lang="en-GB" sz="1000" b="1" dirty="0">
                <a:latin typeface="Meiryo UI" panose="020B0604030504040204" pitchFamily="34" charset="-128"/>
                <a:ea typeface="Meiryo UI" panose="020B0604030504040204" pitchFamily="34" charset="-128"/>
              </a:rPr>
              <a:t>Unique Shape:</a:t>
            </a:r>
            <a:r>
              <a:rPr lang="en-GB" sz="1000" dirty="0">
                <a:latin typeface="Meiryo UI" panose="020B0604030504040204" pitchFamily="34" charset="-128"/>
                <a:ea typeface="Meiryo UI" panose="020B0604030504040204" pitchFamily="34" charset="-128"/>
              </a:rPr>
              <a:t> Design the barcode label with a unique shape (e.g., asymmetrical, with cutouts) that only fits correctly in one orientation within the </a:t>
            </a:r>
            <a:r>
              <a:rPr lang="en-GB" sz="1000" dirty="0" err="1">
                <a:latin typeface="Meiryo UI" panose="020B0604030504040204" pitchFamily="34" charset="-128"/>
                <a:ea typeface="Meiryo UI" panose="020B0604030504040204" pitchFamily="34" charset="-128"/>
              </a:rPr>
              <a:t>molded</a:t>
            </a:r>
            <a:r>
              <a:rPr lang="en-GB" sz="1000" dirty="0">
                <a:latin typeface="Meiryo UI" panose="020B0604030504040204" pitchFamily="34" charset="-128"/>
                <a:ea typeface="Meiryo UI" panose="020B0604030504040204" pitchFamily="34" charset="-128"/>
              </a:rPr>
              <a:t> cover.</a:t>
            </a:r>
          </a:p>
          <a:p>
            <a:pPr>
              <a:buFont typeface="Arial" panose="020B0604020202020204" pitchFamily="34" charset="0"/>
              <a:buChar char="•"/>
            </a:pPr>
            <a:r>
              <a:rPr lang="en-GB" sz="1000" b="1" dirty="0">
                <a:latin typeface="Meiryo UI" panose="020B0604030504040204" pitchFamily="34" charset="-128"/>
                <a:ea typeface="Meiryo UI" panose="020B0604030504040204" pitchFamily="34" charset="-128"/>
              </a:rPr>
              <a:t>Automation:</a:t>
            </a:r>
            <a:r>
              <a:rPr lang="en-GB" sz="1000" dirty="0">
                <a:latin typeface="Meiryo UI" panose="020B0604030504040204" pitchFamily="34" charset="-128"/>
                <a:ea typeface="Meiryo UI" panose="020B0604030504040204" pitchFamily="34" charset="-128"/>
              </a:rPr>
              <a:t> </a:t>
            </a:r>
          </a:p>
          <a:p>
            <a:pPr marL="742950" lvl="1" indent="-285750">
              <a:buFont typeface="Arial" panose="020B0604020202020204" pitchFamily="34" charset="0"/>
              <a:buChar char="•"/>
            </a:pPr>
            <a:r>
              <a:rPr lang="en-GB" sz="1000" dirty="0">
                <a:latin typeface="Meiryo UI" panose="020B0604030504040204" pitchFamily="34" charset="-128"/>
                <a:ea typeface="Meiryo UI" panose="020B0604030504040204" pitchFamily="34" charset="-128"/>
              </a:rPr>
              <a:t>Implement automated label installation processes to improve accuracy and consistency.</a:t>
            </a:r>
          </a:p>
          <a:p>
            <a:pPr marL="742950" lvl="1" indent="-285750">
              <a:buFont typeface="Arial" panose="020B0604020202020204" pitchFamily="34" charset="0"/>
              <a:buChar char="•"/>
            </a:pPr>
            <a:r>
              <a:rPr lang="en-GB" sz="1000" dirty="0">
                <a:latin typeface="Meiryo UI" panose="020B0604030504040204" pitchFamily="34" charset="-128"/>
                <a:ea typeface="Meiryo UI" panose="020B0604030504040204" pitchFamily="34" charset="-128"/>
              </a:rPr>
              <a:t>Utilize automated barcode readers to check label placement and orientation immediately after installation.</a:t>
            </a:r>
          </a:p>
          <a:p>
            <a:pPr marL="742950" lvl="1" indent="-285750">
              <a:buFont typeface="Arial" panose="020B0604020202020204" pitchFamily="34" charset="0"/>
              <a:buChar char="•"/>
            </a:pPr>
            <a:r>
              <a:rPr lang="en-GB" sz="1000" dirty="0">
                <a:latin typeface="Meiryo UI" panose="020B0604030504040204" pitchFamily="34" charset="-128"/>
                <a:ea typeface="Meiryo UI" panose="020B0604030504040204" pitchFamily="34" charset="-128"/>
              </a:rPr>
              <a:t>Reject products where the barcode cannot be read by the machine.</a:t>
            </a:r>
          </a:p>
          <a:p>
            <a:pPr>
              <a:buFont typeface="Arial" panose="020B0604020202020204" pitchFamily="34" charset="0"/>
              <a:buChar char="•"/>
            </a:pPr>
            <a:r>
              <a:rPr lang="en-GB" sz="1000" b="1" dirty="0">
                <a:latin typeface="Meiryo UI" panose="020B0604030504040204" pitchFamily="34" charset="-128"/>
                <a:ea typeface="Meiryo UI" panose="020B0604030504040204" pitchFamily="34" charset="-128"/>
              </a:rPr>
              <a:t>Numbering System:</a:t>
            </a:r>
            <a:r>
              <a:rPr lang="en-GB" sz="1000" dirty="0">
                <a:latin typeface="Meiryo UI" panose="020B0604030504040204" pitchFamily="34" charset="-128"/>
                <a:ea typeface="Meiryo UI" panose="020B0604030504040204" pitchFamily="34" charset="-128"/>
              </a:rPr>
              <a:t> Add unique numbers or alphanumeric codes to each barcode. This allows for verification of correct barcode placement and identification of any potential issues.</a:t>
            </a:r>
          </a:p>
          <a:p>
            <a:endParaRPr lang="en-GB" dirty="0"/>
          </a:p>
        </p:txBody>
      </p:sp>
      <p:pic>
        <p:nvPicPr>
          <p:cNvPr id="9" name="Picture 8">
            <a:extLst>
              <a:ext uri="{FF2B5EF4-FFF2-40B4-BE49-F238E27FC236}">
                <a16:creationId xmlns:a16="http://schemas.microsoft.com/office/drawing/2014/main" id="{406D5575-CB05-FCD4-C91F-C8283386B183}"/>
              </a:ext>
            </a:extLst>
          </p:cNvPr>
          <p:cNvPicPr>
            <a:picLocks noChangeAspect="1"/>
          </p:cNvPicPr>
          <p:nvPr/>
        </p:nvPicPr>
        <p:blipFill>
          <a:blip r:embed="rId3"/>
          <a:stretch>
            <a:fillRect/>
          </a:stretch>
        </p:blipFill>
        <p:spPr>
          <a:xfrm>
            <a:off x="5065292" y="5391293"/>
            <a:ext cx="2391414" cy="1309482"/>
          </a:xfrm>
          <a:prstGeom prst="rect">
            <a:avLst/>
          </a:prstGeom>
        </p:spPr>
      </p:pic>
      <p:pic>
        <p:nvPicPr>
          <p:cNvPr id="13" name="Picture 12">
            <a:extLst>
              <a:ext uri="{FF2B5EF4-FFF2-40B4-BE49-F238E27FC236}">
                <a16:creationId xmlns:a16="http://schemas.microsoft.com/office/drawing/2014/main" id="{865269DD-9DFE-1C88-C2EF-566DECAAF8DE}"/>
              </a:ext>
            </a:extLst>
          </p:cNvPr>
          <p:cNvPicPr>
            <a:picLocks noChangeAspect="1"/>
          </p:cNvPicPr>
          <p:nvPr/>
        </p:nvPicPr>
        <p:blipFill>
          <a:blip r:embed="rId4"/>
          <a:stretch>
            <a:fillRect/>
          </a:stretch>
        </p:blipFill>
        <p:spPr>
          <a:xfrm>
            <a:off x="7689042" y="5391293"/>
            <a:ext cx="3862385" cy="1169186"/>
          </a:xfrm>
          <a:prstGeom prst="rect">
            <a:avLst/>
          </a:prstGeom>
        </p:spPr>
      </p:pic>
      <p:pic>
        <p:nvPicPr>
          <p:cNvPr id="17" name="Picture 16">
            <a:extLst>
              <a:ext uri="{FF2B5EF4-FFF2-40B4-BE49-F238E27FC236}">
                <a16:creationId xmlns:a16="http://schemas.microsoft.com/office/drawing/2014/main" id="{39A7670A-3944-6AAF-2B3E-20085941B854}"/>
              </a:ext>
            </a:extLst>
          </p:cNvPr>
          <p:cNvPicPr>
            <a:picLocks noChangeAspect="1"/>
          </p:cNvPicPr>
          <p:nvPr/>
        </p:nvPicPr>
        <p:blipFill>
          <a:blip r:embed="rId5"/>
          <a:stretch>
            <a:fillRect/>
          </a:stretch>
        </p:blipFill>
        <p:spPr>
          <a:xfrm>
            <a:off x="4736291" y="3808327"/>
            <a:ext cx="1863318" cy="1425742"/>
          </a:xfrm>
          <a:prstGeom prst="rect">
            <a:avLst/>
          </a:prstGeom>
        </p:spPr>
      </p:pic>
    </p:spTree>
    <p:extLst>
      <p:ext uri="{BB962C8B-B14F-4D97-AF65-F5344CB8AC3E}">
        <p14:creationId xmlns:p14="http://schemas.microsoft.com/office/powerpoint/2010/main" val="260361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AEC09-D72F-4C29-8DFE-387CBB854D67}"/>
              </a:ext>
            </a:extLst>
          </p:cNvPr>
          <p:cNvSpPr>
            <a:spLocks noGrp="1"/>
          </p:cNvSpPr>
          <p:nvPr>
            <p:ph type="title"/>
          </p:nvPr>
        </p:nvSpPr>
        <p:spPr>
          <a:xfrm>
            <a:off x="1535371" y="1044054"/>
            <a:ext cx="10013709" cy="1030360"/>
          </a:xfrm>
        </p:spPr>
        <p:txBody>
          <a:bodyPr>
            <a:normAutofit fontScale="90000"/>
          </a:bodyPr>
          <a:lstStyle/>
          <a:p>
            <a:r>
              <a:rPr lang="en-GB" sz="2000" b="1" dirty="0">
                <a:solidFill>
                  <a:srgbClr val="FF0000"/>
                </a:solidFill>
              </a:rPr>
              <a:t>Description of Problem:</a:t>
            </a:r>
            <a:r>
              <a:rPr lang="en-GB" sz="2000" dirty="0">
                <a:solidFill>
                  <a:srgbClr val="FF0000"/>
                </a:solidFill>
              </a:rPr>
              <a:t> Drive pins are processed in a high-volume manufacturing process.</a:t>
            </a:r>
            <a:endParaRPr lang="en-GB" dirty="0">
              <a:solidFill>
                <a:srgbClr val="FF0000"/>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7FBFEE-BF45-1C7A-7530-E9E122EECAE6}"/>
              </a:ext>
            </a:extLst>
          </p:cNvPr>
          <p:cNvSpPr>
            <a:spLocks noGrp="1"/>
          </p:cNvSpPr>
          <p:nvPr>
            <p:ph idx="1"/>
          </p:nvPr>
        </p:nvSpPr>
        <p:spPr>
          <a:xfrm>
            <a:off x="1535372" y="2702257"/>
            <a:ext cx="4183941" cy="3810686"/>
          </a:xfrm>
        </p:spPr>
        <p:txBody>
          <a:bodyPr anchor="t">
            <a:normAutofit lnSpcReduction="10000"/>
          </a:bodyPr>
          <a:lstStyle/>
          <a:p>
            <a:r>
              <a:rPr lang="en-GB" sz="1050" b="1" dirty="0"/>
              <a:t>Description of Problem:</a:t>
            </a:r>
            <a:r>
              <a:rPr lang="en-GB" sz="1050" dirty="0"/>
              <a:t> Drive pins are processed in a high-volume manufacturing process.</a:t>
            </a:r>
          </a:p>
          <a:p>
            <a:r>
              <a:rPr lang="en-GB" sz="1050" b="1" dirty="0"/>
              <a:t>Before Improvement</a:t>
            </a:r>
            <a:r>
              <a:rPr lang="en-GB" sz="1050" dirty="0"/>
              <a:t> Occasionally the equipment is adjusted incorrectly, and pins of the wrong diameter are produced. When this happens, numerous bad parts are produced before the problem is detected. In addition, pins of the wrong diameter from the previous batch sometimes get mixed with good parts.</a:t>
            </a:r>
          </a:p>
          <a:p>
            <a:r>
              <a:rPr lang="en-GB" sz="1050" dirty="0"/>
              <a:t>When customers try to use drive pins that are too large, they can damage expensive products. If the pins are too small, they may wear too quickly or fall out, causing safety problems or product failures.</a:t>
            </a:r>
          </a:p>
          <a:p>
            <a:endParaRPr lang="en-GB" sz="1200" dirty="0"/>
          </a:p>
        </p:txBody>
      </p:sp>
      <p:pic>
        <p:nvPicPr>
          <p:cNvPr id="5" name="Picture 4">
            <a:extLst>
              <a:ext uri="{FF2B5EF4-FFF2-40B4-BE49-F238E27FC236}">
                <a16:creationId xmlns:a16="http://schemas.microsoft.com/office/drawing/2014/main" id="{D7701720-D31C-6958-CA89-7840784BA0A8}"/>
              </a:ext>
            </a:extLst>
          </p:cNvPr>
          <p:cNvPicPr>
            <a:picLocks noChangeAspect="1"/>
          </p:cNvPicPr>
          <p:nvPr/>
        </p:nvPicPr>
        <p:blipFill>
          <a:blip r:embed="rId2"/>
          <a:stretch>
            <a:fillRect/>
          </a:stretch>
        </p:blipFill>
        <p:spPr>
          <a:xfrm>
            <a:off x="5619664" y="2840969"/>
            <a:ext cx="1263834" cy="1653140"/>
          </a:xfrm>
          <a:prstGeom prst="rect">
            <a:avLst/>
          </a:prstGeom>
        </p:spPr>
      </p:pic>
      <p:sp>
        <p:nvSpPr>
          <p:cNvPr id="6" name="TextBox 5">
            <a:extLst>
              <a:ext uri="{FF2B5EF4-FFF2-40B4-BE49-F238E27FC236}">
                <a16:creationId xmlns:a16="http://schemas.microsoft.com/office/drawing/2014/main" id="{D8F9C51F-6297-5F48-139B-9E103EF64D6B}"/>
              </a:ext>
            </a:extLst>
          </p:cNvPr>
          <p:cNvSpPr txBox="1"/>
          <p:nvPr/>
        </p:nvSpPr>
        <p:spPr>
          <a:xfrm>
            <a:off x="6861805" y="2616244"/>
            <a:ext cx="5258627" cy="2923877"/>
          </a:xfrm>
          <a:prstGeom prst="rect">
            <a:avLst/>
          </a:prstGeom>
          <a:noFill/>
        </p:spPr>
        <p:txBody>
          <a:bodyPr wrap="square" rtlCol="0">
            <a:spAutoFit/>
          </a:bodyPr>
          <a:lstStyle/>
          <a:p>
            <a:r>
              <a:rPr lang="en-GB" sz="1000" b="1" dirty="0"/>
              <a:t>Improved Solution: Two-Stage Filtering System</a:t>
            </a:r>
          </a:p>
          <a:p>
            <a:endParaRPr lang="en-GB" sz="1000" dirty="0"/>
          </a:p>
          <a:p>
            <a:pPr>
              <a:buFont typeface="+mj-lt"/>
              <a:buAutoNum type="arabicPeriod"/>
            </a:pPr>
            <a:r>
              <a:rPr lang="en-GB" sz="1000" b="1" dirty="0"/>
              <a:t>Oversized Pin Rejection:</a:t>
            </a:r>
          </a:p>
          <a:p>
            <a:pPr>
              <a:buFont typeface="+mj-lt"/>
              <a:buAutoNum type="arabicPeriod"/>
            </a:pPr>
            <a:endParaRPr lang="en-GB" sz="1000" dirty="0"/>
          </a:p>
          <a:p>
            <a:pPr marL="742950" lvl="1" indent="-285750">
              <a:buFont typeface="+mj-lt"/>
              <a:buAutoNum type="arabicPeriod"/>
            </a:pPr>
            <a:r>
              <a:rPr lang="en-GB" sz="1000" b="1" dirty="0"/>
              <a:t>Filter System:</a:t>
            </a:r>
            <a:r>
              <a:rPr lang="en-GB" sz="1000" dirty="0"/>
              <a:t> Implement a filter system with precisely sized openings. Pins with diameters larger than the specified tolerance will be physically blocked from passing through.</a:t>
            </a:r>
          </a:p>
          <a:p>
            <a:pPr marL="742950" lvl="1" indent="-285750">
              <a:buFont typeface="+mj-lt"/>
              <a:buAutoNum type="arabicPeriod"/>
            </a:pPr>
            <a:r>
              <a:rPr lang="en-GB" sz="1000" b="1" dirty="0"/>
              <a:t>Rejection:</a:t>
            </a:r>
            <a:r>
              <a:rPr lang="en-GB" sz="1000" dirty="0"/>
              <a:t> Rejected oversized pins can be collected separately for potential rework or recycling.</a:t>
            </a:r>
          </a:p>
          <a:p>
            <a:pPr>
              <a:buFont typeface="+mj-lt"/>
              <a:buAutoNum type="arabicPeriod"/>
            </a:pPr>
            <a:r>
              <a:rPr lang="en-GB" sz="1000" b="1" dirty="0"/>
              <a:t>Undersized Pin Rejection:</a:t>
            </a:r>
          </a:p>
          <a:p>
            <a:pPr>
              <a:buFont typeface="+mj-lt"/>
              <a:buAutoNum type="arabicPeriod"/>
            </a:pPr>
            <a:endParaRPr lang="en-GB" sz="1000" dirty="0"/>
          </a:p>
          <a:p>
            <a:pPr marL="742950" lvl="1" indent="-285750">
              <a:buFont typeface="+mj-lt"/>
              <a:buAutoNum type="arabicPeriod"/>
            </a:pPr>
            <a:r>
              <a:rPr lang="en-GB" sz="1000" b="1" dirty="0"/>
              <a:t>Filter System:</a:t>
            </a:r>
            <a:r>
              <a:rPr lang="en-GB" sz="1000" dirty="0"/>
              <a:t> Use a second stage with a slightly narrower opening. Pins that are within the acceptable tolerance range will pass through both filters. However, undersized pins will pass through the first filter but be blocked by the second.</a:t>
            </a:r>
          </a:p>
          <a:p>
            <a:pPr marL="742950" lvl="1" indent="-285750">
              <a:buFont typeface="+mj-lt"/>
              <a:buAutoNum type="arabicPeriod"/>
            </a:pPr>
            <a:r>
              <a:rPr lang="en-GB" sz="1000" b="1" dirty="0"/>
              <a:t>Rejection:</a:t>
            </a:r>
            <a:r>
              <a:rPr lang="en-GB" sz="1000" dirty="0"/>
              <a:t> Undersized pins are collected separately for rework or disposal</a:t>
            </a:r>
            <a:r>
              <a:rPr lang="en-GB" sz="1200" dirty="0"/>
              <a:t>.</a:t>
            </a:r>
          </a:p>
          <a:p>
            <a:endParaRPr lang="en-GB" sz="1200" dirty="0"/>
          </a:p>
        </p:txBody>
      </p:sp>
      <p:pic>
        <p:nvPicPr>
          <p:cNvPr id="9" name="Picture 8">
            <a:extLst>
              <a:ext uri="{FF2B5EF4-FFF2-40B4-BE49-F238E27FC236}">
                <a16:creationId xmlns:a16="http://schemas.microsoft.com/office/drawing/2014/main" id="{8836435E-851C-431B-B19E-4B2FC719D0C6}"/>
              </a:ext>
            </a:extLst>
          </p:cNvPr>
          <p:cNvPicPr>
            <a:picLocks noChangeAspect="1"/>
          </p:cNvPicPr>
          <p:nvPr/>
        </p:nvPicPr>
        <p:blipFill>
          <a:blip r:embed="rId3"/>
          <a:stretch>
            <a:fillRect/>
          </a:stretch>
        </p:blipFill>
        <p:spPr>
          <a:xfrm>
            <a:off x="9583946" y="5450344"/>
            <a:ext cx="2382589" cy="1137308"/>
          </a:xfrm>
          <a:prstGeom prst="rect">
            <a:avLst/>
          </a:prstGeom>
        </p:spPr>
      </p:pic>
      <p:pic>
        <p:nvPicPr>
          <p:cNvPr id="13" name="Picture 12">
            <a:extLst>
              <a:ext uri="{FF2B5EF4-FFF2-40B4-BE49-F238E27FC236}">
                <a16:creationId xmlns:a16="http://schemas.microsoft.com/office/drawing/2014/main" id="{97CFE57A-CEC3-77A8-6D85-2EFDCFE1073A}"/>
              </a:ext>
            </a:extLst>
          </p:cNvPr>
          <p:cNvPicPr>
            <a:picLocks noChangeAspect="1"/>
          </p:cNvPicPr>
          <p:nvPr/>
        </p:nvPicPr>
        <p:blipFill>
          <a:blip r:embed="rId4"/>
          <a:stretch>
            <a:fillRect/>
          </a:stretch>
        </p:blipFill>
        <p:spPr>
          <a:xfrm>
            <a:off x="7305063" y="5450344"/>
            <a:ext cx="2186056" cy="1222944"/>
          </a:xfrm>
          <a:prstGeom prst="rect">
            <a:avLst/>
          </a:prstGeom>
        </p:spPr>
      </p:pic>
      <p:pic>
        <p:nvPicPr>
          <p:cNvPr id="17" name="Picture 16">
            <a:extLst>
              <a:ext uri="{FF2B5EF4-FFF2-40B4-BE49-F238E27FC236}">
                <a16:creationId xmlns:a16="http://schemas.microsoft.com/office/drawing/2014/main" id="{FE145485-2CCA-BC61-DD2A-D0FA985CA916}"/>
              </a:ext>
            </a:extLst>
          </p:cNvPr>
          <p:cNvPicPr>
            <a:picLocks noChangeAspect="1"/>
          </p:cNvPicPr>
          <p:nvPr/>
        </p:nvPicPr>
        <p:blipFill>
          <a:blip r:embed="rId5"/>
          <a:stretch>
            <a:fillRect/>
          </a:stretch>
        </p:blipFill>
        <p:spPr>
          <a:xfrm>
            <a:off x="5486752" y="4699232"/>
            <a:ext cx="1771897" cy="1986239"/>
          </a:xfrm>
          <a:prstGeom prst="rect">
            <a:avLst/>
          </a:prstGeom>
        </p:spPr>
      </p:pic>
    </p:spTree>
    <p:extLst>
      <p:ext uri="{BB962C8B-B14F-4D97-AF65-F5344CB8AC3E}">
        <p14:creationId xmlns:p14="http://schemas.microsoft.com/office/powerpoint/2010/main" val="215882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71DFC-B33D-3B89-B76A-D6E3EE3693F2}"/>
              </a:ext>
            </a:extLst>
          </p:cNvPr>
          <p:cNvSpPr>
            <a:spLocks noGrp="1"/>
          </p:cNvSpPr>
          <p:nvPr>
            <p:ph type="title"/>
          </p:nvPr>
        </p:nvSpPr>
        <p:spPr>
          <a:xfrm>
            <a:off x="1535371" y="1044054"/>
            <a:ext cx="10013709" cy="1030360"/>
          </a:xfrm>
        </p:spPr>
        <p:txBody>
          <a:bodyPr>
            <a:normAutofit fontScale="90000"/>
          </a:bodyPr>
          <a:lstStyle/>
          <a:p>
            <a:pPr>
              <a:lnSpc>
                <a:spcPct val="140000"/>
              </a:lnSpc>
            </a:pPr>
            <a:r>
              <a:rPr lang="en-GB" sz="2000" dirty="0">
                <a:solidFill>
                  <a:srgbClr val="FF0000"/>
                </a:solidFill>
                <a:cs typeface="Times New Roman" panose="02020603050405020304" pitchFamily="18" charset="0"/>
              </a:rPr>
              <a:t>Problem: Washers left out before Tightening </a:t>
            </a:r>
            <a:br>
              <a:rPr lang="en-GB" sz="2000" dirty="0">
                <a:solidFill>
                  <a:srgbClr val="FF0000"/>
                </a:solidFill>
                <a:cs typeface="Times New Roman" panose="02020603050405020304" pitchFamily="18" charset="0"/>
              </a:rPr>
            </a:br>
            <a:r>
              <a:rPr lang="en-GB" sz="2000" dirty="0">
                <a:solidFill>
                  <a:srgbClr val="FF0000"/>
                </a:solidFill>
                <a:cs typeface="Times New Roman" panose="02020603050405020304" pitchFamily="18" charset="0"/>
              </a:rPr>
              <a:t>Description of Problem: Operator adds washer and nut, then tightens using an automatic nut driver</a:t>
            </a:r>
          </a:p>
        </p:txBody>
      </p:sp>
      <p:sp>
        <p:nvSpPr>
          <p:cNvPr id="27" name="Rectangle 26">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A80C93-38EC-0E46-7860-4E2085987225}"/>
              </a:ext>
            </a:extLst>
          </p:cNvPr>
          <p:cNvSpPr>
            <a:spLocks noGrp="1"/>
          </p:cNvSpPr>
          <p:nvPr>
            <p:ph idx="1"/>
          </p:nvPr>
        </p:nvSpPr>
        <p:spPr>
          <a:xfrm>
            <a:off x="1535371" y="2702257"/>
            <a:ext cx="9935571" cy="3426158"/>
          </a:xfrm>
        </p:spPr>
        <p:txBody>
          <a:bodyPr anchor="t">
            <a:normAutofit/>
          </a:bodyPr>
          <a:lstStyle/>
          <a:p>
            <a:r>
              <a:rPr lang="en-GB" dirty="0"/>
              <a:t> </a:t>
            </a:r>
          </a:p>
        </p:txBody>
      </p:sp>
      <p:pic>
        <p:nvPicPr>
          <p:cNvPr id="7" name="Picture 6">
            <a:extLst>
              <a:ext uri="{FF2B5EF4-FFF2-40B4-BE49-F238E27FC236}">
                <a16:creationId xmlns:a16="http://schemas.microsoft.com/office/drawing/2014/main" id="{E9B283F0-4495-93F3-797E-711E4D499A86}"/>
              </a:ext>
            </a:extLst>
          </p:cNvPr>
          <p:cNvPicPr>
            <a:picLocks noChangeAspect="1"/>
          </p:cNvPicPr>
          <p:nvPr/>
        </p:nvPicPr>
        <p:blipFill>
          <a:blip r:embed="rId2"/>
          <a:stretch>
            <a:fillRect/>
          </a:stretch>
        </p:blipFill>
        <p:spPr>
          <a:xfrm>
            <a:off x="1006765" y="2324274"/>
            <a:ext cx="3374166" cy="2794179"/>
          </a:xfrm>
          <a:prstGeom prst="rect">
            <a:avLst/>
          </a:prstGeom>
        </p:spPr>
      </p:pic>
      <p:sp>
        <p:nvSpPr>
          <p:cNvPr id="13" name="TextBox 12">
            <a:extLst>
              <a:ext uri="{FF2B5EF4-FFF2-40B4-BE49-F238E27FC236}">
                <a16:creationId xmlns:a16="http://schemas.microsoft.com/office/drawing/2014/main" id="{BACA38A3-2CB3-97DA-FBCF-867D2ABDE1C3}"/>
              </a:ext>
            </a:extLst>
          </p:cNvPr>
          <p:cNvSpPr txBox="1"/>
          <p:nvPr/>
        </p:nvSpPr>
        <p:spPr>
          <a:xfrm>
            <a:off x="4981433" y="2497540"/>
            <a:ext cx="6728345" cy="2708434"/>
          </a:xfrm>
          <a:prstGeom prst="rect">
            <a:avLst/>
          </a:prstGeom>
          <a:noFill/>
        </p:spPr>
        <p:txBody>
          <a:bodyPr wrap="square" rtlCol="0">
            <a:spAutoFit/>
          </a:bodyPr>
          <a:lstStyle/>
          <a:p>
            <a:r>
              <a:rPr lang="en-GB" sz="1200" b="1" dirty="0">
                <a:latin typeface="+mj-lt"/>
                <a:cs typeface="Times New Roman" panose="02020603050405020304" pitchFamily="18" charset="0"/>
              </a:rPr>
              <a:t>1. Preventative Measures:</a:t>
            </a:r>
            <a:endParaRPr lang="en-GB" sz="1200" dirty="0">
              <a:latin typeface="+mj-lt"/>
              <a:cs typeface="Times New Roman" panose="02020603050405020304" pitchFamily="18" charset="0"/>
            </a:endParaRPr>
          </a:p>
          <a:p>
            <a:pPr>
              <a:buFont typeface="Arial" panose="020B0604020202020204" pitchFamily="34" charset="0"/>
              <a:buChar char="•"/>
            </a:pPr>
            <a:r>
              <a:rPr lang="en-GB" sz="1000" dirty="0">
                <a:latin typeface="+mj-lt"/>
                <a:cs typeface="Times New Roman" panose="02020603050405020304" pitchFamily="18" charset="0"/>
              </a:rPr>
              <a:t>Visual Aids &amp; Checklists: Use visual cues and checklists to remind operators.</a:t>
            </a:r>
          </a:p>
          <a:p>
            <a:pPr>
              <a:buFont typeface="Arial" panose="020B0604020202020204" pitchFamily="34" charset="0"/>
              <a:buChar char="•"/>
            </a:pPr>
            <a:r>
              <a:rPr lang="en-GB" sz="1000" dirty="0" err="1">
                <a:latin typeface="+mj-lt"/>
                <a:cs typeface="Times New Roman" panose="02020603050405020304" pitchFamily="18" charset="0"/>
              </a:rPr>
              <a:t>Pokayoke</a:t>
            </a:r>
            <a:r>
              <a:rPr lang="en-GB" sz="1000" dirty="0">
                <a:latin typeface="+mj-lt"/>
                <a:cs typeface="Times New Roman" panose="02020603050405020304" pitchFamily="18" charset="0"/>
              </a:rPr>
              <a:t> Devices: Implement mechanisms that physically prevent tightening without a washer (e.g., sensors, interlocks, automated washer feeders).</a:t>
            </a:r>
          </a:p>
          <a:p>
            <a:pPr>
              <a:buFont typeface="Arial" panose="020B0604020202020204" pitchFamily="34" charset="0"/>
              <a:buChar char="•"/>
            </a:pPr>
            <a:r>
              <a:rPr lang="en-GB" sz="1000" dirty="0">
                <a:latin typeface="+mj-lt"/>
                <a:cs typeface="Times New Roman" panose="02020603050405020304" pitchFamily="18" charset="0"/>
              </a:rPr>
              <a:t>Training &amp; Standardization: Train operators and enforce clear, standardized work instructions.</a:t>
            </a:r>
          </a:p>
          <a:p>
            <a:endParaRPr lang="en-GB" sz="1200" dirty="0">
              <a:latin typeface="+mj-lt"/>
              <a:cs typeface="Times New Roman" panose="02020603050405020304" pitchFamily="18" charset="0"/>
            </a:endParaRPr>
          </a:p>
          <a:p>
            <a:r>
              <a:rPr lang="en-GB" sz="1200" b="1" dirty="0">
                <a:latin typeface="+mj-lt"/>
                <a:cs typeface="Times New Roman" panose="02020603050405020304" pitchFamily="18" charset="0"/>
              </a:rPr>
              <a:t>2. Detective Measures:</a:t>
            </a:r>
            <a:endParaRPr lang="en-GB" sz="1200" dirty="0">
              <a:latin typeface="+mj-lt"/>
              <a:cs typeface="Times New Roman" panose="02020603050405020304" pitchFamily="18" charset="0"/>
            </a:endParaRPr>
          </a:p>
          <a:p>
            <a:pPr>
              <a:buFont typeface="Arial" panose="020B0604020202020204" pitchFamily="34" charset="0"/>
              <a:buChar char="•"/>
            </a:pPr>
            <a:r>
              <a:rPr lang="en-GB" sz="1000" dirty="0">
                <a:latin typeface="+mj-lt"/>
                <a:cs typeface="Times New Roman" panose="02020603050405020304" pitchFamily="18" charset="0"/>
              </a:rPr>
              <a:t>Automated Inspection: Use vision systems or sensors to detect missing washers.</a:t>
            </a:r>
          </a:p>
          <a:p>
            <a:pPr>
              <a:buFont typeface="Arial" panose="020B0604020202020204" pitchFamily="34" charset="0"/>
              <a:buChar char="•"/>
            </a:pPr>
            <a:r>
              <a:rPr lang="en-GB" sz="1000" dirty="0">
                <a:latin typeface="+mj-lt"/>
                <a:cs typeface="Times New Roman" panose="02020603050405020304" pitchFamily="18" charset="0"/>
              </a:rPr>
              <a:t>Audits &amp; Self-Checks: Conduct regular inspections and encourage operators to self-check</a:t>
            </a:r>
            <a:r>
              <a:rPr lang="en-GB" sz="1200" dirty="0">
                <a:latin typeface="+mj-lt"/>
                <a:cs typeface="Times New Roman" panose="02020603050405020304" pitchFamily="18" charset="0"/>
              </a:rPr>
              <a:t>.</a:t>
            </a:r>
          </a:p>
          <a:p>
            <a:endParaRPr lang="en-GB" sz="1200" dirty="0">
              <a:latin typeface="+mj-lt"/>
              <a:cs typeface="Times New Roman" panose="02020603050405020304" pitchFamily="18" charset="0"/>
            </a:endParaRPr>
          </a:p>
          <a:p>
            <a:r>
              <a:rPr lang="en-GB" sz="1200" b="1" dirty="0">
                <a:latin typeface="+mj-lt"/>
                <a:cs typeface="Times New Roman" panose="02020603050405020304" pitchFamily="18" charset="0"/>
              </a:rPr>
              <a:t>3. Additional Considerations:</a:t>
            </a:r>
            <a:endParaRPr lang="en-GB" sz="1200" dirty="0">
              <a:latin typeface="+mj-lt"/>
              <a:cs typeface="Times New Roman" panose="02020603050405020304" pitchFamily="18" charset="0"/>
            </a:endParaRPr>
          </a:p>
          <a:p>
            <a:pPr>
              <a:buFont typeface="Arial" panose="020B0604020202020204" pitchFamily="34" charset="0"/>
              <a:buChar char="•"/>
            </a:pPr>
            <a:r>
              <a:rPr lang="en-GB" sz="1000" dirty="0">
                <a:latin typeface="+mj-lt"/>
                <a:cs typeface="Times New Roman" panose="02020603050405020304" pitchFamily="18" charset="0"/>
              </a:rPr>
              <a:t>Root Cause Analysis: Investigate underlying reasons for the error (e.g., ergonomic issues, time pressure).</a:t>
            </a:r>
          </a:p>
          <a:p>
            <a:pPr>
              <a:buFont typeface="Arial" panose="020B0604020202020204" pitchFamily="34" charset="0"/>
              <a:buChar char="•"/>
            </a:pPr>
            <a:r>
              <a:rPr lang="en-GB" sz="1000" dirty="0">
                <a:latin typeface="+mj-lt"/>
                <a:cs typeface="Times New Roman" panose="02020603050405020304" pitchFamily="18" charset="0"/>
              </a:rPr>
              <a:t>Cost-Benefit Analysis: Evaluate the cost-effectiveness of each solution.</a:t>
            </a:r>
          </a:p>
          <a:p>
            <a:endParaRPr lang="en-GB" dirty="0"/>
          </a:p>
        </p:txBody>
      </p:sp>
      <p:pic>
        <p:nvPicPr>
          <p:cNvPr id="19" name="Picture 18">
            <a:extLst>
              <a:ext uri="{FF2B5EF4-FFF2-40B4-BE49-F238E27FC236}">
                <a16:creationId xmlns:a16="http://schemas.microsoft.com/office/drawing/2014/main" id="{EE0AE6F9-81D9-F50F-049B-8D5AA00F8BC6}"/>
              </a:ext>
            </a:extLst>
          </p:cNvPr>
          <p:cNvPicPr>
            <a:picLocks noChangeAspect="1"/>
          </p:cNvPicPr>
          <p:nvPr/>
        </p:nvPicPr>
        <p:blipFill>
          <a:blip r:embed="rId3"/>
          <a:stretch>
            <a:fillRect/>
          </a:stretch>
        </p:blipFill>
        <p:spPr>
          <a:xfrm>
            <a:off x="2473314" y="4997256"/>
            <a:ext cx="2372214" cy="1820345"/>
          </a:xfrm>
          <a:prstGeom prst="rect">
            <a:avLst/>
          </a:prstGeom>
        </p:spPr>
      </p:pic>
    </p:spTree>
    <p:extLst>
      <p:ext uri="{BB962C8B-B14F-4D97-AF65-F5344CB8AC3E}">
        <p14:creationId xmlns:p14="http://schemas.microsoft.com/office/powerpoint/2010/main" val="193327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F0A42-5286-3FF0-A44B-59D75C0E1F3E}"/>
              </a:ext>
            </a:extLst>
          </p:cNvPr>
          <p:cNvSpPr>
            <a:spLocks noGrp="1"/>
          </p:cNvSpPr>
          <p:nvPr>
            <p:ph type="title"/>
          </p:nvPr>
        </p:nvSpPr>
        <p:spPr>
          <a:xfrm>
            <a:off x="1535371" y="1044054"/>
            <a:ext cx="9935571" cy="928618"/>
          </a:xfrm>
        </p:spPr>
        <p:txBody>
          <a:bodyPr>
            <a:normAutofit/>
          </a:bodyPr>
          <a:lstStyle/>
          <a:p>
            <a:r>
              <a:rPr lang="en-GB" sz="1800">
                <a:solidFill>
                  <a:srgbClr val="FF0000"/>
                </a:solidFill>
                <a:cs typeface="Times New Roman" panose="02020603050405020304" pitchFamily="18" charset="0"/>
              </a:rPr>
              <a:t>Description of Problem: Wrong samples sent to a wrong department.</a:t>
            </a:r>
            <a:endParaRPr lang="en-GB" sz="18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30F50CB-EC09-35EC-6069-A700677D4296}"/>
              </a:ext>
            </a:extLst>
          </p:cNvPr>
          <p:cNvSpPr txBox="1"/>
          <p:nvPr/>
        </p:nvSpPr>
        <p:spPr>
          <a:xfrm>
            <a:off x="1535371" y="2852382"/>
            <a:ext cx="4296454" cy="400110"/>
          </a:xfrm>
          <a:prstGeom prst="rect">
            <a:avLst/>
          </a:prstGeom>
          <a:noFill/>
        </p:spPr>
        <p:txBody>
          <a:bodyPr wrap="square" rtlCol="0">
            <a:spAutoFit/>
          </a:bodyPr>
          <a:lstStyle/>
          <a:p>
            <a:r>
              <a:rPr lang="en-GB" sz="1000" b="1" dirty="0"/>
              <a:t>Before improvement</a:t>
            </a:r>
            <a:r>
              <a:rPr lang="en-GB" sz="1000" dirty="0"/>
              <a:t>: Samples that were supposed to be sent to </a:t>
            </a:r>
            <a:r>
              <a:rPr lang="en-GB" sz="1000" dirty="0" err="1"/>
              <a:t>Bioprocessings</a:t>
            </a:r>
            <a:r>
              <a:rPr lang="en-GB" sz="1000" dirty="0"/>
              <a:t> were sent to MSAT.</a:t>
            </a:r>
          </a:p>
        </p:txBody>
      </p:sp>
      <p:pic>
        <p:nvPicPr>
          <p:cNvPr id="9" name="Picture 8">
            <a:extLst>
              <a:ext uri="{FF2B5EF4-FFF2-40B4-BE49-F238E27FC236}">
                <a16:creationId xmlns:a16="http://schemas.microsoft.com/office/drawing/2014/main" id="{0678F681-10E7-F452-31B5-C41D77E30782}"/>
              </a:ext>
            </a:extLst>
          </p:cNvPr>
          <p:cNvPicPr>
            <a:picLocks noChangeAspect="1"/>
          </p:cNvPicPr>
          <p:nvPr/>
        </p:nvPicPr>
        <p:blipFill>
          <a:blip r:embed="rId2"/>
          <a:stretch>
            <a:fillRect/>
          </a:stretch>
        </p:blipFill>
        <p:spPr>
          <a:xfrm>
            <a:off x="1348250" y="4917923"/>
            <a:ext cx="1718526" cy="1367009"/>
          </a:xfrm>
          <a:prstGeom prst="rect">
            <a:avLst/>
          </a:prstGeom>
        </p:spPr>
      </p:pic>
      <p:pic>
        <p:nvPicPr>
          <p:cNvPr id="13" name="Picture 12">
            <a:extLst>
              <a:ext uri="{FF2B5EF4-FFF2-40B4-BE49-F238E27FC236}">
                <a16:creationId xmlns:a16="http://schemas.microsoft.com/office/drawing/2014/main" id="{037FD6A2-608E-4672-A404-E46F0214DEF8}"/>
              </a:ext>
            </a:extLst>
          </p:cNvPr>
          <p:cNvPicPr>
            <a:picLocks noChangeAspect="1"/>
          </p:cNvPicPr>
          <p:nvPr/>
        </p:nvPicPr>
        <p:blipFill>
          <a:blip r:embed="rId3"/>
          <a:stretch>
            <a:fillRect/>
          </a:stretch>
        </p:blipFill>
        <p:spPr>
          <a:xfrm>
            <a:off x="3454057" y="4917923"/>
            <a:ext cx="2638793" cy="1286054"/>
          </a:xfrm>
          <a:prstGeom prst="rect">
            <a:avLst/>
          </a:prstGeom>
        </p:spPr>
      </p:pic>
      <p:sp>
        <p:nvSpPr>
          <p:cNvPr id="19" name="Content Placeholder 2">
            <a:extLst>
              <a:ext uri="{FF2B5EF4-FFF2-40B4-BE49-F238E27FC236}">
                <a16:creationId xmlns:a16="http://schemas.microsoft.com/office/drawing/2014/main" id="{DFA1834E-B793-3274-27AC-30AF3699B797}"/>
              </a:ext>
            </a:extLst>
          </p:cNvPr>
          <p:cNvSpPr>
            <a:spLocks noGrp="1"/>
          </p:cNvSpPr>
          <p:nvPr>
            <p:ph idx="1"/>
          </p:nvPr>
        </p:nvSpPr>
        <p:spPr>
          <a:xfrm>
            <a:off x="6781304" y="2391770"/>
            <a:ext cx="4722241" cy="2866030"/>
          </a:xfrm>
        </p:spPr>
        <p:txBody>
          <a:bodyPr anchor="t">
            <a:normAutofit fontScale="25000" lnSpcReduction="20000"/>
          </a:bodyPr>
          <a:lstStyle/>
          <a:p>
            <a:r>
              <a:rPr lang="en-GB" sz="4000" b="1" dirty="0">
                <a:solidFill>
                  <a:schemeClr val="tx1"/>
                </a:solidFill>
              </a:rPr>
              <a:t>SOLUTIONS:</a:t>
            </a:r>
          </a:p>
          <a:p>
            <a:r>
              <a:rPr lang="en-GB" sz="4000" b="0" dirty="0">
                <a:solidFill>
                  <a:schemeClr val="tx1"/>
                </a:solidFill>
                <a:latin typeface="Times New Roman" panose="02020603050405020304" pitchFamily="18" charset="0"/>
                <a:cs typeface="Times New Roman" panose="02020603050405020304" pitchFamily="18" charset="0"/>
              </a:rPr>
              <a:t>1. Improve Identification &amp; Tracking:</a:t>
            </a:r>
          </a:p>
          <a:p>
            <a:r>
              <a:rPr lang="en-GB" sz="4000" b="0" dirty="0">
                <a:solidFill>
                  <a:schemeClr val="tx1"/>
                </a:solidFill>
                <a:latin typeface="Times New Roman" panose="02020603050405020304" pitchFamily="18" charset="0"/>
                <a:cs typeface="Times New Roman" panose="02020603050405020304" pitchFamily="18" charset="0"/>
              </a:rPr>
              <a:t>Unique IDs, color-coded labels, barcodes.</a:t>
            </a:r>
          </a:p>
          <a:p>
            <a:r>
              <a:rPr lang="en-GB" sz="4000" b="0" dirty="0">
                <a:solidFill>
                  <a:schemeClr val="tx1"/>
                </a:solidFill>
                <a:latin typeface="Times New Roman" panose="02020603050405020304" pitchFamily="18" charset="0"/>
                <a:cs typeface="Times New Roman" panose="02020603050405020304" pitchFamily="18" charset="0"/>
              </a:rPr>
              <a:t>2. Standardize Procedures:</a:t>
            </a:r>
          </a:p>
          <a:p>
            <a:r>
              <a:rPr lang="en-GB" sz="4000" b="0" dirty="0">
                <a:solidFill>
                  <a:schemeClr val="tx1"/>
                </a:solidFill>
                <a:latin typeface="Times New Roman" panose="02020603050405020304" pitchFamily="18" charset="0"/>
                <a:cs typeface="Times New Roman" panose="02020603050405020304" pitchFamily="18" charset="0"/>
              </a:rPr>
              <a:t>SOPs, checklists.</a:t>
            </a:r>
          </a:p>
          <a:p>
            <a:r>
              <a:rPr lang="en-GB" sz="4000" b="0" dirty="0">
                <a:solidFill>
                  <a:schemeClr val="tx1"/>
                </a:solidFill>
                <a:latin typeface="Times New Roman" panose="02020603050405020304" pitchFamily="18" charset="0"/>
                <a:cs typeface="Times New Roman" panose="02020603050405020304" pitchFamily="18" charset="0"/>
              </a:rPr>
              <a:t>3. Enhance Visual Guidance:</a:t>
            </a:r>
          </a:p>
          <a:p>
            <a:r>
              <a:rPr lang="en-GB" sz="4000" b="0" dirty="0">
                <a:solidFill>
                  <a:schemeClr val="tx1"/>
                </a:solidFill>
                <a:latin typeface="Times New Roman" panose="02020603050405020304" pitchFamily="18" charset="0"/>
                <a:cs typeface="Times New Roman" panose="02020603050405020304" pitchFamily="18" charset="0"/>
              </a:rPr>
              <a:t>Clear signage, visual aids like flowcharts.</a:t>
            </a:r>
          </a:p>
          <a:p>
            <a:r>
              <a:rPr lang="en-GB" sz="4000" b="0" dirty="0">
                <a:solidFill>
                  <a:schemeClr val="tx1"/>
                </a:solidFill>
                <a:latin typeface="Times New Roman" panose="02020603050405020304" pitchFamily="18" charset="0"/>
                <a:cs typeface="Times New Roman" panose="02020603050405020304" pitchFamily="18" charset="0"/>
              </a:rPr>
              <a:t>4. Utilize Technology:</a:t>
            </a:r>
          </a:p>
          <a:p>
            <a:r>
              <a:rPr lang="en-GB" sz="4000" b="0" dirty="0">
                <a:solidFill>
                  <a:schemeClr val="tx1"/>
                </a:solidFill>
                <a:latin typeface="Times New Roman" panose="02020603050405020304" pitchFamily="18" charset="0"/>
                <a:cs typeface="Times New Roman" panose="02020603050405020304" pitchFamily="18" charset="0"/>
              </a:rPr>
              <a:t>Sample tracking software, automated routing systems.</a:t>
            </a:r>
          </a:p>
          <a:p>
            <a:r>
              <a:rPr lang="en-GB" sz="4000" b="0" dirty="0">
                <a:solidFill>
                  <a:schemeClr val="tx1"/>
                </a:solidFill>
                <a:latin typeface="Times New Roman" panose="02020603050405020304" pitchFamily="18" charset="0"/>
                <a:cs typeface="Times New Roman" panose="02020603050405020304" pitchFamily="18" charset="0"/>
              </a:rPr>
              <a:t>5. Train Personnel:</a:t>
            </a:r>
          </a:p>
          <a:p>
            <a:r>
              <a:rPr lang="en-GB" sz="4000" b="0" dirty="0">
                <a:solidFill>
                  <a:schemeClr val="tx1"/>
                </a:solidFill>
                <a:latin typeface="Times New Roman" panose="02020603050405020304" pitchFamily="18" charset="0"/>
                <a:cs typeface="Times New Roman" panose="02020603050405020304" pitchFamily="18" charset="0"/>
              </a:rPr>
              <a:t>Regular training, emphasizing accuracy.</a:t>
            </a:r>
          </a:p>
          <a:p>
            <a:r>
              <a:rPr lang="en-GB" sz="4000" b="0" dirty="0">
                <a:solidFill>
                  <a:schemeClr val="tx1"/>
                </a:solidFill>
                <a:latin typeface="Times New Roman" panose="02020603050405020304" pitchFamily="18" charset="0"/>
                <a:cs typeface="Times New Roman" panose="02020603050405020304" pitchFamily="18" charset="0"/>
              </a:rPr>
              <a:t>6. Root Cause Analysis &amp; Corrective Actions:</a:t>
            </a:r>
          </a:p>
          <a:p>
            <a:r>
              <a:rPr lang="en-GB" sz="4000" b="0" dirty="0">
                <a:solidFill>
                  <a:schemeClr val="tx1"/>
                </a:solidFill>
                <a:latin typeface="Times New Roman" panose="02020603050405020304" pitchFamily="18" charset="0"/>
                <a:cs typeface="Times New Roman" panose="02020603050405020304" pitchFamily="18" charset="0"/>
              </a:rPr>
              <a:t>Investigate errors, implement corrective actions</a:t>
            </a:r>
            <a:endParaRPr lang="en-GB" sz="4000" b="0" dirty="0">
              <a:latin typeface="Times New Roman" panose="02020603050405020304" pitchFamily="18" charset="0"/>
              <a:cs typeface="Times New Roman" panose="02020603050405020304" pitchFamily="18" charset="0"/>
            </a:endParaRPr>
          </a:p>
          <a:p>
            <a:endParaRPr lang="en-GB" sz="4000" b="0" dirty="0">
              <a:solidFill>
                <a:schemeClr val="tx1"/>
              </a:solidFill>
              <a:latin typeface="+mj-lt"/>
            </a:endParaRPr>
          </a:p>
          <a:p>
            <a:endParaRPr lang="en-GB" b="0" dirty="0"/>
          </a:p>
        </p:txBody>
      </p:sp>
    </p:spTree>
    <p:extLst>
      <p:ext uri="{BB962C8B-B14F-4D97-AF65-F5344CB8AC3E}">
        <p14:creationId xmlns:p14="http://schemas.microsoft.com/office/powerpoint/2010/main" val="66849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F0A42-5286-3FF0-A44B-59D75C0E1F3E}"/>
              </a:ext>
            </a:extLst>
          </p:cNvPr>
          <p:cNvSpPr>
            <a:spLocks noGrp="1"/>
          </p:cNvSpPr>
          <p:nvPr>
            <p:ph type="title"/>
          </p:nvPr>
        </p:nvSpPr>
        <p:spPr>
          <a:xfrm>
            <a:off x="1535371" y="1044054"/>
            <a:ext cx="9935571" cy="928618"/>
          </a:xfrm>
        </p:spPr>
        <p:txBody>
          <a:bodyPr>
            <a:normAutofit fontScale="90000"/>
          </a:bodyPr>
          <a:lstStyle/>
          <a:p>
            <a:r>
              <a:rPr lang="en-GB" sz="1800" dirty="0">
                <a:solidFill>
                  <a:srgbClr val="FF0000"/>
                </a:solidFill>
                <a:cs typeface="Times New Roman"/>
              </a:rPr>
              <a:t>Description of Problem: Operators must count out a number of small parts for packaging and shipment</a:t>
            </a:r>
            <a:endParaRPr lang="en-GB" sz="1800" dirty="0">
              <a:solidFill>
                <a:srgbClr val="FF0000"/>
              </a:solidFill>
              <a:ea typeface="Meiryo"/>
              <a:cs typeface="Times New Roman"/>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30F50CB-EC09-35EC-6069-A700677D4296}"/>
              </a:ext>
            </a:extLst>
          </p:cNvPr>
          <p:cNvSpPr txBox="1"/>
          <p:nvPr/>
        </p:nvSpPr>
        <p:spPr>
          <a:xfrm>
            <a:off x="1535371" y="2852382"/>
            <a:ext cx="4296454" cy="400110"/>
          </a:xfrm>
          <a:prstGeom prst="rect">
            <a:avLst/>
          </a:prstGeom>
          <a:noFill/>
        </p:spPr>
        <p:txBody>
          <a:bodyPr wrap="square" lIns="91440" tIns="45720" rIns="91440" bIns="45720" rtlCol="0" anchor="t">
            <a:spAutoFit/>
          </a:bodyPr>
          <a:lstStyle/>
          <a:p>
            <a:r>
              <a:rPr lang="en-GB" sz="1000" b="1" dirty="0"/>
              <a:t>Before improvement</a:t>
            </a:r>
            <a:r>
              <a:rPr lang="en-GB" sz="1000" dirty="0"/>
              <a:t>: Operators make many counting errors. It is very difficult to recognize if a counting error has occurred</a:t>
            </a:r>
            <a:endParaRPr lang="en-GB" sz="1000" dirty="0">
              <a:ea typeface="Meiryo"/>
            </a:endParaRPr>
          </a:p>
        </p:txBody>
      </p:sp>
      <p:sp>
        <p:nvSpPr>
          <p:cNvPr id="19" name="Content Placeholder 2">
            <a:extLst>
              <a:ext uri="{FF2B5EF4-FFF2-40B4-BE49-F238E27FC236}">
                <a16:creationId xmlns:a16="http://schemas.microsoft.com/office/drawing/2014/main" id="{DFA1834E-B793-3274-27AC-30AF3699B797}"/>
              </a:ext>
            </a:extLst>
          </p:cNvPr>
          <p:cNvSpPr>
            <a:spLocks noGrp="1"/>
          </p:cNvSpPr>
          <p:nvPr>
            <p:ph idx="1"/>
          </p:nvPr>
        </p:nvSpPr>
        <p:spPr>
          <a:xfrm>
            <a:off x="5837131" y="2391770"/>
            <a:ext cx="2806594" cy="4206763"/>
          </a:xfrm>
        </p:spPr>
        <p:txBody>
          <a:bodyPr anchor="t">
            <a:normAutofit fontScale="25000" lnSpcReduction="20000"/>
          </a:bodyPr>
          <a:lstStyle/>
          <a:p>
            <a:r>
              <a:rPr lang="en-GB" sz="4000" i="1" dirty="0">
                <a:solidFill>
                  <a:schemeClr val="tx1"/>
                </a:solidFill>
                <a:latin typeface="Meiryo"/>
                <a:ea typeface="Meiryo"/>
                <a:cs typeface="Times New Roman"/>
              </a:rPr>
              <a:t>AFTER IMPROVEMENT</a:t>
            </a:r>
          </a:p>
          <a:p>
            <a:endParaRPr lang="en-GB" sz="4000" i="1" dirty="0">
              <a:solidFill>
                <a:schemeClr val="tx1"/>
              </a:solidFill>
              <a:latin typeface="Meiryo"/>
              <a:ea typeface="Meiryo"/>
              <a:cs typeface="Times New Roman"/>
            </a:endParaRPr>
          </a:p>
          <a:p>
            <a:r>
              <a:rPr lang="en-GB" sz="4000" dirty="0">
                <a:solidFill>
                  <a:schemeClr val="tx1"/>
                </a:solidFill>
                <a:latin typeface="Meiryo"/>
                <a:ea typeface="Meiryo"/>
                <a:cs typeface="Times New Roman"/>
              </a:rPr>
              <a:t>a)Placing sensors on production line that will count each part as it passes on the conveyer</a:t>
            </a:r>
          </a:p>
          <a:p>
            <a:endParaRPr lang="en-GB" sz="4000" dirty="0">
              <a:solidFill>
                <a:schemeClr val="tx1"/>
              </a:solidFill>
              <a:latin typeface="+mj-lt"/>
              <a:ea typeface="Meiryo"/>
              <a:cs typeface="Times New Roman"/>
            </a:endParaRPr>
          </a:p>
          <a:p>
            <a:endParaRPr lang="en-GB" sz="4000" dirty="0">
              <a:solidFill>
                <a:schemeClr val="tx1"/>
              </a:solidFill>
              <a:latin typeface="+mj-lt"/>
              <a:ea typeface="Meiryo"/>
              <a:cs typeface="Times New Roman"/>
            </a:endParaRPr>
          </a:p>
          <a:p>
            <a:r>
              <a:rPr lang="en-GB" sz="4000" dirty="0">
                <a:solidFill>
                  <a:schemeClr val="tx1"/>
                </a:solidFill>
                <a:latin typeface="+mj-lt"/>
                <a:ea typeface="Meiryo"/>
                <a:cs typeface="Times New Roman"/>
              </a:rPr>
              <a:t>b)Providing a weight scale to display exact weight of the container. Scale is calibrated precisely so can differentiate if one piece is missing or is too many.</a:t>
            </a:r>
            <a:endParaRPr lang="en-GB" sz="4000" dirty="0">
              <a:solidFill>
                <a:schemeClr val="tx1"/>
              </a:solidFill>
              <a:ea typeface="Meiryo"/>
              <a:cs typeface="Times New Roman"/>
            </a:endParaRPr>
          </a:p>
          <a:p>
            <a:endParaRPr lang="en-GB" b="0" dirty="0">
              <a:solidFill>
                <a:srgbClr val="404040"/>
              </a:solidFill>
              <a:latin typeface="+mj-lt"/>
              <a:ea typeface="Meiryo"/>
              <a:cs typeface="Times New Roman"/>
            </a:endParaRPr>
          </a:p>
        </p:txBody>
      </p:sp>
      <p:pic>
        <p:nvPicPr>
          <p:cNvPr id="3" name="Picture 2" descr="A person wearing a hat and sunglasses&#10;&#10;Description automatically generated">
            <a:extLst>
              <a:ext uri="{FF2B5EF4-FFF2-40B4-BE49-F238E27FC236}">
                <a16:creationId xmlns:a16="http://schemas.microsoft.com/office/drawing/2014/main" id="{9602932D-1A03-0BD2-0C94-00CDEAD04FE1}"/>
              </a:ext>
            </a:extLst>
          </p:cNvPr>
          <p:cNvPicPr>
            <a:picLocks noChangeAspect="1"/>
          </p:cNvPicPr>
          <p:nvPr/>
        </p:nvPicPr>
        <p:blipFill>
          <a:blip r:embed="rId2"/>
          <a:stretch>
            <a:fillRect/>
          </a:stretch>
        </p:blipFill>
        <p:spPr>
          <a:xfrm>
            <a:off x="1532267" y="3425137"/>
            <a:ext cx="2628900" cy="3343275"/>
          </a:xfrm>
          <a:prstGeom prst="rect">
            <a:avLst/>
          </a:prstGeom>
        </p:spPr>
      </p:pic>
      <p:pic>
        <p:nvPicPr>
          <p:cNvPr id="4" name="Picture 3" descr="A close-up of a metal beam&#10;&#10;Description automatically generated">
            <a:extLst>
              <a:ext uri="{FF2B5EF4-FFF2-40B4-BE49-F238E27FC236}">
                <a16:creationId xmlns:a16="http://schemas.microsoft.com/office/drawing/2014/main" id="{00F08BE4-65D3-8547-6E4F-CF7F354E951A}"/>
              </a:ext>
            </a:extLst>
          </p:cNvPr>
          <p:cNvPicPr>
            <a:picLocks noChangeAspect="1"/>
          </p:cNvPicPr>
          <p:nvPr/>
        </p:nvPicPr>
        <p:blipFill>
          <a:blip r:embed="rId3"/>
          <a:stretch>
            <a:fillRect/>
          </a:stretch>
        </p:blipFill>
        <p:spPr>
          <a:xfrm>
            <a:off x="9298328" y="2559091"/>
            <a:ext cx="1948407" cy="1730174"/>
          </a:xfrm>
          <a:prstGeom prst="rect">
            <a:avLst/>
          </a:prstGeom>
        </p:spPr>
      </p:pic>
      <p:pic>
        <p:nvPicPr>
          <p:cNvPr id="5" name="Picture 4" descr="A red container on a scale&#10;&#10;Description automatically generated">
            <a:extLst>
              <a:ext uri="{FF2B5EF4-FFF2-40B4-BE49-F238E27FC236}">
                <a16:creationId xmlns:a16="http://schemas.microsoft.com/office/drawing/2014/main" id="{4DF2A5A4-60E4-2C17-FB4D-00D9FD6CE4C6}"/>
              </a:ext>
            </a:extLst>
          </p:cNvPr>
          <p:cNvPicPr>
            <a:picLocks noChangeAspect="1"/>
          </p:cNvPicPr>
          <p:nvPr/>
        </p:nvPicPr>
        <p:blipFill>
          <a:blip r:embed="rId4"/>
          <a:stretch>
            <a:fillRect/>
          </a:stretch>
        </p:blipFill>
        <p:spPr>
          <a:xfrm>
            <a:off x="9149725" y="4413510"/>
            <a:ext cx="2100927" cy="1744523"/>
          </a:xfrm>
          <a:prstGeom prst="rect">
            <a:avLst/>
          </a:prstGeom>
        </p:spPr>
      </p:pic>
    </p:spTree>
    <p:extLst>
      <p:ext uri="{BB962C8B-B14F-4D97-AF65-F5344CB8AC3E}">
        <p14:creationId xmlns:p14="http://schemas.microsoft.com/office/powerpoint/2010/main" val="217225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F0A42-5286-3FF0-A44B-59D75C0E1F3E}"/>
              </a:ext>
            </a:extLst>
          </p:cNvPr>
          <p:cNvSpPr>
            <a:spLocks noGrp="1"/>
          </p:cNvSpPr>
          <p:nvPr>
            <p:ph type="title"/>
          </p:nvPr>
        </p:nvSpPr>
        <p:spPr>
          <a:xfrm>
            <a:off x="1535371" y="1044054"/>
            <a:ext cx="9935571" cy="928618"/>
          </a:xfrm>
        </p:spPr>
        <p:txBody>
          <a:bodyPr>
            <a:normAutofit fontScale="90000"/>
          </a:bodyPr>
          <a:lstStyle/>
          <a:p>
            <a:r>
              <a:rPr lang="en-GB" sz="1800" dirty="0">
                <a:solidFill>
                  <a:srgbClr val="FF0000"/>
                </a:solidFill>
                <a:cs typeface="Times New Roman"/>
              </a:rPr>
              <a:t>Description of Problem: Vehicles are parked in the garage after an excursion</a:t>
            </a:r>
            <a:endParaRPr lang="en-GB" sz="1800"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DFA1834E-B793-3274-27AC-30AF3699B797}"/>
              </a:ext>
            </a:extLst>
          </p:cNvPr>
          <p:cNvSpPr>
            <a:spLocks noGrp="1"/>
          </p:cNvSpPr>
          <p:nvPr>
            <p:ph idx="1"/>
          </p:nvPr>
        </p:nvSpPr>
        <p:spPr>
          <a:xfrm>
            <a:off x="6781304" y="2190489"/>
            <a:ext cx="4693487" cy="1960255"/>
          </a:xfrm>
        </p:spPr>
        <p:txBody>
          <a:bodyPr anchor="t">
            <a:normAutofit fontScale="92500"/>
          </a:bodyPr>
          <a:lstStyle/>
          <a:p>
            <a:r>
              <a:rPr lang="en-GB" sz="1200" dirty="0">
                <a:solidFill>
                  <a:schemeClr val="tx1"/>
                </a:solidFill>
                <a:ea typeface="Meiryo"/>
              </a:rPr>
              <a:t>After Improvement </a:t>
            </a:r>
            <a:r>
              <a:rPr lang="en-GB" sz="1200" b="0" dirty="0">
                <a:solidFill>
                  <a:schemeClr val="tx1"/>
                </a:solidFill>
                <a:latin typeface="Times New Roman"/>
                <a:ea typeface="Meiryo"/>
                <a:cs typeface="Times New Roman"/>
              </a:rPr>
              <a:t>Install proximity sensor at each parking space with light indicator which driver can see. These sensors detect the distance between the car and walls reduce chance of bumps. Light indicator is placed in visible location to guide driver how far to pull in. This method will ensure that vehicle is parked in right position preventing damage to car, wall or garage doors.</a:t>
            </a:r>
            <a:endParaRPr lang="en-US">
              <a:solidFill>
                <a:schemeClr val="tx1"/>
              </a:solidFill>
              <a:ea typeface="Meiryo"/>
            </a:endParaRPr>
          </a:p>
          <a:p>
            <a:endParaRPr lang="en-GB" sz="1200" b="0" dirty="0">
              <a:solidFill>
                <a:schemeClr val="tx1"/>
              </a:solidFill>
              <a:latin typeface="Times New Roman"/>
              <a:ea typeface="Meiryo"/>
              <a:cs typeface="Times New Roman"/>
            </a:endParaRPr>
          </a:p>
          <a:p>
            <a:endParaRPr lang="en-GB" sz="1200" b="0" dirty="0">
              <a:solidFill>
                <a:srgbClr val="000000"/>
              </a:solidFill>
              <a:latin typeface="Times New Roman"/>
              <a:ea typeface="Meiryo"/>
              <a:cs typeface="Times New Roman"/>
            </a:endParaRPr>
          </a:p>
          <a:p>
            <a:endParaRPr lang="en-GB" sz="1200" b="0" dirty="0">
              <a:solidFill>
                <a:srgbClr val="000000"/>
              </a:solidFill>
              <a:latin typeface="Times New Roman"/>
              <a:ea typeface="Meiryo"/>
              <a:cs typeface="Times New Roman"/>
            </a:endParaRPr>
          </a:p>
          <a:p>
            <a:endParaRPr lang="en-GB" b="0" dirty="0">
              <a:ea typeface="Meiryo"/>
            </a:endParaRPr>
          </a:p>
        </p:txBody>
      </p:sp>
      <p:sp>
        <p:nvSpPr>
          <p:cNvPr id="3" name="TextBox 2">
            <a:extLst>
              <a:ext uri="{FF2B5EF4-FFF2-40B4-BE49-F238E27FC236}">
                <a16:creationId xmlns:a16="http://schemas.microsoft.com/office/drawing/2014/main" id="{19F130F9-B286-7A12-D9C6-9F7EACCFFCD6}"/>
              </a:ext>
            </a:extLst>
          </p:cNvPr>
          <p:cNvSpPr txBox="1"/>
          <p:nvPr/>
        </p:nvSpPr>
        <p:spPr>
          <a:xfrm>
            <a:off x="1073140" y="2380006"/>
            <a:ext cx="465162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ea typeface="Meiryo"/>
                <a:cs typeface="Times New Roman"/>
              </a:rPr>
              <a:t>Before improvement:</a:t>
            </a:r>
            <a:r>
              <a:rPr lang="en-US" sz="1200" dirty="0">
                <a:latin typeface="Times New Roman"/>
                <a:ea typeface="Meiryo"/>
                <a:cs typeface="Times New Roman"/>
              </a:rPr>
              <a:t> The available parking space may be limited, requiring accurate positioning of the vehicle. With the sloping hood of the vehicle, it is difficult to accurately judge the position of the bumpers. Drivers may bump into walls or cabinets if they pull in too far, or the garage door may hit the car if they do not pull in far enough</a:t>
            </a:r>
          </a:p>
        </p:txBody>
      </p:sp>
      <p:pic>
        <p:nvPicPr>
          <p:cNvPr id="21" name="Picture 20" descr="A cartoon of a person driving a car&#10;&#10;Description automatically generated">
            <a:extLst>
              <a:ext uri="{FF2B5EF4-FFF2-40B4-BE49-F238E27FC236}">
                <a16:creationId xmlns:a16="http://schemas.microsoft.com/office/drawing/2014/main" id="{1B0B0320-FDAD-E427-0BB4-25D8C378CBF3}"/>
              </a:ext>
            </a:extLst>
          </p:cNvPr>
          <p:cNvPicPr>
            <a:picLocks noChangeAspect="1"/>
          </p:cNvPicPr>
          <p:nvPr/>
        </p:nvPicPr>
        <p:blipFill>
          <a:blip r:embed="rId2"/>
          <a:stretch>
            <a:fillRect/>
          </a:stretch>
        </p:blipFill>
        <p:spPr>
          <a:xfrm>
            <a:off x="1245966" y="3833933"/>
            <a:ext cx="3314700" cy="2257425"/>
          </a:xfrm>
          <a:prstGeom prst="rect">
            <a:avLst/>
          </a:prstGeom>
        </p:spPr>
      </p:pic>
      <p:pic>
        <p:nvPicPr>
          <p:cNvPr id="6" name="Picture 5" descr="A close-up of a traffic light&#10;&#10;Description automatically generated">
            <a:extLst>
              <a:ext uri="{FF2B5EF4-FFF2-40B4-BE49-F238E27FC236}">
                <a16:creationId xmlns:a16="http://schemas.microsoft.com/office/drawing/2014/main" id="{169A93AF-2CFA-987A-5CEC-3EAA8E15337D}"/>
              </a:ext>
            </a:extLst>
          </p:cNvPr>
          <p:cNvPicPr>
            <a:picLocks noChangeAspect="1"/>
          </p:cNvPicPr>
          <p:nvPr/>
        </p:nvPicPr>
        <p:blipFill>
          <a:blip r:embed="rId3"/>
          <a:stretch>
            <a:fillRect/>
          </a:stretch>
        </p:blipFill>
        <p:spPr>
          <a:xfrm>
            <a:off x="6781800" y="4152900"/>
            <a:ext cx="1968500" cy="1943100"/>
          </a:xfrm>
          <a:prstGeom prst="rect">
            <a:avLst/>
          </a:prstGeom>
        </p:spPr>
      </p:pic>
    </p:spTree>
    <p:extLst>
      <p:ext uri="{BB962C8B-B14F-4D97-AF65-F5344CB8AC3E}">
        <p14:creationId xmlns:p14="http://schemas.microsoft.com/office/powerpoint/2010/main" val="3668416711"/>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923D3AA1F6F142AF6AFB93C58223F8" ma:contentTypeVersion="10" ma:contentTypeDescription="Create a new document." ma:contentTypeScope="" ma:versionID="b189a95ee7083012de6e78a1471fcb43">
  <xsd:schema xmlns:xsd="http://www.w3.org/2001/XMLSchema" xmlns:xs="http://www.w3.org/2001/XMLSchema" xmlns:p="http://schemas.microsoft.com/office/2006/metadata/properties" xmlns:ns3="c32cfa49-4f2f-4fb0-bd6a-b300b95a991f" targetNamespace="http://schemas.microsoft.com/office/2006/metadata/properties" ma:root="true" ma:fieldsID="9690dec2de34407711ba1c4b994dec8e" ns3:_="">
    <xsd:import namespace="c32cfa49-4f2f-4fb0-bd6a-b300b95a991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2cfa49-4f2f-4fb0-bd6a-b300b95a991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32cfa49-4f2f-4fb0-bd6a-b300b95a991f" xsi:nil="true"/>
  </documentManagement>
</p:properties>
</file>

<file path=customXml/itemProps1.xml><?xml version="1.0" encoding="utf-8"?>
<ds:datastoreItem xmlns:ds="http://schemas.openxmlformats.org/officeDocument/2006/customXml" ds:itemID="{A40E35D4-1667-4B6A-98E1-C046229E3CD0}">
  <ds:schemaRefs>
    <ds:schemaRef ds:uri="http://schemas.microsoft.com/sharepoint/v3/contenttype/forms"/>
  </ds:schemaRefs>
</ds:datastoreItem>
</file>

<file path=customXml/itemProps2.xml><?xml version="1.0" encoding="utf-8"?>
<ds:datastoreItem xmlns:ds="http://schemas.openxmlformats.org/officeDocument/2006/customXml" ds:itemID="{5425473E-D971-487D-8FBF-C4618A4C2E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2cfa49-4f2f-4fb0-bd6a-b300b95a99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8EA814-ACCE-433F-AA5F-AA6712AE9D15}">
  <ds:schemaRefs>
    <ds:schemaRef ds:uri="http://purl.org/dc/dcmitype/"/>
    <ds:schemaRef ds:uri="http://schemas.microsoft.com/office/2006/documentManagement/types"/>
    <ds:schemaRef ds:uri="http://purl.org/dc/elements/1.1/"/>
    <ds:schemaRef ds:uri="http://schemas.microsoft.com/office/2006/metadata/properties"/>
    <ds:schemaRef ds:uri="c32cfa49-4f2f-4fb0-bd6a-b300b95a991f"/>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164</TotalTime>
  <Words>898</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Meiryo</vt:lpstr>
      <vt:lpstr>Meiryo UI</vt:lpstr>
      <vt:lpstr>Arial</vt:lpstr>
      <vt:lpstr>Corbel</vt:lpstr>
      <vt:lpstr>Times New Roman</vt:lpstr>
      <vt:lpstr>ShojiVTI</vt:lpstr>
      <vt:lpstr>Error Proofing</vt:lpstr>
      <vt:lpstr>Description of Problem: The barcode is installed upside down, causing issues.</vt:lpstr>
      <vt:lpstr>Description of Problem: Drive pins are processed in a high-volume manufacturing process.</vt:lpstr>
      <vt:lpstr>Problem: Washers left out before Tightening  Description of Problem: Operator adds washer and nut, then tightens using an automatic nut driver</vt:lpstr>
      <vt:lpstr>Description of Problem: Wrong samples sent to a wrong department.</vt:lpstr>
      <vt:lpstr>Description of Problem: Operators must count out a number of small parts for packaging and shipment</vt:lpstr>
      <vt:lpstr>Description of Problem: Vehicles are parked in the garage after an excursion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Balazs Barcza</dc:creator>
  <cp:lastModifiedBy>Justyna Skiba - STUDENT</cp:lastModifiedBy>
  <cp:revision>252</cp:revision>
  <dcterms:created xsi:type="dcterms:W3CDTF">2024-12-15T12:47:10Z</dcterms:created>
  <dcterms:modified xsi:type="dcterms:W3CDTF">2025-01-03T19:49:33Z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0x010100E6923D3AA1F6F142AF6AFB93C58223F8</vt:lpwstr>
  </property>
</Properties>
</file>