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5" r:id="rId6"/>
    <p:sldId id="261" r:id="rId7"/>
    <p:sldId id="262" r:id="rId8"/>
    <p:sldId id="263" r:id="rId9"/>
    <p:sldId id="264" r:id="rId10"/>
    <p:sldId id="26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368"/>
    <a:srgbClr val="FF66CC"/>
    <a:srgbClr val="FF9900"/>
    <a:srgbClr val="FF67AC"/>
    <a:srgbClr val="CC0099"/>
    <a:srgbClr val="FFDC47"/>
    <a:srgbClr val="5EEC3C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AE2DD-1279-4643-9B62-C68BCF300DE4}" v="2" dt="2024-12-27T16:05:35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9B058-70BF-4C79-80D8-ED8C5C2E807A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C2AFF-F4AC-40BA-A210-A5386E09C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2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55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1670" y="2571750"/>
            <a:ext cx="6121436" cy="137434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66CC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040" y="1350110"/>
            <a:ext cx="6108829" cy="1068935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E11748E8-0D2F-490E-B4FB-7C641BF045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8246070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66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502815"/>
            <a:ext cx="8246070" cy="320680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433880"/>
            <a:ext cx="6108200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66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198559"/>
            <a:ext cx="6108200" cy="3511061"/>
          </a:xfrm>
        </p:spPr>
        <p:txBody>
          <a:bodyPr/>
          <a:lstStyle>
            <a:lvl1pPr>
              <a:defRPr sz="2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433880"/>
            <a:ext cx="8246071" cy="610820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FF66C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870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870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88B1-84D0-4669-AE30-D126DEDA2D5E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55" y="2724455"/>
            <a:ext cx="6413610" cy="106893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sz="3100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Cell Line Development for Biopharmaceutical Manufacturing: A Review of Recent Advances and the Productivity Gains Achieved</a:t>
            </a:r>
            <a:br>
              <a:rPr lang="en-GB" dirty="0"/>
            </a:br>
            <a:br>
              <a:rPr lang="en-GB" dirty="0"/>
            </a:br>
            <a:r>
              <a:rPr lang="en-GB" sz="2000" dirty="0"/>
              <a:t>Justyna Skiba S00274779 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55" y="739290"/>
            <a:ext cx="6108829" cy="1068935"/>
          </a:xfrm>
        </p:spPr>
        <p:txBody>
          <a:bodyPr anchor="b"/>
          <a:lstStyle/>
          <a:p>
            <a:r>
              <a:rPr lang="en-GB" dirty="0"/>
              <a:t>STUDENT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E52CB4-7EB6-4E96-F4E8-AD245B1E6A10}"/>
              </a:ext>
            </a:extLst>
          </p:cNvPr>
          <p:cNvSpPr txBox="1">
            <a:spLocks/>
          </p:cNvSpPr>
          <p:nvPr/>
        </p:nvSpPr>
        <p:spPr>
          <a:xfrm>
            <a:off x="448964" y="2419045"/>
            <a:ext cx="8246071" cy="61082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n>
                  <a:solidFill>
                    <a:srgbClr val="731368"/>
                  </a:solidFill>
                </a:ln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Overview:</a:t>
            </a:r>
          </a:p>
          <a:p>
            <a:pPr marL="0" indent="0">
              <a:buNone/>
            </a:pPr>
            <a:r>
              <a:rPr lang="en-GB" sz="1400" dirty="0"/>
              <a:t>Transition from basic cell lines to precision-based methods. 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2000" b="1" dirty="0"/>
              <a:t>Significance:</a:t>
            </a:r>
          </a:p>
          <a:p>
            <a:pPr marL="0" indent="0">
              <a:buNone/>
            </a:pPr>
            <a:r>
              <a:rPr lang="en-GB" sz="1400" dirty="0"/>
              <a:t>product yields,  time-to-market, and product quality.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965" y="433880"/>
            <a:ext cx="7329840" cy="572644"/>
          </a:xfrm>
        </p:spPr>
        <p:txBody>
          <a:bodyPr>
            <a:normAutofit fontScale="90000"/>
          </a:bodyPr>
          <a:lstStyle/>
          <a:p>
            <a:r>
              <a:rPr lang="en-GB" dirty="0"/>
              <a:t>Traditional Methods and Limitations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Traditional Methods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Limitations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 Editing Technologies</a:t>
            </a:r>
            <a:br>
              <a:rPr lang="en-US" b="1" dirty="0"/>
            </a:br>
            <a:r>
              <a:rPr lang="en-GB" dirty="0"/>
              <a:t>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36879" y="1502815"/>
            <a:ext cx="7547336" cy="320680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CRISPR-Cas9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31328E-21AD-C074-31FD-90DF7BD47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130" y="1960930"/>
            <a:ext cx="3849875" cy="25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1FA2-D66C-511F-3074-E68A5C55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E4D1B5-8150-8A27-143A-50E15D62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Advanced Cell Culture Systems</a:t>
            </a:r>
            <a:br>
              <a:rPr lang="en-US" b="1" dirty="0"/>
            </a:br>
            <a:r>
              <a:rPr lang="en-GB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F50AB-C3F3-FE56-8BDD-625FD46B1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1502815"/>
            <a:ext cx="7547336" cy="320680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3D cell culture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algn="l"/>
            <a:r>
              <a:rPr lang="en-US" b="1" dirty="0"/>
              <a:t>Perfusion </a:t>
            </a:r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  <a:p>
            <a:pPr marL="0" indent="0" algn="l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457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F119-5C18-AB58-56DB-2F9FA146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C8BF0-2A67-33CB-DB51-50B14284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Omics Technologies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74003-F537-2DF0-DBAD-F3087F6D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1502815"/>
            <a:ext cx="7547336" cy="320680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Overview</a:t>
            </a: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b="1" dirty="0"/>
              <a:t>Applications</a:t>
            </a:r>
          </a:p>
          <a:p>
            <a:pPr marL="0" indent="0" algn="l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595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5EBE4-0D39-AFA4-CDE0-8780B8FA3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8F6FE-807C-39B4-953F-4820721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n>
                  <a:solidFill>
                    <a:schemeClr val="accent2">
                      <a:lumMod val="50000"/>
                    </a:schemeClr>
                  </a:solidFill>
                </a:ln>
              </a:rPr>
              <a:t>Automation and High-Throughput Screening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F9FC0-1B6B-F61C-F67F-DC00FDE8E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879" y="1502815"/>
            <a:ext cx="7547336" cy="3206805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Key Innovations</a:t>
            </a:r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marL="0" indent="0" algn="l">
              <a:buNone/>
            </a:pPr>
            <a:endParaRPr lang="en-US" sz="2000" dirty="0"/>
          </a:p>
          <a:p>
            <a:pPr algn="l"/>
            <a:r>
              <a:rPr lang="en-US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86771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A8461-7958-94DE-597B-E73E0DD20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71A788-F935-F32D-8C85-ECDD46E4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433880"/>
            <a:ext cx="7329840" cy="57264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Productivity Gains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4ECFE6-B0C3-5695-0FE8-8DCD17D0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dirty="0"/>
              <a:t>Increased Yields</a:t>
            </a:r>
          </a:p>
          <a:p>
            <a:endParaRPr lang="en-GB" b="1" dirty="0"/>
          </a:p>
          <a:p>
            <a:r>
              <a:rPr lang="en-GB" b="1" dirty="0"/>
              <a:t>Reduced Time-to-Market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Improved Product Quality</a:t>
            </a:r>
          </a:p>
        </p:txBody>
      </p:sp>
    </p:spTree>
    <p:extLst>
      <p:ext uri="{BB962C8B-B14F-4D97-AF65-F5344CB8AC3E}">
        <p14:creationId xmlns:p14="http://schemas.microsoft.com/office/powerpoint/2010/main" val="42360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38090-180A-51EA-7AF5-001AC7B33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AEC1-2830-7604-E656-148B5B6E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260" y="59502"/>
            <a:ext cx="3054100" cy="1068935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Conclusion</a:t>
            </a:r>
            <a:br>
              <a:rPr lang="en-GB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76B81-6525-D3A3-3EC4-DF5399C90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525" y="1197406"/>
            <a:ext cx="5538116" cy="3512214"/>
          </a:xfrm>
        </p:spPr>
        <p:txBody>
          <a:bodyPr anchor="b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Key Takeaways:</a:t>
            </a:r>
          </a:p>
          <a:p>
            <a:r>
              <a:rPr lang="en-GB" sz="2100" dirty="0"/>
              <a:t>Advancements have transformed cell line development, ensuring cost-efficiency and quality. CRISPR, 3D culture, omics, and automation are pivotal.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Future Directions:</a:t>
            </a:r>
          </a:p>
          <a:p>
            <a:r>
              <a:rPr lang="en-GB" sz="1900" dirty="0"/>
              <a:t>Further optimization of AI tools, omics technologies, and perfusion culture scalability.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7110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On-screen Show (16:9)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Cell Line Development for Biopharmaceutical Manufacturing: A Review of Recent Advances and the Productivity Gains Achieved  Justyna Skiba S00274779  </vt:lpstr>
      <vt:lpstr>Introduction</vt:lpstr>
      <vt:lpstr>Traditional Methods and Limitations</vt:lpstr>
      <vt:lpstr>Gene Editing Technologies  </vt:lpstr>
      <vt:lpstr>Advanced Cell Culture Systems  </vt:lpstr>
      <vt:lpstr>Omics Technologies</vt:lpstr>
      <vt:lpstr>Automation and High-Throughput Screening</vt:lpstr>
      <vt:lpstr>Productivity Gains</vt:lpstr>
      <vt:lpstr>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2017-08-30T02:18:03Z</dcterms:created>
  <dcterms:modified xsi:type="dcterms:W3CDTF">2025-01-03T20:03:02Z</dcterms:modified>
</cp:coreProperties>
</file>