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3" r:id="rId5"/>
    <p:sldId id="264" r:id="rId6"/>
    <p:sldId id="261" r:id="rId7"/>
    <p:sldId id="265" r:id="rId8"/>
    <p:sldId id="26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5A5765"/>
    <a:srgbClr val="6C1A00"/>
    <a:srgbClr val="A40000"/>
    <a:srgbClr val="C46940"/>
    <a:srgbClr val="C00000"/>
    <a:srgbClr val="003296"/>
    <a:srgbClr val="007033"/>
    <a:srgbClr val="990099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2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553" y="3222383"/>
            <a:ext cx="7968893" cy="91623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553" y="4138613"/>
            <a:ext cx="7968893" cy="610820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FFFF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1044700"/>
            <a:ext cx="8246070" cy="916230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960930"/>
            <a:ext cx="8246070" cy="2806333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920" y="504569"/>
            <a:ext cx="658288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751" y="1420799"/>
            <a:ext cx="6566315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99" y="1055327"/>
            <a:ext cx="8076896" cy="899452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459" y="196092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459" y="243332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7580" y="196092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7580" y="243332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1502815"/>
            <a:ext cx="7968893" cy="916230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comparison of the traditional approach to pharmaceutical development to the Quality by Design (QbD) approach</a:t>
            </a:r>
            <a:br>
              <a:rPr lang="en-GB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GB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700" b="0" i="0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Google Sans Text"/>
              </a:rPr>
              <a:t>A Comparative Analysis</a:t>
            </a:r>
            <a:endParaRPr lang="en-US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7553" y="3946095"/>
            <a:ext cx="7968893" cy="610820"/>
          </a:xfrm>
        </p:spPr>
        <p:txBody>
          <a:bodyPr/>
          <a:lstStyle/>
          <a:p>
            <a:r>
              <a:rPr lang="en-US" sz="1800" b="1" dirty="0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</a:rPr>
              <a:t>Justyna Skiba S00274779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Traditional Approach: Established, time-consuming, and reactive.</a:t>
            </a:r>
          </a:p>
          <a:p>
            <a:r>
              <a:rPr lang="en-GB" dirty="0"/>
              <a:t>Quality by Design (QbD): Modern, proactive, and science-based.</a:t>
            </a:r>
          </a:p>
          <a:p>
            <a:r>
              <a:rPr lang="en-GB" dirty="0"/>
              <a:t>Objective: Compare these methodologies across process understanding, control strategies, risk management, and regulatory compliance.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Traditional Approach Overview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42460" y="1954779"/>
            <a:ext cx="8305280" cy="2907546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Timeline: 12–15 years for development</a:t>
            </a:r>
          </a:p>
          <a:p>
            <a:pPr algn="l"/>
            <a:r>
              <a:rPr lang="en-US" sz="1800" dirty="0"/>
              <a:t>Stages:</a:t>
            </a:r>
          </a:p>
          <a:p>
            <a:pPr algn="l"/>
            <a:endParaRPr lang="en-US" sz="1800" u="sng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Challenges: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F217F873-57D2-143B-59B3-3FA43ACD620A}"/>
              </a:ext>
            </a:extLst>
          </p:cNvPr>
          <p:cNvSpPr txBox="1">
            <a:spLocks/>
          </p:cNvSpPr>
          <p:nvPr/>
        </p:nvSpPr>
        <p:spPr>
          <a:xfrm>
            <a:off x="2134300" y="2419045"/>
            <a:ext cx="2437700" cy="120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/>
              <a:t>Discovery</a:t>
            </a:r>
          </a:p>
          <a:p>
            <a:pPr algn="l"/>
            <a:r>
              <a:rPr lang="en-US" sz="1100" dirty="0"/>
              <a:t>Preclinical Research</a:t>
            </a:r>
          </a:p>
          <a:p>
            <a:pPr algn="l"/>
            <a:r>
              <a:rPr lang="en-US" sz="1100" dirty="0"/>
              <a:t>Clinical Trials (Phases I–III)</a:t>
            </a:r>
          </a:p>
          <a:p>
            <a:pPr algn="l"/>
            <a:r>
              <a:rPr lang="en-US" sz="1100" dirty="0"/>
              <a:t>Regulatory Review &amp; Approval</a:t>
            </a:r>
          </a:p>
          <a:p>
            <a:pPr algn="l"/>
            <a:r>
              <a:rPr lang="en-US" sz="1100" dirty="0"/>
              <a:t>Post-Market Surveillance</a:t>
            </a:r>
          </a:p>
          <a:p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0659AC68-6B13-E9F5-FE43-2927C81E3E06}"/>
              </a:ext>
            </a:extLst>
          </p:cNvPr>
          <p:cNvSpPr txBox="1">
            <a:spLocks/>
          </p:cNvSpPr>
          <p:nvPr/>
        </p:nvSpPr>
        <p:spPr>
          <a:xfrm>
            <a:off x="2128720" y="3766579"/>
            <a:ext cx="2443280" cy="106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dirty="0"/>
              <a:t>High failure rates (90% in clinical trials).</a:t>
            </a:r>
          </a:p>
          <a:p>
            <a:pPr algn="l"/>
            <a:r>
              <a:rPr lang="en-GB" sz="1100" dirty="0"/>
              <a:t>Reactive risk management.</a:t>
            </a:r>
          </a:p>
          <a:p>
            <a:pPr algn="l"/>
            <a:r>
              <a:rPr lang="en-GB" sz="1100" dirty="0"/>
              <a:t>Focus on end-product testing.</a:t>
            </a:r>
          </a:p>
          <a:p>
            <a:pPr algn="l"/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4982-5D1A-F6D9-CF6D-3683D2B1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D0ABC0-CF91-DD4D-FCC8-96A77685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185593"/>
            <a:ext cx="8076896" cy="899452"/>
          </a:xfrm>
        </p:spPr>
        <p:txBody>
          <a:bodyPr>
            <a:normAutofit/>
          </a:bodyPr>
          <a:lstStyle/>
          <a:p>
            <a:r>
              <a:rPr lang="en-GB" dirty="0"/>
              <a:t>Quality by Design (QbD) Overview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9AFC57-B1C5-E64C-2E36-F030F2E09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460" y="2113635"/>
            <a:ext cx="8305280" cy="2748689"/>
          </a:xfrm>
        </p:spPr>
        <p:txBody>
          <a:bodyPr>
            <a:normAutofit/>
          </a:bodyPr>
          <a:lstStyle/>
          <a:p>
            <a:pPr algn="l"/>
            <a:r>
              <a:rPr lang="en-GB" sz="1400" dirty="0"/>
              <a:t>Definition: Systematic development based on predefined objectives and process understanding</a:t>
            </a:r>
          </a:p>
          <a:p>
            <a:pPr marL="0" indent="0" algn="l">
              <a:buNone/>
            </a:pPr>
            <a:endParaRPr lang="en-US" sz="1400" dirty="0"/>
          </a:p>
          <a:p>
            <a:pPr algn="l"/>
            <a:r>
              <a:rPr lang="en-US" sz="1400" dirty="0"/>
              <a:t>Key Components:</a:t>
            </a:r>
          </a:p>
          <a:p>
            <a:pPr algn="l"/>
            <a:endParaRPr lang="en-US" sz="1800" u="sng" dirty="0"/>
          </a:p>
          <a:p>
            <a:pPr marL="0" indent="0" algn="l">
              <a:buNone/>
            </a:pPr>
            <a:endParaRPr lang="en-US" sz="1800" dirty="0"/>
          </a:p>
          <a:p>
            <a:pPr algn="l"/>
            <a:endParaRPr lang="en-GB" sz="1400" dirty="0"/>
          </a:p>
          <a:p>
            <a:pPr algn="l"/>
            <a:r>
              <a:rPr lang="en-GB" sz="1400" dirty="0"/>
              <a:t>Advantages</a:t>
            </a:r>
            <a:r>
              <a:rPr lang="en-US" sz="1800" dirty="0"/>
              <a:t>: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EFF3B40-CBB7-B5C8-5EAE-31323035F850}"/>
              </a:ext>
            </a:extLst>
          </p:cNvPr>
          <p:cNvSpPr txBox="1">
            <a:spLocks/>
          </p:cNvSpPr>
          <p:nvPr/>
        </p:nvSpPr>
        <p:spPr>
          <a:xfrm>
            <a:off x="2642253" y="2796814"/>
            <a:ext cx="2748690" cy="1139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Quality Target Product Profile</a:t>
            </a:r>
          </a:p>
          <a:p>
            <a:pPr algn="l"/>
            <a:r>
              <a:rPr lang="en-US" dirty="0"/>
              <a:t> (QTPP)Critical Quality Attributes</a:t>
            </a:r>
          </a:p>
          <a:p>
            <a:pPr algn="l"/>
            <a:r>
              <a:rPr lang="en-US" dirty="0"/>
              <a:t> (CQAs)Critical Material Attributes</a:t>
            </a:r>
          </a:p>
          <a:p>
            <a:pPr algn="l"/>
            <a:r>
              <a:rPr lang="en-US" dirty="0"/>
              <a:t> (CMAs) &amp; Critical Process</a:t>
            </a:r>
          </a:p>
          <a:p>
            <a:pPr algn="l"/>
            <a:r>
              <a:rPr lang="en-US" dirty="0"/>
              <a:t> Parameters (CPPs)Risk Assessment</a:t>
            </a:r>
          </a:p>
          <a:p>
            <a:pPr algn="l"/>
            <a:r>
              <a:rPr lang="en-US" dirty="0"/>
              <a:t> Tools (e.g., FMEA)Design of Experiments (DoE)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81BD9CE-2A17-4E73-3945-28C4A022DB18}"/>
              </a:ext>
            </a:extLst>
          </p:cNvPr>
          <p:cNvSpPr txBox="1">
            <a:spLocks/>
          </p:cNvSpPr>
          <p:nvPr/>
        </p:nvSpPr>
        <p:spPr>
          <a:xfrm>
            <a:off x="2642253" y="4153367"/>
            <a:ext cx="2443280" cy="106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dirty="0"/>
              <a:t>Shortened timelines</a:t>
            </a:r>
          </a:p>
          <a:p>
            <a:pPr algn="l"/>
            <a:r>
              <a:rPr lang="en-GB" sz="1100" dirty="0"/>
              <a:t>Improved product quality</a:t>
            </a:r>
          </a:p>
          <a:p>
            <a:pPr algn="l"/>
            <a:r>
              <a:rPr lang="en-GB" sz="1100" dirty="0"/>
              <a:t>Flexible regulatory compliance</a:t>
            </a: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72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A3B46-31D8-13B4-55FD-FCC807B5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ED1348-DBEB-835C-92AF-E238F1AF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442" y="95138"/>
            <a:ext cx="6591115" cy="692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GB" dirty="0"/>
              <a:t>Comparison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A20237-A32F-A524-CBC4-2FAF6DE9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605" y="1044701"/>
            <a:ext cx="7473395" cy="3970330"/>
          </a:xfrm>
        </p:spPr>
        <p:txBody>
          <a:bodyPr>
            <a:normAutofit/>
          </a:bodyPr>
          <a:lstStyle/>
          <a:p>
            <a:r>
              <a:rPr lang="en-GB" sz="1000" b="1" dirty="0"/>
              <a:t>Process Understanding:</a:t>
            </a:r>
          </a:p>
          <a:p>
            <a:endParaRPr lang="en-GB" sz="1000" dirty="0"/>
          </a:p>
          <a:p>
            <a:endParaRPr lang="en-GB" sz="1000" dirty="0"/>
          </a:p>
          <a:p>
            <a:pPr marL="0" indent="0">
              <a:buNone/>
            </a:pPr>
            <a:endParaRPr lang="en-GB" sz="1000" dirty="0"/>
          </a:p>
          <a:p>
            <a:pPr marL="0" indent="0">
              <a:buNone/>
            </a:pPr>
            <a:endParaRPr lang="en-GB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Control Strategies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Risk Management: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endParaRPr lang="en-GB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1" dirty="0"/>
              <a:t>Regulatory Compliance: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050" dirty="0"/>
          </a:p>
          <a:p>
            <a:pPr>
              <a:buFont typeface="Arial" panose="020B0604020202020204" pitchFamily="34" charset="0"/>
              <a:buChar char="•"/>
            </a:pPr>
            <a:endParaRPr lang="en-GB" sz="105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0F539AE-B427-05C0-57C6-06772E83227A}"/>
              </a:ext>
            </a:extLst>
          </p:cNvPr>
          <p:cNvSpPr txBox="1">
            <a:spLocks/>
          </p:cNvSpPr>
          <p:nvPr/>
        </p:nvSpPr>
        <p:spPr>
          <a:xfrm>
            <a:off x="184979" y="3793390"/>
            <a:ext cx="2971252" cy="76352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C7EE2E-2B53-80BD-1049-8B1F4ED82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48235"/>
              </p:ext>
            </p:extLst>
          </p:nvPr>
        </p:nvGraphicFramePr>
        <p:xfrm>
          <a:off x="2103916" y="1350110"/>
          <a:ext cx="6743824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199">
                  <a:extLst>
                    <a:ext uri="{9D8B030D-6E8A-4147-A177-3AD203B41FA5}">
                      <a16:colId xmlns:a16="http://schemas.microsoft.com/office/drawing/2014/main" val="2109530412"/>
                    </a:ext>
                  </a:extLst>
                </a:gridCol>
                <a:gridCol w="3817625">
                  <a:extLst>
                    <a:ext uri="{9D8B030D-6E8A-4147-A177-3AD203B41FA5}">
                      <a16:colId xmlns:a16="http://schemas.microsoft.com/office/drawing/2014/main" val="367167253"/>
                    </a:ext>
                  </a:extLst>
                </a:gridCol>
              </a:tblGrid>
              <a:tr h="206155">
                <a:tc>
                  <a:txBody>
                    <a:bodyPr/>
                    <a:lstStyle/>
                    <a:p>
                      <a:r>
                        <a:rPr lang="en-GB" sz="900" dirty="0"/>
                        <a:t>Traditional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QbD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334113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Focus on reproducibility; limited flexibility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Multivariate analysis; deeper understanding of relationships between process parameters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44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AFE3A65-B254-7620-63E4-EB5B9AE16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21340"/>
              </p:ext>
            </p:extLst>
          </p:nvPr>
        </p:nvGraphicFramePr>
        <p:xfrm>
          <a:off x="1971441" y="2338887"/>
          <a:ext cx="6871722" cy="634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100">
                  <a:extLst>
                    <a:ext uri="{9D8B030D-6E8A-4147-A177-3AD203B41FA5}">
                      <a16:colId xmlns:a16="http://schemas.microsoft.com/office/drawing/2014/main" val="2109530412"/>
                    </a:ext>
                  </a:extLst>
                </a:gridCol>
                <a:gridCol w="3817622">
                  <a:extLst>
                    <a:ext uri="{9D8B030D-6E8A-4147-A177-3AD203B41FA5}">
                      <a16:colId xmlns:a16="http://schemas.microsoft.com/office/drawing/2014/main" val="367167253"/>
                    </a:ext>
                  </a:extLst>
                </a:gridCol>
              </a:tblGrid>
              <a:tr h="127104">
                <a:tc>
                  <a:txBody>
                    <a:bodyPr/>
                    <a:lstStyle/>
                    <a:p>
                      <a:r>
                        <a:rPr lang="en-GB" sz="900" dirty="0"/>
                        <a:t>Traditional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QbD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334113"/>
                  </a:ext>
                </a:extLst>
              </a:tr>
              <a:tr h="405999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End-product testing; rigid parameters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Real-time controls, RTRT, and design space for flexibility</a:t>
                      </a:r>
                    </a:p>
                    <a:p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44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AE71554-AE83-0703-3323-2FB1DCF6A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15959"/>
              </p:ext>
            </p:extLst>
          </p:nvPr>
        </p:nvGraphicFramePr>
        <p:xfrm>
          <a:off x="1670605" y="3352414"/>
          <a:ext cx="7177132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9510">
                  <a:extLst>
                    <a:ext uri="{9D8B030D-6E8A-4147-A177-3AD203B41FA5}">
                      <a16:colId xmlns:a16="http://schemas.microsoft.com/office/drawing/2014/main" val="2109530412"/>
                    </a:ext>
                  </a:extLst>
                </a:gridCol>
                <a:gridCol w="3817622">
                  <a:extLst>
                    <a:ext uri="{9D8B030D-6E8A-4147-A177-3AD203B41FA5}">
                      <a16:colId xmlns:a16="http://schemas.microsoft.com/office/drawing/2014/main" val="367167253"/>
                    </a:ext>
                  </a:extLst>
                </a:gridCol>
              </a:tblGrid>
              <a:tr h="220525">
                <a:tc>
                  <a:txBody>
                    <a:bodyPr/>
                    <a:lstStyle/>
                    <a:p>
                      <a:r>
                        <a:rPr lang="en-GB" sz="900" dirty="0"/>
                        <a:t>Traditional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QbD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334113"/>
                  </a:ext>
                </a:extLst>
              </a:tr>
              <a:tr h="199475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Reactive; limited tools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Proactive; integrates systematic tools like FMEA</a:t>
                      </a:r>
                    </a:p>
                    <a:p>
                      <a:endParaRPr lang="en-GB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44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6B8851C-68C9-C775-10C7-5866A94A0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906645"/>
              </p:ext>
            </p:extLst>
          </p:nvPr>
        </p:nvGraphicFramePr>
        <p:xfrm>
          <a:off x="1215671" y="4235352"/>
          <a:ext cx="7635247" cy="578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625">
                  <a:extLst>
                    <a:ext uri="{9D8B030D-6E8A-4147-A177-3AD203B41FA5}">
                      <a16:colId xmlns:a16="http://schemas.microsoft.com/office/drawing/2014/main" val="2109530412"/>
                    </a:ext>
                  </a:extLst>
                </a:gridCol>
                <a:gridCol w="3817622">
                  <a:extLst>
                    <a:ext uri="{9D8B030D-6E8A-4147-A177-3AD203B41FA5}">
                      <a16:colId xmlns:a16="http://schemas.microsoft.com/office/drawing/2014/main" val="367167253"/>
                    </a:ext>
                  </a:extLst>
                </a:gridCol>
              </a:tblGrid>
              <a:tr h="233288">
                <a:tc>
                  <a:txBody>
                    <a:bodyPr/>
                    <a:lstStyle/>
                    <a:p>
                      <a:r>
                        <a:rPr lang="en-GB" sz="900" dirty="0"/>
                        <a:t>Traditional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QbD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334113"/>
                  </a:ext>
                </a:extLst>
              </a:tr>
              <a:tr h="345475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Lengthy and rigid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Encouraged by regulatory bodies for flexibility and efficiency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8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D7A67-88FD-20E6-29EB-B39D0A843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0EE4C-6D87-9F9E-9840-CC5FD6D43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Future Trends</a:t>
            </a:r>
            <a:endParaRPr lang="en-US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6188F1A6-B7A0-A00B-B698-88422135A341}"/>
              </a:ext>
            </a:extLst>
          </p:cNvPr>
          <p:cNvSpPr txBox="1">
            <a:spLocks/>
          </p:cNvSpPr>
          <p:nvPr/>
        </p:nvSpPr>
        <p:spPr>
          <a:xfrm>
            <a:off x="542460" y="1954779"/>
            <a:ext cx="8305280" cy="2907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BF718073-8B48-C697-B7DF-631DD8F03351}"/>
              </a:ext>
            </a:extLst>
          </p:cNvPr>
          <p:cNvSpPr txBox="1">
            <a:spLocks/>
          </p:cNvSpPr>
          <p:nvPr/>
        </p:nvSpPr>
        <p:spPr>
          <a:xfrm>
            <a:off x="542460" y="1808225"/>
            <a:ext cx="8305280" cy="3054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/>
          </a:p>
          <a:p>
            <a:pPr marL="0" indent="0" algn="l">
              <a:buNone/>
            </a:pPr>
            <a:r>
              <a:rPr lang="en-GB" sz="1800" dirty="0"/>
              <a:t>AI and Machine Learning:</a:t>
            </a:r>
          </a:p>
          <a:p>
            <a:pPr algn="l"/>
            <a:r>
              <a:rPr lang="en-GB" sz="1400" dirty="0"/>
              <a:t>Enhancing data analysis, drug discovery, and personalized medicine.</a:t>
            </a:r>
          </a:p>
          <a:p>
            <a:pPr algn="l"/>
            <a:endParaRPr lang="en-GB" sz="1400" dirty="0"/>
          </a:p>
          <a:p>
            <a:pPr marL="0" indent="0" algn="l">
              <a:buNone/>
            </a:pPr>
            <a:r>
              <a:rPr lang="en-GB" sz="1800" dirty="0"/>
              <a:t>Model-Informed Drug Discovery and Development (MID3):</a:t>
            </a:r>
          </a:p>
          <a:p>
            <a:pPr algn="l"/>
            <a:r>
              <a:rPr lang="en-GB" sz="1400" dirty="0"/>
              <a:t>Mathematical models for decision-making and clinical trial designs.</a:t>
            </a:r>
          </a:p>
          <a:p>
            <a:pPr algn="l"/>
            <a:endParaRPr lang="en-GB" sz="1400" dirty="0"/>
          </a:p>
          <a:p>
            <a:pPr marL="0" indent="0" algn="l">
              <a:buNone/>
            </a:pPr>
            <a:r>
              <a:rPr lang="en-GB" sz="1800" dirty="0"/>
              <a:t>Integration with QbD:</a:t>
            </a:r>
          </a:p>
          <a:p>
            <a:pPr algn="l"/>
            <a:r>
              <a:rPr lang="en-GB" sz="1400" dirty="0"/>
              <a:t>Predictive modelling for process improvement.</a:t>
            </a:r>
          </a:p>
        </p:txBody>
      </p:sp>
    </p:spTree>
    <p:extLst>
      <p:ext uri="{BB962C8B-B14F-4D97-AF65-F5344CB8AC3E}">
        <p14:creationId xmlns:p14="http://schemas.microsoft.com/office/powerpoint/2010/main" val="411594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CB5A2-1C00-8637-BF0B-77C74FCFF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BAB91-F6E4-65CD-06DD-C9DA8DB9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0" y="739290"/>
            <a:ext cx="6582880" cy="7635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GB" dirty="0"/>
              <a:t>Conclusion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E6FD96-EFC8-6492-195D-FF4752F54E47}"/>
              </a:ext>
            </a:extLst>
          </p:cNvPr>
          <p:cNvSpPr txBox="1">
            <a:spLocks/>
          </p:cNvSpPr>
          <p:nvPr/>
        </p:nvSpPr>
        <p:spPr>
          <a:xfrm>
            <a:off x="2281425" y="1808225"/>
            <a:ext cx="6582880" cy="3136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ctr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/>
          </a:p>
          <a:p>
            <a:pPr marL="0" indent="0" algn="l">
              <a:buNone/>
            </a:pPr>
            <a:r>
              <a:rPr lang="en-GB" sz="1800" dirty="0"/>
              <a:t>Key Takeaways:</a:t>
            </a:r>
          </a:p>
          <a:p>
            <a:pPr algn="l"/>
            <a:r>
              <a:rPr lang="en-GB" sz="1400" dirty="0"/>
              <a:t>Traditional: Effective but slow and costly.</a:t>
            </a:r>
          </a:p>
          <a:p>
            <a:pPr algn="l"/>
            <a:r>
              <a:rPr lang="en-GB" sz="1400" dirty="0"/>
              <a:t>QbD: Modernized, efficient, and adaptive</a:t>
            </a:r>
          </a:p>
          <a:p>
            <a:pPr algn="l"/>
            <a:endParaRPr lang="en-GB" sz="1400" dirty="0"/>
          </a:p>
          <a:p>
            <a:pPr marL="0" indent="0" algn="l">
              <a:buNone/>
            </a:pPr>
            <a:r>
              <a:rPr lang="en-GB" sz="1800" dirty="0"/>
              <a:t>Impact:</a:t>
            </a:r>
          </a:p>
          <a:p>
            <a:pPr algn="l"/>
            <a:r>
              <a:rPr lang="en-GB" sz="1400" dirty="0"/>
              <a:t>Shifting toward QbD, AI, and MID3 will transform pharmaceutical development for greater efficiency and patient-centric outcomes.</a:t>
            </a:r>
          </a:p>
          <a:p>
            <a:pPr algn="l"/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59971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A549BD-DD8C-2A66-89BE-FD55309830AE}"/>
              </a:ext>
            </a:extLst>
          </p:cNvPr>
          <p:cNvSpPr txBox="1"/>
          <p:nvPr/>
        </p:nvSpPr>
        <p:spPr>
          <a:xfrm>
            <a:off x="2281425" y="2724455"/>
            <a:ext cx="4585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(16:9)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Google Sans Text</vt:lpstr>
      <vt:lpstr>Office Theme</vt:lpstr>
      <vt:lpstr>A comparison of the traditional approach to pharmaceutical development to the Quality by Design (QbD) approach  A Comparative Analysis</vt:lpstr>
      <vt:lpstr> Introduction</vt:lpstr>
      <vt:lpstr>Traditional Approach Overview</vt:lpstr>
      <vt:lpstr>Quality by Design (QbD) Overview</vt:lpstr>
      <vt:lpstr> Comparison</vt:lpstr>
      <vt:lpstr>Future Trends</vt:lpstr>
      <vt:lpstr>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2024-12-21T19:27:12Z</dcterms:modified>
</cp:coreProperties>
</file>