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83" r:id="rId3"/>
    <p:sldId id="316" r:id="rId4"/>
    <p:sldId id="381" r:id="rId5"/>
    <p:sldId id="259" r:id="rId6"/>
    <p:sldId id="328" r:id="rId7"/>
    <p:sldId id="329" r:id="rId8"/>
    <p:sldId id="330" r:id="rId9"/>
    <p:sldId id="332" r:id="rId10"/>
    <p:sldId id="333" r:id="rId11"/>
    <p:sldId id="335" r:id="rId12"/>
    <p:sldId id="336" r:id="rId13"/>
    <p:sldId id="337" r:id="rId14"/>
    <p:sldId id="394" r:id="rId15"/>
    <p:sldId id="372" r:id="rId16"/>
    <p:sldId id="373" r:id="rId17"/>
    <p:sldId id="396" r:id="rId18"/>
    <p:sldId id="380" r:id="rId19"/>
    <p:sldId id="348" r:id="rId20"/>
    <p:sldId id="358" r:id="rId21"/>
    <p:sldId id="349" r:id="rId22"/>
    <p:sldId id="311" r:id="rId23"/>
    <p:sldId id="313" r:id="rId24"/>
    <p:sldId id="354" r:id="rId25"/>
    <p:sldId id="267" r:id="rId26"/>
    <p:sldId id="400" r:id="rId27"/>
    <p:sldId id="402" r:id="rId28"/>
    <p:sldId id="403" r:id="rId29"/>
    <p:sldId id="352" r:id="rId30"/>
    <p:sldId id="353" r:id="rId31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66FF"/>
    <a:srgbClr val="0099FF"/>
    <a:srgbClr val="00CCFF"/>
    <a:srgbClr val="33CCFF"/>
    <a:srgbClr val="6699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595" autoAdjust="0"/>
  </p:normalViewPr>
  <p:slideViewPr>
    <p:cSldViewPr>
      <p:cViewPr varScale="1">
        <p:scale>
          <a:sx n="78" d="100"/>
          <a:sy n="78" d="100"/>
        </p:scale>
        <p:origin x="137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62"/>
    </p:cViewPr>
  </p:sorterViewPr>
  <p:notesViewPr>
    <p:cSldViewPr>
      <p:cViewPr varScale="1">
        <p:scale>
          <a:sx n="76" d="100"/>
          <a:sy n="76" d="100"/>
        </p:scale>
        <p:origin x="-2244" y="-84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6808788" cy="69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t" anchorCtr="0" compatLnSpc="1">
            <a:prstTxWarp prst="textNoShape">
              <a:avLst/>
            </a:prstTxWarp>
          </a:bodyPr>
          <a:lstStyle>
            <a:lvl1pPr algn="ctr" defTabSz="921120">
              <a:defRPr sz="1400" u="sng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Diploma in Packaging Technology</a:t>
            </a:r>
          </a:p>
          <a:p>
            <a:pPr>
              <a:defRPr/>
            </a:pPr>
            <a:r>
              <a:rPr lang="en-US"/>
              <a:t>Unit 2B</a:t>
            </a:r>
          </a:p>
          <a:p>
            <a:pPr>
              <a:defRPr/>
            </a:pPr>
            <a:r>
              <a:rPr lang="en-US"/>
              <a:t>5. Labels</a:t>
            </a:r>
            <a:endParaRPr lang="en-US" sz="12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56119"/>
            <a:ext cx="3933570" cy="46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b" anchorCtr="0" compatLnSpc="1">
            <a:prstTxWarp prst="textNoShape">
              <a:avLst/>
            </a:prstTxWarp>
          </a:bodyPr>
          <a:lstStyle>
            <a:lvl1pPr defTabSz="921120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IOM3 Training Academy</a:t>
            </a:r>
            <a:r>
              <a:rPr lang="en-GB"/>
              <a:t> 2014</a:t>
            </a:r>
          </a:p>
          <a:p>
            <a:pPr>
              <a:defRPr/>
            </a:pPr>
            <a:r>
              <a:rPr lang="en-GB"/>
              <a:t>Diploma Unit 2B  5 Labels 190314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016" y="9456119"/>
            <a:ext cx="2949772" cy="46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b" anchorCtr="0" compatLnSpc="1">
            <a:prstTxWarp prst="textNoShape">
              <a:avLst/>
            </a:prstTxWarp>
          </a:bodyPr>
          <a:lstStyle>
            <a:lvl1pPr algn="r" defTabSz="921120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BAE5FF-2F2A-4A9F-8C52-D00EB79B2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72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t" anchorCtr="0" compatLnSpc="1">
            <a:prstTxWarp prst="textNoShape">
              <a:avLst/>
            </a:prstTxWarp>
          </a:bodyPr>
          <a:lstStyle>
            <a:lvl1pPr defTabSz="92112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016" y="0"/>
            <a:ext cx="2949772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t" anchorCtr="0" compatLnSpc="1">
            <a:prstTxWarp prst="textNoShape">
              <a:avLst/>
            </a:prstTxWarp>
          </a:bodyPr>
          <a:lstStyle>
            <a:lvl1pPr algn="r" defTabSz="92112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2" y="4720907"/>
            <a:ext cx="4993544" cy="44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403"/>
            <a:ext cx="2949772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b" anchorCtr="0" compatLnSpc="1">
            <a:prstTxWarp prst="textNoShape">
              <a:avLst/>
            </a:prstTxWarp>
          </a:bodyPr>
          <a:lstStyle>
            <a:lvl1pPr defTabSz="92112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016" y="9443403"/>
            <a:ext cx="2949772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6" tIns="46053" rIns="92106" bIns="46053" numCol="1" anchor="b" anchorCtr="0" compatLnSpc="1">
            <a:prstTxWarp prst="textNoShape">
              <a:avLst/>
            </a:prstTxWarp>
          </a:bodyPr>
          <a:lstStyle>
            <a:lvl1pPr algn="r" defTabSz="921120">
              <a:defRPr sz="1200"/>
            </a:lvl1pPr>
          </a:lstStyle>
          <a:p>
            <a:pPr>
              <a:defRPr/>
            </a:pPr>
            <a:fld id="{E8ACD634-7545-4E35-8A58-C3B20AB63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C82E8-94C3-4D05-9454-62B02FE835F1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071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479CB-8798-4DDC-8629-D1D9911486C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404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D6877-E39E-4065-B86D-2B594926F2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981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6923B-2003-4986-AFC0-37998F40112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350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A5172-D9C5-4972-A224-BCF595B8E64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270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AD6F6-911D-4850-BE3D-B79D94A658E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7293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4FDC4-C1A7-4E72-A941-0FF6D9A1476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510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D48E7-EE04-46AE-A53D-FB1D88101F1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9517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50345-9016-4F13-9020-2499F2DBF29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019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FD070-7731-4E2D-87AF-4C4AF69DC3F5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968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889CA-FAAF-467F-8EB2-625CC35A93D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67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440FB-FD6D-4507-9AAF-0357813FCFF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7488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CA51E-51B3-4055-BF16-36C57B9133B3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6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4E3451-8F5C-4396-94D6-5A4984D03DD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3072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6E014-6E83-4AE1-A748-2A6C35A03E4D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7032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1E81B-F03E-4E82-97DC-8A6D2343D3CD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681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9616B-A784-49ED-B758-32F7639B2B9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568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B6583-44C9-4A1C-B568-D1DF3B316F8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611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20497-2B9D-4852-9BB6-D4D6078FE70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252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D0425-9573-44A8-ADC7-2281BFB9021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5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E933C-D925-4C46-AEDA-4122F6E3B85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596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BF533-A435-45AE-9733-4E953D39A47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147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68B84-3936-4A7F-8506-7AF6FA00040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622" y="4722497"/>
            <a:ext cx="4993544" cy="4472939"/>
          </a:xfrm>
          <a:noFill/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81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37C12-252C-49A1-9CDB-F2F28D7C6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3C19-2400-4549-8E8F-49CE32933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D76B6-9EEB-4E57-98B6-F05190AF2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A6E89-1759-4C79-A26D-158B362CC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92065-4A63-43E4-AB57-CA1FFC392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35A87-62DA-4913-9DEB-C061871C1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C188-C21C-43A0-8C28-3FE420014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CD2E7-A61D-46A5-8B69-478183AA4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D0B19-125A-43EB-8058-03514A2B6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96CCC-0E8F-404B-807B-426FD7861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F2F11-D89F-4DAE-9984-F25D20D11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64E51-AB27-4875-BD76-328A12D0B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428A-FD23-4C39-A3DB-990903BDF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A4765-8193-44DA-A276-E4232A457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99FF"/>
            </a:gs>
            <a:gs pos="100000">
              <a:srgbClr val="3333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IOM3 Training Academy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1045C0F-4D38-473D-AFBC-2C850729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Mike%20Bewick\My%20Documents\My%20Videos\Gluing&amp;Labelling\LabelHandlingInKrones.wmv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file:///C:\Users\User\Videos\DiplomaClosuresGluing&amp;Labelling\Stretch-sleeve%20label%20applicator%20%20%20Labeling%20%20%20Healthcare%20Packaging.fl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$ClosuresAdhesivesLabelsAluminium\WetGluingComputerAnimation.wm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What are labels used for?</a:t>
            </a:r>
          </a:p>
          <a:p>
            <a:pPr lvl="1"/>
            <a:r>
              <a:rPr lang="en-US" altLang="en-US" sz="2400" dirty="0"/>
              <a:t>Containment</a:t>
            </a:r>
          </a:p>
          <a:p>
            <a:pPr lvl="1"/>
            <a:r>
              <a:rPr lang="en-US" altLang="en-US" sz="2400" dirty="0"/>
              <a:t>Protection</a:t>
            </a:r>
          </a:p>
          <a:p>
            <a:pPr lvl="1"/>
            <a:r>
              <a:rPr lang="en-US" altLang="en-US" sz="2400" dirty="0"/>
              <a:t>Convenience</a:t>
            </a:r>
          </a:p>
          <a:p>
            <a:pPr lvl="1"/>
            <a:r>
              <a:rPr lang="en-US" altLang="en-US" sz="2400" dirty="0"/>
              <a:t>Information</a:t>
            </a:r>
          </a:p>
          <a:p>
            <a:pPr lvl="1"/>
            <a:r>
              <a:rPr lang="en-US" altLang="en-US" sz="2400" dirty="0"/>
              <a:t>Selling</a:t>
            </a:r>
          </a:p>
          <a:p>
            <a:pPr marL="457200" lvl="1" indent="0">
              <a:buNone/>
            </a:pPr>
            <a:endParaRPr lang="en-US" alt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73AA3-275E-4259-BE6E-64AC1C4ACE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Performance During Application</a:t>
            </a:r>
            <a:endParaRPr lang="en-GB" altLang="en-US" sz="40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44719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400"/>
              <a:t>Paper Curl</a:t>
            </a:r>
          </a:p>
          <a:p>
            <a:pPr lvl="1">
              <a:lnSpc>
                <a:spcPct val="120000"/>
              </a:lnSpc>
            </a:pPr>
            <a:r>
              <a:rPr lang="en-GB" altLang="en-US" sz="2000"/>
              <a:t>Printed paper is like a bimetallic strip and will curl if stored in damp conditions</a:t>
            </a:r>
          </a:p>
          <a:p>
            <a:pPr lvl="1">
              <a:lnSpc>
                <a:spcPct val="120000"/>
              </a:lnSpc>
            </a:pPr>
            <a:r>
              <a:rPr lang="en-GB" altLang="en-US" sz="2000"/>
              <a:t>Grain direction must be specified - Paper when wetted during label application will curl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GB" altLang="en-US" sz="2000"/>
          </a:p>
        </p:txBody>
      </p:sp>
      <p:pic>
        <p:nvPicPr>
          <p:cNvPr id="169988" name="LabelHandlingInKrones.wmv">
            <a:hlinkClick r:id="" action="ppaction://media"/>
          </p:cNvPr>
          <p:cNvPicPr>
            <a:picLocks noGrp="1" noRot="1" noChangeAspect="1" noChangeArrowheads="1"/>
          </p:cNvPicPr>
          <p:nvPr>
            <p:ph sz="half" idx="2"/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427538" y="2276475"/>
            <a:ext cx="4513262" cy="338455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986F0-12D1-4E14-A604-90B5B8CE48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99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99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988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998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Performance During Application</a:t>
            </a:r>
            <a:endParaRPr lang="en-GB" altLang="en-US" sz="40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r>
              <a:rPr lang="en-GB" altLang="en-US" sz="2800"/>
              <a:t>Label Storage</a:t>
            </a:r>
          </a:p>
        </p:txBody>
      </p:sp>
      <p:pic>
        <p:nvPicPr>
          <p:cNvPr id="18436" name="Picture 4" descr="D74_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514600"/>
            <a:ext cx="46482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58888" y="5734050"/>
            <a:ext cx="6121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rgbClr val="FFFF00"/>
                </a:solidFill>
                <a:latin typeface="Arial" charset="0"/>
              </a:rPr>
              <a:t>Krones recommend labels are stored at 18 - 22 ºC, with a relative humidity of 60 - 70%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544E2-1E79-4328-A945-917E74D5FB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Performance During Application</a:t>
            </a:r>
            <a:endParaRPr lang="en-GB" altLang="en-US" sz="40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876800" cy="990600"/>
          </a:xfrm>
        </p:spPr>
        <p:txBody>
          <a:bodyPr/>
          <a:lstStyle/>
          <a:p>
            <a:r>
              <a:rPr lang="en-GB" altLang="en-US" sz="2800"/>
              <a:t>Effects of poor storage</a:t>
            </a:r>
          </a:p>
          <a:p>
            <a:endParaRPr lang="en-GB" altLang="en-US" sz="2800"/>
          </a:p>
          <a:p>
            <a:pPr lvl="1"/>
            <a:endParaRPr lang="en-GB" altLang="en-US"/>
          </a:p>
        </p:txBody>
      </p:sp>
      <p:pic>
        <p:nvPicPr>
          <p:cNvPr id="19460" name="Picture 4" descr="NEW-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492375"/>
            <a:ext cx="3200400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2763" y="4292600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>
                <a:latin typeface="Arial" charset="0"/>
              </a:rPr>
              <a:t>TOO DRY</a:t>
            </a:r>
          </a:p>
        </p:txBody>
      </p:sp>
      <p:pic>
        <p:nvPicPr>
          <p:cNvPr id="19462" name="Picture 6" descr="NEW-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2500313"/>
            <a:ext cx="3262313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115050" y="42148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>
                <a:latin typeface="Arial" charset="0"/>
              </a:rPr>
              <a:t>TOO DAMP</a:t>
            </a:r>
          </a:p>
        </p:txBody>
      </p:sp>
      <p:pic>
        <p:nvPicPr>
          <p:cNvPr id="19464" name="Picture 8" descr="NEW-5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475" y="4652963"/>
            <a:ext cx="29527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635375" y="6518275"/>
            <a:ext cx="229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>
                <a:latin typeface="Arial" charset="0"/>
              </a:rPr>
              <a:t>GOOD LABEL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169275" y="4773613"/>
            <a:ext cx="1055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altLang="en-US" sz="2000">
                <a:solidFill>
                  <a:srgbClr val="FFFF00"/>
                </a:solidFill>
                <a:latin typeface="Arial" charset="0"/>
              </a:rPr>
              <a:t>Printed </a:t>
            </a:r>
          </a:p>
          <a:p>
            <a:r>
              <a:rPr lang="en-GB" altLang="en-US" sz="2000">
                <a:solidFill>
                  <a:srgbClr val="FFFF00"/>
                </a:solidFill>
                <a:latin typeface="Arial" charset="0"/>
              </a:rPr>
              <a:t>side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8534400" y="3789363"/>
            <a:ext cx="152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86200" y="2924175"/>
            <a:ext cx="985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altLang="en-US" sz="2000">
                <a:solidFill>
                  <a:srgbClr val="FFFF00"/>
                </a:solidFill>
                <a:latin typeface="Arial" charset="0"/>
              </a:rPr>
              <a:t>Printed</a:t>
            </a:r>
          </a:p>
          <a:p>
            <a:r>
              <a:rPr lang="en-GB" altLang="en-US" sz="2000">
                <a:solidFill>
                  <a:srgbClr val="FFFF00"/>
                </a:solidFill>
                <a:latin typeface="Arial" charset="0"/>
              </a:rPr>
              <a:t>side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3048000" y="3255963"/>
            <a:ext cx="838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F97D9-DF56-48F2-9A4A-04C89EC8A5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 altLang="en-US" sz="4000"/>
              <a:t>Performance During Application</a:t>
            </a:r>
            <a:endParaRPr lang="en-GB" altLang="en-US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918450" cy="4408487"/>
          </a:xfrm>
        </p:spPr>
        <p:txBody>
          <a:bodyPr/>
          <a:lstStyle/>
          <a:p>
            <a:r>
              <a:rPr lang="en-GB" altLang="en-US" sz="2800"/>
              <a:t>Grain direction</a:t>
            </a:r>
            <a:r>
              <a:rPr lang="en-GB" altLang="en-US" sz="2400"/>
              <a:t> </a:t>
            </a:r>
          </a:p>
          <a:p>
            <a:pPr lvl="1"/>
            <a:r>
              <a:rPr lang="en-GB" altLang="en-US" sz="2400"/>
              <a:t>should be specified to the label supplier</a:t>
            </a:r>
          </a:p>
          <a:p>
            <a:pPr lvl="1"/>
            <a:r>
              <a:rPr lang="en-GB" altLang="en-US" sz="2400"/>
              <a:t>Usually parallel to base of label</a:t>
            </a:r>
          </a:p>
          <a:p>
            <a:pPr lvl="1"/>
            <a:r>
              <a:rPr lang="en-GB" altLang="en-US" sz="2400"/>
              <a:t>Grain direction must be correct, otherwise labels may start to lift off the container at the machine discharge</a:t>
            </a:r>
          </a:p>
          <a:p>
            <a:pPr lvl="1"/>
            <a:endParaRPr lang="en-GB" altLang="en-US" sz="2400"/>
          </a:p>
        </p:txBody>
      </p:sp>
      <p:pic>
        <p:nvPicPr>
          <p:cNvPr id="20484" name="Picture 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083050"/>
            <a:ext cx="2578100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0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5938" y="4108450"/>
            <a:ext cx="25765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1619250" y="615791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>
                <a:solidFill>
                  <a:srgbClr val="FFFF00"/>
                </a:solidFill>
                <a:latin typeface="Arial" charset="0"/>
              </a:rPr>
              <a:t>INCORRECT </a:t>
            </a:r>
          </a:p>
        </p:txBody>
      </p:sp>
      <p:sp>
        <p:nvSpPr>
          <p:cNvPr id="20487" name="Text Box 12"/>
          <p:cNvSpPr txBox="1">
            <a:spLocks noChangeArrowheads="1"/>
          </p:cNvSpPr>
          <p:nvPr/>
        </p:nvSpPr>
        <p:spPr bwMode="auto">
          <a:xfrm>
            <a:off x="6156325" y="6157913"/>
            <a:ext cx="172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>
                <a:solidFill>
                  <a:srgbClr val="FFFF00"/>
                </a:solidFill>
                <a:latin typeface="Arial" charset="0"/>
              </a:rPr>
              <a:t>CORRECT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5CD5E-3C19-4D9E-8AAF-3BEA8590A7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7388" y="285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Ungummed </a:t>
            </a:r>
            <a:r>
              <a:rPr lang="ja-JP" altLang="en-US">
                <a:ea typeface="MS PGothic" pitchFamily="34" charset="-128"/>
              </a:rPr>
              <a:t>‘</a:t>
            </a:r>
            <a:r>
              <a:rPr lang="en-US" altLang="ja-JP">
                <a:ea typeface="MS PGothic" pitchFamily="34" charset="-128"/>
              </a:rPr>
              <a:t>Wet Glue</a:t>
            </a:r>
            <a:r>
              <a:rPr lang="ja-JP" altLang="en-US">
                <a:ea typeface="MS PGothic" pitchFamily="34" charset="-128"/>
              </a:rPr>
              <a:t>’</a:t>
            </a:r>
            <a:r>
              <a:rPr lang="en-US" altLang="ja-JP">
                <a:ea typeface="MS PGothic" pitchFamily="34" charset="-128"/>
              </a:rPr>
              <a:t> labels</a:t>
            </a:r>
            <a:endParaRPr lang="en-US" alt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785813" y="18573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Other Aspects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Consider selection of adhesive: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Label substrate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Container material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Usage conditions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Usually high-speed application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Usually slow changeover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E3530-8ED1-4D69-89C5-83EF24F637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85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Self Adhesive Labels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14375" y="183515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/>
              <a:t>For the User</a:t>
            </a:r>
          </a:p>
          <a:p>
            <a:pPr lvl="1" eaLnBrk="1" hangingPunct="1"/>
            <a:r>
              <a:rPr lang="en-GB" altLang="en-US" sz="2400"/>
              <a:t>Higher cost</a:t>
            </a:r>
          </a:p>
          <a:p>
            <a:pPr lvl="2" eaLnBrk="1" hangingPunct="1"/>
            <a:r>
              <a:rPr lang="en-GB" altLang="en-US"/>
              <a:t>but cleaner to apply</a:t>
            </a:r>
          </a:p>
          <a:p>
            <a:pPr lvl="1" eaLnBrk="1" hangingPunct="1"/>
            <a:r>
              <a:rPr lang="en-GB" altLang="en-US" sz="2400"/>
              <a:t>Faster change over times</a:t>
            </a:r>
          </a:p>
          <a:p>
            <a:pPr lvl="2" eaLnBrk="1" hangingPunct="1"/>
            <a:r>
              <a:rPr lang="en-GB" altLang="en-US"/>
              <a:t>no maintenance of adhesive application stations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42988" y="4762500"/>
            <a:ext cx="6486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altLang="en-US" dirty="0">
                <a:solidFill>
                  <a:srgbClr val="FFFF00"/>
                </a:solidFill>
                <a:latin typeface="Arial" charset="0"/>
              </a:rPr>
              <a:t>Usage now exceeds that of wet glue labels</a:t>
            </a:r>
          </a:p>
          <a:p>
            <a:r>
              <a:rPr lang="en-GB" altLang="en-US" dirty="0">
                <a:solidFill>
                  <a:srgbClr val="FFFF00"/>
                </a:solidFill>
                <a:latin typeface="Arial" charset="0"/>
              </a:rPr>
              <a:t>1970 – Wet Glue 70%, Pressure Sensitive 5%</a:t>
            </a:r>
          </a:p>
          <a:p>
            <a:r>
              <a:rPr lang="en-GB" altLang="en-US" dirty="0">
                <a:solidFill>
                  <a:srgbClr val="FFFF00"/>
                </a:solidFill>
                <a:latin typeface="Arial" charset="0"/>
              </a:rPr>
              <a:t>2002– Wet Glue 34%, Pressure Sensitive 50%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0ACD-1620-4E59-8DEF-373AE51E3E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1619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Self Adhesive Labels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5" y="18351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Usually reel-fed </a:t>
            </a:r>
          </a:p>
          <a:p>
            <a:pPr eaLnBrk="1" hangingPunct="1"/>
            <a:r>
              <a:rPr lang="en-US" altLang="en-US" sz="2800"/>
              <a:t>Typical construction</a:t>
            </a:r>
          </a:p>
          <a:p>
            <a:pPr eaLnBrk="1" hangingPunct="1"/>
            <a:endParaRPr lang="en-US" altLang="en-US" sz="1200"/>
          </a:p>
          <a:p>
            <a:pPr lvl="1" eaLnBrk="1" hangingPunct="1"/>
            <a:r>
              <a:rPr lang="en-US" altLang="en-US"/>
              <a:t>Face material – The label</a:t>
            </a:r>
          </a:p>
          <a:p>
            <a:pPr lvl="1" eaLnBrk="1" hangingPunct="1"/>
            <a:endParaRPr lang="en-US" altLang="en-US" sz="1200"/>
          </a:p>
          <a:p>
            <a:pPr lvl="1" eaLnBrk="1" hangingPunct="1"/>
            <a:r>
              <a:rPr lang="en-US" altLang="en-US"/>
              <a:t>A coating of adhesive</a:t>
            </a:r>
          </a:p>
          <a:p>
            <a:pPr lvl="1" eaLnBrk="1" hangingPunct="1"/>
            <a:endParaRPr lang="en-US" altLang="en-US" sz="1200"/>
          </a:p>
          <a:p>
            <a:pPr lvl="1" eaLnBrk="1" hangingPunct="1"/>
            <a:r>
              <a:rPr lang="en-US" altLang="en-US"/>
              <a:t>A release coat</a:t>
            </a:r>
          </a:p>
          <a:p>
            <a:pPr lvl="1" eaLnBrk="1" hangingPunct="1"/>
            <a:endParaRPr lang="en-US" altLang="en-US" sz="1200"/>
          </a:p>
          <a:p>
            <a:pPr lvl="1" eaLnBrk="1" hangingPunct="1"/>
            <a:r>
              <a:rPr lang="en-US" altLang="en-US"/>
              <a:t>A carrier web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24580" name="Picture 5" descr="C:\Documents and Settings\Mike Bewick\My Documents\My Pictures\Labels&amp;Paper&amp;PrintingProcesses\SelfAdhesiveLabe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63" y="1414463"/>
            <a:ext cx="253682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5024438" y="5715000"/>
            <a:ext cx="3000375" cy="14287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5024438" y="5857875"/>
            <a:ext cx="3000375" cy="71438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5014913" y="5943600"/>
            <a:ext cx="3000375" cy="714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4857750" y="6034088"/>
            <a:ext cx="3286125" cy="1428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  <p:cxnSp>
        <p:nvCxnSpPr>
          <p:cNvPr id="24585" name="Straight Arrow Connector 13"/>
          <p:cNvCxnSpPr>
            <a:cxnSpLocks noChangeShapeType="1"/>
          </p:cNvCxnSpPr>
          <p:nvPr/>
        </p:nvCxnSpPr>
        <p:spPr bwMode="auto">
          <a:xfrm rot="16200000" flipH="1">
            <a:off x="4464844" y="4250531"/>
            <a:ext cx="2143125" cy="7858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86" name="Straight Arrow Connector 14"/>
          <p:cNvCxnSpPr>
            <a:cxnSpLocks noChangeShapeType="1"/>
            <a:endCxn id="24582" idx="1"/>
          </p:cNvCxnSpPr>
          <p:nvPr/>
        </p:nvCxnSpPr>
        <p:spPr bwMode="auto">
          <a:xfrm rot="16200000" flipH="1">
            <a:off x="3672682" y="4542631"/>
            <a:ext cx="1608138" cy="1095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87" name="Straight Arrow Connector 15"/>
          <p:cNvCxnSpPr>
            <a:cxnSpLocks noChangeShapeType="1"/>
          </p:cNvCxnSpPr>
          <p:nvPr/>
        </p:nvCxnSpPr>
        <p:spPr bwMode="auto">
          <a:xfrm>
            <a:off x="3357563" y="5000625"/>
            <a:ext cx="1643062" cy="1000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88" name="Straight Arrow Connector 16"/>
          <p:cNvCxnSpPr>
            <a:cxnSpLocks noChangeShapeType="1"/>
          </p:cNvCxnSpPr>
          <p:nvPr/>
        </p:nvCxnSpPr>
        <p:spPr bwMode="auto">
          <a:xfrm>
            <a:off x="3286125" y="5786438"/>
            <a:ext cx="1571625" cy="357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1536F-9842-43DE-940E-29F1299453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85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Self Adhesive labels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6430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The adhesive used depends on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lvl="1" eaLnBrk="1" hangingPunct="1"/>
            <a:r>
              <a:rPr lang="en-US" altLang="en-US" sz="2400"/>
              <a:t>Substrates </a:t>
            </a:r>
          </a:p>
          <a:p>
            <a:pPr lvl="4" eaLnBrk="1" hangingPunct="1"/>
            <a:r>
              <a:rPr lang="en-US" altLang="en-US" sz="1800"/>
              <a:t>label &amp; container</a:t>
            </a:r>
          </a:p>
          <a:p>
            <a:pPr lvl="4" eaLnBrk="1" hangingPunct="1">
              <a:buFontTx/>
              <a:buNone/>
            </a:pPr>
            <a:endParaRPr lang="en-US" altLang="en-US" sz="1800"/>
          </a:p>
          <a:p>
            <a:pPr lvl="1" eaLnBrk="1" hangingPunct="1"/>
            <a:r>
              <a:rPr lang="en-US" altLang="en-US" sz="2400"/>
              <a:t>Storage </a:t>
            </a:r>
          </a:p>
          <a:p>
            <a:pPr lvl="4" eaLnBrk="1" hangingPunct="1"/>
            <a:r>
              <a:rPr lang="en-US" altLang="en-US" sz="1800"/>
              <a:t>ambient or frozen</a:t>
            </a:r>
          </a:p>
          <a:p>
            <a:pPr lvl="4" eaLnBrk="1" hangingPunct="1">
              <a:buFontTx/>
              <a:buNone/>
            </a:pPr>
            <a:endParaRPr lang="en-US" altLang="en-US" sz="1800"/>
          </a:p>
          <a:p>
            <a:pPr lvl="1" eaLnBrk="1" hangingPunct="1"/>
            <a:r>
              <a:rPr lang="en-US" altLang="en-US" sz="2400"/>
              <a:t>End use </a:t>
            </a:r>
          </a:p>
          <a:p>
            <a:pPr lvl="4" eaLnBrk="1" hangingPunct="1"/>
            <a:r>
              <a:rPr lang="en-US" altLang="en-US" sz="1800"/>
              <a:t>permanent or easy peel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E31C7-9ECE-4D87-B49C-80A066B2B7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Self adhesive labelling</a:t>
            </a:r>
            <a:br>
              <a:rPr lang="en-US" altLang="en-US"/>
            </a:br>
            <a:r>
              <a:rPr lang="en-US" altLang="en-US" sz="1600"/>
              <a:t>from Krones</a:t>
            </a:r>
          </a:p>
        </p:txBody>
      </p:sp>
      <p:pic>
        <p:nvPicPr>
          <p:cNvPr id="27651" name="Picture 3" descr="sa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7620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Application Wedge or Beak</a:t>
            </a:r>
            <a:endParaRPr lang="en-US" alt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00400" y="2316163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Light Sensor - STOP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895600" y="16002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Light Sensor - START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724400" y="24384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Drive Rollers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867400" y="259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Driven Rollers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781800" y="2971800"/>
            <a:ext cx="1676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Rewind unit for the empty label carrier web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838200" y="48006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Hot date stamping (optional)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838200" y="59436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Label Carrier web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5626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latin typeface="Arial" charset="0"/>
              </a:rPr>
              <a:t>Servomotor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D14B5-3518-4A8A-A378-530956138C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Self Adhesive Labels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209800" cy="762000"/>
          </a:xfrm>
        </p:spPr>
        <p:txBody>
          <a:bodyPr/>
          <a:lstStyle/>
          <a:p>
            <a:r>
              <a:rPr lang="en-GB" altLang="en-US"/>
              <a:t>Storage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71600" y="22860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FontTx/>
              <a:buChar char="•"/>
            </a:pPr>
            <a:r>
              <a:rPr lang="en-US" altLang="en-US" sz="2800">
                <a:solidFill>
                  <a:srgbClr val="FFFF00"/>
                </a:solidFill>
                <a:latin typeface="Arial" charset="0"/>
              </a:rPr>
              <a:t>Store and use within 6 months</a:t>
            </a:r>
          </a:p>
          <a:p>
            <a:pPr marL="1143000" lvl="2" indent="-228600">
              <a:spcBef>
                <a:spcPct val="20000"/>
              </a:spcBef>
              <a:buClr>
                <a:srgbClr val="FFFF00"/>
              </a:buClr>
              <a:buFontTx/>
              <a:buChar char="•"/>
            </a:pPr>
            <a:r>
              <a:rPr lang="en-US" altLang="en-US" sz="2000">
                <a:solidFill>
                  <a:srgbClr val="FFFF00"/>
                </a:solidFill>
                <a:latin typeface="Arial" charset="0"/>
              </a:rPr>
              <a:t>Adhesive tends to ‘bleed’ around the die cut edge – unwinding problems, especially in warm storage</a:t>
            </a:r>
          </a:p>
          <a:p>
            <a:pPr marL="1143000" lvl="2" indent="-228600">
              <a:spcBef>
                <a:spcPct val="20000"/>
              </a:spcBef>
              <a:buClr>
                <a:srgbClr val="FFFF00"/>
              </a:buClr>
            </a:pPr>
            <a:endParaRPr lang="en-US" altLang="en-US" sz="2000">
              <a:solidFill>
                <a:srgbClr val="FFFF00"/>
              </a:solidFill>
              <a:latin typeface="Arial" charset="0"/>
            </a:endParaRPr>
          </a:p>
          <a:p>
            <a:pPr marL="2057400" lvl="4" indent="-228600">
              <a:spcBef>
                <a:spcPct val="20000"/>
              </a:spcBef>
              <a:buClr>
                <a:srgbClr val="FFFF00"/>
              </a:buClr>
              <a:buFontTx/>
              <a:buChar char="•"/>
            </a:pPr>
            <a:r>
              <a:rPr lang="en-US" altLang="en-US" sz="2800">
                <a:solidFill>
                  <a:srgbClr val="FFFF00"/>
                </a:solidFill>
                <a:latin typeface="Arial" charset="0"/>
              </a:rPr>
              <a:t>Storage </a:t>
            </a:r>
          </a:p>
          <a:p>
            <a:pPr marL="2057400" lvl="4" indent="-228600">
              <a:spcBef>
                <a:spcPct val="20000"/>
              </a:spcBef>
              <a:buClr>
                <a:srgbClr val="FFFF00"/>
              </a:buClr>
              <a:buFontTx/>
              <a:buChar char="•"/>
            </a:pPr>
            <a:r>
              <a:rPr lang="en-US" altLang="en-US" sz="2000">
                <a:solidFill>
                  <a:srgbClr val="FFFF00"/>
                </a:solidFill>
                <a:latin typeface="Arial" charset="0"/>
              </a:rPr>
              <a:t>Always horizontally </a:t>
            </a:r>
          </a:p>
          <a:p>
            <a:pPr marL="2057400" lvl="4" indent="-228600">
              <a:spcBef>
                <a:spcPct val="20000"/>
              </a:spcBef>
              <a:buClr>
                <a:srgbClr val="FFFF00"/>
              </a:buClr>
            </a:pPr>
            <a:r>
              <a:rPr lang="en-US" altLang="en-US" sz="2000">
                <a:solidFill>
                  <a:srgbClr val="FFFF00"/>
                </a:solidFill>
                <a:latin typeface="Arial" charset="0"/>
              </a:rPr>
              <a:t>	never on the face </a:t>
            </a:r>
          </a:p>
          <a:p>
            <a:pPr marL="2057400" lvl="4" indent="-228600">
              <a:spcBef>
                <a:spcPct val="20000"/>
              </a:spcBef>
              <a:buClr>
                <a:srgbClr val="FF0000"/>
              </a:buClr>
            </a:pPr>
            <a:r>
              <a:rPr lang="en-US" altLang="en-US" sz="2000">
                <a:solidFill>
                  <a:srgbClr val="FFFF00"/>
                </a:solidFill>
                <a:latin typeface="Arial" charset="0"/>
              </a:rPr>
              <a:t>	to prevent reel distortion</a:t>
            </a:r>
          </a:p>
          <a:p>
            <a:pPr marL="1143000" lvl="2" indent="-228600">
              <a:spcBef>
                <a:spcPct val="20000"/>
              </a:spcBef>
              <a:buClr>
                <a:srgbClr val="FF0000"/>
              </a:buClr>
            </a:pPr>
            <a:endParaRPr lang="en-US" altLang="en-US" sz="2000">
              <a:solidFill>
                <a:srgbClr val="FFFF00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</a:pPr>
            <a:endParaRPr lang="en-US" altLang="en-US" sz="320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28677" name="Picture 5" descr="SelfAdhesiveLabe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3573463"/>
            <a:ext cx="18732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 descr="ShrinkLabelsOnPalle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532188"/>
            <a:ext cx="3048000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7C25-DF5B-46A2-A78B-07BB6256574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Label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Four Main Types</a:t>
            </a:r>
          </a:p>
          <a:p>
            <a:pPr>
              <a:buFontTx/>
              <a:buAutoNum type="arabicPeriod"/>
            </a:pPr>
            <a:r>
              <a:rPr lang="en-US" altLang="en-US"/>
              <a:t>Ungummed, glue applied or wet glue labels</a:t>
            </a:r>
          </a:p>
          <a:p>
            <a:pPr>
              <a:buFontTx/>
              <a:buAutoNum type="arabicPeriod"/>
            </a:pPr>
            <a:r>
              <a:rPr lang="en-US" altLang="en-US"/>
              <a:t>Pressure sensitive (or self adhesive) labels</a:t>
            </a:r>
          </a:p>
          <a:p>
            <a:pPr>
              <a:buFontTx/>
              <a:buAutoNum type="arabicPeriod"/>
            </a:pPr>
            <a:r>
              <a:rPr lang="en-US" altLang="en-US"/>
              <a:t>In-mould labels</a:t>
            </a:r>
          </a:p>
          <a:p>
            <a:pPr>
              <a:buFontTx/>
              <a:buAutoNum type="arabicPeriod"/>
            </a:pPr>
            <a:r>
              <a:rPr lang="en-US" altLang="en-US"/>
              <a:t>Sleeving ( Shrink and Stretch)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4683D-715E-4A8E-B90E-DBF54288ED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Self adhesive labels V Wet Glue labels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Summary of application methods</a:t>
            </a:r>
          </a:p>
          <a:p>
            <a:pPr lvl="1"/>
            <a:r>
              <a:rPr lang="en-US" altLang="en-US" dirty="0"/>
              <a:t>Adhesive specified as part of label</a:t>
            </a:r>
          </a:p>
          <a:p>
            <a:pPr lvl="1"/>
            <a:r>
              <a:rPr lang="en-US" altLang="en-US" dirty="0"/>
              <a:t>Slower speed than </a:t>
            </a:r>
            <a:r>
              <a:rPr lang="en-US" altLang="en-US" dirty="0" err="1"/>
              <a:t>ungummed</a:t>
            </a:r>
            <a:r>
              <a:rPr lang="en-US" altLang="en-US" dirty="0"/>
              <a:t> labels</a:t>
            </a:r>
          </a:p>
          <a:p>
            <a:pPr lvl="1"/>
            <a:r>
              <a:rPr lang="en-US" altLang="en-US" dirty="0"/>
              <a:t>Faster changeover</a:t>
            </a:r>
          </a:p>
          <a:p>
            <a:pPr lvl="1"/>
            <a:r>
              <a:rPr lang="en-US" altLang="en-US" dirty="0"/>
              <a:t>More flexible </a:t>
            </a:r>
          </a:p>
          <a:p>
            <a:pPr lvl="1"/>
            <a:r>
              <a:rPr lang="en-US" altLang="en-US" dirty="0"/>
              <a:t>Environmental Considerations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6108-DA14-422C-8459-5EE0A27106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9674" y="5013176"/>
            <a:ext cx="3154326" cy="18448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7013" cy="1143000"/>
          </a:xfrm>
        </p:spPr>
        <p:txBody>
          <a:bodyPr/>
          <a:lstStyle/>
          <a:p>
            <a:r>
              <a:rPr lang="en-US" altLang="en-US"/>
              <a:t>In-Mould Labels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52070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Pre-cut in stacks or reel-fed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Plastic films – fuse directly to container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Paper pre-coated with heat sensitive adhesive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Offers High Quality printing (gravure, offset litho) over large area, excellent adhesion, resistance to scuffing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800"/>
          </a:p>
        </p:txBody>
      </p:sp>
      <p:pic>
        <p:nvPicPr>
          <p:cNvPr id="31748" name="Picture 4" descr="iml-samp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2205038"/>
            <a:ext cx="36131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A93B-2237-445A-BB5E-3843AD843A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linje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0"/>
            <a:ext cx="608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88913" y="5513388"/>
            <a:ext cx="12144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  <a:latin typeface="Arial" charset="0"/>
              </a:rPr>
              <a:t>Packaging and Bottling International magazine: www.fimer.it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79429-99D7-4800-A371-4090441CC4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ltherm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0"/>
            <a:ext cx="6548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4450" y="5513388"/>
            <a:ext cx="1214438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  <a:latin typeface="Arial" charset="0"/>
              </a:rPr>
              <a:t>Packaging and Bottling International magazine: www.fimer.it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78D75-AA79-4A19-B200-DE1C187C699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Sleeving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338388"/>
            <a:ext cx="42465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Printed film sleeves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Rapidly growing section of the market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Good scuff resistance – reverse printed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 round decoration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Ability to label complex shapes</a:t>
            </a:r>
          </a:p>
        </p:txBody>
      </p:sp>
      <p:pic>
        <p:nvPicPr>
          <p:cNvPr id="36868" name="Picture 6" descr="ShrinkSleevingPakmarkasCom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2420938"/>
            <a:ext cx="43561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3F5E-3580-4535-A6EC-980047C81A5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Sleeving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Materials used</a:t>
            </a:r>
          </a:p>
          <a:p>
            <a:pPr lvl="1"/>
            <a:r>
              <a:rPr lang="en-US" altLang="en-US"/>
              <a:t>Shrink characteristics</a:t>
            </a:r>
          </a:p>
          <a:p>
            <a:pPr lvl="1"/>
            <a:r>
              <a:rPr lang="en-US" altLang="en-US"/>
              <a:t>Clarity</a:t>
            </a:r>
          </a:p>
          <a:p>
            <a:pPr lvl="1"/>
            <a:r>
              <a:rPr lang="en-US" altLang="en-US"/>
              <a:t>Printability </a:t>
            </a:r>
          </a:p>
          <a:p>
            <a:pPr lvl="2"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0F5EA-935F-4160-B056-2A23DB70EA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Shrink Sleeving</a:t>
            </a:r>
            <a:endParaRPr lang="en-GB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6049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Application: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shrink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Distortion of design after shrinking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Sleeve application as part of container production or packer/filler operation?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Supplied in reels or sometimes pre-cut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</p:txBody>
      </p:sp>
      <p:pic>
        <p:nvPicPr>
          <p:cNvPr id="38916" name="Picture 5" descr="32MateyShrinkBjsuppliesC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916113"/>
            <a:ext cx="28813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EE080-D7DB-49C5-ADD3-9BCD7A6E31C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500" y="285750"/>
            <a:ext cx="7772400" cy="1143000"/>
          </a:xfrm>
        </p:spPr>
        <p:txBody>
          <a:bodyPr/>
          <a:lstStyle/>
          <a:p>
            <a:r>
              <a:rPr lang="en-GB" altLang="en-US"/>
              <a:t>Stretch Labelling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0" y="1557338"/>
            <a:ext cx="3492500" cy="12319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	Shrink Labelling without the heat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	Label stretched over pack can be stretched up to 50%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/>
          </a:p>
        </p:txBody>
      </p:sp>
      <p:pic>
        <p:nvPicPr>
          <p:cNvPr id="40964" name="Picture 10" descr="C:\Users\Mike\Pictures\Packaging\IOPDiplomaClosuresAdhesiveLabels\StretchLabelsMriflexC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933825"/>
            <a:ext cx="2668587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265488" y="4073525"/>
            <a:ext cx="56610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Often used in multipacks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No adhesives used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No heat energy used to shrink the label onto the container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lower cost than shrink sleeves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endParaRPr lang="en-GB" dirty="0">
              <a:solidFill>
                <a:srgbClr val="FFFF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0966" name="Picture 11" descr="C:\Users\Mike\Pictures\Packaging\IOPDiplomaClosuresAdhesiveLabels\StretchLabelsFujiSealmachinegro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1484313"/>
            <a:ext cx="57721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BF01A-59B0-4004-AD95-446805DF4F3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71500" y="285750"/>
            <a:ext cx="7772400" cy="1143000"/>
          </a:xfrm>
        </p:spPr>
        <p:txBody>
          <a:bodyPr/>
          <a:lstStyle/>
          <a:p>
            <a:r>
              <a:rPr lang="en-GB" altLang="en-US"/>
              <a:t>Stretch Labelling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538" y="1884363"/>
            <a:ext cx="4105275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Labels are typically PE 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Easily removable in recycling operations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Machine speeds achievable - 450/min (900/min with two lane machine</a:t>
            </a:r>
          </a:p>
          <a:p>
            <a:pPr marL="468000" indent="-457200"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FFFF00"/>
                </a:solidFill>
                <a:latin typeface="+mj-lt"/>
                <a:cs typeface="Arial" pitchFamily="34" charset="0"/>
              </a:rPr>
              <a:t>Cannot be applied to complex shapes</a:t>
            </a:r>
          </a:p>
        </p:txBody>
      </p:sp>
      <p:sp>
        <p:nvSpPr>
          <p:cNvPr id="41988" name="Action Button: Forward or Next 5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574800" y="5949950"/>
            <a:ext cx="576263" cy="287338"/>
          </a:xfrm>
          <a:prstGeom prst="actionButtonForwardNext">
            <a:avLst/>
          </a:prstGeom>
          <a:solidFill>
            <a:srgbClr val="C000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5661025"/>
            <a:ext cx="16160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Stretch Labelling Video</a:t>
            </a:r>
          </a:p>
        </p:txBody>
      </p:sp>
      <p:pic>
        <p:nvPicPr>
          <p:cNvPr id="41990" name="Picture 2" descr="http://www.foodbev.com/writeable/uploads/images/resized/452w_2167_modified-stretch-sleev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8" y="1643063"/>
            <a:ext cx="4230687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2" descr="C:\Users\Mike\Pictures\Packaging\IOPDiplomaClosuresAdhesiveLabels\StretchLabelsMilkMriflexCo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25" y="3644900"/>
            <a:ext cx="2144713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17BA9-7DC3-45BC-9245-83DB2C9783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1675"/>
            <a:ext cx="7772400" cy="1143000"/>
          </a:xfrm>
        </p:spPr>
        <p:txBody>
          <a:bodyPr/>
          <a:lstStyle/>
          <a:p>
            <a:r>
              <a:rPr lang="en-US" altLang="en-US"/>
              <a:t>Test requirements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54250"/>
            <a:ext cx="7772400" cy="4343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/>
              <a:t>Print adhesion / rub resistance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Surface slip – important for application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Corrosion – labelling of cans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Product resistance – spillage after use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Odour effect on product and with handling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Colour fastness – fading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120000"/>
              </a:lnSpc>
            </a:pP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C87A5-A7C7-4C97-BBE2-82CE906B7C2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304800" y="1676400"/>
            <a:ext cx="8534400" cy="484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altLang="en-US"/>
              <a:t>Usage of Label Type</a:t>
            </a:r>
            <a:br>
              <a:rPr lang="en-US" altLang="en-US"/>
            </a:br>
            <a:r>
              <a:rPr lang="en-US" altLang="en-US" sz="1400"/>
              <a:t>taken from Pira report The Future of Labels and Labelling for the European Market</a:t>
            </a:r>
            <a:r>
              <a:rPr lang="en-US" altLang="en-US" sz="2000"/>
              <a:t> </a:t>
            </a:r>
            <a:r>
              <a:rPr lang="en-US" altLang="en-US" sz="1400"/>
              <a:t>published  in 2001 plus updated figures from FINAT 2003</a:t>
            </a:r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98663" y="2147888"/>
          <a:ext cx="33051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808" imgH="3892296" progId="Word.Document.8">
                  <p:embed/>
                </p:oleObj>
              </mc:Choice>
              <mc:Fallback>
                <p:oleObj name="Document" r:id="rId3" imgW="6083808" imgH="38922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147888"/>
                        <a:ext cx="3305175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36575" y="1727200"/>
          <a:ext cx="8056563" cy="764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8151583" imgH="7762696" progId="Word.Document.8">
                  <p:embed/>
                </p:oleObj>
              </mc:Choice>
              <mc:Fallback>
                <p:oleObj name="Document" r:id="rId5" imgW="8151583" imgH="77626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727200"/>
                        <a:ext cx="8056563" cy="764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A2FEF-9906-47AD-B11C-F9D8500B23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Other requirements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/>
              <a:t>Colour standards &amp; Text standards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Gloss levels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Dimensional standards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Curl specifications – for paper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Winding direction to machine specification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Delivery specifications – unique to each user</a:t>
            </a:r>
          </a:p>
          <a:p>
            <a:pPr>
              <a:lnSpc>
                <a:spcPct val="120000"/>
              </a:lnSpc>
            </a:pPr>
            <a:endParaRPr lang="en-US" altLang="en-US" sz="2800"/>
          </a:p>
          <a:p>
            <a:pPr>
              <a:lnSpc>
                <a:spcPct val="120000"/>
              </a:lnSpc>
            </a:pPr>
            <a:endParaRPr lang="en-GB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65F08-BC51-4D76-9EC5-7D9AE9BEDBE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1143000"/>
          </a:xfrm>
        </p:spPr>
        <p:txBody>
          <a:bodyPr/>
          <a:lstStyle/>
          <a:p>
            <a:r>
              <a:rPr lang="en-GB" altLang="en-US"/>
              <a:t>Ungummed or Wet Glue Labels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GB" altLang="en-US"/>
              <a:t>Paper or plastic films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altLang="en-US"/>
              <a:t>Usually require the application of adhesive to attach them to a packaging component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altLang="en-US"/>
              <a:t>Referred to as "wet glue" or "wet applied" labels.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altLang="en-US"/>
              <a:t>Applications include face/ neck/ back labels applied to bottles for beers &amp; spirits, or wraparound labels, used extensively on canned goods and bottled soft drinks.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B9A70-1664-4F60-936E-A4AF622FFB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913"/>
            <a:ext cx="7772400" cy="990600"/>
          </a:xfrm>
        </p:spPr>
        <p:txBody>
          <a:bodyPr/>
          <a:lstStyle/>
          <a:p>
            <a:r>
              <a:rPr lang="en-US" altLang="en-US" sz="4000"/>
              <a:t>Application ‘Wet glue’ labels</a:t>
            </a:r>
            <a:br>
              <a:rPr lang="en-US" altLang="en-US" sz="4000"/>
            </a:br>
            <a:r>
              <a:rPr lang="en-US" altLang="en-US" sz="1400"/>
              <a:t>From Krones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2133600" cy="4114800"/>
          </a:xfrm>
        </p:spPr>
        <p:txBody>
          <a:bodyPr/>
          <a:lstStyle/>
          <a:p>
            <a:r>
              <a:rPr lang="en-US" altLang="en-US"/>
              <a:t>Pre-cut from printed sheets</a:t>
            </a:r>
          </a:p>
          <a:p>
            <a:endParaRPr lang="en-US" altLang="en-US"/>
          </a:p>
        </p:txBody>
      </p:sp>
      <p:pic>
        <p:nvPicPr>
          <p:cNvPr id="13316" name="Picture 7" descr="wet glue label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8988" y="1363663"/>
            <a:ext cx="6689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Action Button: Forward or Next 8">
            <a:hlinkClick r:id="rId4" action="ppaction://hlinkfile" highlightClick="1"/>
          </p:cNvPr>
          <p:cNvSpPr>
            <a:spLocks noChangeArrowheads="1"/>
          </p:cNvSpPr>
          <p:nvPr/>
        </p:nvSpPr>
        <p:spPr bwMode="auto">
          <a:xfrm>
            <a:off x="411163" y="6096000"/>
            <a:ext cx="831850" cy="428625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  <p:sp>
        <p:nvSpPr>
          <p:cNvPr id="13318" name="TextBox 9"/>
          <p:cNvSpPr txBox="1">
            <a:spLocks noChangeArrowheads="1"/>
          </p:cNvSpPr>
          <p:nvPr/>
        </p:nvSpPr>
        <p:spPr bwMode="auto">
          <a:xfrm>
            <a:off x="50800" y="6597650"/>
            <a:ext cx="19288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800">
                <a:solidFill>
                  <a:schemeClr val="bg1"/>
                </a:solidFill>
              </a:rPr>
              <a:t>Video </a:t>
            </a:r>
            <a:r>
              <a:rPr lang="en-US" altLang="en-US" sz="800">
                <a:solidFill>
                  <a:schemeClr val="bg1"/>
                </a:solidFill>
              </a:rPr>
              <a:t>–</a:t>
            </a:r>
            <a:r>
              <a:rPr lang="en-GB" altLang="en-US" sz="800">
                <a:solidFill>
                  <a:schemeClr val="bg1"/>
                </a:solidFill>
              </a:rPr>
              <a:t> KosmeSpecificallyPlacedLabels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CA84C-1F4A-49B5-B87D-BC451CE0F4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Adhesive Pickup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743200" y="1981200"/>
          <a:ext cx="368617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572630" imgH="2926419" progId="Word.Picture.8">
                  <p:embed/>
                </p:oleObj>
              </mc:Choice>
              <mc:Fallback>
                <p:oleObj name="Picture" r:id="rId3" imgW="2572630" imgH="292641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686175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2665413"/>
            <a:ext cx="2419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altLang="en-US">
                <a:solidFill>
                  <a:srgbClr val="FFFF00"/>
                </a:solidFill>
                <a:latin typeface="Arial" charset="0"/>
              </a:rPr>
              <a:t>Stainless steel</a:t>
            </a:r>
          </a:p>
          <a:p>
            <a:r>
              <a:rPr lang="en-GB" altLang="en-US">
                <a:solidFill>
                  <a:srgbClr val="FFFF00"/>
                </a:solidFill>
                <a:latin typeface="Arial" charset="0"/>
              </a:rPr>
              <a:t>or rubber coated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590800" y="2971800"/>
            <a:ext cx="1066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DC0C3-E887-44E6-9E00-3F552BECEB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Label Pickup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895600" y="1828800"/>
          <a:ext cx="34909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022472" imgH="2560432" progId="Word.Picture.8">
                  <p:embed/>
                </p:oleObj>
              </mc:Choice>
              <mc:Fallback>
                <p:oleObj name="Picture" r:id="rId3" imgW="2022472" imgH="256043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3490913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588125" y="40767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altLang="en-US">
                <a:latin typeface="Arial" charset="0"/>
              </a:rPr>
              <a:t>Adhesive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5486400" y="4365625"/>
            <a:ext cx="1101725" cy="511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4918075" y="5203825"/>
            <a:ext cx="1928813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4103" name="TextBox 14"/>
          <p:cNvSpPr txBox="1">
            <a:spLocks noChangeArrowheads="1"/>
          </p:cNvSpPr>
          <p:nvPr/>
        </p:nvSpPr>
        <p:spPr bwMode="auto">
          <a:xfrm>
            <a:off x="6796088" y="4943475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000">
                <a:latin typeface="Arial" charset="0"/>
              </a:rPr>
              <a:t>Pallet rotation</a:t>
            </a:r>
          </a:p>
        </p:txBody>
      </p:sp>
      <p:sp>
        <p:nvSpPr>
          <p:cNvPr id="4104" name="TextBox 15"/>
          <p:cNvSpPr txBox="1">
            <a:spLocks noChangeArrowheads="1"/>
          </p:cNvSpPr>
          <p:nvPr/>
        </p:nvSpPr>
        <p:spPr bwMode="auto">
          <a:xfrm>
            <a:off x="4356100" y="5911850"/>
            <a:ext cx="206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000">
                <a:latin typeface="Arial" charset="0"/>
              </a:rPr>
              <a:t>Machine rotation</a:t>
            </a:r>
          </a:p>
        </p:txBody>
      </p:sp>
      <p:sp>
        <p:nvSpPr>
          <p:cNvPr id="4105" name="Circular Arrow 10"/>
          <p:cNvSpPr>
            <a:spLocks noChangeArrowheads="1"/>
          </p:cNvSpPr>
          <p:nvPr/>
        </p:nvSpPr>
        <p:spPr bwMode="auto">
          <a:xfrm flipH="1">
            <a:off x="4240213" y="4913313"/>
            <a:ext cx="714375" cy="642937"/>
          </a:xfrm>
          <a:custGeom>
            <a:avLst/>
            <a:gdLst>
              <a:gd name="T0" fmla="*/ 80367 w 714375"/>
              <a:gd name="T1" fmla="*/ 321469 h 642938"/>
              <a:gd name="T2" fmla="*/ 694912 w 714375"/>
              <a:gd name="T3" fmla="*/ 232660 h 642938"/>
              <a:gd name="T4" fmla="*/ 634008 w 714375"/>
              <a:gd name="T5" fmla="*/ 321469 h 642938"/>
              <a:gd name="T6" fmla="*/ 534177 w 714375"/>
              <a:gd name="T7" fmla="*/ 232660 h 642938"/>
              <a:gd name="T8" fmla="*/ 5898240 60000 65536"/>
              <a:gd name="T9" fmla="*/ 0 60000 65536"/>
              <a:gd name="T10" fmla="*/ 5898240 60000 65536"/>
              <a:gd name="T11" fmla="*/ 11796480 60000 65536"/>
              <a:gd name="T12" fmla="*/ 133032 w 714375"/>
              <a:gd name="T13" fmla="*/ 122570 h 642938"/>
              <a:gd name="T14" fmla="*/ 581343 w 714375"/>
              <a:gd name="T15" fmla="*/ 520368 h 6429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4375" h="642938">
                <a:moveTo>
                  <a:pt x="40184" y="321469"/>
                </a:moveTo>
                <a:lnTo>
                  <a:pt x="40184" y="321469"/>
                </a:lnTo>
                <a:cubicBezTo>
                  <a:pt x="40184" y="166119"/>
                  <a:pt x="182111" y="40184"/>
                  <a:pt x="357188" y="40184"/>
                </a:cubicBezTo>
                <a:cubicBezTo>
                  <a:pt x="493698" y="40184"/>
                  <a:pt x="614878" y="117727"/>
                  <a:pt x="657977" y="232661"/>
                </a:cubicBezTo>
                <a:lnTo>
                  <a:pt x="694912" y="232660"/>
                </a:lnTo>
                <a:lnTo>
                  <a:pt x="634008" y="321470"/>
                </a:lnTo>
                <a:lnTo>
                  <a:pt x="534177" y="232660"/>
                </a:lnTo>
                <a:lnTo>
                  <a:pt x="569452" y="232660"/>
                </a:lnTo>
                <a:lnTo>
                  <a:pt x="569452" y="232659"/>
                </a:lnTo>
                <a:cubicBezTo>
                  <a:pt x="529615" y="164018"/>
                  <a:pt x="447313" y="120550"/>
                  <a:pt x="357187" y="120550"/>
                </a:cubicBezTo>
                <a:cubicBezTo>
                  <a:pt x="226495" y="120550"/>
                  <a:pt x="120550" y="210504"/>
                  <a:pt x="120550" y="321468"/>
                </a:cubicBezTo>
                <a:lnTo>
                  <a:pt x="40184" y="321469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9F25E-911A-4052-A05A-FB037DC590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Label Transfer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819400" y="2133600"/>
          <a:ext cx="37449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534606" imgH="2785714" progId="Word.Picture.8">
                  <p:embed/>
                </p:oleObj>
              </mc:Choice>
              <mc:Fallback>
                <p:oleObj name="Picture" r:id="rId3" imgW="2534606" imgH="2785714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3744913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0" y="2239963"/>
            <a:ext cx="2030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altLang="en-US" sz="2000">
                <a:latin typeface="Arial" charset="0"/>
              </a:rPr>
              <a:t>Gripper Cylinder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981200" y="2667000"/>
            <a:ext cx="1524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4929188" y="5286375"/>
            <a:ext cx="228600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7215188" y="4786313"/>
            <a:ext cx="87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000">
                <a:latin typeface="Arial" charset="0"/>
              </a:rPr>
              <a:t>Label </a:t>
            </a:r>
          </a:p>
          <a:p>
            <a:r>
              <a:rPr lang="en-GB" altLang="en-US" sz="2000">
                <a:latin typeface="Arial" charset="0"/>
              </a:rPr>
              <a:t>Pallet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DA689-4D81-44BE-9FB4-EC716CDC2B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Performance During Application</a:t>
            </a:r>
            <a:endParaRPr lang="en-GB" alt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GB" altLang="en-US" sz="2800"/>
              <a:t>Paper Selection</a:t>
            </a:r>
          </a:p>
          <a:p>
            <a:pPr>
              <a:buFontTx/>
              <a:buNone/>
            </a:pPr>
            <a:endParaRPr lang="en-GB" altLang="en-US" sz="2800"/>
          </a:p>
          <a:p>
            <a:pPr lvl="1"/>
            <a:r>
              <a:rPr lang="en-GB" altLang="en-US" sz="2400"/>
              <a:t>Porosity important if vacuum pick up used</a:t>
            </a:r>
          </a:p>
          <a:p>
            <a:pPr lvl="1">
              <a:buFontTx/>
              <a:buNone/>
            </a:pPr>
            <a:endParaRPr lang="en-GB" altLang="en-US" sz="2400"/>
          </a:p>
          <a:p>
            <a:pPr lvl="1"/>
            <a:r>
              <a:rPr lang="en-GB" altLang="en-US" sz="2400"/>
              <a:t>Stiffness will relate to curvature of the container</a:t>
            </a:r>
          </a:p>
          <a:p>
            <a:pPr lvl="1">
              <a:buFontTx/>
              <a:buNone/>
            </a:pPr>
            <a:endParaRPr lang="en-GB" altLang="en-US" sz="2400"/>
          </a:p>
          <a:p>
            <a:pPr lvl="1"/>
            <a:r>
              <a:rPr lang="en-GB" altLang="en-US" sz="2400"/>
              <a:t>Water absorbency will affect speed of wetting out and also speed of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F2222-3EC0-4B14-96BC-F686A459E5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IOM3 Training Academy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986</Words>
  <Application>Microsoft Office PowerPoint</Application>
  <PresentationFormat>On-screen Show (4:3)</PresentationFormat>
  <Paragraphs>268</Paragraphs>
  <Slides>30</Slides>
  <Notes>23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MS PGothic</vt:lpstr>
      <vt:lpstr>Arial</vt:lpstr>
      <vt:lpstr>Times New Roman</vt:lpstr>
      <vt:lpstr>Default Design</vt:lpstr>
      <vt:lpstr>Document</vt:lpstr>
      <vt:lpstr>Picture</vt:lpstr>
      <vt:lpstr>Labels</vt:lpstr>
      <vt:lpstr>Label Types</vt:lpstr>
      <vt:lpstr>Usage of Label Type taken from Pira report The Future of Labels and Labelling for the European Market published  in 2001 plus updated figures from FINAT 2003</vt:lpstr>
      <vt:lpstr>Ungummed or Wet Glue Labels</vt:lpstr>
      <vt:lpstr>Application ‘Wet glue’ labels From Krones</vt:lpstr>
      <vt:lpstr>Adhesive Pickup</vt:lpstr>
      <vt:lpstr>Label Pickup</vt:lpstr>
      <vt:lpstr>Label Transfer</vt:lpstr>
      <vt:lpstr>Performance During Application</vt:lpstr>
      <vt:lpstr>Performance During Application</vt:lpstr>
      <vt:lpstr>Performance During Application</vt:lpstr>
      <vt:lpstr>Performance During Application</vt:lpstr>
      <vt:lpstr>Performance During Application</vt:lpstr>
      <vt:lpstr>Ungummed ‘Wet Glue’ labels</vt:lpstr>
      <vt:lpstr>Self Adhesive Labels</vt:lpstr>
      <vt:lpstr>Self Adhesive Labels</vt:lpstr>
      <vt:lpstr>Self Adhesive labels</vt:lpstr>
      <vt:lpstr>Self adhesive labelling from Krones</vt:lpstr>
      <vt:lpstr>Self Adhesive Labels</vt:lpstr>
      <vt:lpstr>Self adhesive labels V Wet Glue labels</vt:lpstr>
      <vt:lpstr>In-Mould Labels</vt:lpstr>
      <vt:lpstr>PowerPoint Presentation</vt:lpstr>
      <vt:lpstr>PowerPoint Presentation</vt:lpstr>
      <vt:lpstr>Sleeving</vt:lpstr>
      <vt:lpstr>Sleeving</vt:lpstr>
      <vt:lpstr>Shrink Sleeving</vt:lpstr>
      <vt:lpstr>Stretch Labelling</vt:lpstr>
      <vt:lpstr>Stretch Labelling</vt:lpstr>
      <vt:lpstr>Test requirements</vt:lpstr>
      <vt:lpstr>Other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in Packaging Technology</dc:title>
  <dc:subject>Unit 3F Labels</dc:subject>
  <dc:creator>Ian Morris</dc:creator>
  <cp:lastModifiedBy>Pamela Burke</cp:lastModifiedBy>
  <cp:revision>121</cp:revision>
  <cp:lastPrinted>2019-02-07T09:39:04Z</cp:lastPrinted>
  <dcterms:created xsi:type="dcterms:W3CDTF">2001-07-15T13:08:56Z</dcterms:created>
  <dcterms:modified xsi:type="dcterms:W3CDTF">2024-02-09T14:25:25Z</dcterms:modified>
</cp:coreProperties>
</file>