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62" r:id="rId2"/>
  </p:sldMasterIdLst>
  <p:notesMasterIdLst>
    <p:notesMasterId r:id="rId53"/>
  </p:notesMasterIdLst>
  <p:handoutMasterIdLst>
    <p:handoutMasterId r:id="rId54"/>
  </p:handoutMasterIdLst>
  <p:sldIdLst>
    <p:sldId id="567" r:id="rId3"/>
    <p:sldId id="570" r:id="rId4"/>
    <p:sldId id="571" r:id="rId5"/>
    <p:sldId id="572" r:id="rId6"/>
    <p:sldId id="573" r:id="rId7"/>
    <p:sldId id="575" r:id="rId8"/>
    <p:sldId id="576" r:id="rId9"/>
    <p:sldId id="577" r:id="rId10"/>
    <p:sldId id="578" r:id="rId11"/>
    <p:sldId id="579" r:id="rId12"/>
    <p:sldId id="582" r:id="rId13"/>
    <p:sldId id="585" r:id="rId14"/>
    <p:sldId id="589" r:id="rId15"/>
    <p:sldId id="591" r:id="rId16"/>
    <p:sldId id="592" r:id="rId17"/>
    <p:sldId id="595" r:id="rId18"/>
    <p:sldId id="596" r:id="rId19"/>
    <p:sldId id="602" r:id="rId20"/>
    <p:sldId id="604" r:id="rId21"/>
    <p:sldId id="605" r:id="rId22"/>
    <p:sldId id="652" r:id="rId23"/>
    <p:sldId id="653" r:id="rId24"/>
    <p:sldId id="654" r:id="rId25"/>
    <p:sldId id="613" r:id="rId26"/>
    <p:sldId id="614" r:id="rId27"/>
    <p:sldId id="615" r:id="rId28"/>
    <p:sldId id="619" r:id="rId29"/>
    <p:sldId id="624" r:id="rId30"/>
    <p:sldId id="626" r:id="rId31"/>
    <p:sldId id="627" r:id="rId32"/>
    <p:sldId id="628" r:id="rId33"/>
    <p:sldId id="630" r:id="rId34"/>
    <p:sldId id="631" r:id="rId35"/>
    <p:sldId id="632" r:id="rId36"/>
    <p:sldId id="633" r:id="rId37"/>
    <p:sldId id="598" r:id="rId38"/>
    <p:sldId id="634" r:id="rId39"/>
    <p:sldId id="635" r:id="rId40"/>
    <p:sldId id="636" r:id="rId41"/>
    <p:sldId id="637" r:id="rId42"/>
    <p:sldId id="638" r:id="rId43"/>
    <p:sldId id="639" r:id="rId44"/>
    <p:sldId id="640" r:id="rId45"/>
    <p:sldId id="641" r:id="rId46"/>
    <p:sldId id="643" r:id="rId47"/>
    <p:sldId id="644" r:id="rId48"/>
    <p:sldId id="655" r:id="rId49"/>
    <p:sldId id="646" r:id="rId50"/>
    <p:sldId id="648" r:id="rId51"/>
    <p:sldId id="650" r:id="rId52"/>
  </p:sldIdLst>
  <p:sldSz cx="9144000" cy="6858000" type="screen4x3"/>
  <p:notesSz cx="6808788" cy="99409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 userDrawn="1">
          <p15:clr>
            <a:srgbClr val="A4A3A4"/>
          </p15:clr>
        </p15:guide>
        <p15:guide id="2" pos="2145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99"/>
    <a:srgbClr val="0066CC"/>
    <a:srgbClr val="00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34" autoAdjust="0"/>
    <p:restoredTop sz="90929"/>
  </p:normalViewPr>
  <p:slideViewPr>
    <p:cSldViewPr>
      <p:cViewPr varScale="1">
        <p:scale>
          <a:sx n="85" d="100"/>
          <a:sy n="85" d="100"/>
        </p:scale>
        <p:origin x="717" y="3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62" d="100"/>
          <a:sy n="62" d="100"/>
        </p:scale>
        <p:origin x="2724" y="126"/>
      </p:cViewPr>
      <p:guideLst>
        <p:guide orient="horz" pos="3131"/>
        <p:guide pos="214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microsoft.com/office/2016/11/relationships/changesInfo" Target="changesInfos/changesInfo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heme" Target="theme/theme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ny duffy" userId="67ec11db5d47a62a" providerId="LiveId" clId="{4C6F1616-31DC-4DFA-A856-0BEB710CEC53}"/>
    <pc:docChg chg="custSel modSld modMainMaster modNotesMaster modHandout">
      <pc:chgData name="tony duffy" userId="67ec11db5d47a62a" providerId="LiveId" clId="{4C6F1616-31DC-4DFA-A856-0BEB710CEC53}" dt="2023-10-13T21:05:58.388" v="62" actId="20577"/>
      <pc:docMkLst>
        <pc:docMk/>
      </pc:docMkLst>
      <pc:sldChg chg="modSp mod">
        <pc:chgData name="tony duffy" userId="67ec11db5d47a62a" providerId="LiveId" clId="{4C6F1616-31DC-4DFA-A856-0BEB710CEC53}" dt="2023-10-12T15:02:59.951" v="25" actId="6549"/>
        <pc:sldMkLst>
          <pc:docMk/>
          <pc:sldMk cId="4038942244" sldId="577"/>
        </pc:sldMkLst>
        <pc:spChg chg="mod">
          <ac:chgData name="tony duffy" userId="67ec11db5d47a62a" providerId="LiveId" clId="{4C6F1616-31DC-4DFA-A856-0BEB710CEC53}" dt="2023-10-12T15:02:59.951" v="25" actId="6549"/>
          <ac:spMkLst>
            <pc:docMk/>
            <pc:sldMk cId="4038942244" sldId="577"/>
            <ac:spMk id="14341" creationId="{00000000-0000-0000-0000-000000000000}"/>
          </ac:spMkLst>
        </pc:spChg>
      </pc:sldChg>
      <pc:sldChg chg="modSp mod">
        <pc:chgData name="tony duffy" userId="67ec11db5d47a62a" providerId="LiveId" clId="{4C6F1616-31DC-4DFA-A856-0BEB710CEC53}" dt="2023-10-12T15:02:48.027" v="14" actId="20577"/>
        <pc:sldMkLst>
          <pc:docMk/>
          <pc:sldMk cId="4237511435" sldId="578"/>
        </pc:sldMkLst>
        <pc:spChg chg="mod">
          <ac:chgData name="tony duffy" userId="67ec11db5d47a62a" providerId="LiveId" clId="{4C6F1616-31DC-4DFA-A856-0BEB710CEC53}" dt="2023-10-12T15:02:48.027" v="14" actId="20577"/>
          <ac:spMkLst>
            <pc:docMk/>
            <pc:sldMk cId="4237511435" sldId="578"/>
            <ac:spMk id="15365" creationId="{00000000-0000-0000-0000-000000000000}"/>
          </ac:spMkLst>
        </pc:spChg>
      </pc:sldChg>
      <pc:sldChg chg="modSp mod">
        <pc:chgData name="tony duffy" userId="67ec11db5d47a62a" providerId="LiveId" clId="{4C6F1616-31DC-4DFA-A856-0BEB710CEC53}" dt="2023-10-12T15:05:52.667" v="55" actId="20577"/>
        <pc:sldMkLst>
          <pc:docMk/>
          <pc:sldMk cId="1277965367" sldId="595"/>
        </pc:sldMkLst>
        <pc:spChg chg="mod">
          <ac:chgData name="tony duffy" userId="67ec11db5d47a62a" providerId="LiveId" clId="{4C6F1616-31DC-4DFA-A856-0BEB710CEC53}" dt="2023-10-12T15:05:52.667" v="55" actId="20577"/>
          <ac:spMkLst>
            <pc:docMk/>
            <pc:sldMk cId="1277965367" sldId="595"/>
            <ac:spMk id="3" creationId="{00000000-0000-0000-0000-000000000000}"/>
          </ac:spMkLst>
        </pc:spChg>
      </pc:sldChg>
      <pc:sldChg chg="modSp mod">
        <pc:chgData name="tony duffy" userId="67ec11db5d47a62a" providerId="LiveId" clId="{4C6F1616-31DC-4DFA-A856-0BEB710CEC53}" dt="2023-10-12T15:05:31.645" v="50" actId="20577"/>
        <pc:sldMkLst>
          <pc:docMk/>
          <pc:sldMk cId="340145111" sldId="613"/>
        </pc:sldMkLst>
        <pc:spChg chg="mod">
          <ac:chgData name="tony duffy" userId="67ec11db5d47a62a" providerId="LiveId" clId="{4C6F1616-31DC-4DFA-A856-0BEB710CEC53}" dt="2023-10-12T15:05:31.645" v="50" actId="20577"/>
          <ac:spMkLst>
            <pc:docMk/>
            <pc:sldMk cId="340145111" sldId="613"/>
            <ac:spMk id="38916" creationId="{00000000-0000-0000-0000-000000000000}"/>
          </ac:spMkLst>
        </pc:spChg>
      </pc:sldChg>
      <pc:sldChg chg="modSp mod">
        <pc:chgData name="tony duffy" userId="67ec11db5d47a62a" providerId="LiveId" clId="{4C6F1616-31DC-4DFA-A856-0BEB710CEC53}" dt="2023-10-13T21:05:58.388" v="62" actId="20577"/>
        <pc:sldMkLst>
          <pc:docMk/>
          <pc:sldMk cId="2174698239" sldId="619"/>
        </pc:sldMkLst>
        <pc:spChg chg="mod">
          <ac:chgData name="tony duffy" userId="67ec11db5d47a62a" providerId="LiveId" clId="{4C6F1616-31DC-4DFA-A856-0BEB710CEC53}" dt="2023-10-13T21:05:58.388" v="62" actId="20577"/>
          <ac:spMkLst>
            <pc:docMk/>
            <pc:sldMk cId="2174698239" sldId="619"/>
            <ac:spMk id="53251" creationId="{00000000-0000-0000-0000-000000000000}"/>
          </ac:spMkLst>
        </pc:spChg>
      </pc:sldChg>
      <pc:sldMasterChg chg="delSp modSp mod">
        <pc:chgData name="tony duffy" userId="67ec11db5d47a62a" providerId="LiveId" clId="{4C6F1616-31DC-4DFA-A856-0BEB710CEC53}" dt="2023-10-12T14:59:45.219" v="1" actId="478"/>
        <pc:sldMasterMkLst>
          <pc:docMk/>
          <pc:sldMasterMk cId="0" sldId="2147483648"/>
        </pc:sldMasterMkLst>
        <pc:graphicFrameChg chg="del mod">
          <ac:chgData name="tony duffy" userId="67ec11db5d47a62a" providerId="LiveId" clId="{4C6F1616-31DC-4DFA-A856-0BEB710CEC53}" dt="2023-10-12T14:59:45.219" v="1" actId="478"/>
          <ac:graphicFrameMkLst>
            <pc:docMk/>
            <pc:sldMasterMk cId="0" sldId="2147483648"/>
            <ac:graphicFrameMk id="239617" creationId="{00000000-0000-0000-0000-000000000000}"/>
          </ac:graphicFrameMkLst>
        </pc:graphicFrame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Line 8"/>
          <p:cNvSpPr>
            <a:spLocks noChangeShapeType="1"/>
          </p:cNvSpPr>
          <p:nvPr/>
        </p:nvSpPr>
        <p:spPr bwMode="auto">
          <a:xfrm>
            <a:off x="529573" y="828411"/>
            <a:ext cx="5825297" cy="0"/>
          </a:xfrm>
          <a:prstGeom prst="line">
            <a:avLst/>
          </a:prstGeom>
          <a:noFill/>
          <a:ln w="38100">
            <a:solidFill>
              <a:srgbClr val="006699"/>
            </a:solidFill>
            <a:round/>
            <a:headEnd/>
            <a:tailEnd/>
          </a:ln>
          <a:effectLst/>
        </p:spPr>
        <p:txBody>
          <a:bodyPr wrap="none" lIns="95699" tIns="47850" rIns="95699" bIns="47850" anchor="ctr"/>
          <a:lstStyle/>
          <a:p>
            <a:endParaRPr lang="en-GB"/>
          </a:p>
        </p:txBody>
      </p:sp>
      <p:sp>
        <p:nvSpPr>
          <p:cNvPr id="3083" name="Line 11"/>
          <p:cNvSpPr>
            <a:spLocks noChangeShapeType="1"/>
          </p:cNvSpPr>
          <p:nvPr/>
        </p:nvSpPr>
        <p:spPr bwMode="auto">
          <a:xfrm>
            <a:off x="529572" y="9278197"/>
            <a:ext cx="5749644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lIns="95699" tIns="47850" rIns="95699" bIns="47850" anchor="ctr"/>
          <a:lstStyle/>
          <a:p>
            <a:endParaRPr lang="en-GB"/>
          </a:p>
        </p:txBody>
      </p:sp>
      <p:pic>
        <p:nvPicPr>
          <p:cNvPr id="6" name="Picture 5" descr="DPP Skillnet Logo final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63168" y="195158"/>
            <a:ext cx="1172625" cy="590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544743" y="195157"/>
            <a:ext cx="3261412" cy="497046"/>
          </a:xfrm>
          <a:prstGeom prst="rect">
            <a:avLst/>
          </a:prstGeom>
        </p:spPr>
        <p:txBody>
          <a:bodyPr vert="horz" lIns="95699" tIns="47850" rIns="95699" bIns="47850" rtlCol="0"/>
          <a:lstStyle>
            <a:lvl1pPr algn="l">
              <a:defRPr sz="1300"/>
            </a:lvl1pPr>
          </a:lstStyle>
          <a:p>
            <a:r>
              <a:rPr lang="en-GB" sz="2500" dirty="0">
                <a:solidFill>
                  <a:schemeClr val="accent2">
                    <a:lumMod val="75000"/>
                  </a:schemeClr>
                </a:solidFill>
              </a:rPr>
              <a:t>Shock &amp; </a:t>
            </a:r>
            <a:r>
              <a:rPr lang="en-GB" sz="2500" dirty="0" err="1">
                <a:solidFill>
                  <a:schemeClr val="accent2">
                    <a:lumMod val="75000"/>
                  </a:schemeClr>
                </a:solidFill>
              </a:rPr>
              <a:t>Vib</a:t>
            </a:r>
            <a:endParaRPr lang="en-GB" sz="25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2"/>
          </p:nvPr>
        </p:nvSpPr>
        <p:spPr>
          <a:xfrm>
            <a:off x="544743" y="9276066"/>
            <a:ext cx="2046060" cy="497046"/>
          </a:xfrm>
          <a:prstGeom prst="rect">
            <a:avLst/>
          </a:prstGeom>
        </p:spPr>
        <p:txBody>
          <a:bodyPr vert="horz" lIns="95699" tIns="47850" rIns="95699" bIns="47850" rtlCol="0" anchor="b"/>
          <a:lstStyle>
            <a:lvl1pPr algn="l">
              <a:defRPr sz="1300"/>
            </a:lvl1pPr>
          </a:lstStyle>
          <a:p>
            <a:r>
              <a:rPr lang="pl-PL" dirty="0"/>
              <a:t>Tony Duffy </a:t>
            </a:r>
            <a:endParaRPr lang="en-GB" dirty="0"/>
          </a:p>
          <a:p>
            <a:r>
              <a:rPr lang="pl-PL" dirty="0"/>
              <a:t>028 8676 8141</a:t>
            </a:r>
            <a:endParaRPr lang="en-GB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3"/>
          </p:nvPr>
        </p:nvSpPr>
        <p:spPr>
          <a:xfrm>
            <a:off x="4262289" y="9276066"/>
            <a:ext cx="2021089" cy="497046"/>
          </a:xfrm>
          <a:prstGeom prst="rect">
            <a:avLst/>
          </a:prstGeom>
        </p:spPr>
        <p:txBody>
          <a:bodyPr vert="horz" lIns="95699" tIns="47850" rIns="95699" bIns="47850" rtlCol="0" anchor="b"/>
          <a:lstStyle>
            <a:lvl1pPr algn="r">
              <a:defRPr sz="1300"/>
            </a:lvl1pPr>
          </a:lstStyle>
          <a:p>
            <a:r>
              <a:rPr lang="en-GB" dirty="0"/>
              <a:t>2021           Page No. </a:t>
            </a:r>
            <a:fld id="{E135BE48-97EC-4264-AE86-3211602C869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6551584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0475" cy="497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99" tIns="47850" rIns="95699" bIns="47850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GB" dirty="0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8314" y="0"/>
            <a:ext cx="2950475" cy="497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99" tIns="47850" rIns="95699" bIns="47850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endParaRPr lang="en-GB" dirty="0"/>
          </a:p>
        </p:txBody>
      </p:sp>
      <p:sp>
        <p:nvSpPr>
          <p:cNvPr id="819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6125"/>
            <a:ext cx="4967288" cy="3725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19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7839" y="4721940"/>
            <a:ext cx="4993111" cy="4473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99" tIns="47850" rIns="95699" bIns="478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819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8314" y="9443879"/>
            <a:ext cx="2950475" cy="497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99" tIns="47850" rIns="95699" bIns="47850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14E47859-F86C-46B2-A017-665AA03D4766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0541123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37229" indent="-2835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34199" indent="-22684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87878" indent="-22684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41558" indent="-22684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95238" indent="-22684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48917" indent="-22684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02597" indent="-22684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56276" indent="-22684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37F3284-44C0-4CB4-8719-213B0B97172D}" type="slidenum">
              <a:rPr lang="en-GB" altLang="en-US" sz="1200"/>
              <a:pPr/>
              <a:t>1</a:t>
            </a:fld>
            <a:endParaRPr lang="en-GB" altLang="en-US" sz="120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en-US"/>
              <a:t>Introduction</a:t>
            </a:r>
          </a:p>
          <a:p>
            <a:endParaRPr lang="en-GB" altLang="en-US"/>
          </a:p>
          <a:p>
            <a:r>
              <a:rPr lang="en-GB" altLang="en-US"/>
              <a:t>Welcome</a:t>
            </a:r>
          </a:p>
          <a:p>
            <a:endParaRPr lang="en-GB" altLang="en-US"/>
          </a:p>
          <a:p>
            <a:r>
              <a:rPr lang="en-GB" altLang="en-US"/>
              <a:t>Background to FPC</a:t>
            </a:r>
          </a:p>
          <a:p>
            <a:endParaRPr lang="en-GB" altLang="en-US"/>
          </a:p>
          <a:p>
            <a:r>
              <a:rPr lang="en-GB" altLang="en-US"/>
              <a:t>Important contribution to the food industry</a:t>
            </a:r>
          </a:p>
        </p:txBody>
      </p:sp>
    </p:spTree>
    <p:extLst>
      <p:ext uri="{BB962C8B-B14F-4D97-AF65-F5344CB8AC3E}">
        <p14:creationId xmlns:p14="http://schemas.microsoft.com/office/powerpoint/2010/main" val="13825048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 defTabSz="920750">
              <a:defRPr/>
            </a:pPr>
            <a:fld id="{DD592659-EF82-400F-9B32-C79EAC97E824}" type="slidenum">
              <a:rPr lang="en-US" smtClean="0"/>
              <a:pPr defTabSz="920750">
                <a:defRPr/>
              </a:pPr>
              <a:t>42</a:t>
            </a:fld>
            <a:endParaRPr lang="en-US" dirty="0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4563" y="777875"/>
            <a:ext cx="4972050" cy="3729038"/>
          </a:xfrm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741863"/>
            <a:ext cx="5032375" cy="4430712"/>
          </a:xfrm>
          <a:noFill/>
          <a:ln/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72431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 defTabSz="920750">
              <a:defRPr/>
            </a:pPr>
            <a:fld id="{0DDDB1FF-3C34-4928-9EF6-86930B7E60FA}" type="slidenum">
              <a:rPr lang="en-US" smtClean="0"/>
              <a:pPr defTabSz="920750">
                <a:defRPr/>
              </a:pPr>
              <a:t>43</a:t>
            </a:fld>
            <a:endParaRPr lang="en-US" dirty="0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4563" y="777875"/>
            <a:ext cx="4972050" cy="3729038"/>
          </a:xfrm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741863"/>
            <a:ext cx="5032375" cy="4430712"/>
          </a:xfrm>
          <a:noFill/>
          <a:ln/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14165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 defTabSz="920750">
              <a:defRPr/>
            </a:pPr>
            <a:fld id="{96B18DA4-1F50-4616-AE17-B390C5A9DD0D}" type="slidenum">
              <a:rPr lang="en-US" smtClean="0"/>
              <a:pPr defTabSz="920750">
                <a:defRPr/>
              </a:pPr>
              <a:t>44</a:t>
            </a:fld>
            <a:endParaRPr lang="en-US" dirty="0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44894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 defTabSz="920750">
              <a:defRPr/>
            </a:pPr>
            <a:fld id="{5757285F-BC00-4C07-94C7-9E27B688F85E}" type="slidenum">
              <a:rPr lang="en-US" smtClean="0"/>
              <a:pPr defTabSz="920750">
                <a:defRPr/>
              </a:pPr>
              <a:t>4</a:t>
            </a:fld>
            <a:endParaRPr lang="en-US" dirty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58196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 defTabSz="920750">
              <a:defRPr/>
            </a:pPr>
            <a:fld id="{10AE876B-48D0-41E0-994A-AF1ED207B718}" type="slidenum">
              <a:rPr lang="en-US" smtClean="0"/>
              <a:pPr defTabSz="920750">
                <a:defRPr/>
              </a:pPr>
              <a:t>6</a:t>
            </a:fld>
            <a:endParaRPr lang="en-US" dirty="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03877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 defTabSz="920750">
              <a:defRPr/>
            </a:pPr>
            <a:fld id="{C2243FFB-B6F8-46BC-948F-8EA1208A101F}" type="slidenum">
              <a:rPr lang="en-US" smtClean="0"/>
              <a:pPr defTabSz="920750">
                <a:defRPr/>
              </a:pPr>
              <a:t>7</a:t>
            </a:fld>
            <a:endParaRPr lang="en-US" dirty="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03514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 defTabSz="920750">
              <a:defRPr/>
            </a:pPr>
            <a:fld id="{5761FFDB-6DA8-4A88-8899-0ED794C59E70}" type="slidenum">
              <a:rPr lang="en-US" smtClean="0"/>
              <a:pPr defTabSz="920750">
                <a:defRPr/>
              </a:pPr>
              <a:t>8</a:t>
            </a:fld>
            <a:endParaRPr lang="en-US" dirty="0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97803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 defTabSz="920750">
              <a:defRPr/>
            </a:pPr>
            <a:fld id="{14CC51FD-33CF-4B46-9502-702BF7B66009}" type="slidenum">
              <a:rPr lang="en-US" smtClean="0"/>
              <a:pPr defTabSz="920750">
                <a:defRPr/>
              </a:pPr>
              <a:t>9</a:t>
            </a:fld>
            <a:endParaRPr lang="en-US" dirty="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43909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 defTabSz="920750">
              <a:defRPr/>
            </a:pPr>
            <a:fld id="{8F91CEE8-08A6-4241-B3B7-8A97EA369A7D}" type="slidenum">
              <a:rPr lang="en-US" smtClean="0"/>
              <a:pPr defTabSz="920750">
                <a:defRPr/>
              </a:pPr>
              <a:t>10</a:t>
            </a:fld>
            <a:endParaRPr lang="en-US" dirty="0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21243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 defTabSz="920750">
              <a:defRPr/>
            </a:pPr>
            <a:fld id="{C5E78A46-DDF4-4814-B853-78D06B65DBA2}" type="slidenum">
              <a:rPr lang="en-US" smtClean="0"/>
              <a:pPr defTabSz="920750">
                <a:defRPr/>
              </a:pPr>
              <a:t>25</a:t>
            </a:fld>
            <a:endParaRPr lang="en-US" dirty="0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29193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1031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 defTabSz="920750">
              <a:defRPr/>
            </a:pPr>
            <a:fld id="{D11B5D66-1D15-4A45-AD89-83ACAF2CC0D5}" type="slidenum">
              <a:rPr lang="en-US" smtClean="0"/>
              <a:pPr defTabSz="920750">
                <a:defRPr/>
              </a:pPr>
              <a:t>28</a:t>
            </a:fld>
            <a:endParaRPr lang="en-US" dirty="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076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AD601E-0DED-446F-AC3B-8484F01C3BFF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3178820" y="6165304"/>
            <a:ext cx="2743944" cy="671561"/>
          </a:xfrm>
        </p:spPr>
        <p:txBody>
          <a:bodyPr/>
          <a:lstStyle/>
          <a:p>
            <a:r>
              <a:rPr lang="en-GB" dirty="0"/>
              <a:t>Tony Duffy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1" y="914400"/>
            <a:ext cx="19431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1" y="914400"/>
            <a:ext cx="5676900" cy="4953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209800"/>
            <a:ext cx="3810000" cy="3657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2209800"/>
            <a:ext cx="3810000" cy="3657600"/>
          </a:xfrm>
        </p:spPr>
        <p:txBody>
          <a:bodyPr/>
          <a:lstStyle/>
          <a:p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2014 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Tony Duffy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601E-0DED-446F-AC3B-8484F01C3BF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2014 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Tony Duffy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D7B82-DD54-465E-90F9-C4EA4D8B3A1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2014 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Tony Duffy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D7B82-DD54-465E-90F9-C4EA4D8B3A1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2014 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Tony Duffy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D7B82-DD54-465E-90F9-C4EA4D8B3A1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2014 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Tony Duffy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D7B82-DD54-465E-90F9-C4EA4D8B3A1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2014 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Tony Duffy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D7B82-DD54-465E-90F9-C4EA4D8B3A1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2014 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Tony Duffy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D7B82-DD54-465E-90F9-C4EA4D8B3A1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Tony Duffy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601E-0DED-446F-AC3B-8484F01C3BF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2014 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Tony Duffy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D7B82-DD54-465E-90F9-C4EA4D8B3A1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2014 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Tony Duffy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D7B82-DD54-465E-90F9-C4EA4D8B3A1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2014 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Tony Duffy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D7B82-DD54-465E-90F9-C4EA4D8B3A1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2014 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Tony Duffy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D7B82-DD54-465E-90F9-C4EA4D8B3A1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2014 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Tony Duffy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D7B82-DD54-465E-90F9-C4EA4D8B3A1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2014 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Tony Duffy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601E-0DED-446F-AC3B-8484F01C3BF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209800"/>
            <a:ext cx="3810000" cy="365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09800"/>
            <a:ext cx="3810000" cy="365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Tony Duffy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601E-0DED-446F-AC3B-8484F01C3BF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/>
              <a:t>Tony Duffy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601E-0DED-446F-AC3B-8484F01C3BF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2014 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Tony Duffy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601E-0DED-446F-AC3B-8484F01C3BF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2014 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Tony Duffy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601E-0DED-446F-AC3B-8484F01C3BF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2014 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/>
              <a:t>Tony Duffy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601E-0DED-446F-AC3B-8484F01C3BF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9144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209800"/>
            <a:ext cx="77724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2" name="Text Box 8"/>
          <p:cNvSpPr txBox="1">
            <a:spLocks noChangeArrowheads="1"/>
          </p:cNvSpPr>
          <p:nvPr/>
        </p:nvSpPr>
        <p:spPr bwMode="auto">
          <a:xfrm>
            <a:off x="1907704" y="206028"/>
            <a:ext cx="482453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rgbClr val="006699"/>
                </a:solidFill>
              </a:rPr>
              <a:t>Quality </a:t>
            </a:r>
          </a:p>
        </p:txBody>
      </p:sp>
      <p:sp>
        <p:nvSpPr>
          <p:cNvPr id="1034" name="Line 10"/>
          <p:cNvSpPr>
            <a:spLocks noChangeShapeType="1"/>
          </p:cNvSpPr>
          <p:nvPr/>
        </p:nvSpPr>
        <p:spPr bwMode="auto">
          <a:xfrm>
            <a:off x="762000" y="838200"/>
            <a:ext cx="7696200" cy="0"/>
          </a:xfrm>
          <a:prstGeom prst="line">
            <a:avLst/>
          </a:prstGeom>
          <a:noFill/>
          <a:ln w="38100">
            <a:solidFill>
              <a:srgbClr val="0066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038" name="Line 14"/>
          <p:cNvSpPr>
            <a:spLocks noChangeShapeType="1"/>
          </p:cNvSpPr>
          <p:nvPr/>
        </p:nvSpPr>
        <p:spPr bwMode="auto">
          <a:xfrm>
            <a:off x="685800" y="5867400"/>
            <a:ext cx="7772400" cy="0"/>
          </a:xfrm>
          <a:prstGeom prst="line">
            <a:avLst/>
          </a:prstGeom>
          <a:noFill/>
          <a:ln w="9525">
            <a:solidFill>
              <a:srgbClr val="0066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85800" y="6356350"/>
            <a:ext cx="15099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3178820" y="6019800"/>
            <a:ext cx="2743944" cy="8170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l-PL"/>
              <a:t>Tony Duffy</a:t>
            </a:r>
            <a:endParaRPr lang="en-GB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>
          <a:xfrm>
            <a:off x="7380312" y="6356351"/>
            <a:ext cx="10732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D601E-0DED-446F-AC3B-8484F01C3BFF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3" name="Picture 12" descr="DPP Skillnet Logo final"/>
          <p:cNvPicPr/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611561" y="188641"/>
            <a:ext cx="1181100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61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October 2014 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l-PL"/>
              <a:t>Tony Duffy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0D7B82-DD54-465E-90F9-C4EA4D8B3A1D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so.ch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iqa.org/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://www.google.co.uk/url?sa=i&amp;rct=j&amp;q=&amp;esrc=s&amp;source=images&amp;cd=&amp;ved=0ahUKEwik4paz1-HNAhWmDMAKHamBBxUQjRwIBw&amp;url=http://signarcprojects.com/palacia_specifications.html&amp;psig=AFQjCNGCr0MWClFoNgfA9FotDMAg6AR-FA&amp;ust=1467992228261809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GB" altLang="en-US" sz="4000"/>
              <a:t>Diploma in Packaging Technology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altLang="en-US" dirty="0"/>
              <a:t>Quality </a:t>
            </a:r>
          </a:p>
          <a:p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42509899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Quality Measurement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2057399"/>
            <a:ext cx="7772400" cy="3902075"/>
          </a:xfrm>
        </p:spPr>
        <p:txBody>
          <a:bodyPr/>
          <a:lstStyle/>
          <a:p>
            <a:pPr eaLnBrk="1" hangingPunct="1"/>
            <a:r>
              <a:rPr lang="en-US" dirty="0"/>
              <a:t>Conformance to requirements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Defined in specifications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Objective assessment</a:t>
            </a:r>
          </a:p>
        </p:txBody>
      </p:sp>
      <p:sp>
        <p:nvSpPr>
          <p:cNvPr id="1638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>
              <a:latin typeface="Arial" pitchFamily="34" charset="0"/>
            </a:endParaRPr>
          </a:p>
          <a:p>
            <a:pPr>
              <a:defRPr/>
            </a:pPr>
            <a:fld id="{E1123A1D-8A3C-4228-8FA6-223A27695CDD}" type="slidenum">
              <a:rPr lang="en-US" smtClean="0">
                <a:latin typeface="Arial" pitchFamily="34" charset="0"/>
              </a:rPr>
              <a:pPr>
                <a:defRPr/>
              </a:pPr>
              <a:t>10</a:t>
            </a:fld>
            <a:endParaRPr lang="en-US" dirty="0">
              <a:latin typeface="Arial" pitchFamily="34" charset="0"/>
            </a:endParaRPr>
          </a:p>
        </p:txBody>
      </p:sp>
      <p:sp>
        <p:nvSpPr>
          <p:cNvPr id="16389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9211696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Quality Costs (PAF)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Prevention (Quality Assurance)</a:t>
            </a:r>
          </a:p>
          <a:p>
            <a:r>
              <a:rPr lang="en-GB" dirty="0"/>
              <a:t>Appraisal (Quality Control)</a:t>
            </a:r>
          </a:p>
          <a:p>
            <a:r>
              <a:rPr lang="en-GB" dirty="0"/>
              <a:t>Failure (internal and external) 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2048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latin typeface="Arial" pitchFamily="34" charset="0"/>
            </a:endParaRPr>
          </a:p>
        </p:txBody>
      </p:sp>
      <p:sp>
        <p:nvSpPr>
          <p:cNvPr id="2048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>
              <a:latin typeface="Arial" pitchFamily="34" charset="0"/>
            </a:endParaRPr>
          </a:p>
          <a:p>
            <a:pPr>
              <a:defRPr/>
            </a:pPr>
            <a:fld id="{B95AE24D-698E-42D0-B094-D279DCD0F2CA}" type="slidenum">
              <a:rPr lang="en-US" smtClean="0">
                <a:latin typeface="Arial" pitchFamily="34" charset="0"/>
              </a:rPr>
              <a:pPr>
                <a:defRPr/>
              </a:pPr>
              <a:t>11</a:t>
            </a:fld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74192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Some Quality Ideas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2420888"/>
            <a:ext cx="7772400" cy="3384600"/>
          </a:xfrm>
        </p:spPr>
        <p:txBody>
          <a:bodyPr/>
          <a:lstStyle/>
          <a:p>
            <a:pPr eaLnBrk="1" hangingPunct="1"/>
            <a:r>
              <a:rPr lang="en-GB" dirty="0"/>
              <a:t>Quality is Free</a:t>
            </a:r>
          </a:p>
          <a:p>
            <a:pPr eaLnBrk="1" hangingPunct="1"/>
            <a:r>
              <a:rPr lang="en-GB" dirty="0"/>
              <a:t>Zero defects</a:t>
            </a:r>
          </a:p>
          <a:p>
            <a:pPr eaLnBrk="1" hangingPunct="1"/>
            <a:r>
              <a:rPr lang="en-GB" dirty="0"/>
              <a:t>Total Quality Management (TQM)</a:t>
            </a:r>
          </a:p>
          <a:p>
            <a:pPr eaLnBrk="1" hangingPunct="1"/>
            <a:r>
              <a:rPr lang="en-GB" dirty="0" err="1"/>
              <a:t>Demings</a:t>
            </a:r>
            <a:r>
              <a:rPr lang="en-GB" dirty="0"/>
              <a:t> 14 points</a:t>
            </a:r>
          </a:p>
          <a:p>
            <a:pPr eaLnBrk="1" hangingPunct="1"/>
            <a:r>
              <a:rPr lang="en-GB" dirty="0"/>
              <a:t>Six Sigma			</a:t>
            </a:r>
            <a:endParaRPr lang="en-GB" sz="1600" dirty="0"/>
          </a:p>
        </p:txBody>
      </p:sp>
      <p:sp>
        <p:nvSpPr>
          <p:cNvPr id="2355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>
              <a:latin typeface="Arial" pitchFamily="34" charset="0"/>
            </a:endParaRPr>
          </a:p>
          <a:p>
            <a:pPr>
              <a:defRPr/>
            </a:pPr>
            <a:fld id="{52DF6AA7-F9B5-4559-8691-3A03EC99009F}" type="slidenum">
              <a:rPr lang="en-US" smtClean="0">
                <a:latin typeface="Arial" pitchFamily="34" charset="0"/>
              </a:rPr>
              <a:pPr>
                <a:defRPr/>
              </a:pPr>
              <a:t>12</a:t>
            </a:fld>
            <a:endParaRPr lang="en-US" dirty="0">
              <a:latin typeface="Arial" pitchFamily="34" charset="0"/>
            </a:endParaRPr>
          </a:p>
        </p:txBody>
      </p:sp>
      <p:sp>
        <p:nvSpPr>
          <p:cNvPr id="23558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Arial" pitchFamily="34" charset="0"/>
              </a:rPr>
              <a:t>© IOM3 Communications Ltd</a:t>
            </a:r>
          </a:p>
        </p:txBody>
      </p:sp>
    </p:spTree>
    <p:extLst>
      <p:ext uri="{BB962C8B-B14F-4D97-AF65-F5344CB8AC3E}">
        <p14:creationId xmlns:p14="http://schemas.microsoft.com/office/powerpoint/2010/main" val="460691480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Basis of acceptance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844675"/>
            <a:ext cx="7415213" cy="4114800"/>
          </a:xfrm>
        </p:spPr>
        <p:txBody>
          <a:bodyPr/>
          <a:lstStyle/>
          <a:p>
            <a:pPr eaLnBrk="1" hangingPunct="1"/>
            <a:r>
              <a:rPr lang="en-US" dirty="0"/>
              <a:t>Statistical sampling and inspection against agreed specifications. </a:t>
            </a:r>
            <a:endParaRPr lang="en-US" sz="2800" i="1" dirty="0"/>
          </a:p>
          <a:p>
            <a:pPr eaLnBrk="1" hangingPunct="1"/>
            <a:r>
              <a:rPr lang="en-US" dirty="0"/>
              <a:t>Supplier Assurance via a </a:t>
            </a:r>
            <a:r>
              <a:rPr lang="en-US" i="1" dirty="0"/>
              <a:t>Certificate of Conformity/Analysis?</a:t>
            </a:r>
          </a:p>
          <a:p>
            <a:pPr eaLnBrk="1" hangingPunct="1"/>
            <a:r>
              <a:rPr lang="en-US" dirty="0"/>
              <a:t>Vendor Assurance </a:t>
            </a:r>
            <a:r>
              <a:rPr lang="en-US" i="1" dirty="0"/>
              <a:t>(of the process)</a:t>
            </a:r>
          </a:p>
          <a:p>
            <a:pPr eaLnBrk="1" hangingPunct="1"/>
            <a:endParaRPr lang="en-US" sz="3600" dirty="0"/>
          </a:p>
        </p:txBody>
      </p:sp>
      <p:sp>
        <p:nvSpPr>
          <p:cNvPr id="2765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>
              <a:latin typeface="Arial" pitchFamily="34" charset="0"/>
            </a:endParaRPr>
          </a:p>
          <a:p>
            <a:pPr>
              <a:defRPr/>
            </a:pPr>
            <a:fld id="{4931A543-7525-4910-943E-DF8FE38D9995}" type="slidenum">
              <a:rPr lang="en-US" smtClean="0">
                <a:latin typeface="Arial" pitchFamily="34" charset="0"/>
              </a:rPr>
              <a:pPr>
                <a:defRPr/>
              </a:pPr>
              <a:t>13</a:t>
            </a:fld>
            <a:endParaRPr lang="en-US" dirty="0">
              <a:latin typeface="Arial" pitchFamily="34" charset="0"/>
            </a:endParaRPr>
          </a:p>
        </p:txBody>
      </p:sp>
      <p:sp>
        <p:nvSpPr>
          <p:cNvPr id="27653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9067004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Inspection &amp; Testing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822450"/>
            <a:ext cx="7772400" cy="4343400"/>
          </a:xfrm>
        </p:spPr>
        <p:txBody>
          <a:bodyPr/>
          <a:lstStyle/>
          <a:p>
            <a:pPr eaLnBrk="1" hangingPunct="1"/>
            <a:r>
              <a:rPr lang="en-US" dirty="0"/>
              <a:t>Statistical sampling</a:t>
            </a:r>
          </a:p>
          <a:p>
            <a:pPr eaLnBrk="1" hangingPunct="1"/>
            <a:r>
              <a:rPr lang="en-US" dirty="0"/>
              <a:t>Defect classification</a:t>
            </a:r>
          </a:p>
          <a:p>
            <a:pPr lvl="1" eaLnBrk="1" hangingPunct="1"/>
            <a:r>
              <a:rPr lang="en-US" dirty="0"/>
              <a:t>Critical</a:t>
            </a:r>
          </a:p>
          <a:p>
            <a:pPr lvl="1" eaLnBrk="1" hangingPunct="1"/>
            <a:r>
              <a:rPr lang="en-US" dirty="0"/>
              <a:t>Major</a:t>
            </a:r>
          </a:p>
          <a:p>
            <a:pPr lvl="1" eaLnBrk="1" hangingPunct="1"/>
            <a:r>
              <a:rPr lang="en-US" dirty="0"/>
              <a:t>Minor</a:t>
            </a:r>
          </a:p>
          <a:p>
            <a:pPr eaLnBrk="1" hangingPunct="1"/>
            <a:r>
              <a:rPr lang="en-US" dirty="0"/>
              <a:t>Acceptable level of defect</a:t>
            </a:r>
          </a:p>
        </p:txBody>
      </p:sp>
      <p:sp>
        <p:nvSpPr>
          <p:cNvPr id="2970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>
              <a:latin typeface="Arial" pitchFamily="34" charset="0"/>
            </a:endParaRPr>
          </a:p>
          <a:p>
            <a:pPr>
              <a:defRPr/>
            </a:pPr>
            <a:fld id="{4D2C690A-D683-48D9-9A4B-EB74E5D420F0}" type="slidenum">
              <a:rPr lang="en-US" smtClean="0">
                <a:latin typeface="Arial" pitchFamily="34" charset="0"/>
              </a:rPr>
              <a:pPr>
                <a:defRPr/>
              </a:pPr>
              <a:t>14</a:t>
            </a:fld>
            <a:endParaRPr lang="en-US" dirty="0">
              <a:latin typeface="Arial" pitchFamily="34" charset="0"/>
            </a:endParaRPr>
          </a:p>
        </p:txBody>
      </p:sp>
      <p:sp>
        <p:nvSpPr>
          <p:cNvPr id="29701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Arial" pitchFamily="34" charset="0"/>
              </a:rPr>
              <a:t>© IOM3 Communications Ltd</a:t>
            </a:r>
          </a:p>
        </p:txBody>
      </p:sp>
    </p:spTree>
    <p:extLst>
      <p:ext uri="{BB962C8B-B14F-4D97-AF65-F5344CB8AC3E}">
        <p14:creationId xmlns:p14="http://schemas.microsoft.com/office/powerpoint/2010/main" val="578174467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Supplier assurance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2057399"/>
            <a:ext cx="7772400" cy="3902075"/>
          </a:xfrm>
        </p:spPr>
        <p:txBody>
          <a:bodyPr/>
          <a:lstStyle/>
          <a:p>
            <a:pPr eaLnBrk="1" hangingPunct="1"/>
            <a:r>
              <a:rPr lang="en-US" dirty="0"/>
              <a:t>Build working partnerships </a:t>
            </a:r>
          </a:p>
          <a:p>
            <a:pPr eaLnBrk="1" hangingPunct="1"/>
            <a:r>
              <a:rPr lang="en-US" dirty="0"/>
              <a:t>Agree performance requirements</a:t>
            </a:r>
          </a:p>
          <a:p>
            <a:pPr eaLnBrk="1" hangingPunct="1"/>
            <a:r>
              <a:rPr lang="en-US" dirty="0"/>
              <a:t>Confirm by Supplier audits</a:t>
            </a:r>
          </a:p>
          <a:p>
            <a:pPr eaLnBrk="1" hangingPunct="1"/>
            <a:r>
              <a:rPr lang="en-US" dirty="0"/>
              <a:t>Monitoring ongoing supplier performance</a:t>
            </a:r>
          </a:p>
          <a:p>
            <a:pPr eaLnBrk="1" hangingPunct="1"/>
            <a:endParaRPr lang="en-US" dirty="0"/>
          </a:p>
          <a:p>
            <a:pPr eaLnBrk="1" hangingPunct="1">
              <a:buFont typeface="Arial" pitchFamily="34" charset="0"/>
              <a:buNone/>
            </a:pPr>
            <a:r>
              <a:rPr lang="en-US" dirty="0"/>
              <a:t>    </a:t>
            </a:r>
            <a:r>
              <a:rPr lang="en-US" i="1" dirty="0"/>
              <a:t>benefits to both parties</a:t>
            </a:r>
          </a:p>
          <a:p>
            <a:pPr eaLnBrk="1" hangingPunct="1">
              <a:buFontTx/>
              <a:buNone/>
            </a:pPr>
            <a:endParaRPr lang="en-US" dirty="0"/>
          </a:p>
          <a:p>
            <a:pPr eaLnBrk="1" hangingPunct="1"/>
            <a:endParaRPr lang="en-US" dirty="0"/>
          </a:p>
        </p:txBody>
      </p:sp>
      <p:sp>
        <p:nvSpPr>
          <p:cNvPr id="3072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>
              <a:latin typeface="Arial" pitchFamily="34" charset="0"/>
            </a:endParaRPr>
          </a:p>
          <a:p>
            <a:pPr>
              <a:defRPr/>
            </a:pPr>
            <a:fld id="{2A6555AE-FB3F-478B-ACC2-B14760663148}" type="slidenum">
              <a:rPr lang="en-US" smtClean="0">
                <a:latin typeface="Arial" pitchFamily="34" charset="0"/>
              </a:rPr>
              <a:pPr>
                <a:defRPr/>
              </a:pPr>
              <a:t>15</a:t>
            </a:fld>
            <a:endParaRPr lang="en-US" dirty="0">
              <a:latin typeface="Arial" pitchFamily="34" charset="0"/>
            </a:endParaRPr>
          </a:p>
        </p:txBody>
      </p:sp>
      <p:sp>
        <p:nvSpPr>
          <p:cNvPr id="30725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5597486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>
          <a:xfrm>
            <a:off x="18888" y="836713"/>
            <a:ext cx="9144000" cy="936104"/>
          </a:xfrm>
        </p:spPr>
        <p:txBody>
          <a:bodyPr/>
          <a:lstStyle/>
          <a:p>
            <a:r>
              <a:rPr lang="en-US" altLang="en-US" dirty="0"/>
              <a:t>Quality Management System</a:t>
            </a:r>
            <a:endParaRPr lang="en-IE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4536232"/>
          </a:xfrm>
        </p:spPr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en-GB" dirty="0"/>
              <a:t>“The organisational structure, responsibilities, procedures, processes and resources for implementing quality management.”	</a:t>
            </a:r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GB" dirty="0"/>
              <a:t>							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GB" dirty="0"/>
              <a:t>“Management system to direct and control an organisation with regard to quality.”</a:t>
            </a:r>
            <a:br>
              <a:rPr lang="en-GB" dirty="0"/>
            </a:br>
            <a:r>
              <a:rPr lang="en-GB" dirty="0"/>
              <a:t>						</a:t>
            </a:r>
            <a:r>
              <a:rPr lang="en-GB" sz="2400" dirty="0"/>
              <a:t>ISO 9000</a:t>
            </a:r>
          </a:p>
          <a:p>
            <a:pPr>
              <a:buFont typeface="Arial" charset="0"/>
              <a:buChar char="•"/>
              <a:defRPr/>
            </a:pPr>
            <a:endParaRPr lang="en-IE" dirty="0"/>
          </a:p>
        </p:txBody>
      </p:sp>
      <p:sp>
        <p:nvSpPr>
          <p:cNvPr id="3379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>
              <a:latin typeface="Arial" pitchFamily="34" charset="0"/>
            </a:endParaRPr>
          </a:p>
          <a:p>
            <a:pPr>
              <a:defRPr/>
            </a:pPr>
            <a:fld id="{E22B189C-4B19-4890-98FE-50D35B529FBA}" type="slidenum">
              <a:rPr lang="en-US" smtClean="0">
                <a:latin typeface="Arial" pitchFamily="34" charset="0"/>
              </a:rPr>
              <a:pPr>
                <a:defRPr/>
              </a:pPr>
              <a:t>16</a:t>
            </a:fld>
            <a:endParaRPr lang="en-US" dirty="0">
              <a:latin typeface="Arial" pitchFamily="34" charset="0"/>
            </a:endParaRPr>
          </a:p>
        </p:txBody>
      </p:sp>
      <p:sp>
        <p:nvSpPr>
          <p:cNvPr id="3379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79653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Content Placeholder 2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4391769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GB" altLang="en-US" sz="2600" dirty="0"/>
              <a:t>A quality management system should define all the activities which will influence the quality of the company's goods and/or services.  </a:t>
            </a:r>
          </a:p>
          <a:p>
            <a:pPr>
              <a:spcAft>
                <a:spcPts val="1200"/>
              </a:spcAft>
            </a:pPr>
            <a:r>
              <a:rPr lang="en-GB" altLang="en-US" sz="2600" dirty="0"/>
              <a:t>Responsibility for each activity should be declared, along with procedures for the operation of each activity (sometimes known as </a:t>
            </a:r>
            <a:r>
              <a:rPr lang="en-GB" altLang="en-US" sz="2600" i="1" dirty="0"/>
              <a:t>Standard Operating Procedures </a:t>
            </a:r>
            <a:r>
              <a:rPr lang="en-GB" altLang="en-US" sz="2600" dirty="0"/>
              <a:t>or</a:t>
            </a:r>
            <a:r>
              <a:rPr lang="en-GB" altLang="en-US" sz="2600" i="1" dirty="0"/>
              <a:t> Work Instructions</a:t>
            </a:r>
            <a:r>
              <a:rPr lang="en-GB" altLang="en-US" sz="2600" dirty="0"/>
              <a:t>).</a:t>
            </a:r>
            <a:endParaRPr lang="en-IE" altLang="en-US" sz="2600" dirty="0"/>
          </a:p>
        </p:txBody>
      </p:sp>
      <p:sp>
        <p:nvSpPr>
          <p:cNvPr id="34819" name="Title 1"/>
          <p:cNvSpPr>
            <a:spLocks noGrp="1"/>
          </p:cNvSpPr>
          <p:nvPr>
            <p:ph type="title"/>
          </p:nvPr>
        </p:nvSpPr>
        <p:spPr>
          <a:xfrm>
            <a:off x="-108520" y="836713"/>
            <a:ext cx="9144000" cy="864096"/>
          </a:xfrm>
        </p:spPr>
        <p:txBody>
          <a:bodyPr/>
          <a:lstStyle/>
          <a:p>
            <a:r>
              <a:rPr lang="en-US" altLang="en-US" dirty="0"/>
              <a:t>Quality Management System</a:t>
            </a:r>
            <a:endParaRPr lang="en-IE" altLang="en-US" dirty="0"/>
          </a:p>
        </p:txBody>
      </p:sp>
      <p:sp>
        <p:nvSpPr>
          <p:cNvPr id="3482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>
              <a:latin typeface="Arial" pitchFamily="34" charset="0"/>
            </a:endParaRPr>
          </a:p>
          <a:p>
            <a:pPr>
              <a:defRPr/>
            </a:pPr>
            <a:fld id="{9638A972-9229-4AF3-890A-90BE118EC2CB}" type="slidenum">
              <a:rPr lang="en-US" smtClean="0">
                <a:latin typeface="Arial" pitchFamily="34" charset="0"/>
              </a:rPr>
              <a:pPr>
                <a:defRPr/>
              </a:pPr>
              <a:t>17</a:t>
            </a:fld>
            <a:endParaRPr lang="en-US" dirty="0">
              <a:latin typeface="Arial" pitchFamily="34" charset="0"/>
            </a:endParaRPr>
          </a:p>
        </p:txBody>
      </p:sp>
      <p:sp>
        <p:nvSpPr>
          <p:cNvPr id="3482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05961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Content Placeholder 2"/>
          <p:cNvSpPr>
            <a:spLocks noGrp="1"/>
          </p:cNvSpPr>
          <p:nvPr>
            <p:ph idx="1"/>
          </p:nvPr>
        </p:nvSpPr>
        <p:spPr>
          <a:xfrm>
            <a:off x="457200" y="1949231"/>
            <a:ext cx="8229600" cy="4176932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GB" altLang="en-US" dirty="0"/>
              <a:t>Typical QMS Documentation:</a:t>
            </a:r>
          </a:p>
        </p:txBody>
      </p:sp>
      <p:sp>
        <p:nvSpPr>
          <p:cNvPr id="36867" name="Title 1"/>
          <p:cNvSpPr>
            <a:spLocks noGrp="1"/>
          </p:cNvSpPr>
          <p:nvPr>
            <p:ph type="title"/>
          </p:nvPr>
        </p:nvSpPr>
        <p:spPr>
          <a:xfrm>
            <a:off x="0" y="836712"/>
            <a:ext cx="9144000" cy="882331"/>
          </a:xfrm>
        </p:spPr>
        <p:txBody>
          <a:bodyPr/>
          <a:lstStyle/>
          <a:p>
            <a:r>
              <a:rPr lang="en-US" altLang="en-US" dirty="0"/>
              <a:t>Quality Management Systems</a:t>
            </a:r>
            <a:endParaRPr lang="en-IE" altLang="en-US" dirty="0"/>
          </a:p>
        </p:txBody>
      </p:sp>
      <p:pic>
        <p:nvPicPr>
          <p:cNvPr id="36868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77667" y="2670223"/>
            <a:ext cx="4175869" cy="3005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6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>
              <a:latin typeface="Arial" pitchFamily="34" charset="0"/>
            </a:endParaRPr>
          </a:p>
          <a:p>
            <a:pPr>
              <a:defRPr/>
            </a:pPr>
            <a:fld id="{62F468E7-6656-4A78-8184-61C3212E9A13}" type="slidenum">
              <a:rPr lang="en-US" smtClean="0">
                <a:latin typeface="Arial" pitchFamily="34" charset="0"/>
              </a:rPr>
              <a:pPr>
                <a:defRPr/>
              </a:pPr>
              <a:t>18</a:t>
            </a:fld>
            <a:endParaRPr lang="en-US" dirty="0">
              <a:latin typeface="Arial" pitchFamily="34" charset="0"/>
            </a:endParaRPr>
          </a:p>
        </p:txBody>
      </p:sp>
      <p:sp>
        <p:nvSpPr>
          <p:cNvPr id="36870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11687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>
          <a:xfrm>
            <a:off x="0" y="836712"/>
            <a:ext cx="9144000" cy="792088"/>
          </a:xfrm>
        </p:spPr>
        <p:txBody>
          <a:bodyPr/>
          <a:lstStyle/>
          <a:p>
            <a:r>
              <a:rPr lang="en-US" altLang="en-US" dirty="0"/>
              <a:t>Quality Management Principles</a:t>
            </a:r>
            <a:endParaRPr lang="en-IE" altLang="en-US" dirty="0"/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>
          <a:xfrm>
            <a:off x="323528" y="1772816"/>
            <a:ext cx="8640960" cy="4680372"/>
          </a:xfrm>
        </p:spPr>
        <p:txBody>
          <a:bodyPr/>
          <a:lstStyle/>
          <a:p>
            <a:r>
              <a:rPr lang="en-IE" altLang="en-US" dirty="0"/>
              <a:t>Quality Management Principles</a:t>
            </a:r>
          </a:p>
          <a:p>
            <a:pPr lvl="1"/>
            <a:r>
              <a:rPr lang="en-IE" altLang="en-US" sz="2400" dirty="0"/>
              <a:t>Principle 1: Customer focus </a:t>
            </a:r>
          </a:p>
          <a:p>
            <a:pPr lvl="1"/>
            <a:r>
              <a:rPr lang="en-IE" altLang="en-US" sz="2400" dirty="0"/>
              <a:t>Principle 2: Leadership </a:t>
            </a:r>
          </a:p>
          <a:p>
            <a:pPr lvl="1"/>
            <a:r>
              <a:rPr lang="en-IE" altLang="en-US" sz="2400" dirty="0"/>
              <a:t>Principle 3: Involvement of people </a:t>
            </a:r>
          </a:p>
          <a:p>
            <a:pPr lvl="1"/>
            <a:r>
              <a:rPr lang="en-IE" altLang="en-US" sz="2400" dirty="0"/>
              <a:t>Principle 4: Process approach</a:t>
            </a:r>
          </a:p>
          <a:p>
            <a:pPr lvl="1"/>
            <a:r>
              <a:rPr lang="en-IE" altLang="en-US" sz="2400" dirty="0"/>
              <a:t>Principle 5: System approach to management </a:t>
            </a:r>
          </a:p>
          <a:p>
            <a:pPr lvl="1"/>
            <a:r>
              <a:rPr lang="en-IE" altLang="en-US" sz="2400" dirty="0"/>
              <a:t>Principle 6: Continual improvement </a:t>
            </a:r>
          </a:p>
          <a:p>
            <a:pPr lvl="1"/>
            <a:r>
              <a:rPr lang="en-IE" altLang="en-US" sz="2400" dirty="0"/>
              <a:t>Principle 7: Factual approach to decision making </a:t>
            </a:r>
          </a:p>
          <a:p>
            <a:pPr lvl="1"/>
            <a:r>
              <a:rPr lang="en-IE" altLang="en-US" sz="2400" dirty="0"/>
              <a:t>Principle 8: Mutually beneficial supplier relationships </a:t>
            </a:r>
          </a:p>
          <a:p>
            <a:pPr lvl="1" eaLnBrk="1" hangingPunct="1"/>
            <a:endParaRPr lang="en-GB" altLang="en-US" sz="2400" dirty="0"/>
          </a:p>
          <a:p>
            <a:endParaRPr lang="en-IE" altLang="en-US" sz="2400" dirty="0"/>
          </a:p>
        </p:txBody>
      </p:sp>
      <p:sp>
        <p:nvSpPr>
          <p:cNvPr id="3789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>
              <a:latin typeface="Arial" pitchFamily="34" charset="0"/>
            </a:endParaRPr>
          </a:p>
          <a:p>
            <a:pPr>
              <a:defRPr/>
            </a:pPr>
            <a:fld id="{95A1E356-2E25-4457-8B21-2E1789DA06FB}" type="slidenum">
              <a:rPr lang="en-US" smtClean="0">
                <a:latin typeface="Arial" pitchFamily="34" charset="0"/>
              </a:rPr>
              <a:pPr>
                <a:defRPr/>
              </a:pPr>
              <a:t>19</a:t>
            </a:fld>
            <a:endParaRPr lang="en-US" dirty="0">
              <a:latin typeface="Arial" pitchFamily="34" charset="0"/>
            </a:endParaRPr>
          </a:p>
        </p:txBody>
      </p:sp>
      <p:sp>
        <p:nvSpPr>
          <p:cNvPr id="3789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itchFamily="34" charset="0"/>
              </a:rPr>
              <a:t>©</a:t>
            </a:r>
          </a:p>
        </p:txBody>
      </p:sp>
    </p:spTree>
    <p:extLst>
      <p:ext uri="{BB962C8B-B14F-4D97-AF65-F5344CB8AC3E}">
        <p14:creationId xmlns:p14="http://schemas.microsoft.com/office/powerpoint/2010/main" val="1225905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Unit Overview</a:t>
            </a:r>
            <a:endParaRPr lang="en-US">
              <a:latin typeface="Arial Black" pitchFamily="34" charset="0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What is quality?</a:t>
            </a:r>
          </a:p>
          <a:p>
            <a:pPr eaLnBrk="1" hangingPunct="1"/>
            <a:r>
              <a:rPr lang="en-US" dirty="0"/>
              <a:t>Quality management systems</a:t>
            </a:r>
          </a:p>
          <a:p>
            <a:pPr eaLnBrk="1" hangingPunct="1"/>
            <a:r>
              <a:rPr lang="en-US" dirty="0"/>
              <a:t>Specifications</a:t>
            </a:r>
          </a:p>
          <a:p>
            <a:pPr eaLnBrk="1" hangingPunct="1"/>
            <a:r>
              <a:rPr lang="en-US" dirty="0"/>
              <a:t>Inspection &amp; testing </a:t>
            </a:r>
          </a:p>
          <a:p>
            <a:pPr eaLnBrk="1" hangingPunct="1"/>
            <a:endParaRPr lang="en-US" dirty="0"/>
          </a:p>
          <a:p>
            <a:pPr eaLnBrk="1" hangingPunct="1">
              <a:buFontTx/>
              <a:buNone/>
            </a:pPr>
            <a:endParaRPr lang="en-US" sz="2400" i="1" dirty="0"/>
          </a:p>
        </p:txBody>
      </p:sp>
      <p:sp>
        <p:nvSpPr>
          <p:cNvPr id="614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>
              <a:latin typeface="Arial" pitchFamily="34" charset="0"/>
            </a:endParaRPr>
          </a:p>
          <a:p>
            <a:pPr>
              <a:defRPr/>
            </a:pPr>
            <a:fld id="{9A7F6FF5-D84B-401F-BCB6-43579824EF36}" type="slidenum">
              <a:rPr lang="en-US" smtClean="0">
                <a:latin typeface="Arial" pitchFamily="34" charset="0"/>
              </a:rPr>
              <a:pPr>
                <a:defRPr/>
              </a:pPr>
              <a:t>2</a:t>
            </a:fld>
            <a:endParaRPr lang="en-US" dirty="0">
              <a:latin typeface="Arial" pitchFamily="34" charset="0"/>
            </a:endParaRPr>
          </a:p>
        </p:txBody>
      </p:sp>
      <p:sp>
        <p:nvSpPr>
          <p:cNvPr id="6149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3735079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>
          <a:xfrm>
            <a:off x="0" y="764704"/>
            <a:ext cx="9144000" cy="1008112"/>
          </a:xfrm>
        </p:spPr>
        <p:txBody>
          <a:bodyPr/>
          <a:lstStyle/>
          <a:p>
            <a:r>
              <a:rPr lang="en-US" altLang="en-US" dirty="0"/>
              <a:t>Quality management Principals</a:t>
            </a:r>
            <a:endParaRPr lang="en-IE" altLang="en-US" dirty="0"/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>
          <a:xfrm>
            <a:off x="457200" y="2204864"/>
            <a:ext cx="8229600" cy="4281661"/>
          </a:xfrm>
        </p:spPr>
        <p:txBody>
          <a:bodyPr/>
          <a:lstStyle/>
          <a:p>
            <a:pPr>
              <a:buFont typeface="Arial" pitchFamily="34" charset="0"/>
              <a:buNone/>
            </a:pPr>
            <a:r>
              <a:rPr lang="en-IE" sz="2000" b="1" dirty="0"/>
              <a:t>1. Customer Focus: </a:t>
            </a:r>
          </a:p>
          <a:p>
            <a:r>
              <a:rPr lang="en-IE" sz="2000" dirty="0"/>
              <a:t>Organizations depend on their customers and therefore should understand current and future customer needs, should meet customer requirements and strive to exceed customer expectations. </a:t>
            </a:r>
          </a:p>
          <a:p>
            <a:pPr marL="0" indent="0">
              <a:buNone/>
            </a:pPr>
            <a:endParaRPr lang="en-IE" sz="2000" dirty="0"/>
          </a:p>
          <a:p>
            <a:pPr marL="0" indent="0">
              <a:buFont typeface="Arial" charset="0"/>
              <a:buNone/>
              <a:defRPr/>
            </a:pPr>
            <a:r>
              <a:rPr lang="en-IE" sz="2000" b="1" dirty="0"/>
              <a:t>2. Leadership: </a:t>
            </a:r>
          </a:p>
          <a:p>
            <a:pPr>
              <a:buFont typeface="Arial" charset="0"/>
              <a:buChar char="•"/>
              <a:defRPr/>
            </a:pPr>
            <a:r>
              <a:rPr lang="en-IE" sz="2000" dirty="0"/>
              <a:t>Leaders establish unity of purpose and direction of the organization. They should create and maintain the internal environment in which people can become fully involved in achieving the organization's objectives. </a:t>
            </a:r>
          </a:p>
          <a:p>
            <a:endParaRPr lang="en-IE" sz="2000" dirty="0"/>
          </a:p>
        </p:txBody>
      </p:sp>
      <p:sp>
        <p:nvSpPr>
          <p:cNvPr id="4506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>
              <a:latin typeface="Arial" pitchFamily="34" charset="0"/>
            </a:endParaRPr>
          </a:p>
          <a:p>
            <a:pPr>
              <a:defRPr/>
            </a:pPr>
            <a:fld id="{831EB3E8-20D5-4954-93D3-171148BFB124}" type="slidenum">
              <a:rPr lang="en-US" smtClean="0">
                <a:latin typeface="Arial" pitchFamily="34" charset="0"/>
              </a:rPr>
              <a:pPr>
                <a:defRPr/>
              </a:pPr>
              <a:t>20</a:t>
            </a:fld>
            <a:endParaRPr lang="en-US" dirty="0">
              <a:latin typeface="Arial" pitchFamily="34" charset="0"/>
            </a:endParaRPr>
          </a:p>
        </p:txBody>
      </p:sp>
      <p:sp>
        <p:nvSpPr>
          <p:cNvPr id="4506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Arial" pitchFamily="34" charset="0"/>
              </a:rPr>
              <a:t>© IOM3 Communications Ltd</a:t>
            </a:r>
          </a:p>
        </p:txBody>
      </p:sp>
    </p:spTree>
    <p:extLst>
      <p:ext uri="{BB962C8B-B14F-4D97-AF65-F5344CB8AC3E}">
        <p14:creationId xmlns:p14="http://schemas.microsoft.com/office/powerpoint/2010/main" val="11438725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>
          <a:xfrm>
            <a:off x="0" y="764704"/>
            <a:ext cx="9144000" cy="1008112"/>
          </a:xfrm>
        </p:spPr>
        <p:txBody>
          <a:bodyPr/>
          <a:lstStyle/>
          <a:p>
            <a:r>
              <a:rPr lang="en-US" altLang="en-US" dirty="0"/>
              <a:t>Quality management Principals</a:t>
            </a:r>
            <a:endParaRPr lang="en-IE" altLang="en-US" dirty="0"/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>
          <a:xfrm>
            <a:off x="611560" y="1916832"/>
            <a:ext cx="8229600" cy="3977593"/>
          </a:xfrm>
        </p:spPr>
        <p:txBody>
          <a:bodyPr/>
          <a:lstStyle/>
          <a:p>
            <a:pPr marL="0" indent="0">
              <a:buFont typeface="Arial" charset="0"/>
              <a:buNone/>
              <a:defRPr/>
            </a:pPr>
            <a:r>
              <a:rPr lang="en-IE" sz="2000" b="1" dirty="0"/>
              <a:t>3. Involvement of People: </a:t>
            </a:r>
          </a:p>
          <a:p>
            <a:pPr>
              <a:buFont typeface="Arial" charset="0"/>
              <a:buChar char="•"/>
              <a:defRPr/>
            </a:pPr>
            <a:r>
              <a:rPr lang="en-IE" sz="2000" dirty="0"/>
              <a:t>People at all levels are the essence of an organization and their full involvement enables their abilities to be used for the organization's benefit.</a:t>
            </a:r>
          </a:p>
          <a:p>
            <a:pPr marL="0" indent="0">
              <a:buNone/>
            </a:pPr>
            <a:endParaRPr lang="en-IE" sz="2000" dirty="0"/>
          </a:p>
          <a:p>
            <a:pPr marL="0" indent="0">
              <a:buFont typeface="Arial" charset="0"/>
              <a:buNone/>
              <a:defRPr/>
            </a:pPr>
            <a:r>
              <a:rPr lang="en-IE" sz="2000" b="1" dirty="0"/>
              <a:t>4. Process Approach: </a:t>
            </a:r>
          </a:p>
          <a:p>
            <a:pPr>
              <a:buFont typeface="Arial" charset="0"/>
              <a:buChar char="•"/>
              <a:defRPr/>
            </a:pPr>
            <a:r>
              <a:rPr lang="en-IE" sz="2000" dirty="0"/>
              <a:t>A desired result is achieved more efficiently when activities and related resources are managed as a process.</a:t>
            </a:r>
          </a:p>
        </p:txBody>
      </p:sp>
      <p:sp>
        <p:nvSpPr>
          <p:cNvPr id="4506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>
              <a:latin typeface="Arial" pitchFamily="34" charset="0"/>
            </a:endParaRPr>
          </a:p>
          <a:p>
            <a:pPr>
              <a:defRPr/>
            </a:pPr>
            <a:fld id="{831EB3E8-20D5-4954-93D3-171148BFB124}" type="slidenum">
              <a:rPr lang="en-US" smtClean="0">
                <a:latin typeface="Arial" pitchFamily="34" charset="0"/>
              </a:rPr>
              <a:pPr>
                <a:defRPr/>
              </a:pPr>
              <a:t>21</a:t>
            </a:fld>
            <a:endParaRPr lang="en-US" dirty="0">
              <a:latin typeface="Arial" pitchFamily="34" charset="0"/>
            </a:endParaRPr>
          </a:p>
        </p:txBody>
      </p:sp>
      <p:sp>
        <p:nvSpPr>
          <p:cNvPr id="4506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66054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>
          <a:xfrm>
            <a:off x="0" y="764704"/>
            <a:ext cx="9144000" cy="1008112"/>
          </a:xfrm>
        </p:spPr>
        <p:txBody>
          <a:bodyPr/>
          <a:lstStyle/>
          <a:p>
            <a:r>
              <a:rPr lang="en-US" altLang="en-US" dirty="0"/>
              <a:t>Quality management Principals</a:t>
            </a:r>
            <a:endParaRPr lang="en-IE" altLang="en-US" dirty="0"/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>
          <a:xfrm>
            <a:off x="611560" y="1916832"/>
            <a:ext cx="8229600" cy="3977593"/>
          </a:xfrm>
        </p:spPr>
        <p:txBody>
          <a:bodyPr/>
          <a:lstStyle/>
          <a:p>
            <a:pPr marL="0" indent="0">
              <a:buFont typeface="Arial" charset="0"/>
              <a:buNone/>
              <a:defRPr/>
            </a:pPr>
            <a:r>
              <a:rPr lang="en-IE" sz="2000" b="1" dirty="0"/>
              <a:t>5. System Approach to Management: </a:t>
            </a:r>
          </a:p>
          <a:p>
            <a:pPr>
              <a:buFont typeface="Arial" charset="0"/>
              <a:buChar char="•"/>
              <a:defRPr/>
            </a:pPr>
            <a:r>
              <a:rPr lang="en-IE" sz="2000" dirty="0"/>
              <a:t>Identifying, understanding and managing interrelated processes as a system contributes to the organization's effectiveness and efficiency in achieving its objectives. </a:t>
            </a:r>
          </a:p>
          <a:p>
            <a:pPr>
              <a:buFont typeface="Arial" charset="0"/>
              <a:buChar char="•"/>
              <a:defRPr/>
            </a:pPr>
            <a:endParaRPr lang="en-IE" sz="2000" dirty="0"/>
          </a:p>
          <a:p>
            <a:pPr marL="0" indent="0">
              <a:buFont typeface="Arial" charset="0"/>
              <a:buNone/>
              <a:defRPr/>
            </a:pPr>
            <a:r>
              <a:rPr lang="en-IE" sz="2000" b="1" dirty="0"/>
              <a:t>6. Continual improvement: </a:t>
            </a:r>
          </a:p>
          <a:p>
            <a:pPr>
              <a:buFont typeface="Arial" charset="0"/>
              <a:buChar char="•"/>
              <a:defRPr/>
            </a:pPr>
            <a:r>
              <a:rPr lang="en-IE" sz="2000" dirty="0"/>
              <a:t>Continual improvement of the organization's overall performance should be a permanent objective of the organization. </a:t>
            </a:r>
          </a:p>
        </p:txBody>
      </p:sp>
      <p:sp>
        <p:nvSpPr>
          <p:cNvPr id="4506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>
              <a:latin typeface="Arial" pitchFamily="34" charset="0"/>
            </a:endParaRPr>
          </a:p>
          <a:p>
            <a:pPr>
              <a:defRPr/>
            </a:pPr>
            <a:fld id="{831EB3E8-20D5-4954-93D3-171148BFB124}" type="slidenum">
              <a:rPr lang="en-US" smtClean="0">
                <a:latin typeface="Arial" pitchFamily="34" charset="0"/>
              </a:rPr>
              <a:pPr>
                <a:defRPr/>
              </a:pPr>
              <a:t>22</a:t>
            </a:fld>
            <a:endParaRPr lang="en-US" dirty="0">
              <a:latin typeface="Arial" pitchFamily="34" charset="0"/>
            </a:endParaRPr>
          </a:p>
        </p:txBody>
      </p:sp>
      <p:sp>
        <p:nvSpPr>
          <p:cNvPr id="4506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93270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>
          <a:xfrm>
            <a:off x="0" y="764704"/>
            <a:ext cx="9144000" cy="1008112"/>
          </a:xfrm>
        </p:spPr>
        <p:txBody>
          <a:bodyPr/>
          <a:lstStyle/>
          <a:p>
            <a:r>
              <a:rPr lang="en-US" altLang="en-US" dirty="0"/>
              <a:t>Quality management Principals</a:t>
            </a:r>
            <a:endParaRPr lang="en-IE" altLang="en-US" dirty="0"/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>
          <a:xfrm>
            <a:off x="611560" y="1916832"/>
            <a:ext cx="8229600" cy="3977593"/>
          </a:xfrm>
        </p:spPr>
        <p:txBody>
          <a:bodyPr/>
          <a:lstStyle/>
          <a:p>
            <a:pPr marL="0" indent="0">
              <a:buFont typeface="Arial" charset="0"/>
              <a:buNone/>
              <a:defRPr/>
            </a:pPr>
            <a:r>
              <a:rPr lang="en-IE" sz="2000" b="1" dirty="0"/>
              <a:t>7. Factual Approach to Decision Making: </a:t>
            </a:r>
          </a:p>
          <a:p>
            <a:pPr>
              <a:buFont typeface="Arial" charset="0"/>
              <a:buChar char="•"/>
              <a:defRPr/>
            </a:pPr>
            <a:r>
              <a:rPr lang="en-IE" sz="2000" dirty="0"/>
              <a:t>Effective decisions are based on the analysis of data and information.</a:t>
            </a:r>
          </a:p>
          <a:p>
            <a:pPr marL="0" indent="0">
              <a:buFont typeface="Arial" charset="0"/>
              <a:buNone/>
              <a:defRPr/>
            </a:pPr>
            <a:endParaRPr lang="en-IE" sz="2000" b="1" dirty="0"/>
          </a:p>
          <a:p>
            <a:pPr marL="0" indent="0">
              <a:buFont typeface="Arial" charset="0"/>
              <a:buNone/>
              <a:defRPr/>
            </a:pPr>
            <a:endParaRPr lang="en-IE" sz="2000" b="1" dirty="0"/>
          </a:p>
          <a:p>
            <a:pPr marL="0" indent="0">
              <a:buFont typeface="Arial" charset="0"/>
              <a:buNone/>
              <a:defRPr/>
            </a:pPr>
            <a:r>
              <a:rPr lang="en-IE" sz="2000" b="1" dirty="0"/>
              <a:t>8. Mutually beneficial supplier relationships: </a:t>
            </a:r>
          </a:p>
          <a:p>
            <a:pPr>
              <a:buFont typeface="Arial" charset="0"/>
              <a:buChar char="•"/>
              <a:defRPr/>
            </a:pPr>
            <a:r>
              <a:rPr lang="en-IE" sz="2000" dirty="0"/>
              <a:t>An organization and its suppliers are interdependent and a mutually beneficial relationship enhances the ability of both to create value </a:t>
            </a:r>
          </a:p>
        </p:txBody>
      </p:sp>
      <p:sp>
        <p:nvSpPr>
          <p:cNvPr id="4506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>
              <a:latin typeface="Arial" pitchFamily="34" charset="0"/>
            </a:endParaRPr>
          </a:p>
          <a:p>
            <a:pPr>
              <a:defRPr/>
            </a:pPr>
            <a:fld id="{831EB3E8-20D5-4954-93D3-171148BFB124}" type="slidenum">
              <a:rPr lang="en-US" smtClean="0">
                <a:latin typeface="Arial" pitchFamily="34" charset="0"/>
              </a:rPr>
              <a:pPr>
                <a:defRPr/>
              </a:pPr>
              <a:t>23</a:t>
            </a:fld>
            <a:endParaRPr lang="en-US" dirty="0">
              <a:latin typeface="Arial" pitchFamily="34" charset="0"/>
            </a:endParaRPr>
          </a:p>
        </p:txBody>
      </p:sp>
      <p:sp>
        <p:nvSpPr>
          <p:cNvPr id="4506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60224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Quality Standards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ISO </a:t>
            </a:r>
          </a:p>
          <a:p>
            <a:r>
              <a:rPr lang="en-GB" dirty="0"/>
              <a:t>BRC/</a:t>
            </a:r>
            <a:r>
              <a:rPr lang="en-GB" dirty="0" err="1"/>
              <a:t>IoP</a:t>
            </a:r>
            <a:endParaRPr lang="en-GB" dirty="0"/>
          </a:p>
          <a:p>
            <a:r>
              <a:rPr lang="en-GB" dirty="0"/>
              <a:t>Animal welfare (Red Tractor)</a:t>
            </a:r>
          </a:p>
          <a:p>
            <a:r>
              <a:rPr lang="en-GB" dirty="0"/>
              <a:t>Environmental (ISO/BRC/Soil Association, Forest Stewardship Council)</a:t>
            </a:r>
          </a:p>
        </p:txBody>
      </p:sp>
      <p:sp>
        <p:nvSpPr>
          <p:cNvPr id="3891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latin typeface="Arial" pitchFamily="34" charset="0"/>
            </a:endParaRPr>
          </a:p>
        </p:txBody>
      </p:sp>
      <p:sp>
        <p:nvSpPr>
          <p:cNvPr id="3891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>
              <a:latin typeface="Arial" pitchFamily="34" charset="0"/>
            </a:endParaRPr>
          </a:p>
          <a:p>
            <a:pPr>
              <a:defRPr/>
            </a:pPr>
            <a:fld id="{57C584A6-3FFE-4B64-8F39-888A198A8AB6}" type="slidenum">
              <a:rPr lang="en-US" smtClean="0">
                <a:latin typeface="Arial" pitchFamily="34" charset="0"/>
              </a:rPr>
              <a:pPr>
                <a:defRPr/>
              </a:pPr>
              <a:t>24</a:t>
            </a:fld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1451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ISO Quality Standards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xfrm>
            <a:off x="357188" y="1785938"/>
            <a:ext cx="8458200" cy="4114800"/>
          </a:xfrm>
        </p:spPr>
        <p:txBody>
          <a:bodyPr/>
          <a:lstStyle/>
          <a:p>
            <a:pPr eaLnBrk="1" hangingPunct="1"/>
            <a:r>
              <a:rPr lang="en-US"/>
              <a:t>Quality Standard</a:t>
            </a:r>
          </a:p>
          <a:p>
            <a:pPr lvl="1" eaLnBrk="1" hangingPunct="1"/>
            <a:r>
              <a:rPr lang="en-US"/>
              <a:t>ISO 9000 series is a standard for a quality management system</a:t>
            </a:r>
          </a:p>
          <a:p>
            <a:pPr lvl="1" eaLnBrk="1" hangingPunct="1"/>
            <a:r>
              <a:rPr lang="en-US"/>
              <a:t>Enables suppliers to provide an assurance to be able to fulfill agreed customer requirements</a:t>
            </a:r>
          </a:p>
          <a:p>
            <a:pPr lvl="1" eaLnBrk="1" hangingPunct="1"/>
            <a:endParaRPr lang="en-US"/>
          </a:p>
          <a:p>
            <a:pPr lvl="1" eaLnBrk="1" hangingPunct="1">
              <a:buFontTx/>
              <a:buNone/>
            </a:pPr>
            <a:r>
              <a:rPr lang="en-US"/>
              <a:t>see </a:t>
            </a:r>
            <a:r>
              <a:rPr lang="en-US">
                <a:hlinkClick r:id="rId3"/>
              </a:rPr>
              <a:t>www.iso.ch</a:t>
            </a:r>
            <a:r>
              <a:rPr lang="en-US"/>
              <a:t> and </a:t>
            </a:r>
            <a:r>
              <a:rPr lang="en-US">
                <a:solidFill>
                  <a:srgbClr val="FFFF99"/>
                </a:solidFill>
                <a:hlinkClick r:id="rId4"/>
              </a:rPr>
              <a:t>www.iqa.org</a:t>
            </a:r>
            <a:r>
              <a:rPr lang="en-US"/>
              <a:t> for more details</a:t>
            </a:r>
          </a:p>
          <a:p>
            <a:pPr lvl="1"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endParaRPr lang="en-US"/>
          </a:p>
        </p:txBody>
      </p:sp>
      <p:sp>
        <p:nvSpPr>
          <p:cNvPr id="3994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>
              <a:latin typeface="Arial" pitchFamily="34" charset="0"/>
            </a:endParaRPr>
          </a:p>
          <a:p>
            <a:pPr>
              <a:defRPr/>
            </a:pPr>
            <a:fld id="{A64D4E72-AF7F-476B-9F62-3308559FA37B}" type="slidenum">
              <a:rPr lang="en-US" smtClean="0">
                <a:latin typeface="Arial" pitchFamily="34" charset="0"/>
              </a:rPr>
              <a:pPr>
                <a:defRPr/>
              </a:pPr>
              <a:t>25</a:t>
            </a:fld>
            <a:endParaRPr lang="en-US" dirty="0">
              <a:latin typeface="Arial" pitchFamily="34" charset="0"/>
            </a:endParaRPr>
          </a:p>
        </p:txBody>
      </p:sp>
      <p:sp>
        <p:nvSpPr>
          <p:cNvPr id="39941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Arial" pitchFamily="34" charset="0"/>
              </a:rPr>
              <a:t>© IOM3 Communications Ltd</a:t>
            </a:r>
          </a:p>
        </p:txBody>
      </p:sp>
    </p:spTree>
    <p:extLst>
      <p:ext uri="{BB962C8B-B14F-4D97-AF65-F5344CB8AC3E}">
        <p14:creationId xmlns:p14="http://schemas.microsoft.com/office/powerpoint/2010/main" val="3438525954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0" y="836712"/>
            <a:ext cx="9144000" cy="1024336"/>
          </a:xfrm>
        </p:spPr>
        <p:txBody>
          <a:bodyPr/>
          <a:lstStyle/>
          <a:p>
            <a:r>
              <a:rPr lang="en-US" altLang="en-US" dirty="0"/>
              <a:t>ISO 9000 Requirements</a:t>
            </a:r>
            <a:endParaRPr lang="en-IE" altLang="en-US" dirty="0"/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>
          <a:xfrm>
            <a:off x="457200" y="1884363"/>
            <a:ext cx="8229600" cy="4929187"/>
          </a:xfrm>
        </p:spPr>
        <p:txBody>
          <a:bodyPr/>
          <a:lstStyle/>
          <a:p>
            <a:pPr marL="0" indent="0">
              <a:buNone/>
            </a:pPr>
            <a:endParaRPr lang="en-IE" altLang="en-US" sz="2800" dirty="0"/>
          </a:p>
          <a:p>
            <a:pPr marL="0" indent="0">
              <a:buNone/>
            </a:pPr>
            <a:r>
              <a:rPr lang="en-IE" altLang="en-US" sz="2800" dirty="0"/>
              <a:t>4. Quality Management System </a:t>
            </a:r>
          </a:p>
          <a:p>
            <a:pPr marL="0" indent="0">
              <a:buNone/>
            </a:pPr>
            <a:r>
              <a:rPr lang="en-IE" altLang="en-US" sz="2800" dirty="0"/>
              <a:t>5. Management Responsibility </a:t>
            </a:r>
          </a:p>
          <a:p>
            <a:pPr marL="0" indent="0">
              <a:buNone/>
            </a:pPr>
            <a:r>
              <a:rPr lang="en-IE" altLang="en-US" sz="2800" dirty="0"/>
              <a:t>6. Resource Management</a:t>
            </a:r>
          </a:p>
          <a:p>
            <a:pPr marL="0" indent="0">
              <a:buNone/>
            </a:pPr>
            <a:r>
              <a:rPr lang="en-IE" altLang="en-US" sz="2800" dirty="0"/>
              <a:t>7. Product Realization</a:t>
            </a:r>
          </a:p>
          <a:p>
            <a:pPr marL="0" indent="0">
              <a:buNone/>
            </a:pPr>
            <a:r>
              <a:rPr lang="en-IE" altLang="en-US" sz="2800" dirty="0"/>
              <a:t>8. Measurement analysis and improvement</a:t>
            </a:r>
          </a:p>
        </p:txBody>
      </p:sp>
      <p:sp>
        <p:nvSpPr>
          <p:cNvPr id="4096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>
              <a:latin typeface="Arial" pitchFamily="34" charset="0"/>
            </a:endParaRPr>
          </a:p>
          <a:p>
            <a:pPr>
              <a:defRPr/>
            </a:pPr>
            <a:fld id="{3A89CDF6-350E-4BBC-87B1-1094658E15FD}" type="slidenum">
              <a:rPr lang="en-US" smtClean="0">
                <a:latin typeface="Arial" pitchFamily="34" charset="0"/>
              </a:rPr>
              <a:pPr>
                <a:defRPr/>
              </a:pPr>
              <a:t>26</a:t>
            </a:fld>
            <a:endParaRPr lang="en-US" dirty="0">
              <a:latin typeface="Arial" pitchFamily="34" charset="0"/>
            </a:endParaRPr>
          </a:p>
        </p:txBody>
      </p:sp>
      <p:sp>
        <p:nvSpPr>
          <p:cNvPr id="4096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Arial" pitchFamily="34" charset="0"/>
              </a:rPr>
              <a:t>© IOM3 Communications Ltd</a:t>
            </a:r>
          </a:p>
        </p:txBody>
      </p:sp>
    </p:spTree>
    <p:extLst>
      <p:ext uri="{BB962C8B-B14F-4D97-AF65-F5344CB8AC3E}">
        <p14:creationId xmlns:p14="http://schemas.microsoft.com/office/powerpoint/2010/main" val="42687852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The BRC/IoP </a:t>
            </a:r>
            <a:br>
              <a:rPr lang="en-GB" dirty="0"/>
            </a:br>
            <a:r>
              <a:rPr lang="en-GB" dirty="0"/>
              <a:t>Global Packaging Standard</a:t>
            </a: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b="1" dirty="0"/>
              <a:t>BRC/IoP Global Standard for Packaging and </a:t>
            </a:r>
            <a:r>
              <a:rPr lang="en-GB" b="1"/>
              <a:t>Packaging Materials</a:t>
            </a:r>
            <a:endParaRPr lang="en-GB" b="1" dirty="0"/>
          </a:p>
          <a:p>
            <a:pPr eaLnBrk="1" hangingPunct="1"/>
            <a:endParaRPr lang="en-GB" b="1" dirty="0"/>
          </a:p>
          <a:p>
            <a:pPr eaLnBrk="1" hangingPunct="1"/>
            <a:r>
              <a:rPr lang="en-GB" dirty="0"/>
              <a:t>A standard aimed at packaging companies</a:t>
            </a:r>
          </a:p>
          <a:p>
            <a:pPr lvl="1" eaLnBrk="1" hangingPunct="1"/>
            <a:r>
              <a:rPr lang="en-GB" dirty="0"/>
              <a:t>Scope – what is the Standard for</a:t>
            </a:r>
          </a:p>
        </p:txBody>
      </p:sp>
      <p:sp>
        <p:nvSpPr>
          <p:cNvPr id="5325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>
              <a:latin typeface="Arial" pitchFamily="34" charset="0"/>
            </a:endParaRPr>
          </a:p>
          <a:p>
            <a:pPr>
              <a:defRPr/>
            </a:pPr>
            <a:fld id="{74856A3E-9BBB-4413-9A4C-923B711C66FC}" type="slidenum">
              <a:rPr lang="en-US" smtClean="0">
                <a:latin typeface="Arial" pitchFamily="34" charset="0"/>
              </a:rPr>
              <a:pPr>
                <a:defRPr/>
              </a:pPr>
              <a:t>27</a:t>
            </a:fld>
            <a:endParaRPr lang="en-US" dirty="0">
              <a:latin typeface="Arial" pitchFamily="34" charset="0"/>
            </a:endParaRPr>
          </a:p>
        </p:txBody>
      </p:sp>
      <p:sp>
        <p:nvSpPr>
          <p:cNvPr id="53253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Arial" pitchFamily="34" charset="0"/>
              </a:rPr>
              <a:t>© IOM3 Communications Ltd</a:t>
            </a:r>
          </a:p>
        </p:txBody>
      </p:sp>
    </p:spTree>
    <p:extLst>
      <p:ext uri="{BB962C8B-B14F-4D97-AF65-F5344CB8AC3E}">
        <p14:creationId xmlns:p14="http://schemas.microsoft.com/office/powerpoint/2010/main" val="2174698239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Scope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2132856"/>
            <a:ext cx="7772400" cy="3482118"/>
          </a:xfrm>
        </p:spPr>
        <p:txBody>
          <a:bodyPr/>
          <a:lstStyle/>
          <a:p>
            <a:pPr eaLnBrk="1" hangingPunct="1"/>
            <a:r>
              <a:rPr lang="en-GB" sz="2400" dirty="0"/>
              <a:t>The scope of the Standard is targeted at Packaging and Packaging Materials</a:t>
            </a:r>
          </a:p>
          <a:p>
            <a:pPr eaLnBrk="1" hangingPunct="1">
              <a:buFontTx/>
              <a:buNone/>
            </a:pPr>
            <a:r>
              <a:rPr lang="en-GB" sz="2400" dirty="0"/>
              <a:t> </a:t>
            </a:r>
          </a:p>
          <a:p>
            <a:pPr eaLnBrk="1" hangingPunct="1"/>
            <a:r>
              <a:rPr lang="en-GB" sz="2400" dirty="0"/>
              <a:t>The Standard has been developed to specify the product safety, quality and operational criteria that must be in place within a packaging manufacturing organisation in order for it to fulfil its obligations with regard to legal compliance and protection of the consumer. </a:t>
            </a:r>
          </a:p>
          <a:p>
            <a:pPr eaLnBrk="1" hangingPunct="1"/>
            <a:endParaRPr lang="en-GB" sz="2800" dirty="0"/>
          </a:p>
        </p:txBody>
      </p:sp>
      <p:sp>
        <p:nvSpPr>
          <p:cNvPr id="5837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>
              <a:latin typeface="Arial" pitchFamily="34" charset="0"/>
            </a:endParaRPr>
          </a:p>
          <a:p>
            <a:pPr>
              <a:defRPr/>
            </a:pPr>
            <a:fld id="{625F7994-47CA-41B8-AB76-8657F3AEECB9}" type="slidenum">
              <a:rPr lang="en-US" smtClean="0">
                <a:latin typeface="Arial" pitchFamily="34" charset="0"/>
              </a:rPr>
              <a:pPr>
                <a:defRPr/>
              </a:pPr>
              <a:t>28</a:t>
            </a:fld>
            <a:endParaRPr lang="en-US" dirty="0">
              <a:latin typeface="Arial" pitchFamily="34" charset="0"/>
            </a:endParaRPr>
          </a:p>
        </p:txBody>
      </p:sp>
      <p:sp>
        <p:nvSpPr>
          <p:cNvPr id="58373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Arial" pitchFamily="34" charset="0"/>
              </a:rPr>
              <a:t>© IOM3 Communications Ltd</a:t>
            </a:r>
          </a:p>
        </p:txBody>
      </p:sp>
    </p:spTree>
    <p:extLst>
      <p:ext uri="{BB962C8B-B14F-4D97-AF65-F5344CB8AC3E}">
        <p14:creationId xmlns:p14="http://schemas.microsoft.com/office/powerpoint/2010/main" val="3862400960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Quality Management Sections</a:t>
            </a:r>
          </a:p>
        </p:txBody>
      </p:sp>
      <p:sp>
        <p:nvSpPr>
          <p:cNvPr id="60419" name="Content Placeholder 9"/>
          <p:cNvSpPr>
            <a:spLocks noGrp="1"/>
          </p:cNvSpPr>
          <p:nvPr>
            <p:ph idx="1"/>
          </p:nvPr>
        </p:nvSpPr>
        <p:spPr>
          <a:xfrm>
            <a:off x="428596" y="1844675"/>
            <a:ext cx="8243918" cy="4114800"/>
          </a:xfrm>
        </p:spPr>
        <p:txBody>
          <a:bodyPr/>
          <a:lstStyle/>
          <a:p>
            <a:pPr marL="514350" indent="-514350" eaLnBrk="1" hangingPunct="1">
              <a:buSzPct val="100000"/>
              <a:buFontTx/>
              <a:buAutoNum type="arabicPeriod"/>
            </a:pPr>
            <a:r>
              <a:rPr lang="en-GB" dirty="0"/>
              <a:t>Senior Management Commitment</a:t>
            </a:r>
          </a:p>
          <a:p>
            <a:pPr marL="514350" indent="-514350" eaLnBrk="1" hangingPunct="1">
              <a:buSzPct val="100000"/>
              <a:buFontTx/>
              <a:buAutoNum type="arabicPeriod"/>
            </a:pPr>
            <a:r>
              <a:rPr lang="en-GB" dirty="0"/>
              <a:t>Hazard and Risk Management System</a:t>
            </a:r>
          </a:p>
          <a:p>
            <a:pPr marL="514350" indent="-514350" eaLnBrk="1" hangingPunct="1">
              <a:buSzPct val="100000"/>
              <a:buFontTx/>
              <a:buAutoNum type="arabicPeriod"/>
            </a:pPr>
            <a:r>
              <a:rPr lang="en-GB" dirty="0"/>
              <a:t>Product Safety and Quality Management</a:t>
            </a:r>
          </a:p>
          <a:p>
            <a:pPr marL="514350" indent="-514350" eaLnBrk="1" hangingPunct="1">
              <a:buSzPct val="100000"/>
              <a:buFontTx/>
              <a:buAutoNum type="arabicPeriod"/>
            </a:pPr>
            <a:r>
              <a:rPr lang="en-GB" dirty="0"/>
              <a:t>Site Standards</a:t>
            </a:r>
          </a:p>
          <a:p>
            <a:pPr marL="514350" indent="-514350" eaLnBrk="1" hangingPunct="1">
              <a:buSzPct val="100000"/>
              <a:buFontTx/>
              <a:buAutoNum type="arabicPeriod"/>
            </a:pPr>
            <a:r>
              <a:rPr lang="en-GB" dirty="0"/>
              <a:t>Product and Process Control</a:t>
            </a:r>
          </a:p>
          <a:p>
            <a:pPr marL="514350" indent="-514350" eaLnBrk="1" hangingPunct="1">
              <a:buSzPct val="100000"/>
              <a:buFontTx/>
              <a:buAutoNum type="arabicPeriod"/>
            </a:pPr>
            <a:r>
              <a:rPr lang="en-GB" dirty="0"/>
              <a:t>Personnel</a:t>
            </a:r>
          </a:p>
        </p:txBody>
      </p:sp>
      <p:sp>
        <p:nvSpPr>
          <p:cNvPr id="6042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>
              <a:latin typeface="Arial" pitchFamily="34" charset="0"/>
            </a:endParaRPr>
          </a:p>
          <a:p>
            <a:pPr>
              <a:defRPr/>
            </a:pPr>
            <a:fld id="{088E50A7-4493-4DB2-8DF7-1B51260CB746}" type="slidenum">
              <a:rPr lang="en-US" smtClean="0">
                <a:latin typeface="Arial" pitchFamily="34" charset="0"/>
              </a:rPr>
              <a:pPr>
                <a:defRPr/>
              </a:pPr>
              <a:t>29</a:t>
            </a:fld>
            <a:endParaRPr lang="en-US" dirty="0">
              <a:latin typeface="Arial" pitchFamily="34" charset="0"/>
            </a:endParaRPr>
          </a:p>
        </p:txBody>
      </p:sp>
      <p:sp>
        <p:nvSpPr>
          <p:cNvPr id="60421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Arial" pitchFamily="34" charset="0"/>
              </a:rPr>
              <a:t>© IOM3 Communications Ltd</a:t>
            </a:r>
          </a:p>
        </p:txBody>
      </p:sp>
    </p:spTree>
    <p:extLst>
      <p:ext uri="{BB962C8B-B14F-4D97-AF65-F5344CB8AC3E}">
        <p14:creationId xmlns:p14="http://schemas.microsoft.com/office/powerpoint/2010/main" val="1249191583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What is quality?</a:t>
            </a:r>
            <a:endParaRPr lang="en-GB"/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i="1" dirty="0"/>
          </a:p>
        </p:txBody>
      </p:sp>
      <p:sp>
        <p:nvSpPr>
          <p:cNvPr id="717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>
              <a:latin typeface="Arial" pitchFamily="34" charset="0"/>
            </a:endParaRPr>
          </a:p>
          <a:p>
            <a:pPr>
              <a:defRPr/>
            </a:pPr>
            <a:fld id="{F971AD79-FDC8-495C-8224-DC0A841CBFED}" type="slidenum">
              <a:rPr lang="en-US" smtClean="0">
                <a:latin typeface="Arial" pitchFamily="34" charset="0"/>
              </a:rPr>
              <a:pPr>
                <a:defRPr/>
              </a:pPr>
              <a:t>3</a:t>
            </a:fld>
            <a:endParaRPr lang="en-US" dirty="0">
              <a:latin typeface="Arial" pitchFamily="34" charset="0"/>
            </a:endParaRPr>
          </a:p>
        </p:txBody>
      </p:sp>
      <p:sp>
        <p:nvSpPr>
          <p:cNvPr id="7173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99318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1. Senior Management Commitment</a:t>
            </a:r>
          </a:p>
        </p:txBody>
      </p:sp>
      <p:sp>
        <p:nvSpPr>
          <p:cNvPr id="61443" name="Content Placeholder 2"/>
          <p:cNvSpPr>
            <a:spLocks noGrp="1"/>
          </p:cNvSpPr>
          <p:nvPr>
            <p:ph idx="1"/>
          </p:nvPr>
        </p:nvSpPr>
        <p:spPr>
          <a:xfrm>
            <a:off x="685800" y="2276871"/>
            <a:ext cx="7772400" cy="3695303"/>
          </a:xfrm>
        </p:spPr>
        <p:txBody>
          <a:bodyPr/>
          <a:lstStyle/>
          <a:p>
            <a:pPr eaLnBrk="1" hangingPunct="1"/>
            <a:r>
              <a:rPr lang="en-GB" sz="2800" dirty="0"/>
              <a:t>Senior management commitment and continual improvement </a:t>
            </a:r>
          </a:p>
          <a:p>
            <a:pPr eaLnBrk="1" hangingPunct="1"/>
            <a:r>
              <a:rPr lang="en-GB" sz="2800" dirty="0"/>
              <a:t>Management review</a:t>
            </a:r>
          </a:p>
          <a:p>
            <a:pPr eaLnBrk="1" hangingPunct="1"/>
            <a:r>
              <a:rPr lang="en-GB" sz="2800" dirty="0"/>
              <a:t>Organisational structure, responsibilities and management authority</a:t>
            </a:r>
          </a:p>
        </p:txBody>
      </p:sp>
      <p:sp>
        <p:nvSpPr>
          <p:cNvPr id="6144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>
              <a:latin typeface="Arial" pitchFamily="34" charset="0"/>
            </a:endParaRPr>
          </a:p>
          <a:p>
            <a:pPr>
              <a:defRPr/>
            </a:pPr>
            <a:fld id="{7547B9A9-31AC-4A18-8F6C-EA9A27238DE6}" type="slidenum">
              <a:rPr lang="en-US" smtClean="0">
                <a:latin typeface="Arial" pitchFamily="34" charset="0"/>
              </a:rPr>
              <a:pPr>
                <a:defRPr/>
              </a:pPr>
              <a:t>30</a:t>
            </a:fld>
            <a:endParaRPr lang="en-US" dirty="0">
              <a:latin typeface="Arial" pitchFamily="34" charset="0"/>
            </a:endParaRPr>
          </a:p>
        </p:txBody>
      </p:sp>
      <p:sp>
        <p:nvSpPr>
          <p:cNvPr id="61445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Arial" pitchFamily="34" charset="0"/>
              </a:rPr>
              <a:t>© IOM3 Communications Ltd</a:t>
            </a:r>
          </a:p>
        </p:txBody>
      </p:sp>
    </p:spTree>
    <p:extLst>
      <p:ext uri="{BB962C8B-B14F-4D97-AF65-F5344CB8AC3E}">
        <p14:creationId xmlns:p14="http://schemas.microsoft.com/office/powerpoint/2010/main" val="1765222564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br>
              <a:rPr lang="en-GB" dirty="0"/>
            </a:br>
            <a:r>
              <a:rPr lang="en-GB" dirty="0"/>
              <a:t>2. Hazard &amp; Risk </a:t>
            </a:r>
            <a:br>
              <a:rPr lang="en-GB" dirty="0"/>
            </a:br>
            <a:r>
              <a:rPr lang="en-GB" dirty="0"/>
              <a:t>Management System</a:t>
            </a:r>
            <a:br>
              <a:rPr lang="en-GB" dirty="0"/>
            </a:br>
            <a:endParaRPr lang="en-GB" dirty="0"/>
          </a:p>
        </p:txBody>
      </p:sp>
      <p:sp>
        <p:nvSpPr>
          <p:cNvPr id="62467" name="Content Placeholder 2"/>
          <p:cNvSpPr>
            <a:spLocks noGrp="1"/>
          </p:cNvSpPr>
          <p:nvPr>
            <p:ph idx="1"/>
          </p:nvPr>
        </p:nvSpPr>
        <p:spPr>
          <a:xfrm>
            <a:off x="539750" y="2348879"/>
            <a:ext cx="8062913" cy="3623295"/>
          </a:xfrm>
        </p:spPr>
        <p:txBody>
          <a:bodyPr/>
          <a:lstStyle/>
          <a:p>
            <a:pPr eaLnBrk="1" hangingPunct="1"/>
            <a:r>
              <a:rPr lang="en-GB" dirty="0"/>
              <a:t>Hazard &amp; Risk Analysis system</a:t>
            </a:r>
          </a:p>
          <a:p>
            <a:pPr eaLnBrk="1" hangingPunct="1"/>
            <a:endParaRPr lang="en-GB" dirty="0"/>
          </a:p>
          <a:p>
            <a:pPr lvl="1" eaLnBrk="1" hangingPunct="1"/>
            <a:r>
              <a:rPr lang="en-GB" sz="2400" dirty="0"/>
              <a:t>HACCP		Hazard Analysis &amp; Critical 					Control Points</a:t>
            </a:r>
          </a:p>
          <a:p>
            <a:pPr lvl="1" eaLnBrk="1" hangingPunct="1"/>
            <a:r>
              <a:rPr lang="en-GB" sz="2400" dirty="0"/>
              <a:t>FMEA		Failure Mode &amp; Effects Analysis</a:t>
            </a:r>
          </a:p>
          <a:p>
            <a:pPr lvl="1" eaLnBrk="1" hangingPunct="1"/>
            <a:r>
              <a:rPr lang="en-GB" sz="2400" dirty="0"/>
              <a:t>SWIFT	 	Structured What-If Technique </a:t>
            </a:r>
          </a:p>
          <a:p>
            <a:pPr lvl="1" eaLnBrk="1" hangingPunct="1"/>
            <a:endParaRPr lang="en-GB" sz="2400" dirty="0"/>
          </a:p>
          <a:p>
            <a:pPr lvl="1" eaLnBrk="1" hangingPunct="1">
              <a:buFont typeface="Courier New" pitchFamily="49" charset="0"/>
              <a:buNone/>
            </a:pPr>
            <a:endParaRPr lang="en-GB" sz="2400" dirty="0"/>
          </a:p>
        </p:txBody>
      </p:sp>
      <p:sp>
        <p:nvSpPr>
          <p:cNvPr id="6246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>
              <a:latin typeface="Arial" pitchFamily="34" charset="0"/>
            </a:endParaRPr>
          </a:p>
          <a:p>
            <a:pPr>
              <a:defRPr/>
            </a:pPr>
            <a:fld id="{93BE327C-A70E-4775-AB38-7B45075ECF48}" type="slidenum">
              <a:rPr lang="en-US" smtClean="0">
                <a:latin typeface="Arial" pitchFamily="34" charset="0"/>
              </a:rPr>
              <a:pPr>
                <a:defRPr/>
              </a:pPr>
              <a:t>31</a:t>
            </a:fld>
            <a:endParaRPr lang="en-US" dirty="0">
              <a:latin typeface="Arial" pitchFamily="34" charset="0"/>
            </a:endParaRPr>
          </a:p>
        </p:txBody>
      </p:sp>
      <p:sp>
        <p:nvSpPr>
          <p:cNvPr id="62469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Arial" pitchFamily="34" charset="0"/>
              </a:rPr>
              <a:t>© IOM3 Communications Ltd</a:t>
            </a:r>
          </a:p>
        </p:txBody>
      </p:sp>
    </p:spTree>
    <p:extLst>
      <p:ext uri="{BB962C8B-B14F-4D97-AF65-F5344CB8AC3E}">
        <p14:creationId xmlns:p14="http://schemas.microsoft.com/office/powerpoint/2010/main" val="2877781162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>
          <a:xfrm>
            <a:off x="0" y="836642"/>
            <a:ext cx="9144000" cy="806408"/>
          </a:xfrm>
        </p:spPr>
        <p:txBody>
          <a:bodyPr/>
          <a:lstStyle/>
          <a:p>
            <a:pPr eaLnBrk="1" hangingPunct="1"/>
            <a:r>
              <a:rPr lang="en-GB" sz="4000" dirty="0"/>
              <a:t>3. Product Safety &amp; Quality Management</a:t>
            </a:r>
          </a:p>
        </p:txBody>
      </p:sp>
      <p:sp>
        <p:nvSpPr>
          <p:cNvPr id="63491" name="Content Placeholder 2"/>
          <p:cNvSpPr>
            <a:spLocks noGrp="1"/>
          </p:cNvSpPr>
          <p:nvPr>
            <p:ph sz="half" idx="2"/>
          </p:nvPr>
        </p:nvSpPr>
        <p:spPr>
          <a:xfrm>
            <a:off x="571472" y="1844824"/>
            <a:ext cx="4040188" cy="3749514"/>
          </a:xfrm>
        </p:spPr>
        <p:txBody>
          <a:bodyPr/>
          <a:lstStyle/>
          <a:p>
            <a:pPr eaLnBrk="1" hangingPunct="1"/>
            <a:r>
              <a:rPr lang="en-GB" sz="2000" dirty="0"/>
              <a:t>Product safety and quality management system</a:t>
            </a:r>
          </a:p>
          <a:p>
            <a:pPr eaLnBrk="1" hangingPunct="1"/>
            <a:r>
              <a:rPr lang="en-GB" sz="2000" dirty="0"/>
              <a:t>Documentation control</a:t>
            </a:r>
          </a:p>
          <a:p>
            <a:pPr eaLnBrk="1" hangingPunct="1"/>
            <a:r>
              <a:rPr lang="en-GB" sz="2000" dirty="0"/>
              <a:t>Record keeping</a:t>
            </a:r>
          </a:p>
          <a:p>
            <a:pPr eaLnBrk="1" hangingPunct="1"/>
            <a:r>
              <a:rPr lang="en-GB" sz="2000" dirty="0"/>
              <a:t>Specifications</a:t>
            </a:r>
          </a:p>
          <a:p>
            <a:pPr eaLnBrk="1" hangingPunct="1"/>
            <a:r>
              <a:rPr lang="en-GB" sz="2000" dirty="0"/>
              <a:t>Internal audits</a:t>
            </a:r>
          </a:p>
          <a:p>
            <a:pPr eaLnBrk="1" hangingPunct="1"/>
            <a:r>
              <a:rPr lang="en-GB" sz="2000" dirty="0"/>
              <a:t>Supplier approval and performance monitoring</a:t>
            </a:r>
          </a:p>
          <a:p>
            <a:pPr eaLnBrk="1" hangingPunct="1"/>
            <a:r>
              <a:rPr lang="en-GB" sz="2000" dirty="0"/>
              <a:t>Management of subcontracted processes</a:t>
            </a:r>
          </a:p>
        </p:txBody>
      </p:sp>
      <p:sp>
        <p:nvSpPr>
          <p:cNvPr id="63492" name="Content Placeholder 7"/>
          <p:cNvSpPr>
            <a:spLocks noGrp="1"/>
          </p:cNvSpPr>
          <p:nvPr>
            <p:ph sz="quarter" idx="4"/>
          </p:nvPr>
        </p:nvSpPr>
        <p:spPr>
          <a:xfrm>
            <a:off x="4714875" y="1844824"/>
            <a:ext cx="4041775" cy="3727316"/>
          </a:xfrm>
        </p:spPr>
        <p:txBody>
          <a:bodyPr/>
          <a:lstStyle/>
          <a:p>
            <a:pPr eaLnBrk="1" hangingPunct="1"/>
            <a:r>
              <a:rPr lang="en-GB" sz="2000" dirty="0"/>
              <a:t>Management of suppliers of services</a:t>
            </a:r>
          </a:p>
          <a:p>
            <a:pPr eaLnBrk="1" hangingPunct="1"/>
            <a:r>
              <a:rPr lang="en-GB" sz="2000" dirty="0"/>
              <a:t>Traceability</a:t>
            </a:r>
          </a:p>
          <a:p>
            <a:pPr eaLnBrk="1" hangingPunct="1"/>
            <a:r>
              <a:rPr lang="en-GB" sz="2000" dirty="0"/>
              <a:t>Customer focus and contract review</a:t>
            </a:r>
          </a:p>
          <a:p>
            <a:pPr eaLnBrk="1" hangingPunct="1"/>
            <a:r>
              <a:rPr lang="en-GB" sz="2000" dirty="0"/>
              <a:t>Complaint handling</a:t>
            </a:r>
          </a:p>
          <a:p>
            <a:pPr eaLnBrk="1" hangingPunct="1"/>
            <a:r>
              <a:rPr lang="en-GB" sz="2000" dirty="0"/>
              <a:t>Management of product withdrawals, and incidents and product recalls</a:t>
            </a:r>
          </a:p>
        </p:txBody>
      </p:sp>
      <p:sp>
        <p:nvSpPr>
          <p:cNvPr id="6349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>
              <a:latin typeface="Arial" pitchFamily="34" charset="0"/>
            </a:endParaRPr>
          </a:p>
          <a:p>
            <a:pPr>
              <a:defRPr/>
            </a:pPr>
            <a:fld id="{C3B3F5EB-1013-4B1E-B882-EF139C85255E}" type="slidenum">
              <a:rPr lang="en-US" smtClean="0">
                <a:latin typeface="Arial" pitchFamily="34" charset="0"/>
              </a:rPr>
              <a:pPr>
                <a:defRPr/>
              </a:pPr>
              <a:t>32</a:t>
            </a:fld>
            <a:endParaRPr lang="en-US" dirty="0">
              <a:latin typeface="Arial" pitchFamily="34" charset="0"/>
            </a:endParaRPr>
          </a:p>
        </p:txBody>
      </p:sp>
      <p:sp>
        <p:nvSpPr>
          <p:cNvPr id="63494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8561843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>
          <a:xfrm>
            <a:off x="0" y="842169"/>
            <a:ext cx="9144000" cy="943769"/>
          </a:xfrm>
        </p:spPr>
        <p:txBody>
          <a:bodyPr/>
          <a:lstStyle/>
          <a:p>
            <a:pPr eaLnBrk="1" hangingPunct="1"/>
            <a:r>
              <a:rPr lang="en-GB" dirty="0"/>
              <a:t>4. Site Standards</a:t>
            </a:r>
          </a:p>
        </p:txBody>
      </p:sp>
      <p:sp>
        <p:nvSpPr>
          <p:cNvPr id="64515" name="Content Placeholder 3"/>
          <p:cNvSpPr>
            <a:spLocks noGrp="1"/>
          </p:cNvSpPr>
          <p:nvPr>
            <p:ph sz="half" idx="2"/>
          </p:nvPr>
        </p:nvSpPr>
        <p:spPr>
          <a:xfrm>
            <a:off x="557213" y="2348880"/>
            <a:ext cx="4040187" cy="3388345"/>
          </a:xfrm>
        </p:spPr>
        <p:txBody>
          <a:bodyPr/>
          <a:lstStyle/>
          <a:p>
            <a:pPr eaLnBrk="1" hangingPunct="1"/>
            <a:r>
              <a:rPr lang="en-GB" dirty="0"/>
              <a:t>External standards</a:t>
            </a:r>
          </a:p>
          <a:p>
            <a:pPr eaLnBrk="1" hangingPunct="1"/>
            <a:r>
              <a:rPr lang="en-GB" dirty="0"/>
              <a:t>Building fabric and interiors</a:t>
            </a:r>
          </a:p>
          <a:p>
            <a:pPr eaLnBrk="1" hangingPunct="1"/>
            <a:r>
              <a:rPr lang="en-GB" dirty="0"/>
              <a:t>Utilities</a:t>
            </a:r>
          </a:p>
          <a:p>
            <a:pPr eaLnBrk="1" hangingPunct="1"/>
            <a:r>
              <a:rPr lang="en-GB" dirty="0"/>
              <a:t>Security</a:t>
            </a:r>
          </a:p>
          <a:p>
            <a:pPr eaLnBrk="1" hangingPunct="1"/>
            <a:r>
              <a:rPr lang="en-GB" dirty="0"/>
              <a:t>Layout and product flow</a:t>
            </a:r>
          </a:p>
          <a:p>
            <a:pPr eaLnBrk="1" hangingPunct="1"/>
            <a:r>
              <a:rPr lang="en-GB" dirty="0"/>
              <a:t>Equipment</a:t>
            </a:r>
          </a:p>
          <a:p>
            <a:pPr eaLnBrk="1" hangingPunct="1"/>
            <a:endParaRPr lang="en-GB" dirty="0"/>
          </a:p>
        </p:txBody>
      </p:sp>
      <p:sp>
        <p:nvSpPr>
          <p:cNvPr id="64516" name="Content Placeholder 5"/>
          <p:cNvSpPr>
            <a:spLocks noGrp="1"/>
          </p:cNvSpPr>
          <p:nvPr>
            <p:ph sz="quarter" idx="4"/>
          </p:nvPr>
        </p:nvSpPr>
        <p:spPr>
          <a:xfrm>
            <a:off x="4745038" y="2348880"/>
            <a:ext cx="4041775" cy="3388345"/>
          </a:xfrm>
        </p:spPr>
        <p:txBody>
          <a:bodyPr/>
          <a:lstStyle/>
          <a:p>
            <a:pPr eaLnBrk="1" hangingPunct="1"/>
            <a:r>
              <a:rPr lang="en-GB" dirty="0"/>
              <a:t>Maintenance</a:t>
            </a:r>
          </a:p>
          <a:p>
            <a:pPr eaLnBrk="1" hangingPunct="1"/>
            <a:r>
              <a:rPr lang="en-GB" dirty="0"/>
              <a:t>Housekeeping and cleaning</a:t>
            </a:r>
          </a:p>
          <a:p>
            <a:pPr eaLnBrk="1" hangingPunct="1"/>
            <a:r>
              <a:rPr lang="en-GB" dirty="0"/>
              <a:t>Product contamination control</a:t>
            </a:r>
          </a:p>
          <a:p>
            <a:pPr eaLnBrk="1" hangingPunct="1"/>
            <a:r>
              <a:rPr lang="en-GB" dirty="0"/>
              <a:t>Waste and waste disposal</a:t>
            </a:r>
          </a:p>
          <a:p>
            <a:pPr eaLnBrk="1" hangingPunct="1"/>
            <a:r>
              <a:rPr lang="en-GB" dirty="0"/>
              <a:t>Pest control</a:t>
            </a:r>
          </a:p>
        </p:txBody>
      </p:sp>
      <p:sp>
        <p:nvSpPr>
          <p:cNvPr id="6451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>
              <a:latin typeface="Arial" pitchFamily="34" charset="0"/>
            </a:endParaRPr>
          </a:p>
          <a:p>
            <a:pPr>
              <a:defRPr/>
            </a:pPr>
            <a:fld id="{D1CE6FC9-77A5-4A76-91EC-67C6B0CE6232}" type="slidenum">
              <a:rPr lang="en-US" smtClean="0">
                <a:latin typeface="Arial" pitchFamily="34" charset="0"/>
              </a:rPr>
              <a:pPr>
                <a:defRPr/>
              </a:pPr>
              <a:t>33</a:t>
            </a:fld>
            <a:endParaRPr lang="en-US" dirty="0">
              <a:latin typeface="Arial" pitchFamily="34" charset="0"/>
            </a:endParaRPr>
          </a:p>
        </p:txBody>
      </p:sp>
      <p:sp>
        <p:nvSpPr>
          <p:cNvPr id="6451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Arial" pitchFamily="34" charset="0"/>
              </a:rPr>
              <a:t>© IOM3 Communications Ltd</a:t>
            </a:r>
          </a:p>
        </p:txBody>
      </p:sp>
    </p:spTree>
    <p:extLst>
      <p:ext uri="{BB962C8B-B14F-4D97-AF65-F5344CB8AC3E}">
        <p14:creationId xmlns:p14="http://schemas.microsoft.com/office/powerpoint/2010/main" val="2368468818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>
          <a:xfrm>
            <a:off x="9988" y="818355"/>
            <a:ext cx="9144000" cy="882453"/>
          </a:xfrm>
        </p:spPr>
        <p:txBody>
          <a:bodyPr/>
          <a:lstStyle/>
          <a:p>
            <a:pPr eaLnBrk="1" hangingPunct="1"/>
            <a:r>
              <a:rPr lang="en-GB" dirty="0"/>
              <a:t>5. Product &amp; Process Control</a:t>
            </a:r>
          </a:p>
        </p:txBody>
      </p:sp>
      <p:sp>
        <p:nvSpPr>
          <p:cNvPr id="65539" name="Content Placeholder 3"/>
          <p:cNvSpPr>
            <a:spLocks noGrp="1"/>
          </p:cNvSpPr>
          <p:nvPr>
            <p:ph sz="half" idx="2"/>
          </p:nvPr>
        </p:nvSpPr>
        <p:spPr>
          <a:xfrm>
            <a:off x="500034" y="2204864"/>
            <a:ext cx="4040188" cy="3675236"/>
          </a:xfrm>
        </p:spPr>
        <p:txBody>
          <a:bodyPr/>
          <a:lstStyle/>
          <a:p>
            <a:pPr eaLnBrk="1" hangingPunct="1"/>
            <a:r>
              <a:rPr lang="en-GB" sz="2000" dirty="0"/>
              <a:t>Product development</a:t>
            </a:r>
          </a:p>
          <a:p>
            <a:pPr eaLnBrk="1" hangingPunct="1"/>
            <a:r>
              <a:rPr lang="en-GB" sz="2000" dirty="0"/>
              <a:t>Graphic design and artwork control</a:t>
            </a:r>
          </a:p>
          <a:p>
            <a:pPr eaLnBrk="1" hangingPunct="1"/>
            <a:r>
              <a:rPr lang="en-GB" sz="2000" dirty="0"/>
              <a:t>Packaging print control</a:t>
            </a:r>
          </a:p>
          <a:p>
            <a:pPr eaLnBrk="1" hangingPunct="1"/>
            <a:r>
              <a:rPr lang="en-GB" sz="2000" dirty="0"/>
              <a:t>Process control</a:t>
            </a:r>
          </a:p>
          <a:p>
            <a:pPr eaLnBrk="1" hangingPunct="1"/>
            <a:r>
              <a:rPr lang="en-GB" sz="2000" dirty="0"/>
              <a:t>Calibration and control of measuring and monitoring devices</a:t>
            </a:r>
          </a:p>
          <a:p>
            <a:pPr eaLnBrk="1" hangingPunct="1"/>
            <a:r>
              <a:rPr lang="en-GB" sz="2000" dirty="0"/>
              <a:t>Product inspection, testing and measuring</a:t>
            </a:r>
          </a:p>
          <a:p>
            <a:pPr eaLnBrk="1" hangingPunct="1"/>
            <a:endParaRPr lang="en-GB" dirty="0"/>
          </a:p>
        </p:txBody>
      </p:sp>
      <p:sp>
        <p:nvSpPr>
          <p:cNvPr id="65540" name="Content Placeholder 5"/>
          <p:cNvSpPr>
            <a:spLocks noGrp="1"/>
          </p:cNvSpPr>
          <p:nvPr>
            <p:ph sz="quarter" idx="4"/>
          </p:nvPr>
        </p:nvSpPr>
        <p:spPr>
          <a:xfrm>
            <a:off x="4816505" y="2132856"/>
            <a:ext cx="4041775" cy="3747244"/>
          </a:xfrm>
        </p:spPr>
        <p:txBody>
          <a:bodyPr/>
          <a:lstStyle/>
          <a:p>
            <a:pPr eaLnBrk="1" hangingPunct="1"/>
            <a:r>
              <a:rPr lang="en-GB" sz="2000" dirty="0"/>
              <a:t>Control of non-conforming product</a:t>
            </a:r>
          </a:p>
          <a:p>
            <a:pPr eaLnBrk="1" hangingPunct="1"/>
            <a:r>
              <a:rPr lang="en-GB" sz="2000" dirty="0"/>
              <a:t>Incoming goods</a:t>
            </a:r>
          </a:p>
          <a:p>
            <a:pPr eaLnBrk="1" hangingPunct="1"/>
            <a:r>
              <a:rPr lang="en-GB" sz="2000" dirty="0"/>
              <a:t>Storage of all materials and intermediate and finished products</a:t>
            </a:r>
          </a:p>
          <a:p>
            <a:pPr eaLnBrk="1" hangingPunct="1"/>
            <a:r>
              <a:rPr lang="en-GB" sz="2000" dirty="0"/>
              <a:t>Dispatch and transport</a:t>
            </a:r>
          </a:p>
          <a:p>
            <a:pPr eaLnBrk="1" hangingPunct="1"/>
            <a:r>
              <a:rPr lang="en-GB" sz="2000" dirty="0"/>
              <a:t>NC product</a:t>
            </a:r>
          </a:p>
          <a:p>
            <a:pPr eaLnBrk="1" hangingPunct="1"/>
            <a:r>
              <a:rPr lang="en-GB" sz="2000" dirty="0"/>
              <a:t>Contamination control</a:t>
            </a:r>
          </a:p>
        </p:txBody>
      </p:sp>
      <p:sp>
        <p:nvSpPr>
          <p:cNvPr id="6554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>
              <a:latin typeface="Arial" pitchFamily="34" charset="0"/>
            </a:endParaRPr>
          </a:p>
          <a:p>
            <a:pPr>
              <a:defRPr/>
            </a:pPr>
            <a:fld id="{ECD5BCDA-7CDA-46B0-99CF-57AABC45D416}" type="slidenum">
              <a:rPr lang="en-US" smtClean="0">
                <a:latin typeface="Arial" pitchFamily="34" charset="0"/>
              </a:rPr>
              <a:pPr>
                <a:defRPr/>
              </a:pPr>
              <a:t>34</a:t>
            </a:fld>
            <a:endParaRPr lang="en-US" dirty="0">
              <a:latin typeface="Arial" pitchFamily="34" charset="0"/>
            </a:endParaRPr>
          </a:p>
        </p:txBody>
      </p:sp>
      <p:sp>
        <p:nvSpPr>
          <p:cNvPr id="65542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6308028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ubtitle 2"/>
          <p:cNvSpPr>
            <a:spLocks noGrp="1"/>
          </p:cNvSpPr>
          <p:nvPr>
            <p:ph type="subTitle" idx="1"/>
          </p:nvPr>
        </p:nvSpPr>
        <p:spPr>
          <a:xfrm>
            <a:off x="1071563" y="1857375"/>
            <a:ext cx="6929437" cy="2930525"/>
          </a:xfrm>
        </p:spPr>
        <p:txBody>
          <a:bodyPr/>
          <a:lstStyle/>
          <a:p>
            <a:pPr marL="457200" indent="-457200" algn="l" eaLnBrk="1" hangingPunct="1">
              <a:spcBef>
                <a:spcPct val="0"/>
              </a:spcBef>
              <a:buFontTx/>
              <a:buChar char="•"/>
            </a:pPr>
            <a:r>
              <a:rPr lang="en-GB" sz="2800" dirty="0"/>
              <a:t>Training and competence</a:t>
            </a:r>
          </a:p>
          <a:p>
            <a:pPr marL="457200" indent="-457200" algn="l" eaLnBrk="1" hangingPunct="1">
              <a:spcBef>
                <a:spcPct val="0"/>
              </a:spcBef>
              <a:buFontTx/>
              <a:buChar char="•"/>
            </a:pPr>
            <a:r>
              <a:rPr lang="en-GB" sz="2800" dirty="0"/>
              <a:t>Personal hygiene</a:t>
            </a:r>
          </a:p>
          <a:p>
            <a:pPr marL="457200" indent="-457200" algn="l" eaLnBrk="1" hangingPunct="1">
              <a:spcBef>
                <a:spcPct val="0"/>
              </a:spcBef>
              <a:buFontTx/>
              <a:buChar char="•"/>
            </a:pPr>
            <a:r>
              <a:rPr lang="en-GB" sz="2800" dirty="0"/>
              <a:t>Staff facilities</a:t>
            </a:r>
          </a:p>
          <a:p>
            <a:pPr marL="457200" indent="-457200" algn="l" eaLnBrk="1" hangingPunct="1">
              <a:spcBef>
                <a:spcPct val="0"/>
              </a:spcBef>
              <a:buFontTx/>
              <a:buChar char="•"/>
            </a:pPr>
            <a:r>
              <a:rPr lang="en-GB" sz="2800" dirty="0"/>
              <a:t>Medical screening</a:t>
            </a:r>
          </a:p>
          <a:p>
            <a:pPr marL="457200" indent="-457200" algn="l" eaLnBrk="1" hangingPunct="1">
              <a:spcBef>
                <a:spcPct val="0"/>
              </a:spcBef>
              <a:buFontTx/>
              <a:buChar char="•"/>
            </a:pPr>
            <a:r>
              <a:rPr lang="en-GB" sz="2800" dirty="0"/>
              <a:t>Protective clothing</a:t>
            </a:r>
          </a:p>
        </p:txBody>
      </p:sp>
      <p:sp>
        <p:nvSpPr>
          <p:cNvPr id="66563" name="Title 1"/>
          <p:cNvSpPr>
            <a:spLocks noGrp="1"/>
          </p:cNvSpPr>
          <p:nvPr>
            <p:ph type="title"/>
          </p:nvPr>
        </p:nvSpPr>
        <p:spPr>
          <a:xfrm>
            <a:off x="363" y="836712"/>
            <a:ext cx="9144000" cy="792088"/>
          </a:xfrm>
        </p:spPr>
        <p:txBody>
          <a:bodyPr/>
          <a:lstStyle/>
          <a:p>
            <a:pPr eaLnBrk="1" hangingPunct="1"/>
            <a:r>
              <a:rPr lang="en-GB" dirty="0"/>
              <a:t>6. Personnel</a:t>
            </a:r>
          </a:p>
        </p:txBody>
      </p:sp>
      <p:sp>
        <p:nvSpPr>
          <p:cNvPr id="6656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>
              <a:latin typeface="Arial" pitchFamily="34" charset="0"/>
            </a:endParaRPr>
          </a:p>
          <a:p>
            <a:pPr>
              <a:defRPr/>
            </a:pPr>
            <a:fld id="{3F69844E-4BA3-4FAB-A087-D2061C972184}" type="slidenum">
              <a:rPr lang="en-US" smtClean="0">
                <a:latin typeface="Arial" pitchFamily="34" charset="0"/>
              </a:rPr>
              <a:pPr>
                <a:defRPr/>
              </a:pPr>
              <a:t>35</a:t>
            </a:fld>
            <a:endParaRPr lang="en-US" dirty="0">
              <a:latin typeface="Arial" pitchFamily="34" charset="0"/>
            </a:endParaRPr>
          </a:p>
        </p:txBody>
      </p:sp>
      <p:sp>
        <p:nvSpPr>
          <p:cNvPr id="66565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Arial" pitchFamily="34" charset="0"/>
              </a:rPr>
              <a:t>© IOM3 Communications Ltd</a:t>
            </a:r>
          </a:p>
        </p:txBody>
      </p:sp>
    </p:spTree>
    <p:extLst>
      <p:ext uri="{BB962C8B-B14F-4D97-AF65-F5344CB8AC3E}">
        <p14:creationId xmlns:p14="http://schemas.microsoft.com/office/powerpoint/2010/main" val="211734900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2016 – 2017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601E-0DED-446F-AC3B-8484F01C3BFF}" type="slidenum">
              <a:rPr lang="en-GB" smtClean="0"/>
              <a:pPr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13405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Specifications</a:t>
            </a:r>
          </a:p>
        </p:txBody>
      </p:sp>
      <p:sp>
        <p:nvSpPr>
          <p:cNvPr id="6758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Arial" pitchFamily="34" charset="0"/>
              </a:rPr>
              <a:t>© IOM3 Communications Ltd</a:t>
            </a:r>
          </a:p>
        </p:txBody>
      </p:sp>
      <p:sp>
        <p:nvSpPr>
          <p:cNvPr id="6758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>
              <a:latin typeface="Arial" pitchFamily="34" charset="0"/>
            </a:endParaRPr>
          </a:p>
          <a:p>
            <a:pPr>
              <a:defRPr/>
            </a:pPr>
            <a:fld id="{A7D5385A-421E-4CFC-84ED-508D64AE34A7}" type="slidenum">
              <a:rPr lang="en-US" smtClean="0">
                <a:latin typeface="Arial" pitchFamily="34" charset="0"/>
              </a:rPr>
              <a:pPr>
                <a:defRPr/>
              </a:pPr>
              <a:t>37</a:t>
            </a:fld>
            <a:endParaRPr lang="en-US" dirty="0">
              <a:latin typeface="Arial" pitchFamily="34" charset="0"/>
            </a:endParaRPr>
          </a:p>
        </p:txBody>
      </p:sp>
      <p:pic>
        <p:nvPicPr>
          <p:cNvPr id="14338" name="Picture 2" descr="http://signarcprojects.com/img/specification.jpg">
            <a:hlinkClick r:id="rId2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42637" y="2057400"/>
            <a:ext cx="6974287" cy="3321089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6357950" y="5143512"/>
            <a:ext cx="20890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+mj-lt"/>
              </a:rPr>
              <a:t>signarcprojects.com © 2014</a:t>
            </a:r>
          </a:p>
        </p:txBody>
      </p:sp>
    </p:spTree>
    <p:extLst>
      <p:ext uri="{BB962C8B-B14F-4D97-AF65-F5344CB8AC3E}">
        <p14:creationId xmlns:p14="http://schemas.microsoft.com/office/powerpoint/2010/main" val="9885657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Specifications - Exercise</a:t>
            </a:r>
          </a:p>
        </p:txBody>
      </p:sp>
      <p:sp>
        <p:nvSpPr>
          <p:cNvPr id="655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/>
              <a:t>What uses would a specification have?</a:t>
            </a:r>
          </a:p>
          <a:p>
            <a:pPr eaLnBrk="1" hangingPunct="1"/>
            <a:endParaRPr lang="en-GB"/>
          </a:p>
          <a:p>
            <a:pPr eaLnBrk="1" hangingPunct="1"/>
            <a:r>
              <a:rPr lang="en-GB"/>
              <a:t>Who should have access to a specification?</a:t>
            </a:r>
          </a:p>
          <a:p>
            <a:pPr eaLnBrk="1" hangingPunct="1"/>
            <a:endParaRPr lang="en-GB"/>
          </a:p>
          <a:p>
            <a:pPr eaLnBrk="1" hangingPunct="1"/>
            <a:r>
              <a:rPr lang="en-GB"/>
              <a:t>Who should be allowed to change it?</a:t>
            </a:r>
          </a:p>
          <a:p>
            <a:pPr eaLnBrk="1" hangingPunct="1"/>
            <a:endParaRPr lang="en-GB"/>
          </a:p>
        </p:txBody>
      </p:sp>
      <p:sp>
        <p:nvSpPr>
          <p:cNvPr id="686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>
              <a:latin typeface="Arial" pitchFamily="34" charset="0"/>
            </a:endParaRPr>
          </a:p>
          <a:p>
            <a:pPr>
              <a:defRPr/>
            </a:pPr>
            <a:fld id="{582157BE-B07D-4733-A2F6-7F22B50EF27B}" type="slidenum">
              <a:rPr lang="en-US" smtClean="0">
                <a:latin typeface="Arial" pitchFamily="34" charset="0"/>
              </a:rPr>
              <a:pPr>
                <a:defRPr/>
              </a:pPr>
              <a:t>38</a:t>
            </a:fld>
            <a:endParaRPr lang="en-US" dirty="0">
              <a:latin typeface="Arial" pitchFamily="34" charset="0"/>
            </a:endParaRPr>
          </a:p>
        </p:txBody>
      </p:sp>
      <p:sp>
        <p:nvSpPr>
          <p:cNvPr id="68613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Arial" pitchFamily="34" charset="0"/>
              </a:rPr>
              <a:t>© IOM3 Communications Ltd</a:t>
            </a:r>
          </a:p>
        </p:txBody>
      </p:sp>
    </p:spTree>
    <p:extLst>
      <p:ext uri="{BB962C8B-B14F-4D97-AF65-F5344CB8AC3E}">
        <p14:creationId xmlns:p14="http://schemas.microsoft.com/office/powerpoint/2010/main" val="27816989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Specifications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844675"/>
            <a:ext cx="7772400" cy="4114800"/>
          </a:xfrm>
        </p:spPr>
        <p:txBody>
          <a:bodyPr/>
          <a:lstStyle/>
          <a:p>
            <a:pPr eaLnBrk="1" hangingPunct="1"/>
            <a:r>
              <a:rPr lang="en-US"/>
              <a:t>Prepared and agreed during the packaging development process</a:t>
            </a:r>
          </a:p>
          <a:p>
            <a:pPr eaLnBrk="1" hangingPunct="1"/>
            <a:r>
              <a:rPr lang="en-US"/>
              <a:t>Agreement between customer and supplier</a:t>
            </a:r>
          </a:p>
          <a:p>
            <a:pPr eaLnBrk="1" hangingPunct="1"/>
            <a:r>
              <a:rPr lang="en-US"/>
              <a:t>Reference to International Standards (ISO’s) where relevant</a:t>
            </a:r>
          </a:p>
          <a:p>
            <a:pPr eaLnBrk="1" hangingPunct="1"/>
            <a:r>
              <a:rPr lang="en-US"/>
              <a:t>Form part of the Quality System </a:t>
            </a:r>
          </a:p>
          <a:p>
            <a:pPr eaLnBrk="1" hangingPunct="1"/>
            <a:endParaRPr lang="en-US"/>
          </a:p>
        </p:txBody>
      </p:sp>
      <p:sp>
        <p:nvSpPr>
          <p:cNvPr id="6963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>
              <a:latin typeface="Arial" pitchFamily="34" charset="0"/>
            </a:endParaRPr>
          </a:p>
          <a:p>
            <a:pPr>
              <a:defRPr/>
            </a:pPr>
            <a:fld id="{6A7B3CC5-F4C8-443E-8195-30C07252146F}" type="slidenum">
              <a:rPr lang="en-US" smtClean="0">
                <a:latin typeface="Arial" pitchFamily="34" charset="0"/>
              </a:rPr>
              <a:pPr>
                <a:defRPr/>
              </a:pPr>
              <a:t>39</a:t>
            </a:fld>
            <a:endParaRPr lang="en-US" dirty="0">
              <a:latin typeface="Arial" pitchFamily="34" charset="0"/>
            </a:endParaRPr>
          </a:p>
        </p:txBody>
      </p:sp>
      <p:sp>
        <p:nvSpPr>
          <p:cNvPr id="6963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Arial" pitchFamily="34" charset="0"/>
              </a:rPr>
              <a:t>© IOM3 Communications Ltd</a:t>
            </a:r>
          </a:p>
        </p:txBody>
      </p:sp>
    </p:spTree>
    <p:extLst>
      <p:ext uri="{BB962C8B-B14F-4D97-AF65-F5344CB8AC3E}">
        <p14:creationId xmlns:p14="http://schemas.microsoft.com/office/powerpoint/2010/main" val="1507804478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Defining quality?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85800" y="2195513"/>
            <a:ext cx="7772400" cy="1090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150000"/>
              <a:buFontTx/>
              <a:buChar char="•"/>
              <a:defRPr/>
            </a:pPr>
            <a:r>
              <a:rPr lang="en-US" sz="3200" kern="0" dirty="0">
                <a:solidFill>
                  <a:srgbClr val="000000"/>
                </a:solidFill>
                <a:latin typeface="+mn-lt"/>
              </a:rPr>
              <a:t>How would you define quality?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150000"/>
              <a:buFontTx/>
              <a:buChar char="•"/>
              <a:defRPr/>
            </a:pPr>
            <a:endParaRPr lang="en-US" sz="3200" kern="0" dirty="0">
              <a:solidFill>
                <a:srgbClr val="000000"/>
              </a:solidFill>
              <a:latin typeface="+mn-lt"/>
            </a:endParaRPr>
          </a:p>
          <a:p>
            <a:pPr marL="800100" lvl="1" indent="-3429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Courier New" pitchFamily="49" charset="0"/>
              <a:buChar char="o"/>
              <a:defRPr/>
            </a:pPr>
            <a:r>
              <a:rPr lang="en-US" sz="2800" dirty="0">
                <a:solidFill>
                  <a:srgbClr val="000000"/>
                </a:solidFill>
                <a:latin typeface="+mj-lt"/>
              </a:rPr>
              <a:t>Conforming to specification</a:t>
            </a:r>
          </a:p>
          <a:p>
            <a:pPr marL="800100" lvl="1" indent="-3429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Courier New" pitchFamily="49" charset="0"/>
              <a:buChar char="o"/>
              <a:defRPr/>
            </a:pPr>
            <a:r>
              <a:rPr lang="en-US" sz="2800" dirty="0">
                <a:solidFill>
                  <a:srgbClr val="000000"/>
                </a:solidFill>
                <a:latin typeface="+mj-lt"/>
              </a:rPr>
              <a:t>Fit for purpose</a:t>
            </a:r>
          </a:p>
          <a:p>
            <a:pPr marL="800100" lvl="1" indent="-3429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Courier New" pitchFamily="49" charset="0"/>
              <a:buChar char="o"/>
              <a:defRPr/>
            </a:pPr>
            <a:r>
              <a:rPr lang="en-US" sz="2800" dirty="0">
                <a:solidFill>
                  <a:srgbClr val="000000"/>
                </a:solidFill>
                <a:latin typeface="+mj-lt"/>
              </a:rPr>
              <a:t>Value for money</a:t>
            </a:r>
          </a:p>
        </p:txBody>
      </p:sp>
      <p:sp>
        <p:nvSpPr>
          <p:cNvPr id="819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>
              <a:latin typeface="Arial" pitchFamily="34" charset="0"/>
            </a:endParaRPr>
          </a:p>
          <a:p>
            <a:pPr>
              <a:defRPr/>
            </a:pPr>
            <a:fld id="{9A3D7D7E-47D1-4CAF-8ADA-9206AFC4DD93}" type="slidenum">
              <a:rPr lang="en-US" smtClean="0">
                <a:latin typeface="Arial" pitchFamily="34" charset="0"/>
              </a:rPr>
              <a:pPr>
                <a:defRPr/>
              </a:pPr>
              <a:t>4</a:t>
            </a:fld>
            <a:endParaRPr lang="en-US" dirty="0">
              <a:latin typeface="Arial" pitchFamily="34" charset="0"/>
            </a:endParaRPr>
          </a:p>
        </p:txBody>
      </p:sp>
      <p:sp>
        <p:nvSpPr>
          <p:cNvPr id="819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69122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Types of specification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/>
              <a:t>Purchasing (external)</a:t>
            </a:r>
          </a:p>
          <a:p>
            <a:pPr eaLnBrk="1" hangingPunct="1"/>
            <a:endParaRPr lang="en-GB"/>
          </a:p>
          <a:p>
            <a:pPr eaLnBrk="1" hangingPunct="1"/>
            <a:r>
              <a:rPr lang="en-GB"/>
              <a:t>Manufacturing (internal)</a:t>
            </a:r>
          </a:p>
          <a:p>
            <a:pPr eaLnBrk="1" hangingPunct="1">
              <a:buFont typeface="Arial" pitchFamily="34" charset="0"/>
              <a:buNone/>
            </a:pPr>
            <a:endParaRPr lang="en-GB"/>
          </a:p>
          <a:p>
            <a:pPr eaLnBrk="1" hangingPunct="1"/>
            <a:r>
              <a:rPr lang="en-GB"/>
              <a:t>Provisional/Final</a:t>
            </a:r>
          </a:p>
        </p:txBody>
      </p:sp>
      <p:sp>
        <p:nvSpPr>
          <p:cNvPr id="7066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>
              <a:latin typeface="Arial" pitchFamily="34" charset="0"/>
            </a:endParaRPr>
          </a:p>
          <a:p>
            <a:pPr>
              <a:defRPr/>
            </a:pPr>
            <a:fld id="{93994B40-A088-4DBC-9631-5703718A36B9}" type="slidenum">
              <a:rPr lang="en-US" smtClean="0">
                <a:latin typeface="Arial" pitchFamily="34" charset="0"/>
              </a:rPr>
              <a:pPr>
                <a:defRPr/>
              </a:pPr>
              <a:t>40</a:t>
            </a:fld>
            <a:endParaRPr lang="en-US" dirty="0">
              <a:latin typeface="Arial" pitchFamily="34" charset="0"/>
            </a:endParaRPr>
          </a:p>
        </p:txBody>
      </p:sp>
      <p:sp>
        <p:nvSpPr>
          <p:cNvPr id="70661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Arial" pitchFamily="34" charset="0"/>
              </a:rPr>
              <a:t>© IOM3 Communications Ltd</a:t>
            </a:r>
          </a:p>
        </p:txBody>
      </p:sp>
    </p:spTree>
    <p:extLst>
      <p:ext uri="{BB962C8B-B14F-4D97-AF65-F5344CB8AC3E}">
        <p14:creationId xmlns:p14="http://schemas.microsoft.com/office/powerpoint/2010/main" val="650643413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Specifications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Establish acceptability of item </a:t>
            </a:r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Agreed standard</a:t>
            </a:r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Basis of improvement programme</a:t>
            </a:r>
          </a:p>
          <a:p>
            <a:pPr eaLnBrk="1" hangingPunct="1"/>
            <a:endParaRPr lang="en-US"/>
          </a:p>
          <a:p>
            <a:pPr eaLnBrk="1" hangingPunct="1"/>
            <a:endParaRPr lang="en-US"/>
          </a:p>
        </p:txBody>
      </p:sp>
      <p:sp>
        <p:nvSpPr>
          <p:cNvPr id="7168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>
              <a:latin typeface="Arial" pitchFamily="34" charset="0"/>
            </a:endParaRPr>
          </a:p>
          <a:p>
            <a:pPr>
              <a:defRPr/>
            </a:pPr>
            <a:fld id="{16C0F3B7-C8BA-4DBF-8061-3F53D8DEDF68}" type="slidenum">
              <a:rPr lang="en-US" smtClean="0">
                <a:latin typeface="Arial" pitchFamily="34" charset="0"/>
              </a:rPr>
              <a:pPr>
                <a:defRPr/>
              </a:pPr>
              <a:t>41</a:t>
            </a:fld>
            <a:endParaRPr lang="en-US" dirty="0">
              <a:latin typeface="Arial" pitchFamily="34" charset="0"/>
            </a:endParaRPr>
          </a:p>
        </p:txBody>
      </p:sp>
      <p:sp>
        <p:nvSpPr>
          <p:cNvPr id="71685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Arial" pitchFamily="34" charset="0"/>
              </a:rPr>
              <a:t>© IOM3 Communications Ltd</a:t>
            </a:r>
          </a:p>
        </p:txBody>
      </p:sp>
    </p:spTree>
    <p:extLst>
      <p:ext uri="{BB962C8B-B14F-4D97-AF65-F5344CB8AC3E}">
        <p14:creationId xmlns:p14="http://schemas.microsoft.com/office/powerpoint/2010/main" val="1681520356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914400"/>
            <a:ext cx="7772400" cy="930424"/>
          </a:xfrm>
        </p:spPr>
        <p:txBody>
          <a:bodyPr/>
          <a:lstStyle/>
          <a:p>
            <a:pPr eaLnBrk="1" hangingPunct="1"/>
            <a:r>
              <a:rPr lang="en-US" dirty="0"/>
              <a:t>Purposes of specifications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>
          <a:xfrm>
            <a:off x="684213" y="1916832"/>
            <a:ext cx="7772400" cy="3682280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sz="2400" dirty="0"/>
              <a:t>Communicate exact needs</a:t>
            </a:r>
          </a:p>
          <a:p>
            <a:pPr marL="857250" lvl="2" indent="-457200" eaLnBrk="1" hangingPunct="1">
              <a:spcBef>
                <a:spcPct val="0"/>
              </a:spcBef>
              <a:buFont typeface="Courier New" pitchFamily="49" charset="0"/>
              <a:buChar char="o"/>
            </a:pPr>
            <a:r>
              <a:rPr lang="en-US" dirty="0"/>
              <a:t>legal contract</a:t>
            </a:r>
          </a:p>
          <a:p>
            <a:pPr marL="400050" lvl="2" indent="0" eaLnBrk="1" hangingPunct="1">
              <a:spcBef>
                <a:spcPct val="0"/>
              </a:spcBef>
              <a:buNone/>
            </a:pPr>
            <a:endParaRPr lang="en-US" dirty="0"/>
          </a:p>
          <a:p>
            <a:pPr eaLnBrk="1" hangingPunct="1">
              <a:spcBef>
                <a:spcPct val="0"/>
              </a:spcBef>
            </a:pPr>
            <a:r>
              <a:rPr lang="en-US" sz="2400" dirty="0"/>
              <a:t>Provide basis for judging production:</a:t>
            </a:r>
          </a:p>
          <a:p>
            <a:pPr marL="857250" lvl="2" indent="-457200" eaLnBrk="1" hangingPunct="1">
              <a:spcBef>
                <a:spcPct val="0"/>
              </a:spcBef>
              <a:buFont typeface="Courier New" pitchFamily="49" charset="0"/>
              <a:buChar char="o"/>
            </a:pPr>
            <a:r>
              <a:rPr lang="en-US" dirty="0"/>
              <a:t>during manufacture</a:t>
            </a:r>
          </a:p>
          <a:p>
            <a:pPr marL="857250" lvl="2" indent="-457200" eaLnBrk="1" hangingPunct="1">
              <a:spcBef>
                <a:spcPct val="0"/>
              </a:spcBef>
              <a:buFont typeface="Courier New" pitchFamily="49" charset="0"/>
              <a:buChar char="o"/>
            </a:pPr>
            <a:r>
              <a:rPr lang="en-US" dirty="0"/>
              <a:t>during use by the next part of the Supply Chain</a:t>
            </a:r>
          </a:p>
          <a:p>
            <a:pPr marL="857250" lvl="2" indent="-457200" eaLnBrk="1" hangingPunct="1">
              <a:spcBef>
                <a:spcPct val="0"/>
              </a:spcBef>
              <a:buFont typeface="Courier New" pitchFamily="49" charset="0"/>
              <a:buChar char="o"/>
            </a:pPr>
            <a:endParaRPr lang="en-US" dirty="0"/>
          </a:p>
          <a:p>
            <a:pPr eaLnBrk="1" hangingPunct="1">
              <a:spcBef>
                <a:spcPct val="0"/>
              </a:spcBef>
            </a:pPr>
            <a:r>
              <a:rPr lang="en-US" sz="2400" dirty="0"/>
              <a:t>Fair basis for quotations from different suppliers</a:t>
            </a:r>
          </a:p>
          <a:p>
            <a:pPr eaLnBrk="1" hangingPunct="1">
              <a:spcBef>
                <a:spcPct val="0"/>
              </a:spcBef>
            </a:pPr>
            <a:endParaRPr lang="en-US" sz="2400" dirty="0"/>
          </a:p>
          <a:p>
            <a:pPr eaLnBrk="1" hangingPunct="1">
              <a:spcBef>
                <a:spcPct val="0"/>
              </a:spcBef>
            </a:pPr>
            <a:r>
              <a:rPr lang="en-US" sz="2400" dirty="0"/>
              <a:t>Benchmark for improvement</a:t>
            </a:r>
          </a:p>
          <a:p>
            <a:pPr eaLnBrk="1" hangingPunct="1">
              <a:spcBef>
                <a:spcPct val="0"/>
              </a:spcBef>
            </a:pPr>
            <a:endParaRPr lang="en-US" dirty="0"/>
          </a:p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7270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>
              <a:latin typeface="Arial" pitchFamily="34" charset="0"/>
            </a:endParaRPr>
          </a:p>
          <a:p>
            <a:pPr>
              <a:defRPr/>
            </a:pPr>
            <a:fld id="{F2988822-2C29-4008-9A16-DDAEF87A42A4}" type="slidenum">
              <a:rPr lang="en-US" smtClean="0">
                <a:latin typeface="Arial" pitchFamily="34" charset="0"/>
              </a:rPr>
              <a:pPr>
                <a:defRPr/>
              </a:pPr>
              <a:t>42</a:t>
            </a:fld>
            <a:endParaRPr lang="en-US" dirty="0">
              <a:latin typeface="Arial" pitchFamily="34" charset="0"/>
            </a:endParaRPr>
          </a:p>
        </p:txBody>
      </p:sp>
      <p:sp>
        <p:nvSpPr>
          <p:cNvPr id="72709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Arial" pitchFamily="34" charset="0"/>
              </a:rPr>
              <a:t>© IOM3 Communications Ltd</a:t>
            </a:r>
          </a:p>
        </p:txBody>
      </p:sp>
    </p:spTree>
    <p:extLst>
      <p:ext uri="{BB962C8B-B14F-4D97-AF65-F5344CB8AC3E}">
        <p14:creationId xmlns:p14="http://schemas.microsoft.com/office/powerpoint/2010/main" val="565695703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Specifications must be 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844675"/>
            <a:ext cx="7772400" cy="4114800"/>
          </a:xfrm>
        </p:spPr>
        <p:txBody>
          <a:bodyPr/>
          <a:lstStyle/>
          <a:p>
            <a:pPr eaLnBrk="1" hangingPunct="1"/>
            <a:r>
              <a:rPr lang="en-US"/>
              <a:t>Unambiguous</a:t>
            </a:r>
          </a:p>
          <a:p>
            <a:pPr eaLnBrk="1" hangingPunct="1"/>
            <a:r>
              <a:rPr lang="en-US"/>
              <a:t>Easily understood</a:t>
            </a:r>
          </a:p>
          <a:p>
            <a:pPr eaLnBrk="1" hangingPunct="1"/>
            <a:r>
              <a:rPr lang="en-US"/>
              <a:t>Realistic and achievable</a:t>
            </a:r>
          </a:p>
          <a:p>
            <a:pPr eaLnBrk="1" hangingPunct="1"/>
            <a:r>
              <a:rPr lang="en-US" i="1"/>
              <a:t>Not ‘littered’ with unnecessary detail</a:t>
            </a:r>
          </a:p>
          <a:p>
            <a:pPr eaLnBrk="1" hangingPunct="1"/>
            <a:r>
              <a:rPr lang="en-US"/>
              <a:t>Readily available to all:</a:t>
            </a:r>
          </a:p>
          <a:p>
            <a:pPr eaLnBrk="1" hangingPunct="1"/>
            <a:r>
              <a:rPr lang="en-US"/>
              <a:t>Always to the correct revision </a:t>
            </a:r>
          </a:p>
        </p:txBody>
      </p:sp>
      <p:sp>
        <p:nvSpPr>
          <p:cNvPr id="7373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>
              <a:latin typeface="Arial" pitchFamily="34" charset="0"/>
            </a:endParaRPr>
          </a:p>
          <a:p>
            <a:pPr>
              <a:defRPr/>
            </a:pPr>
            <a:fld id="{C14F0600-06A2-42B6-8107-379F3A0646CB}" type="slidenum">
              <a:rPr lang="en-US" smtClean="0">
                <a:latin typeface="Arial" pitchFamily="34" charset="0"/>
              </a:rPr>
              <a:pPr>
                <a:defRPr/>
              </a:pPr>
              <a:t>43</a:t>
            </a:fld>
            <a:endParaRPr lang="en-US" dirty="0">
              <a:latin typeface="Arial" pitchFamily="34" charset="0"/>
            </a:endParaRPr>
          </a:p>
        </p:txBody>
      </p:sp>
      <p:sp>
        <p:nvSpPr>
          <p:cNvPr id="73733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71707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3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3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Specifications  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16113"/>
            <a:ext cx="7772400" cy="4114800"/>
          </a:xfrm>
        </p:spPr>
        <p:txBody>
          <a:bodyPr/>
          <a:lstStyle/>
          <a:p>
            <a:pPr eaLnBrk="1" hangingPunct="1"/>
            <a:r>
              <a:rPr lang="en-US"/>
              <a:t>What information is required?</a:t>
            </a:r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endParaRPr lang="en-US"/>
          </a:p>
        </p:txBody>
      </p:sp>
      <p:sp>
        <p:nvSpPr>
          <p:cNvPr id="7475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>
              <a:latin typeface="Arial" pitchFamily="34" charset="0"/>
            </a:endParaRPr>
          </a:p>
          <a:p>
            <a:pPr>
              <a:defRPr/>
            </a:pPr>
            <a:fld id="{9D123D28-30BC-4A26-9A40-B8A257D6DE1E}" type="slidenum">
              <a:rPr lang="en-US" smtClean="0">
                <a:latin typeface="Arial" pitchFamily="34" charset="0"/>
              </a:rPr>
              <a:pPr>
                <a:defRPr/>
              </a:pPr>
              <a:t>44</a:t>
            </a:fld>
            <a:endParaRPr lang="en-US" dirty="0">
              <a:latin typeface="Arial" pitchFamily="34" charset="0"/>
            </a:endParaRPr>
          </a:p>
        </p:txBody>
      </p:sp>
      <p:sp>
        <p:nvSpPr>
          <p:cNvPr id="7475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Arial" pitchFamily="34" charset="0"/>
              </a:rPr>
              <a:t>© IOM3 Communications Ltd</a:t>
            </a:r>
          </a:p>
        </p:txBody>
      </p:sp>
    </p:spTree>
    <p:extLst>
      <p:ext uri="{BB962C8B-B14F-4D97-AF65-F5344CB8AC3E}">
        <p14:creationId xmlns:p14="http://schemas.microsoft.com/office/powerpoint/2010/main" val="1780195312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Specifications and standards</a:t>
            </a:r>
          </a:p>
        </p:txBody>
      </p:sp>
      <p:graphicFrame>
        <p:nvGraphicFramePr>
          <p:cNvPr id="1026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899592" y="2045629"/>
          <a:ext cx="7120142" cy="36493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 File" r:id="rId2" imgW="7680325" imgH="3937690" progId="">
                  <p:embed/>
                </p:oleObj>
              </mc:Choice>
              <mc:Fallback>
                <p:oleObj name="Image File" r:id="rId2" imgW="7680325" imgH="3937690" progId="">
                  <p:embed/>
                  <p:pic>
                    <p:nvPicPr>
                      <p:cNvPr id="1026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2045629"/>
                        <a:ext cx="7120142" cy="364939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>
              <a:latin typeface="Arial" pitchFamily="34" charset="0"/>
            </a:endParaRPr>
          </a:p>
          <a:p>
            <a:pPr>
              <a:defRPr/>
            </a:pPr>
            <a:fld id="{A7D1741E-CA31-4F69-BB2A-B621C5CD5689}" type="slidenum">
              <a:rPr lang="en-US" smtClean="0">
                <a:latin typeface="Arial" pitchFamily="34" charset="0"/>
              </a:rPr>
              <a:pPr>
                <a:defRPr/>
              </a:pPr>
              <a:t>45</a:t>
            </a:fld>
            <a:endParaRPr lang="en-US" dirty="0">
              <a:latin typeface="Arial" pitchFamily="34" charset="0"/>
            </a:endParaRPr>
          </a:p>
        </p:txBody>
      </p:sp>
      <p:sp>
        <p:nvSpPr>
          <p:cNvPr id="1029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Arial" pitchFamily="34" charset="0"/>
              </a:rPr>
              <a:t>© IOM3 Communications Ltd</a:t>
            </a:r>
          </a:p>
        </p:txBody>
      </p:sp>
    </p:spTree>
    <p:extLst>
      <p:ext uri="{BB962C8B-B14F-4D97-AF65-F5344CB8AC3E}">
        <p14:creationId xmlns:p14="http://schemas.microsoft.com/office/powerpoint/2010/main" val="121479480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836712"/>
            <a:ext cx="9144000" cy="936104"/>
          </a:xfrm>
        </p:spPr>
        <p:txBody>
          <a:bodyPr/>
          <a:lstStyle/>
          <a:p>
            <a:pPr eaLnBrk="1" hangingPunct="1"/>
            <a:r>
              <a:rPr lang="en-US" dirty="0"/>
              <a:t>Performance Specification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628799"/>
            <a:ext cx="7772400" cy="4895825"/>
          </a:xfrm>
        </p:spPr>
        <p:txBody>
          <a:bodyPr/>
          <a:lstStyle/>
          <a:p>
            <a:pPr eaLnBrk="1" hangingPunct="1">
              <a:buFont typeface="Arial" pitchFamily="34" charset="0"/>
              <a:buNone/>
            </a:pPr>
            <a:r>
              <a:rPr lang="en-US" sz="1800" b="1" dirty="0"/>
              <a:t>				</a:t>
            </a:r>
          </a:p>
          <a:p>
            <a:pPr eaLnBrk="1" hangingPunct="1"/>
            <a:r>
              <a:rPr lang="en-US" sz="1600" b="1" dirty="0"/>
              <a:t>Dimensions</a:t>
            </a:r>
          </a:p>
          <a:p>
            <a:pPr eaLnBrk="1" hangingPunct="1"/>
            <a:r>
              <a:rPr lang="en-US" sz="1600" b="1" dirty="0"/>
              <a:t>Print</a:t>
            </a:r>
          </a:p>
          <a:p>
            <a:pPr eaLnBrk="1" hangingPunct="1"/>
            <a:r>
              <a:rPr lang="en-US" sz="1600" b="1" dirty="0"/>
              <a:t>Barrier</a:t>
            </a:r>
          </a:p>
          <a:p>
            <a:pPr eaLnBrk="1" hangingPunct="1"/>
            <a:r>
              <a:rPr lang="en-US" sz="1600" b="1" dirty="0"/>
              <a:t>Seal Integrity</a:t>
            </a:r>
          </a:p>
          <a:p>
            <a:pPr eaLnBrk="1" hangingPunct="1"/>
            <a:r>
              <a:rPr lang="en-US" sz="1600" b="1" dirty="0"/>
              <a:t>Compression strength ?</a:t>
            </a:r>
          </a:p>
          <a:p>
            <a:pPr eaLnBrk="1" hangingPunct="1"/>
            <a:r>
              <a:rPr lang="en-US" sz="1600" b="1" dirty="0"/>
              <a:t>Test requirements</a:t>
            </a:r>
          </a:p>
          <a:p>
            <a:pPr eaLnBrk="1" hangingPunct="1"/>
            <a:r>
              <a:rPr lang="en-US" sz="1600" b="1" dirty="0"/>
              <a:t>AQL’s</a:t>
            </a:r>
          </a:p>
          <a:p>
            <a:pPr eaLnBrk="1" hangingPunct="1"/>
            <a:r>
              <a:rPr lang="en-US" sz="1600" b="1" dirty="0"/>
              <a:t>Legal requirements</a:t>
            </a:r>
          </a:p>
          <a:p>
            <a:pPr eaLnBrk="1" hangingPunct="1"/>
            <a:r>
              <a:rPr lang="en-US" sz="1600" b="1" dirty="0"/>
              <a:t>Machine compatibility</a:t>
            </a:r>
          </a:p>
          <a:p>
            <a:pPr eaLnBrk="1" hangingPunct="1"/>
            <a:r>
              <a:rPr lang="en-US" sz="1600" b="1" dirty="0"/>
              <a:t>Performance</a:t>
            </a:r>
          </a:p>
          <a:p>
            <a:pPr eaLnBrk="1" hangingPunct="1"/>
            <a:r>
              <a:rPr lang="en-US" sz="1600" b="1" dirty="0"/>
              <a:t>Environmental requirements</a:t>
            </a:r>
          </a:p>
          <a:p>
            <a:pPr eaLnBrk="1" hangingPunct="1"/>
            <a:r>
              <a:rPr lang="en-GB" sz="1600" b="1" dirty="0"/>
              <a:t>Delivery format / Identification</a:t>
            </a:r>
            <a:endParaRPr lang="en-US" sz="1600" b="1" dirty="0"/>
          </a:p>
          <a:p>
            <a:pPr eaLnBrk="1" hangingPunct="1"/>
            <a:r>
              <a:rPr lang="en-GB" sz="1600" b="1" dirty="0"/>
              <a:t>Basis of Acceptance  </a:t>
            </a:r>
            <a:r>
              <a:rPr lang="en-GB" sz="1600" dirty="0"/>
              <a:t>(e.g. certificate of conformity)</a:t>
            </a:r>
          </a:p>
          <a:p>
            <a:pPr eaLnBrk="1" hangingPunct="1">
              <a:buFont typeface="Arial" pitchFamily="34" charset="0"/>
              <a:buNone/>
            </a:pPr>
            <a:endParaRPr lang="en-US" sz="1600" b="1" dirty="0"/>
          </a:p>
        </p:txBody>
      </p:sp>
      <p:sp>
        <p:nvSpPr>
          <p:cNvPr id="76804" name="Text Box 4"/>
          <p:cNvSpPr txBox="1">
            <a:spLocks noChangeArrowheads="1"/>
          </p:cNvSpPr>
          <p:nvPr/>
        </p:nvSpPr>
        <p:spPr bwMode="auto">
          <a:xfrm>
            <a:off x="2032000" y="-655638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endParaRPr lang="en-US"/>
          </a:p>
        </p:txBody>
      </p:sp>
      <p:sp>
        <p:nvSpPr>
          <p:cNvPr id="7680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>
              <a:latin typeface="Arial" pitchFamily="34" charset="0"/>
            </a:endParaRPr>
          </a:p>
          <a:p>
            <a:pPr>
              <a:defRPr/>
            </a:pPr>
            <a:fld id="{A78D9877-6E4E-44C4-AF4B-53FF7F5640BC}" type="slidenum">
              <a:rPr lang="en-US" smtClean="0">
                <a:latin typeface="Arial" pitchFamily="34" charset="0"/>
              </a:rPr>
              <a:pPr>
                <a:defRPr/>
              </a:pPr>
              <a:t>46</a:t>
            </a:fld>
            <a:endParaRPr lang="en-US" dirty="0">
              <a:latin typeface="Arial" pitchFamily="34" charset="0"/>
            </a:endParaRPr>
          </a:p>
        </p:txBody>
      </p:sp>
      <p:sp>
        <p:nvSpPr>
          <p:cNvPr id="76806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6705244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Specification 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GB" sz="1050" b="1" dirty="0"/>
              <a:t>Purchasing Specification			</a:t>
            </a:r>
          </a:p>
          <a:p>
            <a:pPr marL="0" indent="0" eaLnBrk="1" fontAlgn="auto" hangingPunct="1">
              <a:spcAft>
                <a:spcPts val="0"/>
              </a:spcAft>
              <a:buFontTx/>
              <a:buNone/>
              <a:defRPr/>
            </a:pPr>
            <a:endParaRPr lang="en-GB" sz="1050" b="1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GB" sz="1050" b="1" dirty="0"/>
              <a:t>Item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GB" sz="1050" b="1" dirty="0"/>
              <a:t>Unique Code/Ref no. </a:t>
            </a:r>
          </a:p>
          <a:p>
            <a:pPr eaLnBrk="1" fontAlgn="auto" hangingPunct="1">
              <a:spcAft>
                <a:spcPts val="0"/>
              </a:spcAft>
              <a:buFont typeface="Arial" charset="0"/>
              <a:buChar char="•"/>
              <a:defRPr/>
            </a:pPr>
            <a:r>
              <a:rPr lang="en-GB" sz="1050" b="1" dirty="0"/>
              <a:t>Supplier</a:t>
            </a:r>
            <a:endParaRPr lang="en-GB" sz="1050" dirty="0"/>
          </a:p>
          <a:p>
            <a:pPr eaLnBrk="1" fontAlgn="auto" hangingPunct="1">
              <a:spcAft>
                <a:spcPts val="0"/>
              </a:spcAft>
              <a:buFont typeface="Arial" charset="0"/>
              <a:buChar char="•"/>
              <a:defRPr/>
            </a:pPr>
            <a:r>
              <a:rPr lang="en-GB" sz="1050" b="1" dirty="0"/>
              <a:t>Description</a:t>
            </a:r>
            <a:endParaRPr lang="en-GB" sz="1050" dirty="0"/>
          </a:p>
          <a:p>
            <a:pPr eaLnBrk="1" fontAlgn="auto" hangingPunct="1">
              <a:spcAft>
                <a:spcPts val="0"/>
              </a:spcAft>
              <a:buFont typeface="Arial" charset="0"/>
              <a:buChar char="•"/>
              <a:defRPr/>
            </a:pPr>
            <a:r>
              <a:rPr lang="en-GB" sz="1050" b="1" dirty="0"/>
              <a:t>Material </a:t>
            </a:r>
            <a:r>
              <a:rPr lang="en-GB" sz="1050" dirty="0"/>
              <a:t>(</a:t>
            </a:r>
            <a:r>
              <a:rPr lang="en-GB" sz="1050" dirty="0" err="1"/>
              <a:t>inc</a:t>
            </a:r>
            <a:r>
              <a:rPr lang="en-GB" sz="1050" dirty="0"/>
              <a:t> colour ref)</a:t>
            </a:r>
          </a:p>
          <a:p>
            <a:pPr eaLnBrk="1" fontAlgn="auto" hangingPunct="1">
              <a:spcAft>
                <a:spcPts val="0"/>
              </a:spcAft>
              <a:buFont typeface="Arial" charset="0"/>
              <a:buChar char="•"/>
              <a:defRPr/>
            </a:pPr>
            <a:r>
              <a:rPr lang="en-GB" sz="1050" b="1" dirty="0"/>
              <a:t>Decoration </a:t>
            </a:r>
            <a:r>
              <a:rPr lang="en-GB" sz="1050" dirty="0"/>
              <a:t>(</a:t>
            </a:r>
            <a:r>
              <a:rPr lang="en-GB" sz="1050" dirty="0" err="1"/>
              <a:t>inc</a:t>
            </a:r>
            <a:r>
              <a:rPr lang="en-GB" sz="1050" dirty="0"/>
              <a:t> colour ref)</a:t>
            </a:r>
          </a:p>
          <a:p>
            <a:pPr eaLnBrk="1" fontAlgn="auto" hangingPunct="1">
              <a:spcAft>
                <a:spcPts val="0"/>
              </a:spcAft>
              <a:buFont typeface="Arial" charset="0"/>
              <a:buChar char="•"/>
              <a:defRPr/>
            </a:pPr>
            <a:r>
              <a:rPr lang="en-GB" sz="1050" b="1" dirty="0"/>
              <a:t>Drawing </a:t>
            </a:r>
            <a:r>
              <a:rPr lang="en-GB" sz="1050" dirty="0"/>
              <a:t>(</a:t>
            </a:r>
            <a:r>
              <a:rPr lang="en-GB" sz="1050" dirty="0" err="1"/>
              <a:t>inc</a:t>
            </a:r>
            <a:r>
              <a:rPr lang="en-GB" sz="1050" dirty="0"/>
              <a:t> date and ref)</a:t>
            </a:r>
          </a:p>
          <a:p>
            <a:pPr eaLnBrk="1" fontAlgn="auto" hangingPunct="1">
              <a:spcAft>
                <a:spcPts val="0"/>
              </a:spcAft>
              <a:buFont typeface="Arial" charset="0"/>
              <a:buChar char="•"/>
              <a:defRPr/>
            </a:pPr>
            <a:r>
              <a:rPr lang="en-GB" sz="1050" b="1" dirty="0"/>
              <a:t>Dimensions </a:t>
            </a:r>
            <a:r>
              <a:rPr lang="en-GB" sz="1050" dirty="0"/>
              <a:t>(</a:t>
            </a:r>
            <a:r>
              <a:rPr lang="en-GB" sz="1050" dirty="0" err="1"/>
              <a:t>inc</a:t>
            </a:r>
            <a:r>
              <a:rPr lang="en-GB" sz="1050" dirty="0"/>
              <a:t> tolerances)</a:t>
            </a:r>
          </a:p>
          <a:p>
            <a:pPr eaLnBrk="1" fontAlgn="auto" hangingPunct="1">
              <a:spcAft>
                <a:spcPts val="0"/>
              </a:spcAft>
              <a:buFont typeface="Arial" charset="0"/>
              <a:buChar char="•"/>
              <a:defRPr/>
            </a:pPr>
            <a:r>
              <a:rPr lang="en-GB" sz="1050" b="1" dirty="0"/>
              <a:t>Performance requirements </a:t>
            </a:r>
            <a:r>
              <a:rPr lang="en-GB" sz="1050" dirty="0"/>
              <a:t>(</a:t>
            </a:r>
            <a:r>
              <a:rPr lang="en-GB" sz="1050" dirty="0" err="1"/>
              <a:t>inc.</a:t>
            </a:r>
            <a:r>
              <a:rPr lang="en-GB" sz="1050" dirty="0"/>
              <a:t> test methods and standards of acceptability)</a:t>
            </a:r>
          </a:p>
          <a:p>
            <a:pPr eaLnBrk="1" fontAlgn="auto" hangingPunct="1">
              <a:spcAft>
                <a:spcPts val="0"/>
              </a:spcAft>
              <a:buFont typeface="Arial" charset="0"/>
              <a:buChar char="•"/>
              <a:defRPr/>
            </a:pPr>
            <a:r>
              <a:rPr lang="en-GB" sz="1050" b="1" dirty="0"/>
              <a:t>Delivery format</a:t>
            </a:r>
          </a:p>
          <a:p>
            <a:pPr eaLnBrk="1" fontAlgn="auto" hangingPunct="1">
              <a:spcAft>
                <a:spcPts val="0"/>
              </a:spcAft>
              <a:buFont typeface="Arial" charset="0"/>
              <a:buChar char="•"/>
              <a:defRPr/>
            </a:pPr>
            <a:r>
              <a:rPr lang="en-GB" sz="1050" b="1" dirty="0"/>
              <a:t> Identification</a:t>
            </a:r>
            <a:endParaRPr lang="en-GB" sz="1050" dirty="0"/>
          </a:p>
          <a:p>
            <a:pPr eaLnBrk="1" fontAlgn="auto" hangingPunct="1">
              <a:spcAft>
                <a:spcPts val="0"/>
              </a:spcAft>
              <a:buFont typeface="Arial" charset="0"/>
              <a:buChar char="•"/>
              <a:defRPr/>
            </a:pPr>
            <a:r>
              <a:rPr lang="en-GB" sz="1050" b="1" dirty="0"/>
              <a:t>Basis of Acceptance  </a:t>
            </a:r>
            <a:r>
              <a:rPr lang="en-GB" sz="1050" dirty="0"/>
              <a:t>(e.g. certificate of conformity)</a:t>
            </a:r>
          </a:p>
          <a:p>
            <a:pPr eaLnBrk="1" fontAlgn="auto" hangingPunct="1">
              <a:spcAft>
                <a:spcPts val="0"/>
              </a:spcAft>
              <a:buFont typeface="Arial" charset="0"/>
              <a:buChar char="•"/>
              <a:defRPr/>
            </a:pPr>
            <a:r>
              <a:rPr lang="en-GB" sz="1050" b="1" dirty="0"/>
              <a:t>Other</a:t>
            </a:r>
            <a:endParaRPr lang="en-GB" sz="1050" dirty="0"/>
          </a:p>
          <a:p>
            <a:pPr eaLnBrk="1" fontAlgn="auto" hangingPunct="1">
              <a:spcAft>
                <a:spcPts val="0"/>
              </a:spcAft>
              <a:buFont typeface="Arial" charset="0"/>
              <a:buChar char="•"/>
              <a:defRPr/>
            </a:pPr>
            <a:r>
              <a:rPr lang="en-GB" sz="1050" dirty="0"/>
              <a:t>(Use this space to give details of any special requirements such as sampling procedures, special circumstances for trial materials </a:t>
            </a:r>
            <a:r>
              <a:rPr lang="en-GB" sz="1050" dirty="0" err="1"/>
              <a:t>etc</a:t>
            </a:r>
            <a:r>
              <a:rPr lang="en-GB" sz="1050" dirty="0"/>
              <a:t>)</a:t>
            </a:r>
          </a:p>
          <a:p>
            <a:pPr eaLnBrk="1" fontAlgn="auto" hangingPunct="1">
              <a:spcAft>
                <a:spcPts val="0"/>
              </a:spcAft>
              <a:buFont typeface="Arial" charset="0"/>
              <a:buChar char="•"/>
              <a:defRPr/>
            </a:pPr>
            <a:r>
              <a:rPr lang="en-GB" sz="1050" b="1" dirty="0"/>
              <a:t>Compiled By, Authorised By, Agreed By </a:t>
            </a:r>
          </a:p>
          <a:p>
            <a:pPr eaLnBrk="1" fontAlgn="auto" hangingPunct="1">
              <a:spcAft>
                <a:spcPts val="0"/>
              </a:spcAft>
              <a:buFont typeface="Arial" charset="0"/>
              <a:buChar char="•"/>
              <a:defRPr/>
            </a:pPr>
            <a:r>
              <a:rPr lang="en-GB" sz="1050" b="1" dirty="0"/>
              <a:t>No part of this specification may be altered without reference to the above-mentioned compiler/authoriser.</a:t>
            </a:r>
            <a:endParaRPr lang="en-GB" sz="1050" dirty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GB" sz="1800" b="1" dirty="0"/>
              <a:t> </a:t>
            </a:r>
            <a:endParaRPr lang="en-GB" dirty="0"/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2016 – 2017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601E-0DED-446F-AC3B-8484F01C3BFF}" type="slidenum">
              <a:rPr lang="en-GB" smtClean="0"/>
              <a:pPr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088229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16113"/>
            <a:ext cx="7772400" cy="41148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charset="0"/>
              <a:buChar char="•"/>
              <a:defRPr/>
            </a:pPr>
            <a:r>
              <a:rPr lang="en-GB" dirty="0"/>
              <a:t>From the samples of a glass bottle, metal can and can end, plastic bottle and a carton, outline a specification.  </a:t>
            </a:r>
          </a:p>
          <a:p>
            <a:pPr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endParaRPr lang="en-GB" dirty="0"/>
          </a:p>
          <a:p>
            <a:pPr marL="0" indent="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GB" sz="2400" i="1" dirty="0"/>
              <a:t>(Hint – put yourself in the shoes of the person receiving the specification – from the information received, would you understand what is being described or required)</a:t>
            </a:r>
            <a:endParaRPr lang="en-GB" sz="2400" dirty="0"/>
          </a:p>
        </p:txBody>
      </p:sp>
      <p:sp>
        <p:nvSpPr>
          <p:cNvPr id="7885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>
              <a:latin typeface="Arial" pitchFamily="34" charset="0"/>
            </a:endParaRPr>
          </a:p>
          <a:p>
            <a:pPr>
              <a:defRPr/>
            </a:pPr>
            <a:fld id="{76864285-50E1-4105-A058-8A9B97F41F11}" type="slidenum">
              <a:rPr lang="en-US" smtClean="0">
                <a:latin typeface="Arial" pitchFamily="34" charset="0"/>
              </a:rPr>
              <a:pPr>
                <a:defRPr/>
              </a:pPr>
              <a:t>48</a:t>
            </a:fld>
            <a:endParaRPr lang="en-US" dirty="0">
              <a:latin typeface="Arial" pitchFamily="34" charset="0"/>
            </a:endParaRPr>
          </a:p>
        </p:txBody>
      </p:sp>
      <p:sp>
        <p:nvSpPr>
          <p:cNvPr id="78853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Arial" pitchFamily="34" charset="0"/>
              </a:rPr>
              <a:t>© IOM3 Communications Ltd</a:t>
            </a:r>
          </a:p>
        </p:txBody>
      </p:sp>
    </p:spTree>
    <p:extLst>
      <p:ext uri="{BB962C8B-B14F-4D97-AF65-F5344CB8AC3E}">
        <p14:creationId xmlns:p14="http://schemas.microsoft.com/office/powerpoint/2010/main" val="3200656600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Pack testing</a:t>
            </a:r>
          </a:p>
        </p:txBody>
      </p:sp>
      <p:sp>
        <p:nvSpPr>
          <p:cNvPr id="57347" name="Content Placeholder 2"/>
          <p:cNvSpPr>
            <a:spLocks noGrp="1"/>
          </p:cNvSpPr>
          <p:nvPr>
            <p:ph idx="1"/>
          </p:nvPr>
        </p:nvSpPr>
        <p:spPr>
          <a:xfrm>
            <a:off x="685800" y="1844675"/>
            <a:ext cx="7772400" cy="4114800"/>
          </a:xfrm>
        </p:spPr>
        <p:txBody>
          <a:bodyPr rtlCol="0">
            <a:normAutofit fontScale="85000" lnSpcReduction="20000"/>
          </a:bodyPr>
          <a:lstStyle/>
          <a:p>
            <a:pPr marL="0" indent="0" eaLnBrk="1" fontAlgn="auto" hangingPunct="1">
              <a:spcAft>
                <a:spcPts val="0"/>
              </a:spcAft>
              <a:buFontTx/>
              <a:buNone/>
              <a:defRPr/>
            </a:pPr>
            <a:endParaRPr lang="en-GB" sz="800" dirty="0"/>
          </a:p>
          <a:p>
            <a:pPr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GB" i="1" dirty="0"/>
              <a:t>Do we need to test?</a:t>
            </a:r>
          </a:p>
          <a:p>
            <a:pPr eaLnBrk="1" fontAlgn="auto" hangingPunct="1">
              <a:spcAft>
                <a:spcPts val="0"/>
              </a:spcAft>
              <a:buFont typeface="Arial" charset="0"/>
              <a:buChar char="•"/>
              <a:defRPr/>
            </a:pPr>
            <a:endParaRPr lang="en-GB" dirty="0"/>
          </a:p>
          <a:p>
            <a:pPr eaLnBrk="1" fontAlgn="auto" hangingPunct="1">
              <a:spcAft>
                <a:spcPts val="0"/>
              </a:spcAft>
              <a:buFont typeface="Arial" charset="0"/>
              <a:buChar char="•"/>
              <a:defRPr/>
            </a:pPr>
            <a:r>
              <a:rPr lang="en-GB" dirty="0"/>
              <a:t>Who tests – supplier or filler?</a:t>
            </a:r>
          </a:p>
          <a:p>
            <a:pPr eaLnBrk="1" fontAlgn="auto" hangingPunct="1">
              <a:spcAft>
                <a:spcPts val="0"/>
              </a:spcAft>
              <a:buFont typeface="Arial" charset="0"/>
              <a:buChar char="•"/>
              <a:defRPr/>
            </a:pPr>
            <a:endParaRPr lang="en-GB" dirty="0"/>
          </a:p>
          <a:p>
            <a:pPr eaLnBrk="1" fontAlgn="auto" hangingPunct="1">
              <a:spcAft>
                <a:spcPts val="0"/>
              </a:spcAft>
              <a:buFont typeface="Arial" charset="0"/>
              <a:buChar char="•"/>
              <a:defRPr/>
            </a:pPr>
            <a:r>
              <a:rPr lang="en-GB" dirty="0"/>
              <a:t>What is tested – sample/final item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GB" dirty="0"/>
          </a:p>
          <a:p>
            <a:pPr eaLnBrk="1" fontAlgn="auto" hangingPunct="1">
              <a:spcAft>
                <a:spcPts val="0"/>
              </a:spcAft>
              <a:buFont typeface="Arial" charset="0"/>
              <a:buChar char="•"/>
              <a:defRPr/>
            </a:pPr>
            <a:r>
              <a:rPr lang="en-GB" dirty="0"/>
              <a:t>Where is it tested</a:t>
            </a:r>
          </a:p>
          <a:p>
            <a:pPr eaLnBrk="1" fontAlgn="auto" hangingPunct="1">
              <a:spcAft>
                <a:spcPts val="0"/>
              </a:spcAft>
              <a:buFont typeface="Arial" charset="0"/>
              <a:buChar char="•"/>
              <a:defRPr/>
            </a:pPr>
            <a:endParaRPr lang="en-GB" dirty="0"/>
          </a:p>
          <a:p>
            <a:pPr eaLnBrk="1" fontAlgn="auto" hangingPunct="1">
              <a:spcAft>
                <a:spcPts val="0"/>
              </a:spcAft>
              <a:buFont typeface="Arial" charset="0"/>
              <a:buChar char="•"/>
              <a:defRPr/>
            </a:pPr>
            <a:r>
              <a:rPr lang="en-GB" dirty="0"/>
              <a:t>Approval</a:t>
            </a:r>
          </a:p>
        </p:txBody>
      </p:sp>
      <p:sp>
        <p:nvSpPr>
          <p:cNvPr id="7987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>
              <a:latin typeface="Arial" pitchFamily="34" charset="0"/>
            </a:endParaRPr>
          </a:p>
          <a:p>
            <a:pPr>
              <a:defRPr/>
            </a:pPr>
            <a:fld id="{6646CD19-A1A6-4737-AD4E-5B2E2F510DC2}" type="slidenum">
              <a:rPr lang="en-US" smtClean="0">
                <a:latin typeface="Arial" pitchFamily="34" charset="0"/>
              </a:rPr>
              <a:pPr>
                <a:defRPr/>
              </a:pPr>
              <a:t>49</a:t>
            </a:fld>
            <a:endParaRPr lang="en-US" dirty="0">
              <a:latin typeface="Arial" pitchFamily="34" charset="0"/>
            </a:endParaRPr>
          </a:p>
        </p:txBody>
      </p:sp>
      <p:sp>
        <p:nvSpPr>
          <p:cNvPr id="7987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Arial" pitchFamily="34" charset="0"/>
              </a:rPr>
              <a:t>© IOM3 Communications Ltd</a:t>
            </a:r>
          </a:p>
        </p:txBody>
      </p:sp>
    </p:spTree>
    <p:extLst>
      <p:ext uri="{BB962C8B-B14F-4D97-AF65-F5344CB8AC3E}">
        <p14:creationId xmlns:p14="http://schemas.microsoft.com/office/powerpoint/2010/main" val="1581695333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Definition of Quality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i="1" dirty="0"/>
              <a:t>Quality is the totality of features and characteristics of a product or service that nears upon its ability to satisfy stated or implied needs. (ISO 8402)</a:t>
            </a:r>
          </a:p>
          <a:p>
            <a:pPr eaLnBrk="1" hangingPunct="1"/>
            <a:endParaRPr lang="en-US" i="1" dirty="0"/>
          </a:p>
          <a:p>
            <a:pPr eaLnBrk="1" hangingPunct="1"/>
            <a:r>
              <a:rPr lang="en-US" i="1" dirty="0"/>
              <a:t>Is this objective or subjective?</a:t>
            </a:r>
          </a:p>
        </p:txBody>
      </p:sp>
      <p:sp>
        <p:nvSpPr>
          <p:cNvPr id="1024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>
              <a:latin typeface="Arial" pitchFamily="34" charset="0"/>
            </a:endParaRPr>
          </a:p>
          <a:p>
            <a:pPr>
              <a:defRPr/>
            </a:pPr>
            <a:fld id="{340A1F51-CBAF-419B-8B61-B54D4C81DD80}" type="slidenum">
              <a:rPr lang="en-US" smtClean="0">
                <a:latin typeface="Arial" pitchFamily="34" charset="0"/>
              </a:rPr>
              <a:pPr>
                <a:defRPr/>
              </a:pPr>
              <a:t>5</a:t>
            </a:fld>
            <a:endParaRPr lang="en-US" dirty="0">
              <a:latin typeface="Arial" pitchFamily="34" charset="0"/>
            </a:endParaRPr>
          </a:p>
        </p:txBody>
      </p:sp>
      <p:sp>
        <p:nvSpPr>
          <p:cNvPr id="10245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6392145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Exercise</a:t>
            </a:r>
          </a:p>
        </p:txBody>
      </p:sp>
      <p:sp>
        <p:nvSpPr>
          <p:cNvPr id="81923" name="Content Placeholder 2"/>
          <p:cNvSpPr>
            <a:spLocks noGrp="1"/>
          </p:cNvSpPr>
          <p:nvPr>
            <p:ph idx="1"/>
          </p:nvPr>
        </p:nvSpPr>
        <p:spPr>
          <a:xfrm>
            <a:off x="685800" y="1700213"/>
            <a:ext cx="7772400" cy="4114800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GB" dirty="0"/>
              <a:t>For a:-</a:t>
            </a:r>
          </a:p>
          <a:p>
            <a:pPr marL="857250" lvl="2" indent="-457200" eaLnBrk="1" hangingPunct="1">
              <a:spcBef>
                <a:spcPct val="0"/>
              </a:spcBef>
              <a:buFont typeface="Courier New" pitchFamily="49" charset="0"/>
              <a:buChar char="o"/>
            </a:pPr>
            <a:r>
              <a:rPr lang="en-GB" sz="2800" dirty="0"/>
              <a:t>375g carton of cereal</a:t>
            </a:r>
          </a:p>
          <a:p>
            <a:pPr marL="857250" lvl="2" indent="-457200" eaLnBrk="1" hangingPunct="1">
              <a:spcBef>
                <a:spcPct val="0"/>
              </a:spcBef>
              <a:buFont typeface="Courier New" pitchFamily="49" charset="0"/>
              <a:buChar char="o"/>
            </a:pPr>
            <a:r>
              <a:rPr lang="en-GB" sz="2800" dirty="0"/>
              <a:t>500ml plastic bottle of whisky</a:t>
            </a:r>
          </a:p>
          <a:p>
            <a:pPr marL="857250" lvl="2" indent="-457200" eaLnBrk="1" hangingPunct="1">
              <a:spcBef>
                <a:spcPct val="0"/>
              </a:spcBef>
              <a:buFont typeface="Courier New" pitchFamily="49" charset="0"/>
              <a:buChar char="o"/>
            </a:pPr>
            <a:r>
              <a:rPr lang="en-GB" sz="2800" dirty="0"/>
              <a:t>25g packet of crisps</a:t>
            </a:r>
          </a:p>
          <a:p>
            <a:pPr marL="857250" lvl="2" indent="-457200" eaLnBrk="1" hangingPunct="1">
              <a:spcBef>
                <a:spcPct val="0"/>
              </a:spcBef>
              <a:buFont typeface="Courier New" pitchFamily="49" charset="0"/>
              <a:buChar char="o"/>
            </a:pPr>
            <a:r>
              <a:rPr lang="en-GB" sz="2800" dirty="0"/>
              <a:t>Blister pack of pain relief tablets</a:t>
            </a:r>
          </a:p>
          <a:p>
            <a:pPr marL="857250" lvl="2" indent="-457200" eaLnBrk="1" hangingPunct="1">
              <a:spcBef>
                <a:spcPct val="0"/>
              </a:spcBef>
              <a:buFont typeface="Courier New" pitchFamily="49" charset="0"/>
              <a:buChar char="o"/>
            </a:pPr>
            <a:r>
              <a:rPr lang="en-GB" sz="2800" dirty="0"/>
              <a:t>Corrugated collation case for glue sticks</a:t>
            </a:r>
          </a:p>
          <a:p>
            <a:pPr marL="457200" lvl="1" indent="-457200" eaLnBrk="1" hangingPunct="1">
              <a:spcBef>
                <a:spcPct val="0"/>
              </a:spcBef>
            </a:pPr>
            <a:endParaRPr lang="en-GB" dirty="0"/>
          </a:p>
          <a:p>
            <a:pPr marL="457200" lvl="1" indent="-457200" eaLnBrk="1" hangingPunct="1">
              <a:spcBef>
                <a:spcPct val="0"/>
              </a:spcBef>
              <a:buFontTx/>
              <a:buChar char="•"/>
            </a:pPr>
            <a:r>
              <a:rPr lang="en-GB" sz="3200" dirty="0"/>
              <a:t>What tests would be conducted to ensure pack quality</a:t>
            </a:r>
          </a:p>
        </p:txBody>
      </p:sp>
      <p:sp>
        <p:nvSpPr>
          <p:cNvPr id="8192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>
              <a:latin typeface="Arial" pitchFamily="34" charset="0"/>
            </a:endParaRPr>
          </a:p>
          <a:p>
            <a:pPr>
              <a:defRPr/>
            </a:pPr>
            <a:fld id="{2FD88B8C-61C5-4BDA-BAD9-0945AA679A1C}" type="slidenum">
              <a:rPr lang="en-US" smtClean="0">
                <a:latin typeface="Arial" pitchFamily="34" charset="0"/>
              </a:rPr>
              <a:pPr>
                <a:defRPr/>
              </a:pPr>
              <a:t>50</a:t>
            </a:fld>
            <a:endParaRPr lang="en-US" dirty="0">
              <a:latin typeface="Arial" pitchFamily="34" charset="0"/>
            </a:endParaRPr>
          </a:p>
        </p:txBody>
      </p:sp>
      <p:sp>
        <p:nvSpPr>
          <p:cNvPr id="81925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Arial" pitchFamily="34" charset="0"/>
              </a:rPr>
              <a:t>© IOM3 Communications Ltd</a:t>
            </a:r>
          </a:p>
        </p:txBody>
      </p:sp>
    </p:spTree>
    <p:extLst>
      <p:ext uri="{BB962C8B-B14F-4D97-AF65-F5344CB8AC3E}">
        <p14:creationId xmlns:p14="http://schemas.microsoft.com/office/powerpoint/2010/main" val="859007623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Quality Parameters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773238"/>
            <a:ext cx="7772400" cy="4114800"/>
          </a:xfrm>
        </p:spPr>
        <p:txBody>
          <a:bodyPr/>
          <a:lstStyle/>
          <a:p>
            <a:pPr eaLnBrk="1" hangingPunct="1"/>
            <a:r>
              <a:rPr lang="en-US" dirty="0"/>
              <a:t>Quality can be described as a mix of three parameters:</a:t>
            </a:r>
          </a:p>
          <a:p>
            <a:pPr lvl="1" eaLnBrk="1" hangingPunct="1"/>
            <a:r>
              <a:rPr lang="en-US" dirty="0"/>
              <a:t>Quality of design</a:t>
            </a:r>
          </a:p>
          <a:p>
            <a:pPr lvl="1" eaLnBrk="1" hangingPunct="1"/>
            <a:r>
              <a:rPr lang="en-US" dirty="0"/>
              <a:t>Quality of conformance</a:t>
            </a:r>
          </a:p>
          <a:p>
            <a:pPr lvl="1" eaLnBrk="1" hangingPunct="1"/>
            <a:r>
              <a:rPr lang="en-US" dirty="0"/>
              <a:t>Quality of use</a:t>
            </a:r>
          </a:p>
          <a:p>
            <a:pPr lvl="1" eaLnBrk="1" hangingPunct="1"/>
            <a:endParaRPr lang="en-US" dirty="0"/>
          </a:p>
          <a:p>
            <a:pPr eaLnBrk="1" hangingPunct="1"/>
            <a:r>
              <a:rPr lang="en-US" dirty="0"/>
              <a:t>For a product to be of ‘good quality’, it must meet all three of these parameters</a:t>
            </a:r>
          </a:p>
        </p:txBody>
      </p:sp>
      <p:sp>
        <p:nvSpPr>
          <p:cNvPr id="1229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>
              <a:latin typeface="Arial" pitchFamily="34" charset="0"/>
            </a:endParaRPr>
          </a:p>
          <a:p>
            <a:pPr>
              <a:defRPr/>
            </a:pPr>
            <a:fld id="{E50EB5D7-A2EE-4311-BDDF-FF8C73342182}" type="slidenum">
              <a:rPr lang="en-US" smtClean="0">
                <a:latin typeface="Arial" pitchFamily="34" charset="0"/>
              </a:rPr>
              <a:pPr>
                <a:defRPr/>
              </a:pPr>
              <a:t>6</a:t>
            </a:fld>
            <a:endParaRPr lang="en-US" dirty="0">
              <a:latin typeface="Arial" pitchFamily="34" charset="0"/>
            </a:endParaRPr>
          </a:p>
        </p:txBody>
      </p:sp>
      <p:sp>
        <p:nvSpPr>
          <p:cNvPr id="12293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24824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Quality of design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844675"/>
            <a:ext cx="7772400" cy="4114800"/>
          </a:xfrm>
        </p:spPr>
        <p:txBody>
          <a:bodyPr/>
          <a:lstStyle/>
          <a:p>
            <a:pPr eaLnBrk="1" hangingPunct="1"/>
            <a:r>
              <a:rPr lang="en-US" dirty="0"/>
              <a:t>Quality of design:</a:t>
            </a:r>
          </a:p>
          <a:p>
            <a:pPr eaLnBrk="1" hangingPunct="1"/>
            <a:endParaRPr lang="en-US" dirty="0"/>
          </a:p>
          <a:p>
            <a:pPr lvl="1" eaLnBrk="1" hangingPunct="1"/>
            <a:r>
              <a:rPr lang="en-US" dirty="0"/>
              <a:t>The extent to which the design reflects a product which satisfies (or exceeds) customer needs and expectations</a:t>
            </a:r>
          </a:p>
          <a:p>
            <a:pPr lvl="1" eaLnBrk="1" hangingPunct="1"/>
            <a:endParaRPr lang="en-US" dirty="0"/>
          </a:p>
          <a:p>
            <a:pPr lvl="1" eaLnBrk="1" hangingPunct="1"/>
            <a:r>
              <a:rPr lang="en-US" dirty="0"/>
              <a:t>Characteristics must be designed-in to the product at the design stage</a:t>
            </a:r>
          </a:p>
          <a:p>
            <a:pPr lvl="2" eaLnBrk="1" hangingPunct="1">
              <a:buFontTx/>
              <a:buNone/>
            </a:pPr>
            <a:endParaRPr lang="en-US" dirty="0"/>
          </a:p>
          <a:p>
            <a:pPr lvl="1" eaLnBrk="1" hangingPunct="1"/>
            <a:endParaRPr lang="en-US" dirty="0"/>
          </a:p>
        </p:txBody>
      </p:sp>
      <p:sp>
        <p:nvSpPr>
          <p:cNvPr id="1331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>
              <a:latin typeface="Arial" pitchFamily="34" charset="0"/>
            </a:endParaRPr>
          </a:p>
          <a:p>
            <a:pPr>
              <a:defRPr/>
            </a:pPr>
            <a:fld id="{4AA7AF54-D825-453D-BC73-23D7AA2E93D8}" type="slidenum">
              <a:rPr lang="en-US" smtClean="0">
                <a:latin typeface="Arial" pitchFamily="34" charset="0"/>
              </a:rPr>
              <a:pPr>
                <a:defRPr/>
              </a:pPr>
              <a:t>7</a:t>
            </a:fld>
            <a:endParaRPr lang="en-US" dirty="0">
              <a:latin typeface="Arial" pitchFamily="34" charset="0"/>
            </a:endParaRPr>
          </a:p>
        </p:txBody>
      </p:sp>
      <p:sp>
        <p:nvSpPr>
          <p:cNvPr id="1331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Arial" pitchFamily="34" charset="0"/>
              </a:rPr>
              <a:t>© IOM3 Communications Ltd</a:t>
            </a:r>
          </a:p>
        </p:txBody>
      </p:sp>
    </p:spTree>
    <p:extLst>
      <p:ext uri="{BB962C8B-B14F-4D97-AF65-F5344CB8AC3E}">
        <p14:creationId xmlns:p14="http://schemas.microsoft.com/office/powerpoint/2010/main" val="593543178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Quality of conformance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844675"/>
            <a:ext cx="7772400" cy="4114800"/>
          </a:xfrm>
        </p:spPr>
        <p:txBody>
          <a:bodyPr/>
          <a:lstStyle/>
          <a:p>
            <a:pPr eaLnBrk="1" hangingPunct="1"/>
            <a:r>
              <a:rPr lang="en-US" dirty="0"/>
              <a:t>Quality of conformance:</a:t>
            </a:r>
          </a:p>
          <a:p>
            <a:pPr eaLnBrk="1" hangingPunct="1"/>
            <a:endParaRPr lang="en-US" dirty="0"/>
          </a:p>
          <a:p>
            <a:pPr lvl="1" eaLnBrk="1" hangingPunct="1"/>
            <a:r>
              <a:rPr lang="en-US" dirty="0"/>
              <a:t>The extent to which the product conforms to the design standard / specification</a:t>
            </a:r>
          </a:p>
          <a:p>
            <a:pPr lvl="1" eaLnBrk="1" hangingPunct="1"/>
            <a:endParaRPr lang="en-US" dirty="0"/>
          </a:p>
          <a:p>
            <a:pPr lvl="1" eaLnBrk="1" hangingPunct="1"/>
            <a:r>
              <a:rPr lang="en-US" dirty="0"/>
              <a:t>The design must be faithfully reproduced</a:t>
            </a:r>
          </a:p>
          <a:p>
            <a:pPr lvl="2" eaLnBrk="1" hangingPunct="1"/>
            <a:endParaRPr lang="en-US" dirty="0"/>
          </a:p>
        </p:txBody>
      </p:sp>
      <p:sp>
        <p:nvSpPr>
          <p:cNvPr id="1434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>
              <a:latin typeface="Arial" pitchFamily="34" charset="0"/>
            </a:endParaRPr>
          </a:p>
          <a:p>
            <a:pPr>
              <a:defRPr/>
            </a:pPr>
            <a:fld id="{A1EEC0B2-6AE5-40D9-B198-1791C229C5FF}" type="slidenum">
              <a:rPr lang="en-US" smtClean="0">
                <a:latin typeface="Arial" pitchFamily="34" charset="0"/>
              </a:rPr>
              <a:pPr>
                <a:defRPr/>
              </a:pPr>
              <a:t>8</a:t>
            </a:fld>
            <a:endParaRPr lang="en-US" dirty="0">
              <a:latin typeface="Arial" pitchFamily="34" charset="0"/>
            </a:endParaRPr>
          </a:p>
        </p:txBody>
      </p:sp>
      <p:sp>
        <p:nvSpPr>
          <p:cNvPr id="14341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8942244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Quality of use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844675"/>
            <a:ext cx="7772400" cy="4114800"/>
          </a:xfrm>
        </p:spPr>
        <p:txBody>
          <a:bodyPr/>
          <a:lstStyle/>
          <a:p>
            <a:pPr eaLnBrk="1" hangingPunct="1"/>
            <a:r>
              <a:rPr lang="en-US" dirty="0"/>
              <a:t>Quality of use:</a:t>
            </a:r>
          </a:p>
          <a:p>
            <a:pPr eaLnBrk="1" hangingPunct="1"/>
            <a:endParaRPr lang="en-US" dirty="0"/>
          </a:p>
          <a:p>
            <a:pPr lvl="1" eaLnBrk="1" hangingPunct="1"/>
            <a:r>
              <a:rPr lang="en-US" dirty="0"/>
              <a:t>The extent by which the user is able to have continuity of use</a:t>
            </a:r>
          </a:p>
          <a:p>
            <a:pPr marL="457200" lvl="1" indent="0" eaLnBrk="1" hangingPunct="1">
              <a:buNone/>
            </a:pPr>
            <a:endParaRPr lang="en-US" dirty="0"/>
          </a:p>
          <a:p>
            <a:pPr lvl="1" eaLnBrk="1" hangingPunct="1"/>
            <a:r>
              <a:rPr lang="en-US" dirty="0"/>
              <a:t>Product must be low cost to own, be safe and reliable, maintainable in use and easy to use</a:t>
            </a:r>
          </a:p>
          <a:p>
            <a:pPr lvl="1" eaLnBrk="1" hangingPunct="1"/>
            <a:endParaRPr lang="en-US" dirty="0"/>
          </a:p>
        </p:txBody>
      </p:sp>
      <p:sp>
        <p:nvSpPr>
          <p:cNvPr id="1536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>
              <a:latin typeface="Arial" pitchFamily="34" charset="0"/>
            </a:endParaRPr>
          </a:p>
          <a:p>
            <a:pPr>
              <a:defRPr/>
            </a:pPr>
            <a:fld id="{B0E8C79F-F512-41C8-9A60-5DFEA7A1F29F}" type="slidenum">
              <a:rPr lang="en-US" smtClean="0">
                <a:latin typeface="Arial" pitchFamily="34" charset="0"/>
              </a:rPr>
              <a:pPr>
                <a:defRPr/>
              </a:pPr>
              <a:t>9</a:t>
            </a:fld>
            <a:endParaRPr lang="en-US" dirty="0">
              <a:latin typeface="Arial" pitchFamily="34" charset="0"/>
            </a:endParaRPr>
          </a:p>
        </p:txBody>
      </p:sp>
      <p:sp>
        <p:nvSpPr>
          <p:cNvPr id="15365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7511435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3388</TotalTime>
  <Words>1765</Words>
  <Application>Microsoft Office PowerPoint</Application>
  <PresentationFormat>On-screen Show (4:3)</PresentationFormat>
  <Paragraphs>460</Paragraphs>
  <Slides>50</Slides>
  <Notes>12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9" baseType="lpstr">
      <vt:lpstr>Arial</vt:lpstr>
      <vt:lpstr>Arial Black</vt:lpstr>
      <vt:lpstr>Calibri</vt:lpstr>
      <vt:lpstr>Courier New</vt:lpstr>
      <vt:lpstr>Times New Roman</vt:lpstr>
      <vt:lpstr>Wingdings</vt:lpstr>
      <vt:lpstr>Default Design</vt:lpstr>
      <vt:lpstr>Custom Design</vt:lpstr>
      <vt:lpstr>Image File</vt:lpstr>
      <vt:lpstr>Diploma in Packaging Technology</vt:lpstr>
      <vt:lpstr>Unit Overview</vt:lpstr>
      <vt:lpstr>What is quality?</vt:lpstr>
      <vt:lpstr>Defining quality?</vt:lpstr>
      <vt:lpstr>Definition of Quality</vt:lpstr>
      <vt:lpstr>Quality Parameters</vt:lpstr>
      <vt:lpstr>Quality of design</vt:lpstr>
      <vt:lpstr>Quality of conformance</vt:lpstr>
      <vt:lpstr>Quality of use</vt:lpstr>
      <vt:lpstr>Quality Measurement</vt:lpstr>
      <vt:lpstr>Quality Costs (PAF)</vt:lpstr>
      <vt:lpstr>Some Quality Ideas</vt:lpstr>
      <vt:lpstr>Basis of acceptance</vt:lpstr>
      <vt:lpstr>Inspection &amp; Testing</vt:lpstr>
      <vt:lpstr>Supplier assurance</vt:lpstr>
      <vt:lpstr>Quality Management System</vt:lpstr>
      <vt:lpstr>Quality Management System</vt:lpstr>
      <vt:lpstr>Quality Management Systems</vt:lpstr>
      <vt:lpstr>Quality Management Principles</vt:lpstr>
      <vt:lpstr>Quality management Principals</vt:lpstr>
      <vt:lpstr>Quality management Principals</vt:lpstr>
      <vt:lpstr>Quality management Principals</vt:lpstr>
      <vt:lpstr>Quality management Principals</vt:lpstr>
      <vt:lpstr>Quality Standards</vt:lpstr>
      <vt:lpstr>ISO Quality Standards</vt:lpstr>
      <vt:lpstr>ISO 9000 Requirements</vt:lpstr>
      <vt:lpstr>The BRC/IoP  Global Packaging Standard</vt:lpstr>
      <vt:lpstr>Scope</vt:lpstr>
      <vt:lpstr>Quality Management Sections</vt:lpstr>
      <vt:lpstr>1. Senior Management Commitment</vt:lpstr>
      <vt:lpstr> 2. Hazard &amp; Risk  Management System </vt:lpstr>
      <vt:lpstr>3. Product Safety &amp; Quality Management</vt:lpstr>
      <vt:lpstr>4. Site Standards</vt:lpstr>
      <vt:lpstr>5. Product &amp; Process Control</vt:lpstr>
      <vt:lpstr>6. Personnel</vt:lpstr>
      <vt:lpstr>PowerPoint Presentation</vt:lpstr>
      <vt:lpstr>Specifications</vt:lpstr>
      <vt:lpstr>Specifications - Exercise</vt:lpstr>
      <vt:lpstr>Specifications</vt:lpstr>
      <vt:lpstr>Types of specification</vt:lpstr>
      <vt:lpstr>Specifications</vt:lpstr>
      <vt:lpstr>Purposes of specifications</vt:lpstr>
      <vt:lpstr>Specifications must be </vt:lpstr>
      <vt:lpstr>Specifications  </vt:lpstr>
      <vt:lpstr>Specifications and standards</vt:lpstr>
      <vt:lpstr>Performance Specification</vt:lpstr>
      <vt:lpstr>Specification Format</vt:lpstr>
      <vt:lpstr>Exercise</vt:lpstr>
      <vt:lpstr>Pack testing</vt:lpstr>
      <vt:lpstr>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T Duffy</dc:creator>
  <cp:lastModifiedBy>tony duffy</cp:lastModifiedBy>
  <cp:revision>122</cp:revision>
  <cp:lastPrinted>2020-01-21T20:52:12Z</cp:lastPrinted>
  <dcterms:created xsi:type="dcterms:W3CDTF">1996-09-30T18:28:10Z</dcterms:created>
  <dcterms:modified xsi:type="dcterms:W3CDTF">2023-10-13T21:05:58Z</dcterms:modified>
</cp:coreProperties>
</file>