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49"/>
  </p:notesMasterIdLst>
  <p:handoutMasterIdLst>
    <p:handoutMasterId r:id="rId50"/>
  </p:handoutMasterIdLst>
  <p:sldIdLst>
    <p:sldId id="567" r:id="rId3"/>
    <p:sldId id="486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618" r:id="rId12"/>
    <p:sldId id="576" r:id="rId13"/>
    <p:sldId id="577" r:id="rId14"/>
    <p:sldId id="578" r:id="rId15"/>
    <p:sldId id="579" r:id="rId16"/>
    <p:sldId id="619" r:id="rId17"/>
    <p:sldId id="580" r:id="rId18"/>
    <p:sldId id="582" r:id="rId19"/>
    <p:sldId id="583" r:id="rId20"/>
    <p:sldId id="584" r:id="rId21"/>
    <p:sldId id="585" r:id="rId22"/>
    <p:sldId id="587" r:id="rId23"/>
    <p:sldId id="586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4" r:id="rId40"/>
    <p:sldId id="603" r:id="rId41"/>
    <p:sldId id="605" r:id="rId42"/>
    <p:sldId id="606" r:id="rId43"/>
    <p:sldId id="607" r:id="rId44"/>
    <p:sldId id="611" r:id="rId45"/>
    <p:sldId id="612" r:id="rId46"/>
    <p:sldId id="613" r:id="rId47"/>
    <p:sldId id="620" r:id="rId48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4" autoAdjust="0"/>
    <p:restoredTop sz="90929"/>
  </p:normalViewPr>
  <p:slideViewPr>
    <p:cSldViewPr>
      <p:cViewPr varScale="1">
        <p:scale>
          <a:sx n="85" d="100"/>
          <a:sy n="85" d="100"/>
        </p:scale>
        <p:origin x="717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0"/>
    </p:cViewPr>
  </p:sorterViewPr>
  <p:notesViewPr>
    <p:cSldViewPr>
      <p:cViewPr>
        <p:scale>
          <a:sx n="62" d="100"/>
          <a:sy n="62" d="100"/>
        </p:scale>
        <p:origin x="2724" y="12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2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Plastic Polymerisation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2024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E4F1A52-F2E3-9D5D-12B9-67847E47C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27682"/>
              </p:ext>
            </p:extLst>
          </p:nvPr>
        </p:nvGraphicFramePr>
        <p:xfrm>
          <a:off x="4052466" y="143045"/>
          <a:ext cx="1110720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5878709" imgH="3101612" progId="CorelDraw.Graphic.17">
                  <p:embed/>
                </p:oleObj>
              </mc:Choice>
              <mc:Fallback>
                <p:oleObj name="CorelDRAW" r:id="rId3" imgW="5878709" imgH="3101612" progId="CorelDraw.Graphic.17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6DA850-4F99-F01F-C853-C9A08E799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466" y="143045"/>
                        <a:ext cx="1110720" cy="58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7F3284-44C0-4CB4-8719-213B0B97172D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Introduction</a:t>
            </a:r>
          </a:p>
          <a:p>
            <a:endParaRPr lang="en-GB" altLang="en-US"/>
          </a:p>
          <a:p>
            <a:r>
              <a:rPr lang="en-GB" altLang="en-US"/>
              <a:t>Welcome</a:t>
            </a:r>
          </a:p>
          <a:p>
            <a:endParaRPr lang="en-GB" altLang="en-US"/>
          </a:p>
          <a:p>
            <a:r>
              <a:rPr lang="en-GB" altLang="en-US"/>
              <a:t>Background to FPC</a:t>
            </a:r>
          </a:p>
          <a:p>
            <a:endParaRPr lang="en-GB" altLang="en-US"/>
          </a:p>
          <a:p>
            <a:r>
              <a:rPr lang="en-GB" altLang="en-US"/>
              <a:t>Important contribution to the food industry</a:t>
            </a:r>
          </a:p>
        </p:txBody>
      </p:sp>
    </p:spTree>
    <p:extLst>
      <p:ext uri="{BB962C8B-B14F-4D97-AF65-F5344CB8AC3E}">
        <p14:creationId xmlns:p14="http://schemas.microsoft.com/office/powerpoint/2010/main" val="138250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5800" y="136526"/>
            <a:ext cx="3310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Plastic Polymerisation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Tony Duffy</a:t>
            </a:r>
            <a:endParaRPr lang="en-GB" dirty="0"/>
          </a:p>
          <a:p>
            <a:r>
              <a:rPr lang="en-GB" dirty="0"/>
              <a:t>tony-duffy@outlook.com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72436" y="191499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320F836-D7B0-4A8C-971D-D0E8B5FE0EA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04347699"/>
              </p:ext>
            </p:extLst>
          </p:nvPr>
        </p:nvGraphicFramePr>
        <p:xfrm>
          <a:off x="7269340" y="5943600"/>
          <a:ext cx="1277689" cy="67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6" imgW="5878709" imgH="3101612" progId="CorelDraw.Graphic.17">
                  <p:embed/>
                </p:oleObj>
              </mc:Choice>
              <mc:Fallback>
                <p:oleObj name="CorelDRAW" r:id="rId16" imgW="5878709" imgH="3101612" progId="CorelDraw.Graphic.17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6DA850-4F99-F01F-C853-C9A08E799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69340" y="5943600"/>
                        <a:ext cx="1277689" cy="67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ny-duffy@outlook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WLLMdz36f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sz="4000"/>
              <a:t>Diploma in Packaging Technology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Package Line Operations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09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Speed, quality, consistency, tolerances, adjustments</a:t>
            </a:r>
          </a:p>
          <a:p>
            <a:r>
              <a:rPr lang="en-GB" sz="2800" dirty="0"/>
              <a:t>Hygiene &amp; safety</a:t>
            </a:r>
          </a:p>
          <a:p>
            <a:r>
              <a:rPr lang="en-GB" sz="2800" dirty="0"/>
              <a:t>Labour and skill requirements</a:t>
            </a:r>
          </a:p>
          <a:p>
            <a:r>
              <a:rPr lang="en-GB" sz="2800" dirty="0"/>
              <a:t>Capital cost</a:t>
            </a:r>
          </a:p>
          <a:p>
            <a:r>
              <a:rPr lang="en-GB" sz="2800" dirty="0"/>
              <a:t>Flexibility</a:t>
            </a:r>
          </a:p>
          <a:p>
            <a:r>
              <a:rPr lang="en-GB" sz="2800" dirty="0"/>
              <a:t>Integration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8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Production Layout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Process layout (job shop)</a:t>
            </a:r>
          </a:p>
          <a:p>
            <a:r>
              <a:rPr lang="en-GB" altLang="en-US"/>
              <a:t>Product Layout (production line)</a:t>
            </a:r>
          </a:p>
          <a:p>
            <a:r>
              <a:rPr lang="en-GB" altLang="en-US"/>
              <a:t>Hybrid</a:t>
            </a:r>
          </a:p>
          <a:p>
            <a:r>
              <a:rPr lang="en-GB" altLang="en-US"/>
              <a:t>Fixed position</a:t>
            </a:r>
          </a:p>
        </p:txBody>
      </p:sp>
    </p:spTree>
    <p:extLst>
      <p:ext uri="{BB962C8B-B14F-4D97-AF65-F5344CB8AC3E}">
        <p14:creationId xmlns:p14="http://schemas.microsoft.com/office/powerpoint/2010/main" val="266880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Process layout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/>
              <a:t>Group  similar processes together.</a:t>
            </a:r>
          </a:p>
          <a:p>
            <a:pPr lvl="1"/>
            <a:r>
              <a:rPr lang="en-GB" altLang="en-US" sz="2400" dirty="0"/>
              <a:t>Cooking, mixing, chopping</a:t>
            </a:r>
          </a:p>
          <a:p>
            <a:pPr lvl="1"/>
            <a:r>
              <a:rPr lang="en-GB" altLang="en-US" sz="2400" dirty="0"/>
              <a:t>Printing, die cutting, folding gluing</a:t>
            </a:r>
          </a:p>
          <a:p>
            <a:pPr marL="457200" lvl="1" indent="0">
              <a:buNone/>
            </a:pPr>
            <a:endParaRPr lang="en-GB" altLang="en-US" sz="2400" dirty="0"/>
          </a:p>
          <a:p>
            <a:r>
              <a:rPr lang="en-GB" altLang="en-US" sz="2400" dirty="0"/>
              <a:t> Prioritise workload with available equipment / staff</a:t>
            </a:r>
          </a:p>
          <a:p>
            <a:r>
              <a:rPr lang="en-GB" altLang="en-US" sz="2400" dirty="0"/>
              <a:t>General machines capable of producing a variety of products</a:t>
            </a:r>
          </a:p>
          <a:p>
            <a:r>
              <a:rPr lang="en-GB" altLang="en-US" sz="2400" dirty="0"/>
              <a:t>Layout of economic activity centres important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665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Product layout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Lines for individual products / families</a:t>
            </a:r>
          </a:p>
          <a:p>
            <a:r>
              <a:rPr lang="en-GB" altLang="en-US"/>
              <a:t>Product flows through production</a:t>
            </a:r>
          </a:p>
          <a:p>
            <a:r>
              <a:rPr lang="en-GB" altLang="en-US"/>
              <a:t>Resources arranged about product path</a:t>
            </a:r>
          </a:p>
          <a:p>
            <a:r>
              <a:rPr lang="en-GB" altLang="en-US"/>
              <a:t>Specialized </a:t>
            </a:r>
          </a:p>
          <a:p>
            <a:r>
              <a:rPr lang="en-GB" altLang="en-US"/>
              <a:t>Straight, U, S,</a:t>
            </a:r>
          </a:p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333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en-US" dirty="0"/>
              <a:t>Elements of Process and Product</a:t>
            </a:r>
          </a:p>
          <a:p>
            <a:r>
              <a:rPr lang="en-GB" altLang="en-US" dirty="0"/>
              <a:t>Group technology</a:t>
            </a:r>
          </a:p>
          <a:p>
            <a:pPr lvl="1"/>
            <a:r>
              <a:rPr lang="en-GB" altLang="en-US" dirty="0"/>
              <a:t>Families of products with similar requirements</a:t>
            </a:r>
          </a:p>
          <a:p>
            <a:pPr lvl="1"/>
            <a:r>
              <a:rPr lang="en-GB" altLang="en-US" dirty="0"/>
              <a:t>Technology arranged around product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9F5EE-F7E3-446B-09FB-3619BADFDB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Product stays in one place</a:t>
            </a:r>
          </a:p>
          <a:p>
            <a:r>
              <a:rPr lang="en-GB" dirty="0"/>
              <a:t>All equipment and parts brought to product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489C80-5C1F-7FFF-515A-96C71C30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D82BB6-BCF9-D718-6C0E-E637D5694D9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4040188" cy="639762"/>
          </a:xfrm>
        </p:spPr>
        <p:txBody>
          <a:bodyPr/>
          <a:lstStyle/>
          <a:p>
            <a:r>
              <a:rPr lang="en-GB" dirty="0"/>
              <a:t>Hybrid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A4F5-4A07-8FCE-8D4B-9681A1686F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535113"/>
            <a:ext cx="4041775" cy="639762"/>
          </a:xfrm>
        </p:spPr>
        <p:txBody>
          <a:bodyPr/>
          <a:lstStyle/>
          <a:p>
            <a:r>
              <a:rPr lang="en-GB" dirty="0"/>
              <a:t>Fixed Position</a:t>
            </a:r>
          </a:p>
        </p:txBody>
      </p:sp>
    </p:spTree>
    <p:extLst>
      <p:ext uri="{BB962C8B-B14F-4D97-AF65-F5344CB8AC3E}">
        <p14:creationId xmlns:p14="http://schemas.microsoft.com/office/powerpoint/2010/main" val="113089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Process evaluation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Issues to consider in process packaging line review.</a:t>
            </a:r>
          </a:p>
          <a:p>
            <a:endParaRPr lang="en-GB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42564-8BDB-CB35-8676-9E90DB4F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30" y="3212976"/>
            <a:ext cx="5842264" cy="2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6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Process evaluation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/>
              <a:t>Material handling</a:t>
            </a:r>
          </a:p>
          <a:p>
            <a:r>
              <a:rPr lang="en-GB" altLang="en-US" sz="2400"/>
              <a:t>Production rate</a:t>
            </a:r>
          </a:p>
          <a:p>
            <a:r>
              <a:rPr lang="en-GB" altLang="en-US" sz="2400"/>
              <a:t>Specialization</a:t>
            </a:r>
          </a:p>
          <a:p>
            <a:r>
              <a:rPr lang="en-GB" altLang="en-US" sz="2400"/>
              <a:t>Flexibility</a:t>
            </a:r>
          </a:p>
          <a:p>
            <a:r>
              <a:rPr lang="en-GB" altLang="en-US" sz="2400"/>
              <a:t>Capital expenditure</a:t>
            </a:r>
          </a:p>
          <a:p>
            <a:r>
              <a:rPr lang="en-GB" altLang="en-US" sz="2400"/>
              <a:t>Work environment</a:t>
            </a:r>
          </a:p>
          <a:p>
            <a:r>
              <a:rPr lang="en-GB" altLang="en-US" sz="2400"/>
              <a:t>Work in  progress</a:t>
            </a:r>
          </a:p>
          <a:p>
            <a:r>
              <a:rPr lang="en-GB" altLang="en-US" sz="2400"/>
              <a:t>Product variety</a:t>
            </a:r>
          </a:p>
          <a:p>
            <a:endParaRPr lang="en-GB" altLang="en-US"/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492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Economic activity areas arrangement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Cross contamination</a:t>
            </a:r>
          </a:p>
          <a:p>
            <a:pPr lvl="1"/>
            <a:r>
              <a:rPr lang="en-GB" altLang="en-US"/>
              <a:t>Product, people, air, water, waste</a:t>
            </a:r>
          </a:p>
          <a:p>
            <a:r>
              <a:rPr lang="en-GB" altLang="en-US"/>
              <a:t>Efficiency</a:t>
            </a:r>
          </a:p>
          <a:p>
            <a:pPr lvl="1"/>
            <a:r>
              <a:rPr lang="en-GB" altLang="en-US"/>
              <a:t>Movement of materials, equipment, people</a:t>
            </a:r>
          </a:p>
          <a:p>
            <a:r>
              <a:rPr lang="en-GB" altLang="en-US"/>
              <a:t>Storage</a:t>
            </a:r>
          </a:p>
          <a:p>
            <a:pPr lvl="1"/>
            <a:r>
              <a:rPr lang="en-GB" altLang="en-US"/>
              <a:t>Raw materials, work in progress, finished goods, equipment, locations</a:t>
            </a:r>
          </a:p>
        </p:txBody>
      </p:sp>
    </p:spTree>
    <p:extLst>
      <p:ext uri="{BB962C8B-B14F-4D97-AF65-F5344CB8AC3E}">
        <p14:creationId xmlns:p14="http://schemas.microsoft.com/office/powerpoint/2010/main" val="79184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Economic activity areas arrangement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Space</a:t>
            </a:r>
          </a:p>
          <a:p>
            <a:pPr lvl="1"/>
            <a:r>
              <a:rPr lang="en-GB" altLang="en-US" dirty="0"/>
              <a:t>Routine and non routine tasks. </a:t>
            </a:r>
          </a:p>
          <a:p>
            <a:pPr lvl="1"/>
            <a:r>
              <a:rPr lang="en-GB" altLang="en-US" dirty="0"/>
              <a:t>Work in progress</a:t>
            </a:r>
          </a:p>
          <a:p>
            <a:pPr lvl="1"/>
            <a:r>
              <a:rPr lang="en-GB" altLang="en-US" dirty="0"/>
              <a:t>Circulation </a:t>
            </a:r>
          </a:p>
          <a:p>
            <a:r>
              <a:rPr lang="en-GB" altLang="en-US" dirty="0"/>
              <a:t>Hygiene </a:t>
            </a:r>
          </a:p>
          <a:p>
            <a:pPr lvl="1"/>
            <a:r>
              <a:rPr lang="en-GB" altLang="en-US" dirty="0"/>
              <a:t>People, equipment, facilities</a:t>
            </a:r>
          </a:p>
          <a:p>
            <a:pPr lvl="1"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5692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Tend to be production lines (product layout)</a:t>
            </a:r>
          </a:p>
          <a:p>
            <a:r>
              <a:rPr lang="en-GB" dirty="0"/>
              <a:t>Separate machines linked together</a:t>
            </a:r>
          </a:p>
          <a:p>
            <a:r>
              <a:rPr lang="en-GB" dirty="0"/>
              <a:t>Balancing speeds</a:t>
            </a:r>
          </a:p>
          <a:p>
            <a:pPr lvl="1"/>
            <a:r>
              <a:rPr lang="en-GB" dirty="0"/>
              <a:t>Higher speeds feeding into and out from critical plant (often filler)</a:t>
            </a:r>
          </a:p>
          <a:p>
            <a:pPr lvl="1"/>
            <a:r>
              <a:rPr lang="en-GB" dirty="0"/>
              <a:t>Dynamic speed adjustment or on/off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1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Tony Duffy</a:t>
            </a:r>
          </a:p>
          <a:p>
            <a:pPr marL="0" indent="0">
              <a:buNone/>
            </a:pP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tony-duffy@outlook.com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++44(0)7526497265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Packaging Line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measure line efficiency?</a:t>
            </a:r>
          </a:p>
          <a:p>
            <a:endParaRPr lang="en-GB" dirty="0"/>
          </a:p>
          <a:p>
            <a:r>
              <a:rPr lang="en-GB" dirty="0"/>
              <a:t>Why do we measure efficiency?</a:t>
            </a:r>
          </a:p>
          <a:p>
            <a:endParaRPr lang="en-GB" dirty="0"/>
          </a:p>
          <a:p>
            <a:r>
              <a:rPr lang="en-GB" dirty="0"/>
              <a:t>What factors effect line efficiency?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4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  <a:p>
            <a:pPr lvl="1"/>
            <a:r>
              <a:rPr lang="en-GB" dirty="0"/>
              <a:t>Ration of Output to Input</a:t>
            </a:r>
          </a:p>
          <a:p>
            <a:pPr lvl="1"/>
            <a:r>
              <a:rPr lang="en-GB" dirty="0"/>
              <a:t>Operating time to available time</a:t>
            </a:r>
          </a:p>
          <a:p>
            <a:pPr lvl="1"/>
            <a:r>
              <a:rPr lang="en-GB" dirty="0"/>
              <a:t>Output rate to target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2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Design speed</a:t>
            </a:r>
          </a:p>
          <a:p>
            <a:pPr lvl="1"/>
            <a:r>
              <a:rPr lang="en-GB" sz="2400" dirty="0"/>
              <a:t>Theoretical max speed</a:t>
            </a:r>
          </a:p>
          <a:p>
            <a:r>
              <a:rPr lang="en-GB" sz="2400" dirty="0"/>
              <a:t>Capacity</a:t>
            </a:r>
          </a:p>
          <a:p>
            <a:pPr lvl="1"/>
            <a:r>
              <a:rPr lang="en-GB" sz="2400" dirty="0"/>
              <a:t>Upper sustainable limits</a:t>
            </a:r>
          </a:p>
          <a:p>
            <a:r>
              <a:rPr lang="en-GB" sz="2400" dirty="0"/>
              <a:t>Running speed </a:t>
            </a:r>
          </a:p>
          <a:p>
            <a:pPr lvl="1"/>
            <a:r>
              <a:rPr lang="en-GB" sz="2400" dirty="0"/>
              <a:t>Instantaneous operating rate</a:t>
            </a:r>
          </a:p>
          <a:p>
            <a:r>
              <a:rPr lang="en-GB" sz="2400" dirty="0"/>
              <a:t>Output rate</a:t>
            </a:r>
          </a:p>
          <a:p>
            <a:pPr lvl="1"/>
            <a:r>
              <a:rPr lang="en-GB" sz="2400" dirty="0"/>
              <a:t>Output of acceptable product per given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1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required</a:t>
            </a:r>
          </a:p>
          <a:p>
            <a:pPr lvl="1"/>
            <a:r>
              <a:rPr lang="en-GB" dirty="0"/>
              <a:t>Running speeds</a:t>
            </a:r>
          </a:p>
          <a:p>
            <a:pPr lvl="1"/>
            <a:r>
              <a:rPr lang="en-GB" dirty="0"/>
              <a:t>Wastage</a:t>
            </a:r>
          </a:p>
          <a:p>
            <a:pPr lvl="1"/>
            <a:r>
              <a:rPr lang="en-GB" dirty="0"/>
              <a:t>Breaks, product changes</a:t>
            </a:r>
          </a:p>
          <a:p>
            <a:pPr lvl="1"/>
            <a:r>
              <a:rPr lang="en-GB" dirty="0"/>
              <a:t>Maintenance &amp; breakdown</a:t>
            </a:r>
          </a:p>
          <a:p>
            <a:pPr lvl="1"/>
            <a:r>
              <a:rPr lang="en-GB" dirty="0"/>
              <a:t>Operating / shift 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7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Speed &amp; Machine Operation </a:t>
            </a:r>
          </a:p>
          <a:p>
            <a:pPr lvl="1"/>
            <a:r>
              <a:rPr lang="en-GB" dirty="0"/>
              <a:t>50 </a:t>
            </a:r>
            <a:r>
              <a:rPr lang="en-GB" dirty="0" err="1"/>
              <a:t>cpm</a:t>
            </a:r>
            <a:r>
              <a:rPr lang="en-GB" dirty="0"/>
              <a:t>, at 98% efficiency: 49 </a:t>
            </a:r>
            <a:r>
              <a:rPr lang="en-GB" dirty="0" err="1"/>
              <a:t>cpm</a:t>
            </a:r>
            <a:endParaRPr lang="en-GB" dirty="0"/>
          </a:p>
          <a:p>
            <a:pPr lvl="1"/>
            <a:r>
              <a:rPr lang="en-GB" dirty="0"/>
              <a:t>70 </a:t>
            </a:r>
            <a:r>
              <a:rPr lang="en-GB" dirty="0" err="1"/>
              <a:t>cpm</a:t>
            </a:r>
            <a:r>
              <a:rPr lang="en-GB" dirty="0"/>
              <a:t> at 65% efficiency: 46 </a:t>
            </a:r>
            <a:r>
              <a:rPr lang="en-GB" dirty="0" err="1"/>
              <a:t>cpm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5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Provide product storage</a:t>
            </a:r>
          </a:p>
          <a:p>
            <a:r>
              <a:rPr lang="en-GB" sz="2800" dirty="0"/>
              <a:t>Isolate key areas</a:t>
            </a:r>
          </a:p>
          <a:p>
            <a:r>
              <a:rPr lang="en-GB" sz="2800" dirty="0"/>
              <a:t>Placed after non interruptible operations</a:t>
            </a:r>
          </a:p>
          <a:p>
            <a:pPr lvl="1"/>
            <a:r>
              <a:rPr lang="en-GB" dirty="0"/>
              <a:t>Ovens</a:t>
            </a:r>
          </a:p>
          <a:p>
            <a:pPr lvl="1"/>
            <a:r>
              <a:rPr lang="en-GB" dirty="0"/>
              <a:t>Curing</a:t>
            </a:r>
          </a:p>
          <a:p>
            <a:r>
              <a:rPr lang="en-GB" sz="2800" dirty="0">
                <a:solidFill>
                  <a:srgbClr val="FF0000"/>
                </a:solidFill>
              </a:rPr>
              <a:t>NOT to be used to compensate for defective machines </a:t>
            </a:r>
            <a:r>
              <a:rPr lang="en-GB" sz="2800" dirty="0"/>
              <a:t>		</a:t>
            </a:r>
          </a:p>
          <a:p>
            <a:r>
              <a:rPr lang="en-GB" sz="1600" dirty="0">
                <a:hlinkClick r:id="rId2"/>
              </a:rPr>
              <a:t>The third generation of the </a:t>
            </a:r>
            <a:r>
              <a:rPr lang="en-GB" sz="1600" dirty="0" err="1">
                <a:hlinkClick r:id="rId2"/>
              </a:rPr>
              <a:t>Accutable</a:t>
            </a:r>
            <a:r>
              <a:rPr lang="en-GB" sz="1600" dirty="0">
                <a:hlinkClick r:id="rId2"/>
              </a:rPr>
              <a:t> (youtube.com)</a:t>
            </a:r>
            <a:endParaRPr lang="en-GB" sz="28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Space requirements</a:t>
            </a:r>
          </a:p>
          <a:p>
            <a:r>
              <a:rPr lang="en-GB" dirty="0"/>
              <a:t>Sequences</a:t>
            </a:r>
          </a:p>
          <a:p>
            <a:pPr lvl="1"/>
            <a:r>
              <a:rPr lang="en-GB" dirty="0"/>
              <a:t>FIFO</a:t>
            </a:r>
          </a:p>
          <a:p>
            <a:pPr lvl="1"/>
            <a:r>
              <a:rPr lang="en-GB" dirty="0"/>
              <a:t>LOFO</a:t>
            </a:r>
          </a:p>
          <a:p>
            <a:pPr lvl="1"/>
            <a:endParaRPr lang="en-GB" dirty="0"/>
          </a:p>
          <a:p>
            <a:pPr lvl="1"/>
            <a:r>
              <a:rPr lang="en-GB" sz="2000" dirty="0"/>
              <a:t>https://www.youtube.com/watch?v=y6_tuxycJ2M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3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Unscrambling: 110 pack/min 96% eff</a:t>
            </a:r>
          </a:p>
          <a:p>
            <a:r>
              <a:rPr lang="en-GB" dirty="0"/>
              <a:t>Filler: 90 pack/min 95% eff</a:t>
            </a:r>
          </a:p>
          <a:p>
            <a:r>
              <a:rPr lang="en-GB" dirty="0"/>
              <a:t>Labeller: 110 pack/min 97% eff</a:t>
            </a:r>
          </a:p>
          <a:p>
            <a:r>
              <a:rPr lang="en-GB" dirty="0"/>
              <a:t>Shrink Wrap: 120 pack/min 92% eff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4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Unscrambling: 110 pack/min 96% eff</a:t>
            </a:r>
          </a:p>
          <a:p>
            <a:r>
              <a:rPr lang="en-GB" dirty="0"/>
              <a:t>Filler: 90 pack/min 95% eff</a:t>
            </a:r>
          </a:p>
          <a:p>
            <a:pPr lvl="1"/>
            <a:r>
              <a:rPr lang="en-GB" dirty="0"/>
              <a:t>Accumulator</a:t>
            </a:r>
          </a:p>
          <a:p>
            <a:r>
              <a:rPr lang="en-GB" dirty="0"/>
              <a:t>Labeller: 110 pack/min 97% eff</a:t>
            </a:r>
          </a:p>
          <a:p>
            <a:r>
              <a:rPr lang="en-GB" dirty="0"/>
              <a:t>Shrink Wrap: 120 pack/min 92% eff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765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Labeller stopped</a:t>
            </a:r>
          </a:p>
          <a:p>
            <a:pPr lvl="1"/>
            <a:r>
              <a:rPr lang="en-GB" dirty="0"/>
              <a:t>Filler can continue to run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8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Line Requirements</a:t>
            </a:r>
          </a:p>
          <a:p>
            <a:r>
              <a:rPr lang="en-GB" altLang="en-US" dirty="0"/>
              <a:t>Automation</a:t>
            </a:r>
          </a:p>
          <a:p>
            <a:r>
              <a:rPr lang="en-GB" altLang="en-US" dirty="0"/>
              <a:t>Layout </a:t>
            </a:r>
          </a:p>
          <a:p>
            <a:r>
              <a:rPr lang="en-GB" altLang="en-US" dirty="0"/>
              <a:t>Efficiency</a:t>
            </a:r>
          </a:p>
          <a:p>
            <a:r>
              <a:rPr lang="en-GB" altLang="en-US" dirty="0"/>
              <a:t>Inspection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71019-C590-920C-CC1B-1AD77877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132856"/>
            <a:ext cx="3528392" cy="3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Unscrambling: 110 pack/min 96% eff</a:t>
            </a:r>
          </a:p>
          <a:p>
            <a:pPr lvl="1"/>
            <a:r>
              <a:rPr lang="en-GB" dirty="0"/>
              <a:t>Accumulator</a:t>
            </a:r>
          </a:p>
          <a:p>
            <a:r>
              <a:rPr lang="en-GB" dirty="0"/>
              <a:t>Filler: 90 pack/min 95% eff</a:t>
            </a:r>
          </a:p>
          <a:p>
            <a:r>
              <a:rPr lang="en-GB" dirty="0"/>
              <a:t>Labeller: 110 pack/min 97% eff</a:t>
            </a:r>
          </a:p>
          <a:p>
            <a:r>
              <a:rPr lang="en-GB" dirty="0"/>
              <a:t>Shrink Wrap: 120 pack/min 92% eff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21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Unscrambling: 110 pack/min 96% eff</a:t>
            </a:r>
          </a:p>
          <a:p>
            <a:r>
              <a:rPr lang="en-GB" dirty="0"/>
              <a:t>Filler: 90 pack/min 95% eff</a:t>
            </a:r>
          </a:p>
          <a:p>
            <a:r>
              <a:rPr lang="en-GB" dirty="0"/>
              <a:t>Labeller: 110 pack/min 97% eff</a:t>
            </a:r>
          </a:p>
          <a:p>
            <a:pPr lvl="1"/>
            <a:r>
              <a:rPr lang="en-GB" dirty="0"/>
              <a:t>Accumulator</a:t>
            </a:r>
          </a:p>
          <a:p>
            <a:r>
              <a:rPr lang="en-GB" dirty="0"/>
              <a:t>Shrink Wrap: 120 pack/min 92% eff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75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Unscrambling:</a:t>
            </a:r>
          </a:p>
          <a:p>
            <a:pPr lvl="2"/>
            <a:r>
              <a:rPr lang="en-GB" dirty="0"/>
              <a:t>Accumulator – Output rate</a:t>
            </a:r>
          </a:p>
          <a:p>
            <a:r>
              <a:rPr lang="en-GB" dirty="0"/>
              <a:t>Filler:</a:t>
            </a:r>
          </a:p>
          <a:p>
            <a:pPr lvl="2"/>
            <a:r>
              <a:rPr lang="en-GB" dirty="0"/>
              <a:t>Accumulator – Output rate</a:t>
            </a:r>
          </a:p>
          <a:p>
            <a:r>
              <a:rPr lang="en-GB" dirty="0"/>
              <a:t>Labeller: </a:t>
            </a:r>
          </a:p>
          <a:p>
            <a:pPr lvl="2"/>
            <a:r>
              <a:rPr lang="en-GB" dirty="0"/>
              <a:t>Accumulator – Output rate</a:t>
            </a:r>
          </a:p>
          <a:p>
            <a:r>
              <a:rPr lang="en-GB" dirty="0"/>
              <a:t>Shrink Wrap: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64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Equipment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Linked to total productive maintenance (TPM)</a:t>
            </a:r>
          </a:p>
          <a:p>
            <a:pPr lvl="1"/>
            <a:r>
              <a:rPr lang="en-GB" dirty="0"/>
              <a:t>Downtime losses (availability)</a:t>
            </a:r>
          </a:p>
          <a:p>
            <a:pPr lvl="1"/>
            <a:r>
              <a:rPr lang="en-GB" dirty="0"/>
              <a:t>Speed losses (performance rate)</a:t>
            </a:r>
          </a:p>
          <a:p>
            <a:pPr lvl="1"/>
            <a:r>
              <a:rPr lang="en-GB" dirty="0"/>
              <a:t>Defect loss (quality rate)</a:t>
            </a:r>
          </a:p>
          <a:p>
            <a:pPr lvl="1"/>
            <a:endParaRPr lang="en-GB" dirty="0"/>
          </a:p>
          <a:p>
            <a:r>
              <a:rPr lang="en-GB" sz="2400" dirty="0">
                <a:solidFill>
                  <a:srgbClr val="002060"/>
                </a:solidFill>
              </a:rPr>
              <a:t>OEE = Availability x Performance rate x Quality rate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59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Availability (87%)</a:t>
            </a:r>
          </a:p>
          <a:p>
            <a:pPr lvl="2"/>
            <a:r>
              <a:rPr lang="en-GB" dirty="0"/>
              <a:t>Examples</a:t>
            </a:r>
          </a:p>
          <a:p>
            <a:r>
              <a:rPr lang="en-GB" dirty="0"/>
              <a:t>Performance (93%)</a:t>
            </a:r>
          </a:p>
          <a:p>
            <a:pPr lvl="2"/>
            <a:r>
              <a:rPr lang="en-GB" dirty="0"/>
              <a:t>Examples</a:t>
            </a:r>
          </a:p>
          <a:p>
            <a:r>
              <a:rPr lang="en-GB" dirty="0"/>
              <a:t>Quality (95%)</a:t>
            </a:r>
          </a:p>
          <a:p>
            <a:pPr lvl="2"/>
            <a:r>
              <a:rPr lang="en-GB" dirty="0"/>
              <a:t>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15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Speeds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Straight Machines</a:t>
            </a:r>
          </a:p>
          <a:p>
            <a:pPr lvl="1"/>
            <a:r>
              <a:rPr lang="en-GB" dirty="0"/>
              <a:t>Indexing to position, single or multi head</a:t>
            </a:r>
          </a:p>
          <a:p>
            <a:pPr lvl="1"/>
            <a:r>
              <a:rPr lang="en-GB" dirty="0"/>
              <a:t>Up to 150cpm</a:t>
            </a:r>
          </a:p>
          <a:p>
            <a:r>
              <a:rPr lang="en-GB" dirty="0"/>
              <a:t>Rotary Machines</a:t>
            </a:r>
          </a:p>
          <a:p>
            <a:pPr lvl="1"/>
            <a:r>
              <a:rPr lang="en-GB" dirty="0"/>
              <a:t>High speed, large number of heads, compact</a:t>
            </a:r>
          </a:p>
          <a:p>
            <a:pPr lvl="1"/>
            <a:r>
              <a:rPr lang="en-GB" dirty="0"/>
              <a:t>Up to 2000cmp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89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shape</a:t>
            </a:r>
          </a:p>
          <a:p>
            <a:r>
              <a:rPr lang="en-GB" dirty="0"/>
              <a:t>Shingling</a:t>
            </a:r>
          </a:p>
          <a:p>
            <a:pPr lvl="1"/>
            <a:r>
              <a:rPr lang="en-GB" dirty="0"/>
              <a:t>Cylindrical / oval / square</a:t>
            </a:r>
          </a:p>
          <a:p>
            <a:r>
              <a:rPr lang="en-GB" dirty="0"/>
              <a:t>Stability</a:t>
            </a:r>
          </a:p>
          <a:p>
            <a:pPr lvl="1"/>
            <a:r>
              <a:rPr lang="en-GB" dirty="0"/>
              <a:t>Base, weight, points of contact</a:t>
            </a:r>
          </a:p>
          <a:p>
            <a:r>
              <a:rPr lang="en-GB" dirty="0"/>
              <a:t>Optimum speed?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91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last saleable product to first saleable </a:t>
            </a:r>
          </a:p>
          <a:p>
            <a:r>
              <a:rPr lang="en-GB" dirty="0"/>
              <a:t>Time reduction</a:t>
            </a:r>
          </a:p>
          <a:p>
            <a:pPr lvl="1"/>
            <a:r>
              <a:rPr lang="en-GB" dirty="0"/>
              <a:t>Preparation.  Parts, tools operators, duplicates</a:t>
            </a:r>
          </a:p>
          <a:p>
            <a:pPr lvl="1"/>
            <a:r>
              <a:rPr lang="en-GB" dirty="0"/>
              <a:t>Changeover. No tools, </a:t>
            </a:r>
          </a:p>
          <a:p>
            <a:pPr lvl="1"/>
            <a:r>
              <a:rPr lang="en-GB" dirty="0"/>
              <a:t>Set up. Adjustment</a:t>
            </a:r>
          </a:p>
          <a:p>
            <a:pPr lvl="1"/>
            <a:r>
              <a:rPr lang="en-GB" dirty="0"/>
              <a:t>Trial. Run up to production speed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80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Changeovers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67" y="2209800"/>
            <a:ext cx="5151465" cy="3657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49B79-26A3-5E0C-437E-AA66650EAE10}"/>
              </a:ext>
            </a:extLst>
          </p:cNvPr>
          <p:cNvSpPr txBox="1"/>
          <p:nvPr/>
        </p:nvSpPr>
        <p:spPr>
          <a:xfrm>
            <a:off x="611560" y="600989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https://www.youtube.com/watch?v=aHSUp7msCIE</a:t>
            </a:r>
          </a:p>
        </p:txBody>
      </p:sp>
    </p:spTree>
    <p:extLst>
      <p:ext uri="{BB962C8B-B14F-4D97-AF65-F5344CB8AC3E}">
        <p14:creationId xmlns:p14="http://schemas.microsoft.com/office/powerpoint/2010/main" val="2551762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Planned preventative maintenance</a:t>
            </a:r>
          </a:p>
          <a:p>
            <a:pPr lvl="1"/>
            <a:r>
              <a:rPr lang="en-GB" dirty="0"/>
              <a:t>Time  or work based</a:t>
            </a:r>
          </a:p>
          <a:p>
            <a:pPr lvl="1"/>
            <a:r>
              <a:rPr lang="en-GB" dirty="0"/>
              <a:t>Condition based</a:t>
            </a:r>
          </a:p>
          <a:p>
            <a:pPr lvl="1"/>
            <a:r>
              <a:rPr lang="en-GB" dirty="0"/>
              <a:t>Opportunity based</a:t>
            </a:r>
          </a:p>
          <a:p>
            <a:r>
              <a:rPr lang="en-GB" dirty="0"/>
              <a:t>Breakdown maintenance</a:t>
            </a:r>
          </a:p>
          <a:p>
            <a:pPr lvl="1"/>
            <a:r>
              <a:rPr lang="en-GB" dirty="0"/>
              <a:t>Availability of parts</a:t>
            </a:r>
          </a:p>
          <a:p>
            <a:pPr lvl="1"/>
            <a:r>
              <a:rPr lang="en-GB" dirty="0"/>
              <a:t>Damage to products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62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exercise</a:t>
            </a:r>
          </a:p>
          <a:p>
            <a:r>
              <a:rPr lang="en-GB" dirty="0"/>
              <a:t>When deciding on a new packaging line what information is required on</a:t>
            </a:r>
          </a:p>
          <a:p>
            <a:pPr lvl="1"/>
            <a:r>
              <a:rPr lang="en-GB" dirty="0"/>
              <a:t>Product</a:t>
            </a:r>
          </a:p>
          <a:p>
            <a:pPr lvl="1"/>
            <a:r>
              <a:rPr lang="en-GB" dirty="0"/>
              <a:t>Packaging</a:t>
            </a:r>
          </a:p>
          <a:p>
            <a:pPr lvl="1"/>
            <a:r>
              <a:rPr lang="en-GB" dirty="0"/>
              <a:t>Operational requirements</a:t>
            </a:r>
          </a:p>
          <a:p>
            <a:pPr lvl="1"/>
            <a:r>
              <a:rPr lang="en-GB" dirty="0"/>
              <a:t>Equipment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Cannot be inspected in</a:t>
            </a:r>
          </a:p>
          <a:p>
            <a:r>
              <a:rPr lang="en-GB" dirty="0"/>
              <a:t>Determine appropriate checks</a:t>
            </a:r>
          </a:p>
          <a:p>
            <a:r>
              <a:rPr lang="en-GB" dirty="0"/>
              <a:t>Monitor process </a:t>
            </a:r>
          </a:p>
          <a:p>
            <a:r>
              <a:rPr lang="en-GB" dirty="0"/>
              <a:t>Feedback to operators</a:t>
            </a:r>
          </a:p>
          <a:p>
            <a:r>
              <a:rPr lang="en-GB" dirty="0"/>
              <a:t>Self inspection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808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Inspection frequency</a:t>
            </a:r>
          </a:p>
          <a:p>
            <a:pPr lvl="1"/>
            <a:r>
              <a:rPr lang="en-GB" dirty="0"/>
              <a:t>Product category</a:t>
            </a:r>
          </a:p>
          <a:p>
            <a:pPr lvl="1"/>
            <a:r>
              <a:rPr lang="en-GB" dirty="0"/>
              <a:t>Level of risk</a:t>
            </a:r>
          </a:p>
          <a:p>
            <a:pPr lvl="1"/>
            <a:r>
              <a:rPr lang="en-GB" dirty="0"/>
              <a:t>Established inspection systems</a:t>
            </a:r>
          </a:p>
          <a:p>
            <a:pPr lvl="1"/>
            <a:r>
              <a:rPr lang="en-GB" dirty="0"/>
              <a:t>Inspection cost</a:t>
            </a:r>
          </a:p>
          <a:p>
            <a:pPr lvl="1"/>
            <a:r>
              <a:rPr lang="en-GB" dirty="0"/>
              <a:t>Due diligence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13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Weights</a:t>
            </a:r>
          </a:p>
          <a:p>
            <a:r>
              <a:rPr lang="en-GB" dirty="0"/>
              <a:t>Contamination – Foreign body</a:t>
            </a:r>
          </a:p>
          <a:p>
            <a:r>
              <a:rPr lang="en-GB" dirty="0"/>
              <a:t>Leakage</a:t>
            </a:r>
          </a:p>
          <a:p>
            <a:r>
              <a:rPr lang="en-GB" dirty="0"/>
              <a:t>Correct product / pack</a:t>
            </a:r>
          </a:p>
          <a:p>
            <a:r>
              <a:rPr lang="en-GB" dirty="0"/>
              <a:t>Coding &amp; traceability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3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Quality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18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Online</a:t>
            </a:r>
          </a:p>
          <a:p>
            <a:pPr lvl="1"/>
            <a:r>
              <a:rPr lang="en-GB" dirty="0"/>
              <a:t>100 % inspection</a:t>
            </a:r>
          </a:p>
          <a:p>
            <a:pPr lvl="1"/>
            <a:r>
              <a:rPr lang="en-GB" dirty="0"/>
              <a:t>Automated possible</a:t>
            </a:r>
          </a:p>
          <a:p>
            <a:pPr lvl="1"/>
            <a:r>
              <a:rPr lang="en-GB" dirty="0"/>
              <a:t>Reliability</a:t>
            </a:r>
          </a:p>
          <a:p>
            <a:pPr lvl="1"/>
            <a:r>
              <a:rPr lang="en-GB" dirty="0"/>
              <a:t>Capital </a:t>
            </a:r>
          </a:p>
          <a:p>
            <a:pPr lvl="1"/>
            <a:r>
              <a:rPr lang="en-GB" dirty="0"/>
              <a:t>Line speed</a:t>
            </a:r>
          </a:p>
          <a:p>
            <a:pPr lvl="1"/>
            <a:r>
              <a:rPr lang="en-GB" dirty="0"/>
              <a:t>Operator training</a:t>
            </a:r>
          </a:p>
          <a:p>
            <a:pPr lvl="1"/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Offline</a:t>
            </a:r>
          </a:p>
          <a:p>
            <a:pPr lvl="1"/>
            <a:r>
              <a:rPr lang="en-GB" dirty="0"/>
              <a:t>Statistical based</a:t>
            </a:r>
          </a:p>
          <a:p>
            <a:pPr lvl="1"/>
            <a:r>
              <a:rPr lang="en-GB" dirty="0"/>
              <a:t>Destructive testing</a:t>
            </a:r>
          </a:p>
          <a:p>
            <a:pPr lvl="1"/>
            <a:r>
              <a:rPr lang="en-GB" dirty="0"/>
              <a:t>Cost</a:t>
            </a:r>
          </a:p>
          <a:p>
            <a:pPr lvl="1"/>
            <a:r>
              <a:rPr lang="en-GB" dirty="0"/>
              <a:t>Training </a:t>
            </a:r>
            <a:r>
              <a:rPr lang="en-GB" dirty="0" err="1"/>
              <a:t>requiement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v’s Offline Inspection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0850" y="6356350"/>
            <a:ext cx="1073150" cy="365125"/>
          </a:xfrm>
        </p:spPr>
        <p:txBody>
          <a:bodyPr/>
          <a:lstStyle/>
          <a:p>
            <a:fld id="{40AD601E-0DED-446F-AC3B-8484F01C3BFF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589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 Feedback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Statistical Process Control (SPC)</a:t>
            </a:r>
          </a:p>
          <a:p>
            <a:pPr lvl="1"/>
            <a:r>
              <a:rPr lang="en-GB" dirty="0"/>
              <a:t>Process capability</a:t>
            </a:r>
          </a:p>
          <a:p>
            <a:pPr lvl="1"/>
            <a:r>
              <a:rPr lang="en-GB" dirty="0"/>
              <a:t>Reduction of variation</a:t>
            </a:r>
          </a:p>
          <a:p>
            <a:pPr lvl="1"/>
            <a:r>
              <a:rPr lang="en-GB" dirty="0"/>
              <a:t>Not related to product tolerances </a:t>
            </a:r>
          </a:p>
          <a:p>
            <a:pPr lvl="1"/>
            <a:endParaRPr lang="en-GB" dirty="0"/>
          </a:p>
          <a:p>
            <a:r>
              <a:rPr lang="en-GB" dirty="0"/>
              <a:t>Requires 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533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Equipment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Availability 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Quality</a:t>
            </a:r>
          </a:p>
          <a:p>
            <a:endParaRPr lang="en-GB" dirty="0"/>
          </a:p>
          <a:p>
            <a:r>
              <a:rPr lang="en-GB" sz="3200">
                <a:solidFill>
                  <a:srgbClr val="002060"/>
                </a:solidFill>
              </a:rPr>
              <a:t>OEE = Availability x Performance rate x Quality rate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Physical format, fragility</a:t>
            </a:r>
          </a:p>
          <a:p>
            <a:r>
              <a:rPr lang="en-GB" dirty="0"/>
              <a:t>Hazards</a:t>
            </a:r>
          </a:p>
          <a:p>
            <a:r>
              <a:rPr lang="en-GB" dirty="0"/>
              <a:t>Hygiene requirements</a:t>
            </a:r>
          </a:p>
          <a:p>
            <a:r>
              <a:rPr lang="en-GB" dirty="0"/>
              <a:t>Variants</a:t>
            </a:r>
          </a:p>
          <a:p>
            <a:r>
              <a:rPr lang="en-GB" dirty="0"/>
              <a:t>Market information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  <a:p>
            <a:r>
              <a:rPr lang="en-GB" dirty="0"/>
              <a:t>Style, size, tolerances</a:t>
            </a:r>
          </a:p>
          <a:p>
            <a:r>
              <a:rPr lang="en-GB" dirty="0"/>
              <a:t>Stability, fragility, </a:t>
            </a:r>
          </a:p>
          <a:p>
            <a:r>
              <a:rPr lang="en-GB" dirty="0"/>
              <a:t>Variants</a:t>
            </a:r>
          </a:p>
          <a:p>
            <a:r>
              <a:rPr lang="en-GB" dirty="0"/>
              <a:t>Other critical performance indicators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7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Output, speed, automation</a:t>
            </a:r>
          </a:p>
          <a:p>
            <a:r>
              <a:rPr lang="en-GB" dirty="0"/>
              <a:t>Run lengths</a:t>
            </a:r>
          </a:p>
          <a:p>
            <a:r>
              <a:rPr lang="en-GB" dirty="0"/>
              <a:t>Space and layout constraints</a:t>
            </a:r>
          </a:p>
          <a:p>
            <a:r>
              <a:rPr lang="en-GB" dirty="0"/>
              <a:t>Labour requirements, skill and numbers</a:t>
            </a:r>
          </a:p>
          <a:p>
            <a:r>
              <a:rPr lang="en-GB" dirty="0"/>
              <a:t>Health &amp; Safety</a:t>
            </a:r>
          </a:p>
          <a:p>
            <a:r>
              <a:rPr lang="en-GB" dirty="0"/>
              <a:t>Time constraints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Services &amp; Space</a:t>
            </a:r>
          </a:p>
          <a:p>
            <a:r>
              <a:rPr lang="en-GB" dirty="0"/>
              <a:t>Integration</a:t>
            </a:r>
          </a:p>
          <a:p>
            <a:r>
              <a:rPr lang="en-GB" dirty="0"/>
              <a:t>Training requirements </a:t>
            </a:r>
          </a:p>
          <a:p>
            <a:r>
              <a:rPr lang="en-GB" dirty="0"/>
              <a:t>Lead times and installation</a:t>
            </a:r>
          </a:p>
          <a:p>
            <a:r>
              <a:rPr lang="en-GB" dirty="0"/>
              <a:t>Commissioning &amp; Performance assessment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1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Impact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E2148-8AF0-396D-A0FE-736156584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71" y="2209800"/>
            <a:ext cx="6966857" cy="3657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2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</TotalTime>
  <Words>1051</Words>
  <Application>Microsoft Office PowerPoint</Application>
  <PresentationFormat>On-screen Show (4:3)</PresentationFormat>
  <Paragraphs>325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Default Design</vt:lpstr>
      <vt:lpstr>Custom Design</vt:lpstr>
      <vt:lpstr>CorelDRAW</vt:lpstr>
      <vt:lpstr>Diploma in Packaging Technology</vt:lpstr>
      <vt:lpstr>Contact</vt:lpstr>
      <vt:lpstr>Overview</vt:lpstr>
      <vt:lpstr>Line Requirements</vt:lpstr>
      <vt:lpstr>Product</vt:lpstr>
      <vt:lpstr>Packaging Materials</vt:lpstr>
      <vt:lpstr>Operational </vt:lpstr>
      <vt:lpstr>Equipment</vt:lpstr>
      <vt:lpstr>Automation Impact</vt:lpstr>
      <vt:lpstr>Automation Impact</vt:lpstr>
      <vt:lpstr>Production Layout</vt:lpstr>
      <vt:lpstr>Process layout</vt:lpstr>
      <vt:lpstr>Product layout</vt:lpstr>
      <vt:lpstr>PowerPoint Presentation</vt:lpstr>
      <vt:lpstr>Process evaluation</vt:lpstr>
      <vt:lpstr>Process evaluation</vt:lpstr>
      <vt:lpstr>Economic activity areas arrangement</vt:lpstr>
      <vt:lpstr>Economic activity areas arrangement</vt:lpstr>
      <vt:lpstr>Filling Lines</vt:lpstr>
      <vt:lpstr>Packaging Line Efficiency</vt:lpstr>
      <vt:lpstr>Efficiency</vt:lpstr>
      <vt:lpstr>Equipment Speed</vt:lpstr>
      <vt:lpstr>Equipment Efficiency</vt:lpstr>
      <vt:lpstr>Output</vt:lpstr>
      <vt:lpstr>Accumulators</vt:lpstr>
      <vt:lpstr>Accumulators</vt:lpstr>
      <vt:lpstr>Line output</vt:lpstr>
      <vt:lpstr>Line output</vt:lpstr>
      <vt:lpstr>Line Efficiency</vt:lpstr>
      <vt:lpstr>Line output</vt:lpstr>
      <vt:lpstr>Line output</vt:lpstr>
      <vt:lpstr>Line output</vt:lpstr>
      <vt:lpstr>Overall Equipment Effectiveness</vt:lpstr>
      <vt:lpstr>OEE</vt:lpstr>
      <vt:lpstr>Line Speeds</vt:lpstr>
      <vt:lpstr>Line speed</vt:lpstr>
      <vt:lpstr>Changeovers</vt:lpstr>
      <vt:lpstr>Changeovers</vt:lpstr>
      <vt:lpstr>Availability</vt:lpstr>
      <vt:lpstr>Quality</vt:lpstr>
      <vt:lpstr>Inspection</vt:lpstr>
      <vt:lpstr>Inspection</vt:lpstr>
      <vt:lpstr>Other Quality Checks</vt:lpstr>
      <vt:lpstr>Online v’s Offline Inspection</vt:lpstr>
      <vt:lpstr>Inspection Feedback</vt:lpstr>
      <vt:lpstr>Overall Equipment 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116</cp:revision>
  <cp:lastPrinted>2020-01-21T20:52:12Z</cp:lastPrinted>
  <dcterms:created xsi:type="dcterms:W3CDTF">1996-09-30T18:28:10Z</dcterms:created>
  <dcterms:modified xsi:type="dcterms:W3CDTF">2024-03-22T09:43:49Z</dcterms:modified>
</cp:coreProperties>
</file>