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</p:sldMasterIdLst>
  <p:notesMasterIdLst>
    <p:notesMasterId r:id="rId28"/>
  </p:notesMasterIdLst>
  <p:handoutMasterIdLst>
    <p:handoutMasterId r:id="rId29"/>
  </p:handoutMasterIdLst>
  <p:sldIdLst>
    <p:sldId id="618" r:id="rId3"/>
    <p:sldId id="619" r:id="rId4"/>
    <p:sldId id="608" r:id="rId5"/>
    <p:sldId id="609" r:id="rId6"/>
    <p:sldId id="610" r:id="rId7"/>
    <p:sldId id="620" r:id="rId8"/>
    <p:sldId id="621" r:id="rId9"/>
    <p:sldId id="318" r:id="rId10"/>
    <p:sldId id="356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52" r:id="rId19"/>
    <p:sldId id="351" r:id="rId20"/>
    <p:sldId id="331" r:id="rId21"/>
    <p:sldId id="326" r:id="rId22"/>
    <p:sldId id="327" r:id="rId23"/>
    <p:sldId id="328" r:id="rId24"/>
    <p:sldId id="622" r:id="rId25"/>
    <p:sldId id="329" r:id="rId26"/>
    <p:sldId id="330" r:id="rId27"/>
  </p:sldIdLst>
  <p:sldSz cx="9144000" cy="6858000" type="screen4x3"/>
  <p:notesSz cx="6808788" cy="9940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066CC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0929"/>
  </p:normalViewPr>
  <p:slideViewPr>
    <p:cSldViewPr>
      <p:cViewPr varScale="1">
        <p:scale>
          <a:sx n="93" d="100"/>
          <a:sy n="93" d="100"/>
        </p:scale>
        <p:origin x="639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62" d="100"/>
          <a:sy n="62" d="100"/>
        </p:scale>
        <p:origin x="2724" y="126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eg"/><Relationship Id="rId1" Type="http://schemas.openxmlformats.org/officeDocument/2006/relationships/theme" Target="../theme/theme4.xml"/><Relationship Id="rId4" Type="http://schemas.openxmlformats.org/officeDocument/2006/relationships/image" Target="../media/image2.emf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529573" y="828411"/>
            <a:ext cx="5825297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</p:spPr>
        <p:txBody>
          <a:bodyPr wrap="none" lIns="95699" tIns="47850" rIns="95699" bIns="47850" anchor="ctr"/>
          <a:lstStyle/>
          <a:p>
            <a:endParaRPr lang="en-GB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529572" y="9278197"/>
            <a:ext cx="5749644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5699" tIns="47850" rIns="95699" bIns="47850" anchor="ctr"/>
          <a:lstStyle/>
          <a:p>
            <a:endParaRPr lang="en-GB"/>
          </a:p>
        </p:txBody>
      </p:sp>
      <p:pic>
        <p:nvPicPr>
          <p:cNvPr id="6" name="Picture 5" descr="DPP Skillnet Logo fin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3168" y="195158"/>
            <a:ext cx="1172625" cy="59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544743" y="195157"/>
            <a:ext cx="3261412" cy="497046"/>
          </a:xfrm>
          <a:prstGeom prst="rect">
            <a:avLst/>
          </a:prstGeom>
        </p:spPr>
        <p:txBody>
          <a:bodyPr vert="horz" lIns="95699" tIns="47850" rIns="95699" bIns="47850" rtlCol="0"/>
          <a:lstStyle>
            <a:lvl1pPr algn="l">
              <a:defRPr sz="1300"/>
            </a:lvl1pPr>
          </a:lstStyle>
          <a:p>
            <a:r>
              <a:rPr lang="en-GB" sz="2500" dirty="0">
                <a:solidFill>
                  <a:schemeClr val="accent2">
                    <a:lumMod val="75000"/>
                  </a:schemeClr>
                </a:solidFill>
              </a:rPr>
              <a:t>Plastic Polymerisation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"/>
          </p:nvPr>
        </p:nvSpPr>
        <p:spPr>
          <a:xfrm>
            <a:off x="544743" y="9276066"/>
            <a:ext cx="2046060" cy="497046"/>
          </a:xfrm>
          <a:prstGeom prst="rect">
            <a:avLst/>
          </a:prstGeom>
        </p:spPr>
        <p:txBody>
          <a:bodyPr vert="horz" lIns="95699" tIns="47850" rIns="95699" bIns="47850" rtlCol="0" anchor="b"/>
          <a:lstStyle>
            <a:lvl1pPr algn="l">
              <a:defRPr sz="1300"/>
            </a:lvl1pPr>
          </a:lstStyle>
          <a:p>
            <a:r>
              <a:rPr lang="pl-PL" dirty="0"/>
              <a:t>Tony Duffy </a:t>
            </a:r>
            <a:endParaRPr lang="en-GB" dirty="0"/>
          </a:p>
          <a:p>
            <a:r>
              <a:rPr lang="en-GB" dirty="0"/>
              <a:t>tony-duffy@outlook.com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"/>
          </p:nvPr>
        </p:nvSpPr>
        <p:spPr>
          <a:xfrm>
            <a:off x="4262289" y="9276066"/>
            <a:ext cx="2021089" cy="497046"/>
          </a:xfrm>
          <a:prstGeom prst="rect">
            <a:avLst/>
          </a:prstGeom>
        </p:spPr>
        <p:txBody>
          <a:bodyPr vert="horz" lIns="95699" tIns="47850" rIns="95699" bIns="47850" rtlCol="0" anchor="b"/>
          <a:lstStyle>
            <a:lvl1pPr algn="r">
              <a:defRPr sz="1300"/>
            </a:lvl1pPr>
          </a:lstStyle>
          <a:p>
            <a:r>
              <a:rPr lang="en-GB" dirty="0"/>
              <a:t>2024           Page No. </a:t>
            </a:r>
            <a:fld id="{E135BE48-97EC-4264-AE86-3211602C869D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E4F1A52-F2E3-9D5D-12B9-67847E47CF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427682"/>
              </p:ext>
            </p:extLst>
          </p:nvPr>
        </p:nvGraphicFramePr>
        <p:xfrm>
          <a:off x="4052466" y="143045"/>
          <a:ext cx="1110720" cy="58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5878709" imgH="3101612" progId="CorelDraw.Graphic.17">
                  <p:embed/>
                </p:oleObj>
              </mc:Choice>
              <mc:Fallback>
                <p:oleObj name="CorelDRAW" r:id="rId3" imgW="5878709" imgH="3101612" progId="CorelDraw.Graphic.17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BE4F1A52-F2E3-9D5D-12B9-67847E47CF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52466" y="143045"/>
                        <a:ext cx="1110720" cy="58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655158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314" y="0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 dirty="0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839" y="4721940"/>
            <a:ext cx="4993111" cy="447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879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314" y="9443879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4E47859-F86C-46B2-A017-665AA03D476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5411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7F3284-44C0-4CB4-8719-213B0B97172D}" type="slidenum">
              <a:rPr lang="en-GB" altLang="en-US" sz="1200"/>
              <a:pPr/>
              <a:t>1</a:t>
            </a:fld>
            <a:endParaRPr lang="en-GB" alt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Introduction</a:t>
            </a:r>
          </a:p>
          <a:p>
            <a:endParaRPr lang="en-GB" altLang="en-US"/>
          </a:p>
          <a:p>
            <a:r>
              <a:rPr lang="en-GB" altLang="en-US"/>
              <a:t>Welcome</a:t>
            </a:r>
          </a:p>
          <a:p>
            <a:endParaRPr lang="en-GB" altLang="en-US"/>
          </a:p>
          <a:p>
            <a:r>
              <a:rPr lang="en-GB" altLang="en-US"/>
              <a:t>Background to FPC</a:t>
            </a:r>
          </a:p>
          <a:p>
            <a:endParaRPr lang="en-GB" altLang="en-US"/>
          </a:p>
          <a:p>
            <a:r>
              <a:rPr lang="en-GB" altLang="en-US"/>
              <a:t>Important contribution to the food industry</a:t>
            </a:r>
          </a:p>
        </p:txBody>
      </p:sp>
    </p:spTree>
    <p:extLst>
      <p:ext uri="{BB962C8B-B14F-4D97-AF65-F5344CB8AC3E}">
        <p14:creationId xmlns:p14="http://schemas.microsoft.com/office/powerpoint/2010/main" val="1382504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78820" y="6165304"/>
            <a:ext cx="2743944" cy="671561"/>
          </a:xfrm>
        </p:spPr>
        <p:txBody>
          <a:bodyPr/>
          <a:lstStyle/>
          <a:p>
            <a:r>
              <a:rPr lang="pl-PL" dirty="0"/>
              <a:t>Tony Duffy</a:t>
            </a:r>
            <a:endParaRPr lang="en-GB" dirty="0"/>
          </a:p>
          <a:p>
            <a:r>
              <a:rPr lang="en-GB" dirty="0"/>
              <a:t>tony-duffy@outlook.com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914400"/>
            <a:ext cx="19431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914400"/>
            <a:ext cx="5676900" cy="4953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209800"/>
            <a:ext cx="38100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2209800"/>
            <a:ext cx="3810000" cy="36576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Tony Duffy</a:t>
            </a:r>
            <a:endParaRPr lang="en-GB" dirty="0"/>
          </a:p>
          <a:p>
            <a:r>
              <a:rPr lang="en-GB" dirty="0"/>
              <a:t>tony-duffy@outlook.com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Tony Duffy</a:t>
            </a:r>
            <a:endParaRPr lang="en-GB" dirty="0"/>
          </a:p>
          <a:p>
            <a:r>
              <a:rPr lang="en-GB" dirty="0"/>
              <a:t>tony-duffy@outlook.com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0"/>
            <a:ext cx="3810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3810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Tony Duffy</a:t>
            </a:r>
            <a:endParaRPr lang="en-GB" dirty="0"/>
          </a:p>
          <a:p>
            <a:r>
              <a:rPr lang="en-GB" dirty="0"/>
              <a:t>tony-duffy@outlook.com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Tony Duffy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Tony Duffy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09800"/>
            <a:ext cx="7772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85800" y="136526"/>
            <a:ext cx="33101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6699"/>
                </a:solidFill>
              </a:rPr>
              <a:t>Plastic Polymerisation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762000" y="838200"/>
            <a:ext cx="7696200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685800" y="5867400"/>
            <a:ext cx="7772400" cy="0"/>
          </a:xfrm>
          <a:prstGeom prst="line">
            <a:avLst/>
          </a:prstGeom>
          <a:noFill/>
          <a:ln w="9525">
            <a:solidFill>
              <a:srgbClr val="00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150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178820" y="6019800"/>
            <a:ext cx="2743944" cy="817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dirty="0"/>
              <a:t>Tony Duffy</a:t>
            </a:r>
            <a:endParaRPr lang="en-GB" dirty="0"/>
          </a:p>
          <a:p>
            <a:r>
              <a:rPr lang="en-GB" dirty="0"/>
              <a:t>tony-duffy@outlook.com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7380312" y="6356351"/>
            <a:ext cx="1073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 descr="DPP Skillnet Logo final"/>
          <p:cNvPicPr/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72436" y="191499"/>
            <a:ext cx="11811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320F836-D7B0-4A8C-971D-D0E8B5FE0EAF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504347699"/>
              </p:ext>
            </p:extLst>
          </p:nvPr>
        </p:nvGraphicFramePr>
        <p:xfrm>
          <a:off x="7269340" y="5943600"/>
          <a:ext cx="1277689" cy="67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6" imgW="5878709" imgH="3101612" progId="CorelDraw.Graphic.17">
                  <p:embed/>
                </p:oleObj>
              </mc:Choice>
              <mc:Fallback>
                <p:oleObj name="CorelDRAW" r:id="rId16" imgW="5878709" imgH="3101612" progId="CorelDraw.Graphic.17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A320F836-D7B0-4A8C-971D-D0E8B5FE0E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269340" y="5943600"/>
                        <a:ext cx="1277689" cy="674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$DipPackMachinery\Multi_Head_Weigher_(converted).mpg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KUiaNWFk3w" TargetMode="External"/><Relationship Id="rId2" Type="http://schemas.openxmlformats.org/officeDocument/2006/relationships/hyperlink" Target="https://www.youtube.com/watch?v=be3ugunC0H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GB" altLang="en-US" sz="4000"/>
              <a:t>Diploma in Packaging Technology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dirty="0"/>
              <a:t>Filling Equipment </a:t>
            </a:r>
          </a:p>
        </p:txBody>
      </p:sp>
    </p:spTree>
    <p:extLst>
      <p:ext uri="{BB962C8B-B14F-4D97-AF65-F5344CB8AC3E}">
        <p14:creationId xmlns:p14="http://schemas.microsoft.com/office/powerpoint/2010/main" val="1370173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Gravity Fillers </a:t>
            </a:r>
          </a:p>
        </p:txBody>
      </p:sp>
      <p:pic>
        <p:nvPicPr>
          <p:cNvPr id="506883" name="Picture 3" descr="scan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362200"/>
            <a:ext cx="5486400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Vacuum Fillers</a:t>
            </a:r>
          </a:p>
        </p:txBody>
      </p:sp>
      <p:pic>
        <p:nvPicPr>
          <p:cNvPr id="507907" name="Picture 3" descr="scan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070100"/>
            <a:ext cx="6553200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Pressure Fillers </a:t>
            </a:r>
          </a:p>
        </p:txBody>
      </p:sp>
      <p:pic>
        <p:nvPicPr>
          <p:cNvPr id="508931" name="Picture 3" descr="scan0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514600"/>
            <a:ext cx="6553200" cy="313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Pressure and Gravity Fillers</a:t>
            </a:r>
          </a:p>
        </p:txBody>
      </p:sp>
      <p:grpSp>
        <p:nvGrpSpPr>
          <p:cNvPr id="509955" name="Group 15"/>
          <p:cNvGrpSpPr>
            <a:grpSpLocks/>
          </p:cNvGrpSpPr>
          <p:nvPr/>
        </p:nvGrpSpPr>
        <p:grpSpPr bwMode="auto">
          <a:xfrm>
            <a:off x="609600" y="2590800"/>
            <a:ext cx="7315200" cy="3011488"/>
            <a:chOff x="1714480" y="4286256"/>
            <a:chExt cx="5072098" cy="1897493"/>
          </a:xfrm>
        </p:grpSpPr>
        <p:pic>
          <p:nvPicPr>
            <p:cNvPr id="509956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4480" y="4286256"/>
              <a:ext cx="5072098" cy="189749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5416187" y="4391284"/>
              <a:ext cx="744084" cy="1640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1100" b="1" dirty="0">
                  <a:solidFill>
                    <a:schemeClr val="accent4"/>
                  </a:solidFill>
                </a:rPr>
                <a:t>Vacuum pump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65609" y="5971694"/>
              <a:ext cx="630710" cy="1640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1100" b="1" dirty="0">
                  <a:solidFill>
                    <a:schemeClr val="accent4"/>
                  </a:solidFill>
                </a:rPr>
                <a:t>Supply tank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51355" y="5969693"/>
              <a:ext cx="514034" cy="1640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1100" b="1" dirty="0">
                  <a:solidFill>
                    <a:schemeClr val="accent4"/>
                  </a:solidFill>
                </a:rPr>
                <a:t>Overflow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62802" y="4918420"/>
              <a:ext cx="127683" cy="1640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endParaRPr lang="en-GB" sz="1100" b="1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rot="16200000" flipH="1">
              <a:off x="4519656" y="5194246"/>
              <a:ext cx="263069" cy="23555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 rot="5400000">
              <a:off x="4057554" y="5134429"/>
              <a:ext cx="256066" cy="24215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Oval 13"/>
            <p:cNvSpPr/>
            <p:nvPr/>
          </p:nvSpPr>
          <p:spPr bwMode="auto">
            <a:xfrm>
              <a:off x="3158619" y="4589335"/>
              <a:ext cx="286186" cy="286074"/>
            </a:xfrm>
            <a:prstGeom prst="ellipse">
              <a:avLst/>
            </a:prstGeom>
            <a:noFill/>
            <a:ln w="158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00116" y="4286256"/>
              <a:ext cx="375344" cy="1640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1100" b="1" dirty="0">
                  <a:solidFill>
                    <a:schemeClr val="accent4"/>
                  </a:solidFill>
                </a:rPr>
                <a:t>Pump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Piston Fillers </a:t>
            </a:r>
          </a:p>
        </p:txBody>
      </p:sp>
      <p:pic>
        <p:nvPicPr>
          <p:cNvPr id="510979" name="Picture 3" descr="scan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133600"/>
            <a:ext cx="6553200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Metering Pump</a:t>
            </a:r>
          </a:p>
        </p:txBody>
      </p:sp>
      <p:grpSp>
        <p:nvGrpSpPr>
          <p:cNvPr id="512003" name="Group 8"/>
          <p:cNvGrpSpPr>
            <a:grpSpLocks/>
          </p:cNvGrpSpPr>
          <p:nvPr/>
        </p:nvGrpSpPr>
        <p:grpSpPr bwMode="auto">
          <a:xfrm>
            <a:off x="2667000" y="2209800"/>
            <a:ext cx="4357688" cy="3714750"/>
            <a:chOff x="1714480" y="1714488"/>
            <a:chExt cx="5166110" cy="4216740"/>
          </a:xfrm>
        </p:grpSpPr>
        <p:pic>
          <p:nvPicPr>
            <p:cNvPr id="512004" name="Picture 6" descr="Picture5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4480" y="1714488"/>
              <a:ext cx="5008835" cy="4216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5930176" y="4572501"/>
              <a:ext cx="950414" cy="6595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1600" b="1" dirty="0">
                  <a:solidFill>
                    <a:schemeClr val="accent4"/>
                  </a:solidFill>
                </a:rPr>
                <a:t>Filling </a:t>
              </a:r>
            </a:p>
            <a:p>
              <a:pPr>
                <a:defRPr/>
              </a:pPr>
              <a:r>
                <a:rPr lang="en-GB" sz="1600" b="1" dirty="0">
                  <a:solidFill>
                    <a:schemeClr val="accent4"/>
                  </a:solidFill>
                </a:rPr>
                <a:t>head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Rotary or In Line Fillers 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Rotary 500-2000cpm</a:t>
            </a:r>
          </a:p>
        </p:txBody>
      </p:sp>
      <p:pic>
        <p:nvPicPr>
          <p:cNvPr id="51302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2133600"/>
            <a:ext cx="3892550" cy="33305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51302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213100"/>
            <a:ext cx="4211637" cy="25225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Liquid fillers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Excess product removal</a:t>
            </a:r>
          </a:p>
          <a:p>
            <a:pPr lvl="1"/>
            <a:r>
              <a:rPr lang="en-GB"/>
              <a:t>Require good seals</a:t>
            </a:r>
          </a:p>
          <a:p>
            <a:r>
              <a:rPr lang="en-GB"/>
              <a:t>Level detection</a:t>
            </a:r>
          </a:p>
          <a:p>
            <a:pPr lvl="1"/>
            <a:r>
              <a:rPr lang="en-GB"/>
              <a:t>Sonic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Package Characteristics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Glass Jar / Bottle</a:t>
            </a:r>
          </a:p>
          <a:p>
            <a:r>
              <a:rPr lang="en-GB"/>
              <a:t>Plastic bottle</a:t>
            </a:r>
          </a:p>
          <a:p>
            <a:r>
              <a:rPr lang="en-GB"/>
              <a:t>Liquid paperboard carton</a:t>
            </a:r>
          </a:p>
          <a:p>
            <a:r>
              <a:rPr lang="en-GB"/>
              <a:t>Can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Fillers need to think about : 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Product characterises</a:t>
            </a:r>
          </a:p>
          <a:p>
            <a:r>
              <a:rPr lang="en-GB" dirty="0"/>
              <a:t>Package characteristics</a:t>
            </a:r>
          </a:p>
          <a:p>
            <a:r>
              <a:rPr lang="en-GB" dirty="0"/>
              <a:t>Filler type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Weights and Measures</a:t>
            </a:r>
          </a:p>
          <a:p>
            <a:r>
              <a:rPr lang="en-GB" altLang="en-US" dirty="0"/>
              <a:t>Liquid fillers</a:t>
            </a:r>
          </a:p>
          <a:p>
            <a:r>
              <a:rPr lang="en-GB" altLang="en-US" dirty="0"/>
              <a:t>Paste fillers</a:t>
            </a:r>
          </a:p>
          <a:p>
            <a:r>
              <a:rPr lang="en-GB" altLang="en-US"/>
              <a:t>Solis fillers 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60705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Dry Filling 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1.Volume, cup auger fillers</a:t>
            </a:r>
          </a:p>
          <a:p>
            <a:pPr lvl="1"/>
            <a:r>
              <a:rPr lang="en-GB" dirty="0"/>
              <a:t>Density impact.</a:t>
            </a:r>
          </a:p>
          <a:p>
            <a:pPr>
              <a:buNone/>
            </a:pPr>
            <a:r>
              <a:rPr lang="en-GB" dirty="0"/>
              <a:t>2. Weight, weighting systems  </a:t>
            </a:r>
          </a:p>
          <a:p>
            <a:pPr>
              <a:buNone/>
            </a:pPr>
            <a:r>
              <a:rPr lang="en-GB" dirty="0"/>
              <a:t>3. Count</a:t>
            </a:r>
          </a:p>
          <a:p>
            <a:pPr lvl="1">
              <a:buFontTx/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Cup Filler: 1. Volume </a:t>
            </a:r>
          </a:p>
        </p:txBody>
      </p:sp>
      <p:pic>
        <p:nvPicPr>
          <p:cNvPr id="515075" name="Picture 3" descr="scan0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209800"/>
            <a:ext cx="3886200" cy="355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Auger Filler: 1. Volume </a:t>
            </a:r>
          </a:p>
        </p:txBody>
      </p:sp>
      <p:pic>
        <p:nvPicPr>
          <p:cNvPr id="516099" name="Picture 3" descr="scan0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057400"/>
            <a:ext cx="3471863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E0B1-0C0F-4330-A249-B33F8098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Solids filling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849D35-D78A-4893-94AF-F26526217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Single filler</a:t>
            </a:r>
          </a:p>
          <a:p>
            <a:pPr lvl="1"/>
            <a:r>
              <a:rPr lang="en-GB" dirty="0"/>
              <a:t>Rotation</a:t>
            </a:r>
          </a:p>
          <a:p>
            <a:pPr lvl="1"/>
            <a:r>
              <a:rPr lang="en-GB" dirty="0"/>
              <a:t>Scale</a:t>
            </a:r>
          </a:p>
          <a:p>
            <a:r>
              <a:rPr lang="en-GB" dirty="0"/>
              <a:t>Drop and top up</a:t>
            </a:r>
          </a:p>
          <a:p>
            <a:pPr lvl="1"/>
            <a:r>
              <a:rPr lang="en-GB" dirty="0"/>
              <a:t>90% quick drop</a:t>
            </a:r>
          </a:p>
          <a:p>
            <a:pPr lvl="1"/>
            <a:r>
              <a:rPr lang="en-GB" dirty="0"/>
              <a:t>Topped up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84E4A7-C0C7-49C5-BCBC-EB4958EDC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A9CB7-CFC3-440A-ADEF-97FBAFFD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55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Weight Systems </a:t>
            </a:r>
          </a:p>
        </p:txBody>
      </p:sp>
      <p:pic>
        <p:nvPicPr>
          <p:cNvPr id="7" name="Multi_Head_Weigher_(converted).mpg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023011"/>
            <a:ext cx="3307060" cy="3307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C03C3F2-F980-4549-B51D-DB27A5C4CE43}"/>
              </a:ext>
            </a:extLst>
          </p:cNvPr>
          <p:cNvSpPr/>
          <p:nvPr/>
        </p:nvSpPr>
        <p:spPr>
          <a:xfrm>
            <a:off x="4649318" y="2852936"/>
            <a:ext cx="34510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https://www.youtube.com/watch?v=kfBp2Vz0SRU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Counting Systems 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Counts individual items</a:t>
            </a:r>
          </a:p>
          <a:p>
            <a:r>
              <a:rPr lang="en-GB" dirty="0"/>
              <a:t>Electronic eyes, disks,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sz="1800" dirty="0">
                <a:hlinkClick r:id="rId2"/>
              </a:rPr>
              <a:t>https://www.youtube.com/watch?v=be3ugunC0H4</a:t>
            </a:r>
            <a:endParaRPr lang="en-GB" sz="1800" dirty="0"/>
          </a:p>
          <a:p>
            <a:r>
              <a:rPr lang="en-GB" sz="1800" dirty="0">
                <a:hlinkClick r:id="rId3"/>
              </a:rPr>
              <a:t>https://www.youtube.com/watch?v=XKUiaNWFk3w</a:t>
            </a:r>
            <a:endParaRPr lang="en-GB" sz="1800" dirty="0"/>
          </a:p>
          <a:p>
            <a:r>
              <a:rPr lang="en-GB" sz="1800" dirty="0"/>
              <a:t>https://www.youtube.com/watch?v=NnWRQpuPT7o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Weights &amp;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Average and Minimum Fill systems</a:t>
            </a:r>
          </a:p>
          <a:p>
            <a:r>
              <a:rPr lang="en-GB" dirty="0"/>
              <a:t>Packers rules</a:t>
            </a:r>
          </a:p>
          <a:p>
            <a:pPr lvl="1"/>
            <a:r>
              <a:rPr lang="en-GB" dirty="0"/>
              <a:t>Average weight not less than stated weight</a:t>
            </a:r>
          </a:p>
          <a:p>
            <a:pPr lvl="1"/>
            <a:r>
              <a:rPr lang="en-GB" dirty="0"/>
              <a:t>No more than 2.5% underweight by TNE (T1)</a:t>
            </a:r>
          </a:p>
          <a:p>
            <a:pPr lvl="1"/>
            <a:r>
              <a:rPr lang="en-GB" dirty="0"/>
              <a:t>No packs underweight by more than twice TNE (T2)</a:t>
            </a:r>
          </a:p>
          <a:p>
            <a:r>
              <a:rPr lang="en-GB" dirty="0"/>
              <a:t>Appropriate measurement equipment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2016 – 2017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76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TNE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31000"/>
            <a:ext cx="7772400" cy="361519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2016 – 2017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12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Declared Weights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45" y="2313574"/>
            <a:ext cx="7296309" cy="345005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2016 – 2017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3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Physical format</a:t>
            </a:r>
          </a:p>
          <a:p>
            <a:pPr lvl="1"/>
            <a:r>
              <a:rPr lang="en-GB" dirty="0"/>
              <a:t>Solid liquid paste</a:t>
            </a:r>
          </a:p>
          <a:p>
            <a:r>
              <a:rPr lang="en-GB" dirty="0"/>
              <a:t>Fragility</a:t>
            </a:r>
          </a:p>
          <a:p>
            <a:r>
              <a:rPr lang="en-GB" dirty="0"/>
              <a:t>Hygiene</a:t>
            </a:r>
          </a:p>
          <a:p>
            <a:r>
              <a:rPr lang="en-GB" dirty="0"/>
              <a:t>Safety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2016 – 2017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59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FEA4-EC3E-4403-BB55-C6452CD1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Liquid &amp; Paste filling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3F6C0-86C5-4A5F-825C-F1C7CC74D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Viscosity</a:t>
            </a:r>
          </a:p>
          <a:p>
            <a:r>
              <a:rPr lang="en-GB" dirty="0"/>
              <a:t>Foaming</a:t>
            </a:r>
          </a:p>
          <a:p>
            <a:r>
              <a:rPr lang="en-GB" dirty="0"/>
              <a:t>Oxidation</a:t>
            </a:r>
          </a:p>
          <a:p>
            <a:r>
              <a:rPr lang="en-GB" dirty="0"/>
              <a:t>CO2 loss</a:t>
            </a:r>
          </a:p>
          <a:p>
            <a:r>
              <a:rPr lang="en-GB" dirty="0"/>
              <a:t>Shear resistance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641F4-3C34-4BB4-BC5B-7F6A6D6F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2016 – 2017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B3602-2156-4FED-80E2-A56FE692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25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964698"/>
            <a:ext cx="3626632" cy="387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Liquid Fillers 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2856"/>
            <a:ext cx="7630616" cy="3734544"/>
          </a:xfrm>
        </p:spPr>
        <p:txBody>
          <a:bodyPr/>
          <a:lstStyle/>
          <a:p>
            <a:r>
              <a:rPr lang="en-GB" dirty="0"/>
              <a:t>Constant Level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Constant Volume</a:t>
            </a:r>
          </a:p>
          <a:p>
            <a:endParaRPr lang="en-GB" dirty="0"/>
          </a:p>
          <a:p>
            <a:endParaRPr lang="en-GB" dirty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to bottom filling and bottom up filling</a:t>
            </a:r>
          </a:p>
        </p:txBody>
      </p:sp>
      <p:pic>
        <p:nvPicPr>
          <p:cNvPr id="5724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564904"/>
            <a:ext cx="2980292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24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2298716"/>
            <a:ext cx="3240360" cy="394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3233</TotalTime>
  <Words>312</Words>
  <Application>Microsoft Office PowerPoint</Application>
  <PresentationFormat>On-screen Show (4:3)</PresentationFormat>
  <Paragraphs>108</Paragraphs>
  <Slides>25</Slides>
  <Notes>1</Notes>
  <HiddenSlides>0</HiddenSlides>
  <MMClips>1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Times New Roman</vt:lpstr>
      <vt:lpstr>Default Design</vt:lpstr>
      <vt:lpstr>Custom Design</vt:lpstr>
      <vt:lpstr>CorelDRAW</vt:lpstr>
      <vt:lpstr>Diploma in Packaging Technology</vt:lpstr>
      <vt:lpstr>Overview</vt:lpstr>
      <vt:lpstr>Weights &amp; Measures</vt:lpstr>
      <vt:lpstr>TNE</vt:lpstr>
      <vt:lpstr>Declared Weights</vt:lpstr>
      <vt:lpstr>Product</vt:lpstr>
      <vt:lpstr>Liquid &amp; Paste filling</vt:lpstr>
      <vt:lpstr>Liquid Fillers </vt:lpstr>
      <vt:lpstr>Top to bottom filling and bottom up filling</vt:lpstr>
      <vt:lpstr>Gravity Fillers </vt:lpstr>
      <vt:lpstr>Vacuum Fillers</vt:lpstr>
      <vt:lpstr>Pressure Fillers </vt:lpstr>
      <vt:lpstr>Pressure and Gravity Fillers</vt:lpstr>
      <vt:lpstr>Piston Fillers </vt:lpstr>
      <vt:lpstr>Metering Pump</vt:lpstr>
      <vt:lpstr>Rotary or In Line Fillers </vt:lpstr>
      <vt:lpstr>Liquid fillers</vt:lpstr>
      <vt:lpstr>Recap Package Characteristics</vt:lpstr>
      <vt:lpstr>Fillers need to think about : </vt:lpstr>
      <vt:lpstr>Dry Filling </vt:lpstr>
      <vt:lpstr>Cup Filler: 1. Volume </vt:lpstr>
      <vt:lpstr>Auger Filler: 1. Volume </vt:lpstr>
      <vt:lpstr>Solids filling</vt:lpstr>
      <vt:lpstr>2. Weight Systems </vt:lpstr>
      <vt:lpstr>3. Counting Systems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T Duffy</dc:creator>
  <cp:lastModifiedBy>tony duffy</cp:lastModifiedBy>
  <cp:revision>116</cp:revision>
  <cp:lastPrinted>2020-01-21T20:52:12Z</cp:lastPrinted>
  <dcterms:created xsi:type="dcterms:W3CDTF">1996-09-30T18:28:10Z</dcterms:created>
  <dcterms:modified xsi:type="dcterms:W3CDTF">2024-03-22T13:27:35Z</dcterms:modified>
</cp:coreProperties>
</file>