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291" r:id="rId3"/>
    <p:sldId id="316" r:id="rId4"/>
    <p:sldId id="347" r:id="rId5"/>
    <p:sldId id="348" r:id="rId6"/>
    <p:sldId id="349" r:id="rId7"/>
    <p:sldId id="350" r:id="rId8"/>
    <p:sldId id="354" r:id="rId9"/>
    <p:sldId id="337" r:id="rId10"/>
    <p:sldId id="332" r:id="rId11"/>
    <p:sldId id="333" r:id="rId12"/>
    <p:sldId id="355" r:id="rId13"/>
    <p:sldId id="334" r:id="rId14"/>
    <p:sldId id="335" r:id="rId15"/>
    <p:sldId id="336" r:id="rId16"/>
    <p:sldId id="340" r:id="rId17"/>
    <p:sldId id="353" r:id="rId18"/>
    <p:sldId id="339" r:id="rId19"/>
    <p:sldId id="342" r:id="rId20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0929"/>
  </p:normalViewPr>
  <p:slideViewPr>
    <p:cSldViewPr>
      <p:cViewPr varScale="1">
        <p:scale>
          <a:sx n="93" d="100"/>
          <a:sy n="93" d="100"/>
        </p:scale>
        <p:origin x="67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5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Plastic Polymerisation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2024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4F1A52-F2E3-9D5D-12B9-67847E47C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27682"/>
              </p:ext>
            </p:extLst>
          </p:nvPr>
        </p:nvGraphicFramePr>
        <p:xfrm>
          <a:off x="4052466" y="143045"/>
          <a:ext cx="111072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5878709" imgH="3101612" progId="CorelDraw.Graphic.17">
                  <p:embed/>
                </p:oleObj>
              </mc:Choice>
              <mc:Fallback>
                <p:oleObj name="CorelDRAW" r:id="rId3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466" y="143045"/>
                        <a:ext cx="1110720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7A2EC-D55D-4AEC-93CA-6097D884D6EC}" type="slidenum">
              <a:rPr lang="en-GB"/>
              <a:pPr/>
              <a:t>1</a:t>
            </a:fld>
            <a:endParaRPr lang="en-GB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5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5800" y="136526"/>
            <a:ext cx="3310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Plastic Polymerisation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72436" y="191499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20F836-D7B0-4A8C-971D-D0E8B5FE0EA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04347699"/>
              </p:ext>
            </p:extLst>
          </p:nvPr>
        </p:nvGraphicFramePr>
        <p:xfrm>
          <a:off x="7269340" y="5943600"/>
          <a:ext cx="1277689" cy="67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6" imgW="5878709" imgH="3101612" progId="CorelDraw.Graphic.17">
                  <p:embed/>
                </p:oleObj>
              </mc:Choice>
              <mc:Fallback>
                <p:oleObj name="CorelDRAW" r:id="rId16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69340" y="5943600"/>
                        <a:ext cx="1277689" cy="67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kbZBw9HkwI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k3ahuqI1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x81Qisd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-nmbNvR6b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OBGC6SENhM" TargetMode="External"/><Relationship Id="rId2" Type="http://schemas.openxmlformats.org/officeDocument/2006/relationships/hyperlink" Target="https://www.youtube.com/watch?v=BHvHMGOqgo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Weqj83O7b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sJzSFVAnhk" TargetMode="External"/><Relationship Id="rId2" Type="http://schemas.openxmlformats.org/officeDocument/2006/relationships/hyperlink" Target="https://www.youtube.com/watch?v=tucH5cPfO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Diploma In Packaging Technology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Packaging Machinery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Vertical Form Fill Seal</a:t>
            </a:r>
          </a:p>
        </p:txBody>
      </p:sp>
      <p:pic>
        <p:nvPicPr>
          <p:cNvPr id="521219" name="Picture 3" descr="scan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27273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1220" name="Picture 4" descr="scan0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743200"/>
            <a:ext cx="45720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5A02-B911-065C-C029-BDE6F3E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98F64-993F-2715-1D15-253C3B74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2E3C-C485-D88C-37C4-C7E5D1D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93555-6202-2CF4-0381-DFB58DDFF3D4}"/>
              </a:ext>
            </a:extLst>
          </p:cNvPr>
          <p:cNvSpPr txBox="1"/>
          <p:nvPr/>
        </p:nvSpPr>
        <p:spPr>
          <a:xfrm>
            <a:off x="611560" y="2644170"/>
            <a:ext cx="7841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VFFS C95e + Double square bottom/top forming unit (single fold) + volumetric cup filler GDV60 - YouTube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Horizontal Form Fill Seal</a:t>
            </a:r>
          </a:p>
        </p:txBody>
      </p:sp>
      <p:pic>
        <p:nvPicPr>
          <p:cNvPr id="522243" name="Picture 3" descr="scan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4572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0E2FD7-B41A-47E1-B784-B926BE84CB7D}"/>
              </a:ext>
            </a:extLst>
          </p:cNvPr>
          <p:cNvSpPr/>
          <p:nvPr/>
        </p:nvSpPr>
        <p:spPr>
          <a:xfrm>
            <a:off x="6837512" y="3356992"/>
            <a:ext cx="1421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https://www.youtube.com/watch?v=1jnKSzZRaxc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C9F0A-4A54-68C7-806A-06DD776D163A}"/>
              </a:ext>
            </a:extLst>
          </p:cNvPr>
          <p:cNvSpPr txBox="1"/>
          <p:nvPr/>
        </p:nvSpPr>
        <p:spPr>
          <a:xfrm>
            <a:off x="539552" y="6170727"/>
            <a:ext cx="615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>
                <a:hlinkClick r:id="rId3"/>
              </a:rPr>
              <a:t>Doboy</a:t>
            </a:r>
            <a:r>
              <a:rPr lang="en-GB" sz="1100" dirty="0">
                <a:hlinkClick r:id="rId3"/>
              </a:rPr>
              <a:t>-Bosch Pack 101 Horizontal Flow Wrapper Demonstration (youtube.com)</a:t>
            </a:r>
            <a:endParaRPr lang="en-GB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Sachet Forming </a:t>
            </a:r>
          </a:p>
        </p:txBody>
      </p:sp>
      <p:pic>
        <p:nvPicPr>
          <p:cNvPr id="523267" name="Picture 3" descr="scan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3152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E47E22-40F1-3FE3-0D9B-FEA2C5F6DCDD}"/>
              </a:ext>
            </a:extLst>
          </p:cNvPr>
          <p:cNvSpPr txBox="1"/>
          <p:nvPr/>
        </p:nvSpPr>
        <p:spPr>
          <a:xfrm>
            <a:off x="899592" y="6237312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linkClick r:id="rId3"/>
              </a:rPr>
              <a:t>UltraClean</a:t>
            </a:r>
            <a:r>
              <a:rPr lang="en-GB" sz="1050" dirty="0">
                <a:hlinkClick r:id="rId3"/>
              </a:rPr>
              <a:t> Spouted Pouch FFS packaging machine LMS 124 (youtube.com)</a:t>
            </a:r>
            <a:endParaRPr lang="en-GB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Thermoform Fill Seal – Tray Seal</a:t>
            </a:r>
          </a:p>
        </p:txBody>
      </p:sp>
      <p:pic>
        <p:nvPicPr>
          <p:cNvPr id="524291" name="Picture 3" descr="scan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14563"/>
            <a:ext cx="5715000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AE21DC-6703-42A8-B31E-A48C33B70FBE}"/>
              </a:ext>
            </a:extLst>
          </p:cNvPr>
          <p:cNvSpPr/>
          <p:nvPr/>
        </p:nvSpPr>
        <p:spPr>
          <a:xfrm>
            <a:off x="539552" y="4941169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https://www.youtube.com/watch?v=O7bkAlAD-a4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239D-E89A-1582-26E0-F8CCB47517EA}"/>
              </a:ext>
            </a:extLst>
          </p:cNvPr>
          <p:cNvSpPr txBox="1"/>
          <p:nvPr/>
        </p:nvSpPr>
        <p:spPr>
          <a:xfrm>
            <a:off x="716267" y="602128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Flat Plate Blister Packing Machine - ALBLIS-II with Coated Tablets Feeding (youtube.com)</a:t>
            </a:r>
            <a:endParaRPr lang="en-GB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 Fill Seal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Heat Seals : Triangle </a:t>
            </a:r>
          </a:p>
          <a:p>
            <a:endParaRPr lang="en-GB" dirty="0"/>
          </a:p>
          <a:p>
            <a:r>
              <a:rPr lang="en-GB" dirty="0"/>
              <a:t>Material properties : Tensile, COEF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Roll Wrap</a:t>
            </a:r>
          </a:p>
        </p:txBody>
      </p:sp>
      <p:pic>
        <p:nvPicPr>
          <p:cNvPr id="542724" name="Picture 5" descr="GRT Illu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5118" r="8340"/>
          <a:stretch>
            <a:fillRect/>
          </a:stretch>
        </p:blipFill>
        <p:spPr>
          <a:xfrm>
            <a:off x="1331913" y="2066925"/>
            <a:ext cx="7056437" cy="3643313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Carton Filling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Automatic / manual erection</a:t>
            </a:r>
          </a:p>
          <a:p>
            <a:r>
              <a:rPr lang="en-GB"/>
              <a:t>Horizontal or vertical filling </a:t>
            </a:r>
          </a:p>
          <a:p>
            <a:r>
              <a:rPr lang="en-GB"/>
              <a:t>Carton sealing</a:t>
            </a:r>
          </a:p>
          <a:p>
            <a:pPr lvl="1">
              <a:buFontTx/>
              <a:buNone/>
            </a:pP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91055-96ED-BA42-2D80-6B0AB38911B4}"/>
              </a:ext>
            </a:extLst>
          </p:cNvPr>
          <p:cNvSpPr txBox="1"/>
          <p:nvPr/>
        </p:nvSpPr>
        <p:spPr>
          <a:xfrm>
            <a:off x="755576" y="4221088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linkClick r:id="rId2"/>
              </a:rPr>
              <a:t>Cartoning</a:t>
            </a:r>
            <a:r>
              <a:rPr lang="en-GB" sz="1050" dirty="0">
                <a:hlinkClick r:id="rId2"/>
              </a:rPr>
              <a:t> machine: automatic box packing machine, carton erecting, filling and sealing machine (youtube.com)</a:t>
            </a:r>
            <a:endParaRPr lang="en-GB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F60F-B1B2-DFF6-4B54-E1BE91B87894}"/>
              </a:ext>
            </a:extLst>
          </p:cNvPr>
          <p:cNvSpPr txBox="1"/>
          <p:nvPr/>
        </p:nvSpPr>
        <p:spPr>
          <a:xfrm>
            <a:off x="787287" y="481192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hlinkClick r:id="rId3"/>
              </a:rPr>
              <a:t>Glass bottles case packer </a:t>
            </a:r>
            <a:r>
              <a:rPr lang="en-GB" sz="1050" dirty="0" err="1">
                <a:hlinkClick r:id="rId3"/>
              </a:rPr>
              <a:t>Cermex</a:t>
            </a:r>
            <a:r>
              <a:rPr lang="en-GB" sz="1050" dirty="0">
                <a:hlinkClick r:id="rId3"/>
              </a:rPr>
              <a:t> </a:t>
            </a:r>
            <a:r>
              <a:rPr lang="en-GB" sz="1050" dirty="0" err="1">
                <a:hlinkClick r:id="rId3"/>
              </a:rPr>
              <a:t>FlexiPack</a:t>
            </a:r>
            <a:r>
              <a:rPr lang="en-GB" sz="1050" dirty="0">
                <a:hlinkClick r:id="rId3"/>
              </a:rPr>
              <a:t> | </a:t>
            </a:r>
            <a:r>
              <a:rPr lang="en-GB" sz="1050" dirty="0" err="1">
                <a:hlinkClick r:id="rId3"/>
              </a:rPr>
              <a:t>Sidel</a:t>
            </a:r>
            <a:r>
              <a:rPr lang="en-GB" sz="1050" dirty="0">
                <a:hlinkClick r:id="rId3"/>
              </a:rPr>
              <a:t> (youtube.com)</a:t>
            </a:r>
            <a:endParaRPr lang="en-GB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0CEBB-594A-3039-C18E-87DC24127DE0}"/>
              </a:ext>
            </a:extLst>
          </p:cNvPr>
          <p:cNvSpPr txBox="1"/>
          <p:nvPr/>
        </p:nvSpPr>
        <p:spPr>
          <a:xfrm>
            <a:off x="814573" y="5339662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hlinkClick r:id="rId4"/>
              </a:rPr>
              <a:t>WRAPAROUND CASE PACKER - 2021 - YouTube</a:t>
            </a:r>
            <a:endParaRPr lang="en-GB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Post Filling Operations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Packaging line machinery: </a:t>
            </a:r>
          </a:p>
          <a:p>
            <a:pPr>
              <a:buNone/>
            </a:pPr>
            <a:endParaRPr lang="en-GB" dirty="0"/>
          </a:p>
          <a:p>
            <a:pPr lvl="1">
              <a:buNone/>
            </a:pPr>
            <a:r>
              <a:rPr lang="en-GB" b="1" dirty="0"/>
              <a:t>Beginning</a:t>
            </a:r>
            <a:r>
              <a:rPr lang="en-GB" dirty="0"/>
              <a:t>: Handling, preparation</a:t>
            </a:r>
          </a:p>
          <a:p>
            <a:pPr lvl="1">
              <a:buNone/>
            </a:pPr>
            <a:r>
              <a:rPr lang="en-GB" b="1" dirty="0"/>
              <a:t>Middle</a:t>
            </a:r>
            <a:r>
              <a:rPr lang="en-GB" dirty="0"/>
              <a:t>: filling, closing</a:t>
            </a:r>
          </a:p>
          <a:p>
            <a:pPr lvl="1">
              <a:buNone/>
            </a:pPr>
            <a:r>
              <a:rPr lang="en-GB" b="1" dirty="0"/>
              <a:t>End</a:t>
            </a:r>
            <a:r>
              <a:rPr lang="en-GB" dirty="0"/>
              <a:t>: labelling, coding,   2</a:t>
            </a:r>
            <a:r>
              <a:rPr lang="en-GB" baseline="30000" dirty="0"/>
              <a:t>nd</a:t>
            </a:r>
            <a:r>
              <a:rPr lang="en-GB" dirty="0"/>
              <a:t> packaging, palletising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Packaging Supply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Quantity</a:t>
            </a:r>
          </a:p>
          <a:p>
            <a:r>
              <a:rPr lang="en-GB"/>
              <a:t>Quality</a:t>
            </a:r>
          </a:p>
          <a:p>
            <a:pPr lvl="1"/>
            <a:r>
              <a:rPr lang="en-GB"/>
              <a:t>Damage &amp; error free</a:t>
            </a:r>
          </a:p>
          <a:p>
            <a:r>
              <a:rPr lang="en-GB"/>
              <a:t>Traceability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Handling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Automatic or manual </a:t>
            </a:r>
          </a:p>
          <a:p>
            <a:pPr lvl="1"/>
            <a:r>
              <a:rPr lang="en-GB"/>
              <a:t>Consider size weight and uniformity of product</a:t>
            </a:r>
          </a:p>
          <a:p>
            <a:r>
              <a:rPr lang="en-GB"/>
              <a:t>Damage free</a:t>
            </a:r>
          </a:p>
          <a:p>
            <a:pPr lvl="1"/>
            <a:r>
              <a:rPr lang="en-GB"/>
              <a:t>Careful handling and storage</a:t>
            </a:r>
          </a:p>
          <a:p>
            <a:pPr lvl="1"/>
            <a:r>
              <a:rPr lang="en-GB"/>
              <a:t>Environmental, handling, storage, </a:t>
            </a:r>
          </a:p>
          <a:p>
            <a:pPr lvl="1"/>
            <a:r>
              <a:rPr lang="en-GB"/>
              <a:t>Board, film, containers, closures </a:t>
            </a:r>
          </a:p>
          <a:p>
            <a:pPr lvl="1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Conveying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Damage </a:t>
            </a:r>
          </a:p>
          <a:p>
            <a:r>
              <a:rPr lang="en-GB" dirty="0"/>
              <a:t>Blockage</a:t>
            </a:r>
          </a:p>
          <a:p>
            <a:endParaRPr lang="en-GB" sz="1100" dirty="0">
              <a:hlinkClick r:id="rId2"/>
            </a:endParaRPr>
          </a:p>
          <a:p>
            <a:endParaRPr lang="en-GB" sz="1100" dirty="0">
              <a:hlinkClick r:id="rId2"/>
            </a:endParaRPr>
          </a:p>
          <a:p>
            <a:endParaRPr lang="en-GB" sz="1100" dirty="0">
              <a:hlinkClick r:id="rId2"/>
            </a:endParaRPr>
          </a:p>
          <a:p>
            <a:pPr marL="0" indent="0">
              <a:buNone/>
            </a:pPr>
            <a:r>
              <a:rPr lang="en-GB" sz="1100" dirty="0">
                <a:hlinkClick r:id="rId2"/>
              </a:rPr>
              <a:t>138 PHS300 Fully Auto Bulk </a:t>
            </a:r>
            <a:r>
              <a:rPr lang="en-GB" sz="1100" dirty="0" err="1">
                <a:hlinkClick r:id="rId2"/>
              </a:rPr>
              <a:t>Depalletizer</a:t>
            </a:r>
            <a:r>
              <a:rPr lang="en-GB" sz="1100" dirty="0">
                <a:hlinkClick r:id="rId2"/>
              </a:rPr>
              <a:t> by www.phsinnovate.com (youtube.com)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BD401-781A-9EDE-C622-9AF6E8504D95}"/>
              </a:ext>
            </a:extLst>
          </p:cNvPr>
          <p:cNvSpPr txBox="1"/>
          <p:nvPr/>
        </p:nvSpPr>
        <p:spPr>
          <a:xfrm>
            <a:off x="683568" y="414908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Vibratory Bowl &amp; Linear feeder.wmv (youtube.com)</a:t>
            </a:r>
            <a:endParaRPr lang="en-GB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Inspection &amp; Cleaning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Cleaning</a:t>
            </a:r>
          </a:p>
          <a:p>
            <a:pPr lvl="1"/>
            <a:r>
              <a:rPr lang="en-GB"/>
              <a:t>Washing &amp; Drying, air cleaning, sterilization</a:t>
            </a:r>
          </a:p>
          <a:p>
            <a:r>
              <a:rPr lang="en-GB"/>
              <a:t>Inspection</a:t>
            </a:r>
          </a:p>
          <a:p>
            <a:pPr lvl="1"/>
            <a:r>
              <a:rPr lang="en-GB"/>
              <a:t>Manual or Automatic</a:t>
            </a:r>
          </a:p>
          <a:p>
            <a:pPr lvl="1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AB32-3C93-4F68-9C27-FB6CB555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525D-268E-4CD7-A675-F2C92116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Characteristics</a:t>
            </a:r>
          </a:p>
          <a:p>
            <a:r>
              <a:rPr lang="en-GB" dirty="0"/>
              <a:t>Metering of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9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Capping &amp; Closing 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Capping &amp; Closing </a:t>
            </a:r>
          </a:p>
          <a:p>
            <a:pPr lvl="1">
              <a:lnSpc>
                <a:spcPct val="90000"/>
              </a:lnSpc>
            </a:pPr>
            <a:r>
              <a:rPr lang="en-GB"/>
              <a:t>Crown cap, screw, induction heat seal, push on, ROPP, can seal</a:t>
            </a:r>
          </a:p>
          <a:p>
            <a:pPr lvl="1">
              <a:lnSpc>
                <a:spcPct val="90000"/>
              </a:lnSpc>
            </a:pPr>
            <a:r>
              <a:rPr lang="en-GB"/>
              <a:t>Orientation important therefore sorter important</a:t>
            </a:r>
          </a:p>
          <a:p>
            <a:pPr>
              <a:lnSpc>
                <a:spcPct val="90000"/>
              </a:lnSpc>
            </a:pPr>
            <a:r>
              <a:rPr lang="en-GB"/>
              <a:t>Heat Sealing </a:t>
            </a:r>
          </a:p>
          <a:p>
            <a:pPr>
              <a:lnSpc>
                <a:spcPct val="90000"/>
              </a:lnSpc>
            </a:pPr>
            <a:r>
              <a:rPr lang="en-GB"/>
              <a:t>Adhesive </a:t>
            </a:r>
          </a:p>
          <a:p>
            <a:pPr lvl="1">
              <a:lnSpc>
                <a:spcPct val="90000"/>
              </a:lnSpc>
            </a:pPr>
            <a:r>
              <a:rPr lang="en-GB"/>
              <a:t>Hot melts, self adhesive, starch, casein cold seal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 Fill Seal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Packs formed at point of packaging </a:t>
            </a:r>
          </a:p>
          <a:p>
            <a:pPr lvl="1"/>
            <a:r>
              <a:rPr lang="en-GB"/>
              <a:t>Vertical form fill seal</a:t>
            </a:r>
          </a:p>
          <a:p>
            <a:pPr lvl="1"/>
            <a:r>
              <a:rPr lang="en-GB"/>
              <a:t>Horizontal form fill seal (flow wrapper)</a:t>
            </a:r>
          </a:p>
          <a:p>
            <a:pPr lvl="1"/>
            <a:r>
              <a:rPr lang="en-GB"/>
              <a:t>Sachet forming </a:t>
            </a:r>
          </a:p>
          <a:p>
            <a:pPr lvl="1"/>
            <a:r>
              <a:rPr lang="en-GB"/>
              <a:t>Thermoforming fill seal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370</Words>
  <Application>Microsoft Office PowerPoint</Application>
  <PresentationFormat>On-screen Show (4:3)</PresentationFormat>
  <Paragraphs>75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Default Design</vt:lpstr>
      <vt:lpstr>Custom Design</vt:lpstr>
      <vt:lpstr>CorelDRAW</vt:lpstr>
      <vt:lpstr>Diploma In Packaging Technology </vt:lpstr>
      <vt:lpstr>Overview</vt:lpstr>
      <vt:lpstr>Packaging Supply</vt:lpstr>
      <vt:lpstr>Handling</vt:lpstr>
      <vt:lpstr>Conveying</vt:lpstr>
      <vt:lpstr>Inspection &amp; Cleaning</vt:lpstr>
      <vt:lpstr>Filling Equipment</vt:lpstr>
      <vt:lpstr>Capping &amp; Closing </vt:lpstr>
      <vt:lpstr>Form Fill Seal</vt:lpstr>
      <vt:lpstr>Vertical Form Fill Seal</vt:lpstr>
      <vt:lpstr>PowerPoint Presentation</vt:lpstr>
      <vt:lpstr>Horizontal Form Fill Seal</vt:lpstr>
      <vt:lpstr>Sachet Forming </vt:lpstr>
      <vt:lpstr>Thermoform Fill Seal – Tray Seal</vt:lpstr>
      <vt:lpstr>Form Fill Seal</vt:lpstr>
      <vt:lpstr>Roll Wrap</vt:lpstr>
      <vt:lpstr>Carton Filling </vt:lpstr>
      <vt:lpstr>Post Filling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117</cp:revision>
  <cp:lastPrinted>2020-01-21T20:52:12Z</cp:lastPrinted>
  <dcterms:created xsi:type="dcterms:W3CDTF">1996-09-30T18:28:10Z</dcterms:created>
  <dcterms:modified xsi:type="dcterms:W3CDTF">2024-03-22T22:48:32Z</dcterms:modified>
</cp:coreProperties>
</file>