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2"/>
  </p:notesMasterIdLst>
  <p:handoutMasterIdLst>
    <p:handoutMasterId r:id="rId53"/>
  </p:handoutMasterIdLst>
  <p:sldIdLst>
    <p:sldId id="485" r:id="rId3"/>
    <p:sldId id="486" r:id="rId4"/>
    <p:sldId id="488" r:id="rId5"/>
    <p:sldId id="538" r:id="rId6"/>
    <p:sldId id="539" r:id="rId7"/>
    <p:sldId id="540" r:id="rId8"/>
    <p:sldId id="490" r:id="rId9"/>
    <p:sldId id="491" r:id="rId10"/>
    <p:sldId id="492" r:id="rId11"/>
    <p:sldId id="493" r:id="rId12"/>
    <p:sldId id="494" r:id="rId13"/>
    <p:sldId id="534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35" r:id="rId22"/>
    <p:sldId id="503" r:id="rId23"/>
    <p:sldId id="504" r:id="rId24"/>
    <p:sldId id="505" r:id="rId25"/>
    <p:sldId id="507" r:id="rId26"/>
    <p:sldId id="508" r:id="rId27"/>
    <p:sldId id="509" r:id="rId28"/>
    <p:sldId id="510" r:id="rId29"/>
    <p:sldId id="511" r:id="rId30"/>
    <p:sldId id="536" r:id="rId31"/>
    <p:sldId id="537" r:id="rId32"/>
    <p:sldId id="520" r:id="rId33"/>
    <p:sldId id="514" r:id="rId34"/>
    <p:sldId id="515" r:id="rId35"/>
    <p:sldId id="513" r:id="rId36"/>
    <p:sldId id="516" r:id="rId37"/>
    <p:sldId id="517" r:id="rId38"/>
    <p:sldId id="519" r:id="rId39"/>
    <p:sldId id="521" r:id="rId40"/>
    <p:sldId id="522" r:id="rId41"/>
    <p:sldId id="523" r:id="rId42"/>
    <p:sldId id="524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4" autoAdjust="0"/>
    <p:restoredTop sz="90929"/>
  </p:normalViewPr>
  <p:slideViewPr>
    <p:cSldViewPr>
      <p:cViewPr varScale="1">
        <p:scale>
          <a:sx n="85" d="100"/>
          <a:sy n="85" d="100"/>
        </p:scale>
        <p:origin x="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Plastic Polymerisation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2024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4F1A52-F2E3-9D5D-12B9-67847E47C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27682"/>
              </p:ext>
            </p:extLst>
          </p:nvPr>
        </p:nvGraphicFramePr>
        <p:xfrm>
          <a:off x="4052466" y="143045"/>
          <a:ext cx="111072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5878709" imgH="3101612" progId="CorelDraw.Graphic.17">
                  <p:embed/>
                </p:oleObj>
              </mc:Choice>
              <mc:Fallback>
                <p:oleObj name="CorelDRAW" r:id="rId3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466" y="143045"/>
                        <a:ext cx="1110720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Introduction</a:t>
            </a:r>
          </a:p>
          <a:p>
            <a:endParaRPr lang="en-GB" altLang="en-US"/>
          </a:p>
          <a:p>
            <a:r>
              <a:rPr lang="en-GB" altLang="en-US"/>
              <a:t>Welcome</a:t>
            </a:r>
          </a:p>
          <a:p>
            <a:endParaRPr lang="en-GB" altLang="en-US"/>
          </a:p>
          <a:p>
            <a:r>
              <a:rPr lang="en-GB" altLang="en-US"/>
              <a:t>Background to FPC</a:t>
            </a:r>
          </a:p>
          <a:p>
            <a:endParaRPr lang="en-GB" altLang="en-US"/>
          </a:p>
          <a:p>
            <a:r>
              <a:rPr lang="en-GB" altLang="en-US"/>
              <a:t>Important contribution to the food industry</a:t>
            </a:r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7859-F86C-46B2-A017-665AA03D476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0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DFF3DD-33D6-4F02-A51C-96E8138B822E}" type="slidenum">
              <a:rPr lang="en-GB" altLang="en-US" sz="1200"/>
              <a:pPr/>
              <a:t>22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31406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2209800"/>
            <a:ext cx="7772400" cy="36576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71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5800" y="136526"/>
            <a:ext cx="3310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Plastic Polymerisation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72436" y="191499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20F836-D7B0-4A8C-971D-D0E8B5FE0EA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04347699"/>
              </p:ext>
            </p:extLst>
          </p:nvPr>
        </p:nvGraphicFramePr>
        <p:xfrm>
          <a:off x="7269340" y="5943600"/>
          <a:ext cx="1277689" cy="67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7" imgW="5878709" imgH="3101612" progId="CorelDraw.Graphic.17">
                  <p:embed/>
                </p:oleObj>
              </mc:Choice>
              <mc:Fallback>
                <p:oleObj name="CorelDRAW" r:id="rId17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69340" y="5943600"/>
                        <a:ext cx="1277689" cy="67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iEzlDLlcu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ny-duffy@outlook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14DmSBuAQ" TargetMode="External"/><Relationship Id="rId2" Type="http://schemas.openxmlformats.org/officeDocument/2006/relationships/hyperlink" Target="https://www.youtube.com/watch?v=HiEzlDLlcu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uL8y-_kCo0" TargetMode="External"/><Relationship Id="rId2" Type="http://schemas.openxmlformats.org/officeDocument/2006/relationships/hyperlink" Target="https://www.youtube.com/watch?v=O_-rINqV3J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PYMWUz7TC3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/>
              <a:t>Plastic Packaging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Plastic Polymerisation</a:t>
            </a:r>
          </a:p>
        </p:txBody>
      </p:sp>
    </p:spTree>
    <p:extLst>
      <p:ext uri="{BB962C8B-B14F-4D97-AF65-F5344CB8AC3E}">
        <p14:creationId xmlns:p14="http://schemas.microsoft.com/office/powerpoint/2010/main" val="4591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Alkenes (</a:t>
            </a:r>
            <a:r>
              <a:rPr lang="en-GB" altLang="en-US" sz="2400"/>
              <a:t>containing double carbon bonds</a:t>
            </a:r>
            <a:r>
              <a:rPr lang="en-GB" altLang="en-US"/>
              <a:t>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Ethylene 	C</a:t>
            </a:r>
            <a:r>
              <a:rPr lang="en-GB" altLang="en-US" baseline="-25000"/>
              <a:t>2</a:t>
            </a:r>
            <a:r>
              <a:rPr lang="en-GB" altLang="en-US"/>
              <a:t>H</a:t>
            </a:r>
            <a:r>
              <a:rPr lang="en-GB" altLang="en-US" baseline="-25000"/>
              <a:t>4</a:t>
            </a:r>
          </a:p>
          <a:p>
            <a:r>
              <a:rPr lang="en-GB" altLang="en-US"/>
              <a:t>Propylene	C</a:t>
            </a:r>
            <a:r>
              <a:rPr lang="en-GB" altLang="en-US" baseline="-25000"/>
              <a:t>2</a:t>
            </a:r>
            <a:r>
              <a:rPr lang="en-GB" altLang="en-US"/>
              <a:t>H</a:t>
            </a:r>
            <a:r>
              <a:rPr lang="en-GB" altLang="en-US" baseline="-25000"/>
              <a:t>2</a:t>
            </a:r>
            <a:r>
              <a:rPr lang="en-GB" altLang="en-US"/>
              <a:t>CH</a:t>
            </a:r>
            <a:r>
              <a:rPr lang="en-GB" altLang="en-US" baseline="-25000"/>
              <a:t>3</a:t>
            </a:r>
          </a:p>
        </p:txBody>
      </p:sp>
      <p:pic>
        <p:nvPicPr>
          <p:cNvPr id="11268" name="Picture 5" descr="http://www.daviddarling.info/images/alken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860800"/>
            <a:ext cx="42481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06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Monomers &amp; Polymers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09800" y="2209800"/>
          <a:ext cx="4852988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5591160" imgH="3988800" progId="">
                  <p:embed/>
                </p:oleObj>
              </mc:Choice>
              <mc:Fallback>
                <p:oleObj name="CorelDRAW" r:id="rId2" imgW="5591160" imgH="3988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4852988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50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Polymerisation Processes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radical addition polymerisation </a:t>
            </a:r>
            <a:endParaRPr lang="en-GB" u="sng" dirty="0"/>
          </a:p>
          <a:p>
            <a:r>
              <a:rPr lang="en-GB" dirty="0"/>
              <a:t>Coordination addition polymerisation</a:t>
            </a:r>
          </a:p>
          <a:p>
            <a:r>
              <a:rPr lang="en-GB" dirty="0"/>
              <a:t>Condensation polymerisation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43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Addition Polymerisation </a:t>
            </a:r>
          </a:p>
        </p:txBody>
      </p:sp>
      <p:pic>
        <p:nvPicPr>
          <p:cNvPr id="13315" name="Picture 2" descr="C:\Users\1131886\Desktop\15Polymerisation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732088"/>
            <a:ext cx="7772400" cy="2613025"/>
          </a:xfrm>
          <a:noFill/>
        </p:spPr>
      </p:pic>
    </p:spTree>
    <p:extLst>
      <p:ext uri="{BB962C8B-B14F-4D97-AF65-F5344CB8AC3E}">
        <p14:creationId xmlns:p14="http://schemas.microsoft.com/office/powerpoint/2010/main" val="53226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Free radical initiation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Free radical: molecule fragment with unpaired electron</a:t>
            </a:r>
          </a:p>
          <a:p>
            <a:pPr lvl="1"/>
            <a:r>
              <a:rPr lang="en-GB" altLang="en-US"/>
              <a:t>E.g. Peroxides R-O-O-R </a:t>
            </a:r>
          </a:p>
          <a:p>
            <a:pPr lvl="1"/>
            <a:r>
              <a:rPr lang="en-GB" altLang="en-US"/>
              <a:t>Split into two free radicals R-O* *O-R</a:t>
            </a:r>
          </a:p>
          <a:p>
            <a:pPr lvl="1"/>
            <a:r>
              <a:rPr lang="en-GB" altLang="en-US"/>
              <a:t>Free radicals are reactive and will easily pair with other molecules</a:t>
            </a:r>
          </a:p>
        </p:txBody>
      </p:sp>
    </p:spTree>
    <p:extLst>
      <p:ext uri="{BB962C8B-B14F-4D97-AF65-F5344CB8AC3E}">
        <p14:creationId xmlns:p14="http://schemas.microsoft.com/office/powerpoint/2010/main" val="237328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Initiation and Propagation</a:t>
            </a:r>
          </a:p>
        </p:txBody>
      </p:sp>
      <p:pic>
        <p:nvPicPr>
          <p:cNvPr id="15363" name="Picture 2" descr="C:\Users\1131886\Desktop\addition-polymerisation-249%20-%204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492375"/>
            <a:ext cx="6848475" cy="3168650"/>
          </a:xfrm>
          <a:noFill/>
        </p:spPr>
      </p:pic>
    </p:spTree>
    <p:extLst>
      <p:ext uri="{BB962C8B-B14F-4D97-AF65-F5344CB8AC3E}">
        <p14:creationId xmlns:p14="http://schemas.microsoft.com/office/powerpoint/2010/main" val="188729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Process termination</a:t>
            </a:r>
          </a:p>
        </p:txBody>
      </p:sp>
      <p:pic>
        <p:nvPicPr>
          <p:cNvPr id="16387" name="Picture 2" descr="C:\Users\1131886\Desktop\radterm[1]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492375"/>
            <a:ext cx="8191500" cy="3470275"/>
          </a:xfrm>
          <a:noFill/>
        </p:spPr>
      </p:pic>
    </p:spTree>
    <p:extLst>
      <p:ext uri="{BB962C8B-B14F-4D97-AF65-F5344CB8AC3E}">
        <p14:creationId xmlns:p14="http://schemas.microsoft.com/office/powerpoint/2010/main" val="149980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Coordination Initiation </a:t>
            </a:r>
            <a:br>
              <a:rPr lang="en-GB" altLang="en-US"/>
            </a:br>
            <a:r>
              <a:rPr lang="en-GB" altLang="en-US" sz="2800"/>
              <a:t>Ziegler Natta or metallocene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Catalysts (and co catalysts)provide reactive sites</a:t>
            </a:r>
          </a:p>
          <a:p>
            <a:pPr lvl="1"/>
            <a:r>
              <a:rPr lang="en-GB" altLang="en-US" dirty="0"/>
              <a:t>Titanium based</a:t>
            </a:r>
          </a:p>
          <a:p>
            <a:r>
              <a:rPr lang="en-GB" altLang="en-US" dirty="0"/>
              <a:t>Reactions take place on the surface of the catalyst 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786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Propagation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Additional monomers attach themselves between the reaction site and the attached molecules.  </a:t>
            </a:r>
          </a:p>
          <a:p>
            <a:r>
              <a:rPr lang="en-GB" altLang="en-US" dirty="0"/>
              <a:t>Process continues for a large number of molecules forming long chains.  </a:t>
            </a:r>
          </a:p>
          <a:p>
            <a:r>
              <a:rPr lang="en-GB" altLang="en-US" dirty="0"/>
              <a:t>Can control arrangement of monomers</a:t>
            </a:r>
          </a:p>
        </p:txBody>
      </p:sp>
    </p:spTree>
    <p:extLst>
      <p:ext uri="{BB962C8B-B14F-4D97-AF65-F5344CB8AC3E}">
        <p14:creationId xmlns:p14="http://schemas.microsoft.com/office/powerpoint/2010/main" val="22427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Termination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Polymer chin becomes detached from catalyst and is no longer reactive. </a:t>
            </a:r>
          </a:p>
        </p:txBody>
      </p:sp>
    </p:spTree>
    <p:extLst>
      <p:ext uri="{BB962C8B-B14F-4D97-AF65-F5344CB8AC3E}">
        <p14:creationId xmlns:p14="http://schemas.microsoft.com/office/powerpoint/2010/main" val="222851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Tony Duffy</a:t>
            </a:r>
          </a:p>
          <a:p>
            <a:pPr marL="0" indent="0">
              <a:buNone/>
            </a:pP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tony-duffy@outlook.com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++44(0)7526497265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Polymerisation Processes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Free radical addition polymerisation </a:t>
            </a:r>
            <a:endParaRPr lang="en-GB" dirty="0"/>
          </a:p>
          <a:p>
            <a:r>
              <a:rPr lang="en-GB" dirty="0"/>
              <a:t>Coordination addition polymerisation</a:t>
            </a:r>
          </a:p>
          <a:p>
            <a:r>
              <a:rPr lang="en-GB" dirty="0">
                <a:hlinkClick r:id="rId3"/>
              </a:rPr>
              <a:t>Condensation polymerisation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7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Condensation Polymerisation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Reacts two monomers</a:t>
            </a:r>
          </a:p>
          <a:p>
            <a:r>
              <a:rPr lang="en-GB" altLang="en-US" dirty="0"/>
              <a:t>Monomers have functional groups</a:t>
            </a:r>
          </a:p>
          <a:p>
            <a:pPr lvl="1"/>
            <a:r>
              <a:rPr lang="en-GB" altLang="en-US" dirty="0"/>
              <a:t>acids, alcohol, amine</a:t>
            </a:r>
          </a:p>
          <a:p>
            <a:r>
              <a:rPr lang="en-GB" altLang="en-US" dirty="0"/>
              <a:t>Have 2 or more reactive sites</a:t>
            </a:r>
          </a:p>
          <a:p>
            <a:r>
              <a:rPr lang="en-GB" altLang="en-US" dirty="0"/>
              <a:t>Monomers join and release a small molecule often water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301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Nylon</a:t>
            </a:r>
          </a:p>
        </p:txBody>
      </p:sp>
      <p:pic>
        <p:nvPicPr>
          <p:cNvPr id="22531" name="Picture 2" descr="C:\Users\Tony\Desktop\Nyloneqn[1]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" y="3284538"/>
            <a:ext cx="8380413" cy="1158875"/>
          </a:xfrm>
          <a:noFill/>
        </p:spPr>
      </p:pic>
    </p:spTree>
    <p:extLst>
      <p:ext uri="{BB962C8B-B14F-4D97-AF65-F5344CB8AC3E}">
        <p14:creationId xmlns:p14="http://schemas.microsoft.com/office/powerpoint/2010/main" val="31423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PET</a:t>
            </a:r>
          </a:p>
        </p:txBody>
      </p:sp>
      <p:pic>
        <p:nvPicPr>
          <p:cNvPr id="23555" name="Picture 2" descr="C:\Users\Tony\Desktop\PETeqn[1]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238" y="3429000"/>
            <a:ext cx="8755062" cy="942975"/>
          </a:xfrm>
          <a:noFill/>
        </p:spPr>
      </p:pic>
    </p:spTree>
    <p:extLst>
      <p:ext uri="{BB962C8B-B14F-4D97-AF65-F5344CB8AC3E}">
        <p14:creationId xmlns:p14="http://schemas.microsoft.com/office/powerpoint/2010/main" val="30253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hlinkClick r:id="rId2"/>
              </a:rPr>
              <a:t>Cross Linking</a:t>
            </a:r>
            <a:endParaRPr lang="en-GB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Some monomers have three or more reactive sites.</a:t>
            </a:r>
          </a:p>
          <a:p>
            <a:r>
              <a:rPr lang="en-GB" altLang="en-US" dirty="0"/>
              <a:t>Polymer chains can bond to reactive sites joining chains together.</a:t>
            </a:r>
          </a:p>
          <a:p>
            <a:r>
              <a:rPr lang="en-GB" altLang="en-US" dirty="0"/>
              <a:t>Polymer chains can form a network of inter-linked chains.</a:t>
            </a:r>
          </a:p>
          <a:p>
            <a:r>
              <a:rPr lang="en-GB" altLang="en-US" dirty="0"/>
              <a:t>Usually thermoset </a:t>
            </a:r>
            <a:r>
              <a:rPr lang="en-GB" altLang="en-US" dirty="0" err="1"/>
              <a:t>plastics</a:t>
            </a:r>
            <a:r>
              <a:rPr lang="en-GB" dirty="0" err="1">
                <a:hlinkClick r:id="rId3"/>
              </a:rPr>
              <a:t>Crosslinking</a:t>
            </a:r>
            <a:r>
              <a:rPr lang="en-GB" dirty="0">
                <a:hlinkClick r:id="rId3"/>
              </a:rPr>
              <a:t> polymers with organic peroxides (youtube.com)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148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Plastic types</a:t>
            </a:r>
          </a:p>
        </p:txBody>
      </p:sp>
      <p:graphicFrame>
        <p:nvGraphicFramePr>
          <p:cNvPr id="307203" name="Object 3">
            <a:hlinkClick r:id="" action="ppaction://ole?verb=0"/>
          </p:cNvPr>
          <p:cNvGraphicFramePr>
            <a:graphicFrameLocks noGrp="1"/>
          </p:cNvGraphicFramePr>
          <p:nvPr>
            <p:ph type="dgm" idx="1"/>
          </p:nvPr>
        </p:nvGraphicFramePr>
        <p:xfrm>
          <a:off x="609600" y="2093913"/>
          <a:ext cx="80010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 Chart" r:id="rId2" imgW="7702200" imgH="3555720" progId="">
                  <p:embed followColorScheme="full"/>
                </p:oleObj>
              </mc:Choice>
              <mc:Fallback>
                <p:oleObj name="MS Org Chart" r:id="rId2" imgW="7702200" imgH="3555720" progId="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3913"/>
                        <a:ext cx="80010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627305"/>
      </p:ext>
    </p:extLst>
  </p:cSld>
  <p:clrMapOvr>
    <a:masterClrMapping/>
  </p:clrMapOvr>
  <p:transition spd="slow"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types</a:t>
            </a:r>
            <a:br>
              <a:rPr lang="en-GB" dirty="0"/>
            </a:br>
            <a:r>
              <a:rPr lang="en-GB" dirty="0"/>
              <a:t>Thermoplastics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molecules </a:t>
            </a:r>
          </a:p>
          <a:p>
            <a:r>
              <a:rPr lang="en-GB" dirty="0"/>
              <a:t>Often carbon backbone</a:t>
            </a:r>
          </a:p>
          <a:p>
            <a:r>
              <a:rPr lang="en-GB" dirty="0"/>
              <a:t>Independent polymer chains</a:t>
            </a:r>
          </a:p>
          <a:p>
            <a:r>
              <a:rPr lang="en-GB" dirty="0"/>
              <a:t>Softens on heating </a:t>
            </a:r>
          </a:p>
          <a:p>
            <a:r>
              <a:rPr lang="en-GB" dirty="0"/>
              <a:t>All common packaging plastics</a:t>
            </a:r>
          </a:p>
          <a:p>
            <a:pPr lvl="1"/>
            <a:r>
              <a:rPr lang="en-GB" dirty="0"/>
              <a:t>PE, PS, PP, PVC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67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Types</a:t>
            </a:r>
            <a:br>
              <a:rPr lang="en-GB" dirty="0"/>
            </a:br>
            <a:r>
              <a:rPr lang="en-GB" dirty="0" err="1"/>
              <a:t>Thermoset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Polymer chains are cross linked (bonded)</a:t>
            </a:r>
          </a:p>
          <a:p>
            <a:r>
              <a:rPr lang="en-GB" dirty="0"/>
              <a:t>Once polymerised shape is permanent</a:t>
            </a:r>
          </a:p>
          <a:p>
            <a:r>
              <a:rPr lang="en-GB" dirty="0"/>
              <a:t>Will not soften with heat</a:t>
            </a:r>
          </a:p>
          <a:p>
            <a:r>
              <a:rPr lang="en-GB" dirty="0"/>
              <a:t>Includes 	</a:t>
            </a:r>
          </a:p>
          <a:p>
            <a:pPr lvl="1"/>
            <a:r>
              <a:rPr lang="en-GB" dirty="0"/>
              <a:t>Epoxies, </a:t>
            </a:r>
            <a:r>
              <a:rPr lang="en-GB" dirty="0" err="1"/>
              <a:t>uera</a:t>
            </a:r>
            <a:r>
              <a:rPr lang="en-GB" dirty="0"/>
              <a:t> </a:t>
            </a:r>
            <a:r>
              <a:rPr lang="en-GB" dirty="0" err="1"/>
              <a:t>formaldhyde</a:t>
            </a:r>
            <a:r>
              <a:rPr lang="en-GB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89731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Types</a:t>
            </a:r>
            <a:br>
              <a:rPr lang="en-GB" dirty="0"/>
            </a:br>
            <a:r>
              <a:rPr lang="en-GB" dirty="0"/>
              <a:t>Thermoplastic </a:t>
            </a:r>
            <a:r>
              <a:rPr lang="en-GB" dirty="0" err="1"/>
              <a:t>Elastomers</a:t>
            </a:r>
            <a:r>
              <a:rPr lang="en-GB" dirty="0"/>
              <a:t> (TPE)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Rubbery Thermoplastics materials</a:t>
            </a:r>
          </a:p>
          <a:p>
            <a:r>
              <a:rPr lang="en-GB" dirty="0"/>
              <a:t>Blends or copolymers</a:t>
            </a:r>
          </a:p>
          <a:p>
            <a:r>
              <a:rPr lang="en-GB" dirty="0"/>
              <a:t>Advantages of thermoplastics</a:t>
            </a:r>
          </a:p>
          <a:p>
            <a:r>
              <a:rPr lang="en-GB" dirty="0"/>
              <a:t>Feel of </a:t>
            </a:r>
            <a:r>
              <a:rPr lang="en-GB" dirty="0" err="1"/>
              <a:t>thermoset</a:t>
            </a:r>
            <a:r>
              <a:rPr lang="en-GB" dirty="0"/>
              <a:t> </a:t>
            </a:r>
            <a:r>
              <a:rPr lang="en-GB" dirty="0" err="1"/>
              <a:t>elastomers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Styrene co-polymers</a:t>
            </a:r>
          </a:p>
          <a:p>
            <a:pPr lvl="1"/>
            <a:r>
              <a:rPr lang="en-GB" dirty="0"/>
              <a:t>Thermoplastic </a:t>
            </a:r>
            <a:r>
              <a:rPr lang="en-GB" dirty="0" err="1"/>
              <a:t>copolyester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358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2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Plastic &amp; Polymers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Plastic: Easily shaped or moulded</a:t>
            </a:r>
          </a:p>
          <a:p>
            <a:pPr lvl="1"/>
            <a:r>
              <a:rPr lang="en-GB" altLang="en-US" sz="2400" dirty="0"/>
              <a:t>Polymer: Poly (many) </a:t>
            </a:r>
            <a:r>
              <a:rPr lang="en-GB" altLang="en-US" sz="2400" dirty="0" err="1"/>
              <a:t>mer</a:t>
            </a:r>
            <a:r>
              <a:rPr lang="en-GB" altLang="en-US" sz="2400" dirty="0"/>
              <a:t> (parts)</a:t>
            </a:r>
          </a:p>
          <a:p>
            <a:pPr lvl="1"/>
            <a:r>
              <a:rPr lang="en-GB" altLang="en-US" sz="2400" dirty="0"/>
              <a:t>Monomer: Mono (one) </a:t>
            </a:r>
            <a:r>
              <a:rPr lang="en-GB" altLang="en-US" sz="2400" dirty="0" err="1"/>
              <a:t>mer</a:t>
            </a:r>
            <a:r>
              <a:rPr lang="en-GB" altLang="en-US" sz="2400" dirty="0"/>
              <a:t> (part) </a:t>
            </a:r>
            <a:endParaRPr lang="en-GB" altLang="en-US" sz="2800" dirty="0"/>
          </a:p>
          <a:p>
            <a:r>
              <a:rPr lang="en-GB" altLang="en-US" sz="2800" dirty="0"/>
              <a:t>Natural include cellulose, rubber, starch</a:t>
            </a:r>
          </a:p>
          <a:p>
            <a:r>
              <a:rPr lang="en-GB" altLang="en-US" sz="2800" dirty="0"/>
              <a:t>Synthetic include most common plastics</a:t>
            </a:r>
          </a:p>
          <a:p>
            <a:pPr lvl="1"/>
            <a:r>
              <a:rPr lang="en-GB" altLang="en-US" dirty="0"/>
              <a:t>Derived from crude oil/gas</a:t>
            </a:r>
          </a:p>
          <a:p>
            <a:pPr lvl="1"/>
            <a:r>
              <a:rPr lang="en-GB" altLang="en-US" dirty="0"/>
              <a:t>Bio-based</a:t>
            </a:r>
          </a:p>
          <a:p>
            <a:pPr marL="457200" lvl="1" indent="0">
              <a:buNone/>
            </a:pPr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4808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of Polymers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Monomer </a:t>
            </a:r>
          </a:p>
          <a:p>
            <a:r>
              <a:rPr lang="en-GB" sz="2400" dirty="0"/>
              <a:t>Molecular weight / distribution</a:t>
            </a:r>
          </a:p>
          <a:p>
            <a:r>
              <a:rPr lang="en-GB" sz="2400" dirty="0"/>
              <a:t>Co Polymerisation</a:t>
            </a:r>
          </a:p>
          <a:p>
            <a:r>
              <a:rPr lang="en-GB" sz="2400" dirty="0" err="1"/>
              <a:t>Tacticity</a:t>
            </a:r>
            <a:r>
              <a:rPr lang="en-GB" sz="2400" dirty="0"/>
              <a:t> </a:t>
            </a:r>
          </a:p>
          <a:p>
            <a:r>
              <a:rPr lang="en-GB" sz="2400" dirty="0"/>
              <a:t>Chain Branching</a:t>
            </a:r>
          </a:p>
          <a:p>
            <a:r>
              <a:rPr lang="en-GB" sz="2400" dirty="0"/>
              <a:t>Polarity</a:t>
            </a:r>
          </a:p>
          <a:p>
            <a:r>
              <a:rPr lang="en-GB" sz="2400" dirty="0"/>
              <a:t>Crystallinity</a:t>
            </a:r>
          </a:p>
          <a:p>
            <a:r>
              <a:rPr lang="en-GB" sz="2400" dirty="0"/>
              <a:t>Orientation</a:t>
            </a: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57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Polymer properties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11188" y="2205038"/>
            <a:ext cx="7772400" cy="3657600"/>
          </a:xfrm>
        </p:spPr>
        <p:txBody>
          <a:bodyPr/>
          <a:lstStyle/>
          <a:p>
            <a:r>
              <a:rPr lang="en-GB" altLang="en-US" sz="2400"/>
              <a:t>Monomer</a:t>
            </a:r>
          </a:p>
          <a:p>
            <a:r>
              <a:rPr lang="en-GB" altLang="en-US" sz="2400"/>
              <a:t>Polyethylene		C</a:t>
            </a:r>
            <a:r>
              <a:rPr lang="en-GB" altLang="en-US" sz="2400" baseline="-25000"/>
              <a:t>2</a:t>
            </a:r>
            <a:r>
              <a:rPr lang="en-GB" altLang="en-US" sz="2400"/>
              <a:t>H</a:t>
            </a:r>
            <a:r>
              <a:rPr lang="en-GB" altLang="en-US" sz="2400" baseline="-25000"/>
              <a:t>4</a:t>
            </a:r>
          </a:p>
          <a:p>
            <a:r>
              <a:rPr lang="en-GB" altLang="en-US" sz="2400"/>
              <a:t>Polyvinyl chloride		C</a:t>
            </a:r>
            <a:r>
              <a:rPr lang="en-GB" altLang="en-US" sz="2400" baseline="-25000"/>
              <a:t>2</a:t>
            </a:r>
            <a:r>
              <a:rPr lang="en-GB" altLang="en-US" sz="2400"/>
              <a:t>H</a:t>
            </a:r>
            <a:r>
              <a:rPr lang="en-GB" altLang="en-US" sz="2400" baseline="-25000"/>
              <a:t>3</a:t>
            </a:r>
            <a:r>
              <a:rPr lang="en-GB" altLang="en-US" sz="2400"/>
              <a:t>Cl</a:t>
            </a:r>
          </a:p>
          <a:p>
            <a:r>
              <a:rPr lang="en-GB" altLang="en-US" sz="2400"/>
              <a:t>Polyvinylidene chloride	C</a:t>
            </a:r>
            <a:r>
              <a:rPr lang="en-GB" altLang="en-US" sz="2400" baseline="-25000"/>
              <a:t>2</a:t>
            </a:r>
            <a:r>
              <a:rPr lang="en-GB" altLang="en-US" sz="2400"/>
              <a:t>H</a:t>
            </a:r>
            <a:r>
              <a:rPr lang="en-GB" altLang="en-US" sz="2400" baseline="-25000"/>
              <a:t>2</a:t>
            </a:r>
            <a:r>
              <a:rPr lang="en-GB" altLang="en-US" sz="2400"/>
              <a:t>Cl</a:t>
            </a:r>
            <a:r>
              <a:rPr lang="en-GB" altLang="en-US" sz="2400" baseline="-25000"/>
              <a:t>2</a:t>
            </a:r>
          </a:p>
          <a:p>
            <a:r>
              <a:rPr lang="en-GB" altLang="en-US" sz="2400"/>
              <a:t>Polypropylene		C</a:t>
            </a:r>
            <a:r>
              <a:rPr lang="en-GB" altLang="en-US" sz="2400" baseline="-25000"/>
              <a:t>2</a:t>
            </a:r>
            <a:r>
              <a:rPr lang="en-GB" altLang="en-US" sz="2400"/>
              <a:t>H</a:t>
            </a:r>
            <a:r>
              <a:rPr lang="en-GB" altLang="en-US" sz="2400" baseline="-25000"/>
              <a:t>3</a:t>
            </a:r>
            <a:r>
              <a:rPr lang="en-GB" altLang="en-US" sz="2400"/>
              <a:t>CH</a:t>
            </a:r>
            <a:r>
              <a:rPr lang="en-GB" altLang="en-US" sz="2400" baseline="-25000"/>
              <a:t>3</a:t>
            </a:r>
          </a:p>
          <a:p>
            <a:r>
              <a:rPr lang="en-GB" altLang="en-US" sz="2400"/>
              <a:t>Polystyrene			C</a:t>
            </a:r>
            <a:r>
              <a:rPr lang="en-GB" altLang="en-US" sz="2400" baseline="-25000"/>
              <a:t>2</a:t>
            </a:r>
            <a:r>
              <a:rPr lang="en-GB" altLang="en-US" sz="2400"/>
              <a:t>H</a:t>
            </a:r>
            <a:r>
              <a:rPr lang="en-GB" altLang="en-US" sz="2400" baseline="-25000"/>
              <a:t>3</a:t>
            </a:r>
            <a:r>
              <a:rPr lang="en-GB" altLang="en-US" sz="2400"/>
              <a:t>C</a:t>
            </a:r>
            <a:r>
              <a:rPr lang="en-GB" altLang="en-US" sz="2400" baseline="-25000"/>
              <a:t>6</a:t>
            </a:r>
            <a:r>
              <a:rPr lang="en-GB" altLang="en-US" sz="2400"/>
              <a:t>H</a:t>
            </a:r>
            <a:r>
              <a:rPr lang="en-GB" altLang="en-US" sz="2400" baseline="-25000"/>
              <a:t>5</a:t>
            </a:r>
          </a:p>
          <a:p>
            <a:r>
              <a:rPr lang="en-GB" altLang="en-US" sz="2400"/>
              <a:t>Size of replacement group: Glass transition, stiffness crystallinity, </a:t>
            </a:r>
          </a:p>
        </p:txBody>
      </p:sp>
    </p:spTree>
    <p:extLst>
      <p:ext uri="{BB962C8B-B14F-4D97-AF65-F5344CB8AC3E}">
        <p14:creationId xmlns:p14="http://schemas.microsoft.com/office/powerpoint/2010/main" val="313835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Molecular weight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Molecular weight is size of polymer molecule.</a:t>
            </a:r>
          </a:p>
          <a:p>
            <a:r>
              <a:rPr lang="en-GB" altLang="en-US" dirty="0"/>
              <a:t>How many monomers have been added to the polymer chain?</a:t>
            </a:r>
          </a:p>
          <a:p>
            <a:pPr lvl="1"/>
            <a:r>
              <a:rPr lang="en-GB" altLang="en-US" dirty="0"/>
              <a:t>Impacts on stiffness, melting point, viscosity (MFI)</a:t>
            </a:r>
          </a:p>
          <a:p>
            <a:pPr marL="0" indent="0"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73793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Molecular Weight Distribution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Measurement of distribution of molecular size</a:t>
            </a:r>
          </a:p>
          <a:p>
            <a:r>
              <a:rPr lang="en-GB" dirty="0"/>
              <a:t>Narrow distribution</a:t>
            </a:r>
          </a:p>
          <a:p>
            <a:pPr lvl="1"/>
            <a:r>
              <a:rPr lang="en-GB" dirty="0"/>
              <a:t>Well defined properties e.g. melting temperature</a:t>
            </a:r>
          </a:p>
          <a:p>
            <a:r>
              <a:rPr lang="en-GB" dirty="0"/>
              <a:t>Wide distribution </a:t>
            </a:r>
          </a:p>
          <a:p>
            <a:pPr lvl="1"/>
            <a:r>
              <a:rPr lang="en-GB" dirty="0"/>
              <a:t>Range of properties e.g. melting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2341791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 dirty="0"/>
              <a:t>Co-polymer constructed from 2 or monometers</a:t>
            </a:r>
          </a:p>
          <a:p>
            <a:r>
              <a:rPr lang="en-GB" altLang="en-US" dirty="0"/>
              <a:t>Arrangements can vary</a:t>
            </a:r>
          </a:p>
          <a:p>
            <a:pPr lvl="1"/>
            <a:r>
              <a:rPr lang="en-GB" altLang="en-US" dirty="0"/>
              <a:t>Block</a:t>
            </a:r>
          </a:p>
          <a:p>
            <a:pPr lvl="1"/>
            <a:r>
              <a:rPr lang="en-GB" altLang="en-US" dirty="0"/>
              <a:t>Random</a:t>
            </a:r>
          </a:p>
          <a:p>
            <a:pPr lvl="1"/>
            <a:r>
              <a:rPr lang="en-GB" altLang="en-US" dirty="0"/>
              <a:t>Alternating</a:t>
            </a:r>
          </a:p>
          <a:p>
            <a:pPr lvl="1"/>
            <a:r>
              <a:rPr lang="en-GB" altLang="en-US" dirty="0"/>
              <a:t>Graft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102132-C3FE-D5B8-E14A-333B3A2360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AAABBBBBAAABB</a:t>
            </a:r>
          </a:p>
          <a:p>
            <a:r>
              <a:rPr lang="en-GB" dirty="0"/>
              <a:t>AABAABBBABB</a:t>
            </a:r>
          </a:p>
          <a:p>
            <a:r>
              <a:rPr lang="en-GB" dirty="0"/>
              <a:t>ABABABABABABA</a:t>
            </a:r>
          </a:p>
          <a:p>
            <a:r>
              <a:rPr lang="en-GB" dirty="0"/>
              <a:t>AAAAAAAAAAA</a:t>
            </a:r>
          </a:p>
          <a:p>
            <a:pPr marL="0" indent="0">
              <a:buNone/>
            </a:pPr>
            <a:r>
              <a:rPr lang="en-GB" dirty="0"/>
              <a:t>          B</a:t>
            </a:r>
          </a:p>
          <a:p>
            <a:pPr marL="0" indent="0">
              <a:buNone/>
            </a:pPr>
            <a:r>
              <a:rPr lang="en-GB" dirty="0"/>
              <a:t>          B</a:t>
            </a:r>
          </a:p>
          <a:p>
            <a:pPr marL="0" indent="0">
              <a:buNone/>
            </a:pPr>
            <a:r>
              <a:rPr lang="en-GB" dirty="0"/>
              <a:t>          B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Co-polymerisation</a:t>
            </a:r>
          </a:p>
        </p:txBody>
      </p:sp>
    </p:spTree>
    <p:extLst>
      <p:ext uri="{BB962C8B-B14F-4D97-AF65-F5344CB8AC3E}">
        <p14:creationId xmlns:p14="http://schemas.microsoft.com/office/powerpoint/2010/main" val="126437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Tacticity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3D arrangement of molecules e.g. PP</a:t>
            </a:r>
          </a:p>
          <a:p>
            <a:r>
              <a:rPr lang="en-GB" altLang="en-US" sz="2400" b="1" dirty="0"/>
              <a:t>Atactic</a:t>
            </a:r>
          </a:p>
          <a:p>
            <a:pPr lvl="1"/>
            <a:r>
              <a:rPr lang="en-GB" altLang="en-US" sz="2400" dirty="0"/>
              <a:t>Random dispersion of methyl group</a:t>
            </a:r>
          </a:p>
          <a:p>
            <a:r>
              <a:rPr lang="en-GB" altLang="en-US" sz="2400" b="1" dirty="0"/>
              <a:t>Isotactic</a:t>
            </a:r>
          </a:p>
          <a:p>
            <a:pPr lvl="1"/>
            <a:r>
              <a:rPr lang="en-GB" altLang="en-US" sz="2400" dirty="0"/>
              <a:t>All methyl groups on same side</a:t>
            </a:r>
          </a:p>
          <a:p>
            <a:r>
              <a:rPr lang="en-GB" altLang="en-US" sz="2400" b="1" dirty="0" err="1"/>
              <a:t>Syndiotactic</a:t>
            </a:r>
            <a:endParaRPr lang="en-GB" altLang="en-US" sz="2400" b="1" dirty="0"/>
          </a:p>
          <a:p>
            <a:pPr lvl="1"/>
            <a:r>
              <a:rPr lang="en-GB" altLang="en-US" sz="2400" dirty="0"/>
              <a:t>Methyl groups arranged on alternative sides </a:t>
            </a:r>
          </a:p>
        </p:txBody>
      </p:sp>
    </p:spTree>
    <p:extLst>
      <p:ext uri="{BB962C8B-B14F-4D97-AF65-F5344CB8AC3E}">
        <p14:creationId xmlns:p14="http://schemas.microsoft.com/office/powerpoint/2010/main" val="883793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Chain Branching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Polymer chains are not always straight chains.</a:t>
            </a:r>
          </a:p>
          <a:p>
            <a:r>
              <a:rPr lang="en-GB" altLang="en-US"/>
              <a:t>Some side branches may be produced.</a:t>
            </a:r>
          </a:p>
          <a:p>
            <a:r>
              <a:rPr lang="en-GB" altLang="en-US"/>
              <a:t>Amount of branching affects density</a:t>
            </a:r>
          </a:p>
        </p:txBody>
      </p:sp>
    </p:spTree>
    <p:extLst>
      <p:ext uri="{BB962C8B-B14F-4D97-AF65-F5344CB8AC3E}">
        <p14:creationId xmlns:p14="http://schemas.microsoft.com/office/powerpoint/2010/main" val="280912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Polyethylene</a:t>
            </a: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1676400" y="2133600"/>
          <a:ext cx="5997575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5997240" imgH="3567240" progId="">
                  <p:embed/>
                </p:oleObj>
              </mc:Choice>
              <mc:Fallback>
                <p:oleObj name="CorelDRAW" r:id="rId2" imgW="5997240" imgH="3567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5997575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416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Polarity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Non polar PE PP</a:t>
            </a:r>
          </a:p>
          <a:p>
            <a:pPr lvl="1"/>
            <a:r>
              <a:rPr lang="en-GB" altLang="en-US" dirty="0"/>
              <a:t>Low surface energy, repel water, inks adhesives</a:t>
            </a:r>
          </a:p>
          <a:p>
            <a:pPr lvl="1"/>
            <a:r>
              <a:rPr lang="en-GB" altLang="en-US" dirty="0"/>
              <a:t>Use corona treatment (or other ) to charge surface to attract ink </a:t>
            </a:r>
          </a:p>
          <a:p>
            <a:pPr lvl="1"/>
            <a:r>
              <a:rPr lang="en-GB" altLang="en-US" sz="2400" dirty="0">
                <a:solidFill>
                  <a:srgbClr val="FF0000"/>
                </a:solidFill>
              </a:rPr>
              <a:t>Polar materials have regions of +</a:t>
            </a:r>
            <a:r>
              <a:rPr lang="en-GB" altLang="en-US" sz="2400" dirty="0" err="1">
                <a:solidFill>
                  <a:srgbClr val="FF0000"/>
                </a:solidFill>
              </a:rPr>
              <a:t>ive</a:t>
            </a:r>
            <a:r>
              <a:rPr lang="en-GB" altLang="en-US" sz="2400" dirty="0">
                <a:solidFill>
                  <a:srgbClr val="FF0000"/>
                </a:solidFill>
              </a:rPr>
              <a:t> charge and –</a:t>
            </a:r>
            <a:r>
              <a:rPr lang="en-GB" altLang="en-US" sz="2400" dirty="0" err="1">
                <a:solidFill>
                  <a:srgbClr val="FF0000"/>
                </a:solidFill>
              </a:rPr>
              <a:t>ive</a:t>
            </a:r>
            <a:r>
              <a:rPr lang="en-GB" altLang="en-US" sz="2400" dirty="0">
                <a:solidFill>
                  <a:srgbClr val="FF0000"/>
                </a:solidFill>
              </a:rPr>
              <a:t> charge </a:t>
            </a:r>
          </a:p>
          <a:p>
            <a:pPr lvl="1"/>
            <a:r>
              <a:rPr lang="en-GB" altLang="en-US" sz="2400" dirty="0">
                <a:solidFill>
                  <a:srgbClr val="FF0000"/>
                </a:solidFill>
              </a:rPr>
              <a:t>-</a:t>
            </a:r>
            <a:r>
              <a:rPr lang="en-GB" altLang="en-US" sz="2400" dirty="0" err="1">
                <a:solidFill>
                  <a:srgbClr val="FF0000"/>
                </a:solidFill>
              </a:rPr>
              <a:t>ive</a:t>
            </a:r>
            <a:r>
              <a:rPr lang="en-GB" altLang="en-US" sz="2400" dirty="0">
                <a:solidFill>
                  <a:srgbClr val="FF0000"/>
                </a:solidFill>
              </a:rPr>
              <a:t> and +</a:t>
            </a:r>
            <a:r>
              <a:rPr lang="en-GB" altLang="en-US" sz="2400" dirty="0" err="1">
                <a:solidFill>
                  <a:srgbClr val="FF0000"/>
                </a:solidFill>
              </a:rPr>
              <a:t>ive</a:t>
            </a:r>
            <a:r>
              <a:rPr lang="en-GB" altLang="en-US" sz="2400" dirty="0">
                <a:solidFill>
                  <a:srgbClr val="FF0000"/>
                </a:solidFill>
              </a:rPr>
              <a:t> areas attract </a:t>
            </a:r>
          </a:p>
        </p:txBody>
      </p:sp>
    </p:spTree>
    <p:extLst>
      <p:ext uri="{BB962C8B-B14F-4D97-AF65-F5344CB8AC3E}">
        <p14:creationId xmlns:p14="http://schemas.microsoft.com/office/powerpoint/2010/main" val="1632619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Crystallinity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Crystallinity is areas of structured tightly packed polymer chains </a:t>
            </a:r>
          </a:p>
          <a:p>
            <a:pPr lvl="1"/>
            <a:r>
              <a:rPr lang="en-GB" altLang="en-US"/>
              <a:t>Effects stiffness, permeability, opacity,   </a:t>
            </a:r>
          </a:p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01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87EA-8481-19EB-9377-F20A48AE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D212-D179-05DA-6142-8ECF8381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4% of fossil fuel production goes into plastic</a:t>
            </a:r>
          </a:p>
          <a:p>
            <a:r>
              <a:rPr lang="en-GB" dirty="0"/>
              <a:t>380 million tonnes produced per year </a:t>
            </a:r>
          </a:p>
          <a:p>
            <a:r>
              <a:rPr lang="en-GB" dirty="0"/>
              <a:t>50% of plastic produced is used in packaging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006C-A3C7-D8D0-4326-9C4685B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D572-2740-05B1-AA64-8A345C5A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54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Crystallinity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Amorphous Polymers</a:t>
            </a:r>
          </a:p>
          <a:p>
            <a:pPr lvl="1">
              <a:lnSpc>
                <a:spcPct val="90000"/>
              </a:lnSpc>
            </a:pPr>
            <a:r>
              <a:rPr lang="en-GB"/>
              <a:t>random chains</a:t>
            </a:r>
          </a:p>
          <a:p>
            <a:pPr>
              <a:lnSpc>
                <a:spcPct val="90000"/>
              </a:lnSpc>
            </a:pPr>
            <a:r>
              <a:rPr lang="en-GB"/>
              <a:t>Semi-Crystalline Polymers</a:t>
            </a:r>
          </a:p>
          <a:p>
            <a:pPr lvl="1">
              <a:lnSpc>
                <a:spcPct val="90000"/>
              </a:lnSpc>
            </a:pPr>
            <a:r>
              <a:rPr lang="en-GB"/>
              <a:t>Ordered regions within amorphous mix</a:t>
            </a:r>
          </a:p>
          <a:p>
            <a:pPr>
              <a:lnSpc>
                <a:spcPct val="90000"/>
              </a:lnSpc>
            </a:pPr>
            <a:r>
              <a:rPr lang="en-GB"/>
              <a:t>Effects</a:t>
            </a:r>
          </a:p>
          <a:p>
            <a:pPr lvl="1">
              <a:lnSpc>
                <a:spcPct val="90000"/>
              </a:lnSpc>
            </a:pPr>
            <a:r>
              <a:rPr lang="en-GB"/>
              <a:t>Clarity, Stiffness, Permeability, Melting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98177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Crystallinity</a:t>
            </a: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2057400" y="1981200"/>
          <a:ext cx="54610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504480" imgH="4366440" progId="">
                  <p:embed/>
                </p:oleObj>
              </mc:Choice>
              <mc:Fallback>
                <p:oleObj name="CorelDRAW" r:id="rId2" imgW="6504480" imgH="4366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5461000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45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4000" b="1">
                <a:solidFill>
                  <a:srgbClr val="00279F"/>
                </a:solidFill>
              </a:rPr>
              <a:t>Amorphous vs Crystalline </a:t>
            </a:r>
            <a:br>
              <a:rPr lang="en-US" sz="4000" b="1">
                <a:solidFill>
                  <a:srgbClr val="00279F"/>
                </a:solidFill>
              </a:rPr>
            </a:br>
            <a:r>
              <a:rPr lang="en-US" sz="4000" b="1">
                <a:solidFill>
                  <a:srgbClr val="00279F"/>
                </a:solidFill>
              </a:rPr>
              <a:t>plastic properties:</a:t>
            </a:r>
          </a:p>
        </p:txBody>
      </p:sp>
      <p:graphicFrame>
        <p:nvGraphicFramePr>
          <p:cNvPr id="316419" name="Object 3">
            <a:hlinkClick r:id="" action="ppaction://ole?verb=0"/>
          </p:cNvPr>
          <p:cNvGraphicFramePr>
            <a:graphicFrameLocks noGrp="1"/>
          </p:cNvGraphicFramePr>
          <p:nvPr>
            <p:ph type="dgm" idx="1"/>
          </p:nvPr>
        </p:nvGraphicFramePr>
        <p:xfrm>
          <a:off x="609600" y="1981200"/>
          <a:ext cx="8153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 Chart" r:id="rId2" imgW="7772400" imgH="3681360" progId="">
                  <p:embed followColorScheme="full"/>
                </p:oleObj>
              </mc:Choice>
              <mc:Fallback>
                <p:oleObj name="MS Org Chart" r:id="rId2" imgW="7772400" imgH="3681360" progId="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153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46261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Polymer Morphology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Random Coil</a:t>
            </a:r>
          </a:p>
          <a:p>
            <a:pPr lvl="1"/>
            <a:r>
              <a:rPr lang="en-GB"/>
              <a:t>Polymer foetal position</a:t>
            </a:r>
          </a:p>
          <a:p>
            <a:endParaRPr lang="en-GB"/>
          </a:p>
          <a:p>
            <a:r>
              <a:rPr lang="en-GB"/>
              <a:t>Polymer Chain Branching</a:t>
            </a:r>
          </a:p>
          <a:p>
            <a:pPr lvl="1"/>
            <a:r>
              <a:rPr lang="en-GB"/>
              <a:t>e.g. HDPE, LDPE, LLDPE</a:t>
            </a:r>
          </a:p>
        </p:txBody>
      </p:sp>
    </p:spTree>
    <p:extLst>
      <p:ext uri="{BB962C8B-B14F-4D97-AF65-F5344CB8AC3E}">
        <p14:creationId xmlns:p14="http://schemas.microsoft.com/office/powerpoint/2010/main" val="283041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Orientation 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Alignment of molecules</a:t>
            </a:r>
          </a:p>
          <a:p>
            <a:pPr lvl="1"/>
            <a:r>
              <a:rPr lang="en-GB"/>
              <a:t>Cold processes &amp; Hot processes</a:t>
            </a:r>
          </a:p>
          <a:p>
            <a:r>
              <a:rPr lang="en-GB"/>
              <a:t>Axial and biaxial</a:t>
            </a:r>
          </a:p>
          <a:p>
            <a:r>
              <a:rPr lang="en-GB"/>
              <a:t>Properties</a:t>
            </a:r>
          </a:p>
          <a:p>
            <a:pPr lvl="1"/>
            <a:r>
              <a:rPr lang="en-GB"/>
              <a:t>Increased tensile strength, barrier properties,melting temperature </a:t>
            </a:r>
          </a:p>
        </p:txBody>
      </p:sp>
    </p:spTree>
    <p:extLst>
      <p:ext uri="{BB962C8B-B14F-4D97-AF65-F5344CB8AC3E}">
        <p14:creationId xmlns:p14="http://schemas.microsoft.com/office/powerpoint/2010/main" val="1579879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Thermal Properties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Melting temperature (Tm)</a:t>
            </a:r>
          </a:p>
          <a:p>
            <a:r>
              <a:rPr lang="en-GB" dirty="0"/>
              <a:t>Crystallization (Tc)  </a:t>
            </a:r>
          </a:p>
          <a:p>
            <a:r>
              <a:rPr lang="en-GB" dirty="0"/>
              <a:t>Glass transition (</a:t>
            </a:r>
            <a:r>
              <a:rPr lang="en-GB" dirty="0" err="1"/>
              <a:t>Tg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076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Heat Shrink Film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Heat polymer to allow some chain movement</a:t>
            </a:r>
          </a:p>
          <a:p>
            <a:r>
              <a:rPr lang="en-GB" dirty="0"/>
              <a:t>Orientate by stretching</a:t>
            </a:r>
          </a:p>
          <a:p>
            <a:r>
              <a:rPr lang="en-GB" dirty="0"/>
              <a:t>Rapid Cooling to “freeze” in structure</a:t>
            </a:r>
          </a:p>
          <a:p>
            <a:r>
              <a:rPr lang="en-GB" dirty="0"/>
              <a:t>Re-heating to enable relaxation to random coil</a:t>
            </a:r>
          </a:p>
        </p:txBody>
      </p:sp>
    </p:spTree>
    <p:extLst>
      <p:ext uri="{BB962C8B-B14F-4D97-AF65-F5344CB8AC3E}">
        <p14:creationId xmlns:p14="http://schemas.microsoft.com/office/powerpoint/2010/main" val="1430576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Stretch Film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Elastic properties of film</a:t>
            </a:r>
          </a:p>
        </p:txBody>
      </p:sp>
    </p:spTree>
    <p:extLst>
      <p:ext uri="{BB962C8B-B14F-4D97-AF65-F5344CB8AC3E}">
        <p14:creationId xmlns:p14="http://schemas.microsoft.com/office/powerpoint/2010/main" val="4253296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Mixing Polymers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Co-Polymers</a:t>
            </a:r>
          </a:p>
          <a:p>
            <a:r>
              <a:rPr lang="en-GB"/>
              <a:t>Blending / Compounding</a:t>
            </a:r>
          </a:p>
          <a:p>
            <a:r>
              <a:rPr lang="en-GB"/>
              <a:t>Co-extrusion / Co-moulding</a:t>
            </a:r>
          </a:p>
          <a:p>
            <a:r>
              <a:rPr lang="en-GB"/>
              <a:t>Laminating</a:t>
            </a:r>
          </a:p>
          <a:p>
            <a:r>
              <a:rPr lang="en-GB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3574015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Performance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Tensile strength</a:t>
            </a:r>
          </a:p>
          <a:p>
            <a:r>
              <a:rPr lang="en-GB" dirty="0"/>
              <a:t>Tear strength</a:t>
            </a:r>
          </a:p>
          <a:p>
            <a:r>
              <a:rPr lang="en-GB" dirty="0"/>
              <a:t>Impact strength</a:t>
            </a:r>
          </a:p>
          <a:p>
            <a:r>
              <a:rPr lang="en-GB" dirty="0"/>
              <a:t>Heat seal-ability</a:t>
            </a:r>
          </a:p>
          <a:p>
            <a:r>
              <a:rPr lang="en-GB" dirty="0"/>
              <a:t>C of F</a:t>
            </a:r>
          </a:p>
          <a:p>
            <a:r>
              <a:rPr lang="en-GB" dirty="0"/>
              <a:t>Creep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Permeability</a:t>
            </a:r>
          </a:p>
          <a:p>
            <a:r>
              <a:rPr lang="en-GB" dirty="0"/>
              <a:t>Transparency</a:t>
            </a:r>
          </a:p>
          <a:p>
            <a:r>
              <a:rPr lang="en-GB" dirty="0"/>
              <a:t>Chemical resistance</a:t>
            </a:r>
          </a:p>
          <a:p>
            <a:r>
              <a:rPr lang="en-GB" dirty="0"/>
              <a:t>Temperature range</a:t>
            </a:r>
          </a:p>
          <a:p>
            <a:pPr lvl="1"/>
            <a:r>
              <a:rPr lang="en-GB" dirty="0"/>
              <a:t>Glass transition</a:t>
            </a:r>
          </a:p>
          <a:p>
            <a:pPr lvl="1"/>
            <a:r>
              <a:rPr lang="en-GB" dirty="0"/>
              <a:t>Melt temperature</a:t>
            </a:r>
          </a:p>
        </p:txBody>
      </p:sp>
    </p:spTree>
    <p:extLst>
      <p:ext uri="{BB962C8B-B14F-4D97-AF65-F5344CB8AC3E}">
        <p14:creationId xmlns:p14="http://schemas.microsoft.com/office/powerpoint/2010/main" val="185701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1E1-6016-3C07-671B-41F8C9EB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F564-BD35-0E4A-9BD7-A0EAC3E8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1200 BCE,  Aztec used natural rubber</a:t>
            </a:r>
          </a:p>
          <a:p>
            <a:r>
              <a:rPr lang="en-GB" sz="2400" dirty="0"/>
              <a:t>1820’s vulcanised rubber, cellulose</a:t>
            </a:r>
          </a:p>
          <a:p>
            <a:r>
              <a:rPr lang="en-GB" sz="2400" dirty="0"/>
              <a:t>1869 Celluloid Billiard balls</a:t>
            </a:r>
          </a:p>
          <a:p>
            <a:r>
              <a:rPr lang="en-GB" sz="2400" dirty="0"/>
              <a:t>1907 Bakelite – synthetic plastic</a:t>
            </a:r>
          </a:p>
          <a:p>
            <a:r>
              <a:rPr lang="en-GB" sz="2400" dirty="0"/>
              <a:t>1937 Commercial Polystyrene production</a:t>
            </a:r>
          </a:p>
          <a:p>
            <a:r>
              <a:rPr lang="en-GB" sz="2400" dirty="0"/>
              <a:t>1938 Commercial Nylon production</a:t>
            </a:r>
          </a:p>
          <a:p>
            <a:r>
              <a:rPr lang="en-GB" sz="2400" dirty="0"/>
              <a:t>1945 Polyethylene squeezy bottle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26AA-F31E-57BA-B802-5183C4B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61E8B-B2CA-B151-C925-2BFDE9ED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279A-7254-BB56-CB94-EFA355B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 is Plastic (1967)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3A3F7C-F366-FAEE-4773-19B7ECD34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4395" y="2209800"/>
            <a:ext cx="5215209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BCD8-420F-B151-333E-D663CA3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2348-8854-3013-287E-E68FAC6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Production of monomers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Crude oil refined by fractionation </a:t>
            </a:r>
          </a:p>
          <a:p>
            <a:pPr lvl="1"/>
            <a:r>
              <a:rPr lang="en-GB" altLang="en-US"/>
              <a:t>Based on boiling points of materials</a:t>
            </a:r>
          </a:p>
          <a:p>
            <a:r>
              <a:rPr lang="en-GB" altLang="en-US"/>
              <a:t>Cracking is used to fracture large molecules into smaller molecules which can be used to produce required components.  </a:t>
            </a:r>
          </a:p>
        </p:txBody>
      </p:sp>
    </p:spTree>
    <p:extLst>
      <p:ext uri="{BB962C8B-B14F-4D97-AF65-F5344CB8AC3E}">
        <p14:creationId xmlns:p14="http://schemas.microsoft.com/office/powerpoint/2010/main" val="31540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3" descr="oil-refining-diagram[1].gif">
            <a:hlinkClick r:id="rId2"/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908720"/>
            <a:ext cx="7501210" cy="4932989"/>
          </a:xfrm>
        </p:spPr>
      </p:pic>
    </p:spTree>
    <p:extLst>
      <p:ext uri="{BB962C8B-B14F-4D97-AF65-F5344CB8AC3E}">
        <p14:creationId xmlns:p14="http://schemas.microsoft.com/office/powerpoint/2010/main" val="178852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Simple hydrocarbons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Methane		CH</a:t>
            </a:r>
            <a:r>
              <a:rPr lang="en-GB" altLang="en-US" baseline="-25000" dirty="0"/>
              <a:t>4</a:t>
            </a:r>
          </a:p>
          <a:p>
            <a:r>
              <a:rPr lang="en-GB" altLang="en-US" dirty="0"/>
              <a:t>Ethane		C</a:t>
            </a:r>
            <a:r>
              <a:rPr lang="en-GB" altLang="en-US" baseline="-25000" dirty="0"/>
              <a:t>2</a:t>
            </a:r>
            <a:r>
              <a:rPr lang="en-GB" altLang="en-US" dirty="0"/>
              <a:t>H</a:t>
            </a:r>
            <a:r>
              <a:rPr lang="en-GB" altLang="en-US" baseline="-25000" dirty="0"/>
              <a:t>6</a:t>
            </a:r>
          </a:p>
          <a:p>
            <a:r>
              <a:rPr lang="en-GB" altLang="en-US" dirty="0"/>
              <a:t>Propane		C</a:t>
            </a:r>
            <a:r>
              <a:rPr lang="en-GB" altLang="en-US" baseline="-25000" dirty="0"/>
              <a:t>3</a:t>
            </a:r>
            <a:r>
              <a:rPr lang="en-GB" altLang="en-US" dirty="0"/>
              <a:t>H</a:t>
            </a:r>
            <a:r>
              <a:rPr lang="en-GB" altLang="en-US" baseline="-25000" dirty="0"/>
              <a:t>8</a:t>
            </a:r>
          </a:p>
          <a:p>
            <a:r>
              <a:rPr lang="en-GB" altLang="en-US" dirty="0"/>
              <a:t>Butane		C</a:t>
            </a:r>
            <a:r>
              <a:rPr lang="en-GB" altLang="en-US" baseline="-25000" dirty="0"/>
              <a:t>4</a:t>
            </a:r>
            <a:r>
              <a:rPr lang="en-GB" altLang="en-US" dirty="0"/>
              <a:t>H</a:t>
            </a:r>
            <a:r>
              <a:rPr lang="en-GB" altLang="en-US" baseline="-25000" dirty="0"/>
              <a:t>10</a:t>
            </a:r>
          </a:p>
          <a:p>
            <a:r>
              <a:rPr lang="en-GB" altLang="en-US" dirty="0"/>
              <a:t>Pentane		C</a:t>
            </a:r>
            <a:r>
              <a:rPr lang="en-GB" altLang="en-US" baseline="-25000" dirty="0"/>
              <a:t>5</a:t>
            </a:r>
            <a:r>
              <a:rPr lang="en-GB" altLang="en-US" dirty="0"/>
              <a:t>H</a:t>
            </a:r>
            <a:r>
              <a:rPr lang="en-GB" altLang="en-US" baseline="-25000" dirty="0"/>
              <a:t>12</a:t>
            </a:r>
          </a:p>
        </p:txBody>
      </p:sp>
      <p:pic>
        <p:nvPicPr>
          <p:cNvPr id="10244" name="Picture 5" descr="http://www.revisescience.co.uk/2011/images/alkan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60575"/>
            <a:ext cx="42481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2217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Words>938</Words>
  <Application>Microsoft Office PowerPoint</Application>
  <PresentationFormat>On-screen Show (4:3)</PresentationFormat>
  <Paragraphs>240</Paragraphs>
  <Slides>49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Times New Roman</vt:lpstr>
      <vt:lpstr>Default Design</vt:lpstr>
      <vt:lpstr>Custom Design</vt:lpstr>
      <vt:lpstr>CorelDRAW</vt:lpstr>
      <vt:lpstr>MS Org Chart</vt:lpstr>
      <vt:lpstr>Plastic Packaging </vt:lpstr>
      <vt:lpstr>Contact</vt:lpstr>
      <vt:lpstr>Plastic &amp; Polymers </vt:lpstr>
      <vt:lpstr>Plastic Production</vt:lpstr>
      <vt:lpstr>Plastic History</vt:lpstr>
      <vt:lpstr>The Future is Plastic (1967)</vt:lpstr>
      <vt:lpstr>Production of monomers</vt:lpstr>
      <vt:lpstr>PowerPoint Presentation</vt:lpstr>
      <vt:lpstr>Simple hydrocarbons</vt:lpstr>
      <vt:lpstr>Alkenes (containing double carbon bonds)</vt:lpstr>
      <vt:lpstr>Monomers &amp; Polymers</vt:lpstr>
      <vt:lpstr>Polymerisation Processes</vt:lpstr>
      <vt:lpstr>Addition Polymerisation </vt:lpstr>
      <vt:lpstr>Free radical initiation</vt:lpstr>
      <vt:lpstr>Initiation and Propagation</vt:lpstr>
      <vt:lpstr>Process termination</vt:lpstr>
      <vt:lpstr>Coordination Initiation  Ziegler Natta or metallocene</vt:lpstr>
      <vt:lpstr>Propagation</vt:lpstr>
      <vt:lpstr>Termination </vt:lpstr>
      <vt:lpstr>Polymerisation Processes</vt:lpstr>
      <vt:lpstr>Condensation Polymerisation</vt:lpstr>
      <vt:lpstr>Nylon</vt:lpstr>
      <vt:lpstr>PET</vt:lpstr>
      <vt:lpstr>Cross Linking</vt:lpstr>
      <vt:lpstr>Plastic types</vt:lpstr>
      <vt:lpstr>Plastic types Thermoplastics</vt:lpstr>
      <vt:lpstr>Plastic Types Thermoset</vt:lpstr>
      <vt:lpstr>Plastic Types Thermoplastic Elastomers (TPE)</vt:lpstr>
      <vt:lpstr>Break</vt:lpstr>
      <vt:lpstr>Modification of Polymers </vt:lpstr>
      <vt:lpstr>Polymer properties</vt:lpstr>
      <vt:lpstr>Molecular weight </vt:lpstr>
      <vt:lpstr>Molecular Weight Distribution </vt:lpstr>
      <vt:lpstr>Co-polymerisation</vt:lpstr>
      <vt:lpstr>Tacticity</vt:lpstr>
      <vt:lpstr>Chain Branching</vt:lpstr>
      <vt:lpstr>Structure of Polyethylene</vt:lpstr>
      <vt:lpstr>Polarity</vt:lpstr>
      <vt:lpstr>Crystallinity </vt:lpstr>
      <vt:lpstr>Crystallinity</vt:lpstr>
      <vt:lpstr>Crystallinity</vt:lpstr>
      <vt:lpstr>Amorphous vs Crystalline  plastic properties:</vt:lpstr>
      <vt:lpstr>Polymer Morphology </vt:lpstr>
      <vt:lpstr>Orientation </vt:lpstr>
      <vt:lpstr>Thermal Properties</vt:lpstr>
      <vt:lpstr>Heat Shrink Film</vt:lpstr>
      <vt:lpstr>Stretch Film</vt:lpstr>
      <vt:lpstr>Mixing Polymers</vt:lpstr>
      <vt:lpstr>Plastic Performance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110</cp:revision>
  <cp:lastPrinted>2020-01-21T20:52:12Z</cp:lastPrinted>
  <dcterms:created xsi:type="dcterms:W3CDTF">1996-09-30T18:28:10Z</dcterms:created>
  <dcterms:modified xsi:type="dcterms:W3CDTF">2024-01-15T15:14:28Z</dcterms:modified>
</cp:coreProperties>
</file>