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57"/>
  </p:notesMasterIdLst>
  <p:handoutMasterIdLst>
    <p:handoutMasterId r:id="rId58"/>
  </p:handoutMasterIdLst>
  <p:sldIdLst>
    <p:sldId id="486" r:id="rId3"/>
    <p:sldId id="587" r:id="rId4"/>
    <p:sldId id="539" r:id="rId5"/>
    <p:sldId id="540" r:id="rId6"/>
    <p:sldId id="588" r:id="rId7"/>
    <p:sldId id="589" r:id="rId8"/>
    <p:sldId id="590" r:id="rId9"/>
    <p:sldId id="591" r:id="rId10"/>
    <p:sldId id="596" r:id="rId11"/>
    <p:sldId id="597" r:id="rId12"/>
    <p:sldId id="598" r:id="rId13"/>
    <p:sldId id="599" r:id="rId14"/>
    <p:sldId id="600" r:id="rId15"/>
    <p:sldId id="601" r:id="rId16"/>
    <p:sldId id="602" r:id="rId17"/>
    <p:sldId id="603" r:id="rId18"/>
    <p:sldId id="604" r:id="rId19"/>
    <p:sldId id="605" r:id="rId20"/>
    <p:sldId id="606" r:id="rId21"/>
    <p:sldId id="607" r:id="rId22"/>
    <p:sldId id="608" r:id="rId23"/>
    <p:sldId id="609" r:id="rId24"/>
    <p:sldId id="610" r:id="rId25"/>
    <p:sldId id="611" r:id="rId26"/>
    <p:sldId id="612" r:id="rId27"/>
    <p:sldId id="613" r:id="rId28"/>
    <p:sldId id="614" r:id="rId29"/>
    <p:sldId id="615" r:id="rId30"/>
    <p:sldId id="616" r:id="rId31"/>
    <p:sldId id="617" r:id="rId32"/>
    <p:sldId id="618" r:id="rId33"/>
    <p:sldId id="619" r:id="rId34"/>
    <p:sldId id="620" r:id="rId35"/>
    <p:sldId id="621" r:id="rId36"/>
    <p:sldId id="622" r:id="rId37"/>
    <p:sldId id="623" r:id="rId38"/>
    <p:sldId id="624" r:id="rId39"/>
    <p:sldId id="625" r:id="rId40"/>
    <p:sldId id="626" r:id="rId41"/>
    <p:sldId id="627" r:id="rId42"/>
    <p:sldId id="573" r:id="rId43"/>
    <p:sldId id="574" r:id="rId44"/>
    <p:sldId id="575" r:id="rId45"/>
    <p:sldId id="576" r:id="rId46"/>
    <p:sldId id="577" r:id="rId47"/>
    <p:sldId id="628" r:id="rId48"/>
    <p:sldId id="592" r:id="rId49"/>
    <p:sldId id="579" r:id="rId50"/>
    <p:sldId id="580" r:id="rId51"/>
    <p:sldId id="581" r:id="rId52"/>
    <p:sldId id="582" r:id="rId53"/>
    <p:sldId id="583" r:id="rId54"/>
    <p:sldId id="584" r:id="rId55"/>
    <p:sldId id="585" r:id="rId56"/>
  </p:sldIdLst>
  <p:sldSz cx="9144000" cy="6858000" type="screen4x3"/>
  <p:notesSz cx="6808788" cy="9940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066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34" autoAdjust="0"/>
    <p:restoredTop sz="90929"/>
  </p:normalViewPr>
  <p:slideViewPr>
    <p:cSldViewPr>
      <p:cViewPr varScale="1">
        <p:scale>
          <a:sx n="85" d="100"/>
          <a:sy n="85" d="100"/>
        </p:scale>
        <p:origin x="717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239"/>
    </p:cViewPr>
  </p:sorterViewPr>
  <p:notesViewPr>
    <p:cSldViewPr>
      <p:cViewPr>
        <p:scale>
          <a:sx n="62" d="100"/>
          <a:sy n="62" d="100"/>
        </p:scale>
        <p:origin x="2724" y="126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theme" Target="../theme/theme4.xml"/><Relationship Id="rId4" Type="http://schemas.openxmlformats.org/officeDocument/2006/relationships/image" Target="../media/image2.emf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529573" y="828411"/>
            <a:ext cx="5825297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</p:spPr>
        <p:txBody>
          <a:bodyPr wrap="none" lIns="95699" tIns="47850" rIns="95699" bIns="47850" anchor="ctr"/>
          <a:lstStyle/>
          <a:p>
            <a:endParaRPr lang="en-GB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529572" y="9278197"/>
            <a:ext cx="5749644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5699" tIns="47850" rIns="95699" bIns="47850" anchor="ctr"/>
          <a:lstStyle/>
          <a:p>
            <a:endParaRPr lang="en-GB"/>
          </a:p>
        </p:txBody>
      </p:sp>
      <p:pic>
        <p:nvPicPr>
          <p:cNvPr id="6" name="Picture 5" descr="DPP Skillnet Logo fin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3168" y="195158"/>
            <a:ext cx="1172625" cy="59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544743" y="195157"/>
            <a:ext cx="3261412" cy="497046"/>
          </a:xfrm>
          <a:prstGeom prst="rect">
            <a:avLst/>
          </a:prstGeom>
        </p:spPr>
        <p:txBody>
          <a:bodyPr vert="horz" lIns="95699" tIns="47850" rIns="95699" bIns="47850" rtlCol="0"/>
          <a:lstStyle>
            <a:lvl1pPr algn="l">
              <a:defRPr sz="1300"/>
            </a:lvl1pPr>
          </a:lstStyle>
          <a:p>
            <a:r>
              <a:rPr lang="en-GB" sz="2500" dirty="0">
                <a:solidFill>
                  <a:schemeClr val="accent2">
                    <a:lumMod val="75000"/>
                  </a:schemeClr>
                </a:solidFill>
              </a:rPr>
              <a:t>Plastic Polymerisation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"/>
          </p:nvPr>
        </p:nvSpPr>
        <p:spPr>
          <a:xfrm>
            <a:off x="544743" y="9276066"/>
            <a:ext cx="2046060" cy="497046"/>
          </a:xfrm>
          <a:prstGeom prst="rect">
            <a:avLst/>
          </a:prstGeom>
        </p:spPr>
        <p:txBody>
          <a:bodyPr vert="horz" lIns="95699" tIns="47850" rIns="95699" bIns="47850" rtlCol="0" anchor="b"/>
          <a:lstStyle>
            <a:lvl1pPr algn="l">
              <a:defRPr sz="1300"/>
            </a:lvl1pPr>
          </a:lstStyle>
          <a:p>
            <a:r>
              <a:rPr lang="pl-PL" dirty="0"/>
              <a:t>Tony Duffy </a:t>
            </a:r>
            <a:endParaRPr lang="en-GB" dirty="0"/>
          </a:p>
          <a:p>
            <a:r>
              <a:rPr lang="en-GB" dirty="0"/>
              <a:t>tony-duffy@outlook.com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"/>
          </p:nvPr>
        </p:nvSpPr>
        <p:spPr>
          <a:xfrm>
            <a:off x="4262289" y="9276066"/>
            <a:ext cx="2021089" cy="497046"/>
          </a:xfrm>
          <a:prstGeom prst="rect">
            <a:avLst/>
          </a:prstGeom>
        </p:spPr>
        <p:txBody>
          <a:bodyPr vert="horz" lIns="95699" tIns="47850" rIns="95699" bIns="47850" rtlCol="0" anchor="b"/>
          <a:lstStyle>
            <a:lvl1pPr algn="r">
              <a:defRPr sz="1300"/>
            </a:lvl1pPr>
          </a:lstStyle>
          <a:p>
            <a:r>
              <a:rPr lang="en-GB" dirty="0"/>
              <a:t>2024           Page No. </a:t>
            </a:r>
            <a:fld id="{E135BE48-97EC-4264-AE86-3211602C869D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E4F1A52-F2E3-9D5D-12B9-67847E47CF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427682"/>
              </p:ext>
            </p:extLst>
          </p:nvPr>
        </p:nvGraphicFramePr>
        <p:xfrm>
          <a:off x="4052466" y="143045"/>
          <a:ext cx="1110720" cy="58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5878709" imgH="3101612" progId="CorelDraw.Graphic.17">
                  <p:embed/>
                </p:oleObj>
              </mc:Choice>
              <mc:Fallback>
                <p:oleObj name="CorelDRAW" r:id="rId3" imgW="5878709" imgH="3101612" progId="CorelDraw.Graphic.17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66DA850-4F99-F01F-C853-C9A08E7995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52466" y="143045"/>
                        <a:ext cx="1110720" cy="58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655158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314" y="0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 dirty="0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839" y="4721940"/>
            <a:ext cx="4993111" cy="447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879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314" y="9443879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4E47859-F86C-46B2-A017-665AA03D476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5411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7229" indent="-283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4199" indent="-22684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87878" indent="-22684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1558" indent="-22684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5238" indent="-2268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8917" indent="-2268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2597" indent="-2268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56276" indent="-2268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990FB6-61BD-490F-A35F-6A9E195551E0}" type="slidenum">
              <a:rPr lang="en-GB" altLang="en-US" sz="1200"/>
              <a:pPr/>
              <a:t>1</a:t>
            </a:fld>
            <a:endParaRPr lang="en-GB" alt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Introduction</a:t>
            </a:r>
          </a:p>
          <a:p>
            <a:endParaRPr lang="en-GB" altLang="en-US"/>
          </a:p>
          <a:p>
            <a:r>
              <a:rPr lang="en-GB" altLang="en-US"/>
              <a:t>Welcome</a:t>
            </a:r>
          </a:p>
          <a:p>
            <a:endParaRPr lang="en-GB" altLang="en-US"/>
          </a:p>
          <a:p>
            <a:r>
              <a:rPr lang="en-GB" altLang="en-US"/>
              <a:t>Background to FPC</a:t>
            </a:r>
          </a:p>
          <a:p>
            <a:endParaRPr lang="en-GB" altLang="en-US"/>
          </a:p>
          <a:p>
            <a:r>
              <a:rPr lang="en-GB" altLang="en-US"/>
              <a:t>Important contribution to the food industry</a:t>
            </a:r>
          </a:p>
        </p:txBody>
      </p:sp>
    </p:spTree>
    <p:extLst>
      <p:ext uri="{BB962C8B-B14F-4D97-AF65-F5344CB8AC3E}">
        <p14:creationId xmlns:p14="http://schemas.microsoft.com/office/powerpoint/2010/main" val="3210786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Copolymer with</a:t>
            </a:r>
            <a:r>
              <a:rPr lang="en-GB" baseline="0" dirty="0"/>
              <a:t> </a:t>
            </a:r>
            <a:r>
              <a:rPr lang="en-GB" baseline="0" dirty="0" err="1"/>
              <a:t>butene</a:t>
            </a:r>
            <a:r>
              <a:rPr lang="en-GB" baseline="0" dirty="0"/>
              <a:t> , </a:t>
            </a:r>
            <a:r>
              <a:rPr lang="en-GB" baseline="0" dirty="0" err="1"/>
              <a:t>hexene</a:t>
            </a:r>
            <a:r>
              <a:rPr lang="en-GB" baseline="0" dirty="0"/>
              <a:t>  or </a:t>
            </a:r>
            <a:r>
              <a:rPr lang="en-GB" baseline="0" dirty="0" err="1"/>
              <a:t>octene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8AE2-C158-4169-A9FE-A59B5B0A8865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82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78820" y="6165304"/>
            <a:ext cx="2743944" cy="671561"/>
          </a:xfrm>
        </p:spPr>
        <p:txBody>
          <a:bodyPr/>
          <a:lstStyle/>
          <a:p>
            <a:r>
              <a:rPr lang="pl-PL" dirty="0"/>
              <a:t>Tony Duffy</a:t>
            </a:r>
            <a:endParaRPr lang="en-GB" dirty="0"/>
          </a:p>
          <a:p>
            <a:r>
              <a:rPr lang="en-GB" dirty="0"/>
              <a:t>tony-duffy@outlook.com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914400"/>
            <a:ext cx="19431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914400"/>
            <a:ext cx="5676900" cy="4953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209800"/>
            <a:ext cx="38100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2209800"/>
            <a:ext cx="3810000" cy="36576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2209800"/>
            <a:ext cx="7772400" cy="36576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943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Tony Duffy</a:t>
            </a:r>
            <a:endParaRPr lang="en-GB" dirty="0"/>
          </a:p>
          <a:p>
            <a:r>
              <a:rPr lang="en-GB" dirty="0"/>
              <a:t>tony-duffy@outlook.com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Tony Duffy</a:t>
            </a:r>
            <a:endParaRPr lang="en-GB" dirty="0"/>
          </a:p>
          <a:p>
            <a:r>
              <a:rPr lang="en-GB" dirty="0"/>
              <a:t>tony-duffy@outlook.com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Tony Duffy</a:t>
            </a:r>
            <a:endParaRPr lang="en-GB" dirty="0"/>
          </a:p>
          <a:p>
            <a:r>
              <a:rPr lang="en-GB" dirty="0"/>
              <a:t>tony-duffy@outlook.com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Tony Duffy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Tony Duffy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09800"/>
            <a:ext cx="7772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85800" y="136526"/>
            <a:ext cx="33101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6699"/>
                </a:solidFill>
              </a:rPr>
              <a:t>Plastic Polymerisation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762000" y="838200"/>
            <a:ext cx="76962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685800" y="5867400"/>
            <a:ext cx="7772400" cy="0"/>
          </a:xfrm>
          <a:prstGeom prst="line">
            <a:avLst/>
          </a:prstGeom>
          <a:noFill/>
          <a:ln w="9525">
            <a:solidFill>
              <a:srgbClr val="00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150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178820" y="6019800"/>
            <a:ext cx="2743944" cy="817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dirty="0"/>
              <a:t>Tony Duffy</a:t>
            </a:r>
            <a:endParaRPr lang="en-GB" dirty="0"/>
          </a:p>
          <a:p>
            <a:r>
              <a:rPr lang="en-GB" dirty="0"/>
              <a:t>tony-duffy@outlook.com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7380312" y="6356351"/>
            <a:ext cx="1073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 descr="DPP Skillnet Logo final"/>
          <p:cNvPicPr/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272436" y="191499"/>
            <a:ext cx="11811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320F836-D7B0-4A8C-971D-D0E8B5FE0EAF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504347699"/>
              </p:ext>
            </p:extLst>
          </p:nvPr>
        </p:nvGraphicFramePr>
        <p:xfrm>
          <a:off x="7269340" y="5943600"/>
          <a:ext cx="1277689" cy="67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7" imgW="5878709" imgH="3101612" progId="CorelDraw.Graphic.17">
                  <p:embed/>
                </p:oleObj>
              </mc:Choice>
              <mc:Fallback>
                <p:oleObj name="CorelDRAW" r:id="rId17" imgW="5878709" imgH="3101612" progId="CorelDraw.Graphic.17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66DA850-4F99-F01F-C853-C9A08E7995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269340" y="5943600"/>
                        <a:ext cx="1277689" cy="674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74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GB" altLang="en-US" dirty="0"/>
              <a:t>Plastic Packaging</a:t>
            </a:r>
            <a:br>
              <a:rPr lang="en-GB" altLang="en-US" dirty="0"/>
            </a:br>
            <a:endParaRPr lang="en-GB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/>
              <a:t>Plastic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229066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High Density Polyethylene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 err="1"/>
              <a:t>Crystaline</a:t>
            </a:r>
            <a:r>
              <a:rPr lang="en-GB" sz="2800" dirty="0"/>
              <a:t>, linear with little branching. 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Good moisture barrier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Poor gas barrier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Milky appearance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Cheap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Tough Strong and Stiff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Suffers from environmental stress cracking</a:t>
            </a:r>
          </a:p>
          <a:p>
            <a:pPr>
              <a:lnSpc>
                <a:spcPct val="90000"/>
              </a:lnSpc>
            </a:pPr>
            <a:r>
              <a:rPr lang="en-GB" sz="2800" dirty="0" err="1"/>
              <a:t>Tg</a:t>
            </a:r>
            <a:r>
              <a:rPr lang="en-GB" sz="2800" dirty="0"/>
              <a:t> -125C, Tm 137C</a:t>
            </a: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  <a:p>
            <a:pPr lvl="1">
              <a:lnSpc>
                <a:spcPct val="90000"/>
              </a:lnSpc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5116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HDPE Applications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Flexible </a:t>
            </a:r>
          </a:p>
          <a:p>
            <a:pPr lvl="1"/>
            <a:r>
              <a:rPr lang="en-GB" dirty="0"/>
              <a:t>Boil in bag, sacks, bags, </a:t>
            </a:r>
          </a:p>
          <a:p>
            <a:r>
              <a:rPr lang="en-GB" dirty="0"/>
              <a:t>Rigid</a:t>
            </a:r>
          </a:p>
          <a:p>
            <a:pPr lvl="1"/>
            <a:r>
              <a:rPr lang="en-GB" dirty="0"/>
              <a:t>Blow mounded milk bottles, household bottles, Drums, crates and tubs. </a:t>
            </a:r>
          </a:p>
        </p:txBody>
      </p:sp>
    </p:spTree>
    <p:extLst>
      <p:ext uri="{BB962C8B-B14F-4D97-AF65-F5344CB8AC3E}">
        <p14:creationId xmlns:p14="http://schemas.microsoft.com/office/powerpoint/2010/main" val="97049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Low Density Polyethylene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/>
              <a:t>Branched structure</a:t>
            </a:r>
          </a:p>
          <a:p>
            <a:r>
              <a:rPr lang="en-GB" sz="2800" dirty="0"/>
              <a:t>Good moisture barrier but poor gas barrier</a:t>
            </a:r>
          </a:p>
          <a:p>
            <a:r>
              <a:rPr lang="en-GB" sz="2800" dirty="0"/>
              <a:t>Cheap</a:t>
            </a:r>
          </a:p>
          <a:p>
            <a:r>
              <a:rPr lang="en-GB" sz="2800" dirty="0"/>
              <a:t>Good heat </a:t>
            </a:r>
            <a:r>
              <a:rPr lang="en-GB" sz="2800" dirty="0" err="1"/>
              <a:t>sealability</a:t>
            </a:r>
            <a:endParaRPr lang="en-GB" sz="2800" dirty="0"/>
          </a:p>
          <a:p>
            <a:r>
              <a:rPr lang="en-GB" sz="2800" dirty="0"/>
              <a:t>Resistant to most solvents</a:t>
            </a:r>
          </a:p>
          <a:p>
            <a:r>
              <a:rPr lang="en-GB" sz="2800" dirty="0"/>
              <a:t>Soft, Flexible, Tough &amp; Strong</a:t>
            </a:r>
          </a:p>
          <a:p>
            <a:r>
              <a:rPr lang="en-GB" sz="2800" dirty="0"/>
              <a:t>Good transparency in thin sections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04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LDPE Applications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Flexible </a:t>
            </a:r>
          </a:p>
          <a:p>
            <a:pPr lvl="1"/>
            <a:r>
              <a:rPr lang="en-GB" dirty="0"/>
              <a:t>Shrink film, stretch wrap, bags, sacks, </a:t>
            </a:r>
          </a:p>
          <a:p>
            <a:pPr lvl="1"/>
            <a:r>
              <a:rPr lang="en-GB" dirty="0"/>
              <a:t>Heat seal coating</a:t>
            </a:r>
          </a:p>
          <a:p>
            <a:r>
              <a:rPr lang="en-GB" dirty="0"/>
              <a:t>Rigid</a:t>
            </a:r>
          </a:p>
          <a:p>
            <a:pPr lvl="1"/>
            <a:r>
              <a:rPr lang="en-GB" dirty="0"/>
              <a:t>Small bottles, snap on caps, threaded closures. </a:t>
            </a:r>
          </a:p>
        </p:txBody>
      </p:sp>
    </p:spTree>
    <p:extLst>
      <p:ext uri="{BB962C8B-B14F-4D97-AF65-F5344CB8AC3E}">
        <p14:creationId xmlns:p14="http://schemas.microsoft.com/office/powerpoint/2010/main" val="79525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Low Density Polyethylene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Ethylene co-polymer with larger hydrocarbon</a:t>
            </a:r>
          </a:p>
          <a:p>
            <a:r>
              <a:rPr lang="en-GB" dirty="0"/>
              <a:t>LLDPE Vs LDPE</a:t>
            </a:r>
          </a:p>
          <a:p>
            <a:pPr lvl="1"/>
            <a:r>
              <a:rPr lang="en-GB" dirty="0"/>
              <a:t>higher tensile strength and barrier than LDPE</a:t>
            </a:r>
          </a:p>
          <a:p>
            <a:pPr lvl="1"/>
            <a:r>
              <a:rPr lang="en-GB" dirty="0"/>
              <a:t>higher extensibility </a:t>
            </a:r>
          </a:p>
          <a:p>
            <a:pPr lvl="1"/>
            <a:r>
              <a:rPr lang="en-GB" dirty="0"/>
              <a:t>higher heat seal temperature </a:t>
            </a:r>
          </a:p>
          <a:p>
            <a:pPr lvl="1"/>
            <a:r>
              <a:rPr lang="en-GB" dirty="0"/>
              <a:t>better clarity</a:t>
            </a:r>
          </a:p>
        </p:txBody>
      </p:sp>
    </p:spTree>
    <p:extLst>
      <p:ext uri="{BB962C8B-B14F-4D97-AF65-F5344CB8AC3E}">
        <p14:creationId xmlns:p14="http://schemas.microsoft.com/office/powerpoint/2010/main" val="3286603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LLDPE Applications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Flexible</a:t>
            </a:r>
          </a:p>
          <a:p>
            <a:r>
              <a:rPr lang="en-GB" dirty="0"/>
              <a:t>Often blended with LDPE</a:t>
            </a:r>
          </a:p>
          <a:p>
            <a:pPr lvl="1"/>
            <a:r>
              <a:rPr lang="en-GB" dirty="0"/>
              <a:t>Stretch and shrink film, bags and sacks</a:t>
            </a:r>
          </a:p>
        </p:txBody>
      </p:sp>
    </p:spTree>
    <p:extLst>
      <p:ext uri="{BB962C8B-B14F-4D97-AF65-F5344CB8AC3E}">
        <p14:creationId xmlns:p14="http://schemas.microsoft.com/office/powerpoint/2010/main" val="444060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Ionomers (DuPoint-Surlyn)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Ethylene/Methacrylic acid co-polymer</a:t>
            </a:r>
          </a:p>
          <a:p>
            <a:r>
              <a:rPr lang="en-GB"/>
              <a:t>Good grease &amp; oil resistance</a:t>
            </a:r>
          </a:p>
          <a:p>
            <a:r>
              <a:rPr lang="en-GB"/>
              <a:t>Improved clarity than LDPE</a:t>
            </a:r>
          </a:p>
          <a:p>
            <a:r>
              <a:rPr lang="en-GB"/>
              <a:t>Lower water vapour barrier than LDPE</a:t>
            </a:r>
          </a:p>
          <a:p>
            <a:r>
              <a:rPr lang="en-GB"/>
              <a:t>Good adhesion to foil</a:t>
            </a:r>
          </a:p>
          <a:p>
            <a:r>
              <a:rPr lang="en-GB"/>
              <a:t>Main Application: Heat seal layer</a:t>
            </a:r>
          </a:p>
        </p:txBody>
      </p:sp>
    </p:spTree>
    <p:extLst>
      <p:ext uri="{BB962C8B-B14F-4D97-AF65-F5344CB8AC3E}">
        <p14:creationId xmlns:p14="http://schemas.microsoft.com/office/powerpoint/2010/main" val="2843164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LDPE </a:t>
            </a:r>
            <a:r>
              <a:rPr lang="en-GB" dirty="0" err="1"/>
              <a:t>Metallocenes</a:t>
            </a:r>
            <a:endParaRPr lang="en-GB" dirty="0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Controlled polymerisation reaction</a:t>
            </a:r>
          </a:p>
          <a:p>
            <a:r>
              <a:rPr lang="en-GB"/>
              <a:t>Narrow molecular weight distribution</a:t>
            </a:r>
          </a:p>
          <a:p>
            <a:r>
              <a:rPr lang="en-GB"/>
              <a:t>Tailored for end use</a:t>
            </a:r>
          </a:p>
          <a:p>
            <a:pPr lvl="1"/>
            <a:r>
              <a:rPr lang="en-GB"/>
              <a:t>Increased clarity</a:t>
            </a:r>
          </a:p>
          <a:p>
            <a:pPr lvl="1"/>
            <a:r>
              <a:rPr lang="en-GB"/>
              <a:t>Increased toughness</a:t>
            </a:r>
          </a:p>
          <a:p>
            <a:pPr lvl="1"/>
            <a:r>
              <a:rPr lang="en-GB"/>
              <a:t>Difficult to process</a:t>
            </a:r>
          </a:p>
        </p:txBody>
      </p:sp>
    </p:spTree>
    <p:extLst>
      <p:ext uri="{BB962C8B-B14F-4D97-AF65-F5344CB8AC3E}">
        <p14:creationId xmlns:p14="http://schemas.microsoft.com/office/powerpoint/2010/main" val="1887174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Polypropylene</a:t>
            </a:r>
          </a:p>
        </p:txBody>
      </p:sp>
      <p:sp>
        <p:nvSpPr>
          <p:cNvPr id="3717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/>
              <a:t>Forms a living hinge</a:t>
            </a:r>
          </a:p>
          <a:p>
            <a:r>
              <a:rPr lang="en-GB" sz="2800" dirty="0"/>
              <a:t>Good moisture &amp; poor gas barrier</a:t>
            </a:r>
          </a:p>
          <a:p>
            <a:r>
              <a:rPr lang="en-GB" sz="2800" dirty="0" err="1"/>
              <a:t>Tg</a:t>
            </a:r>
            <a:r>
              <a:rPr lang="en-GB" sz="2800" dirty="0"/>
              <a:t> -18C, Tm 176 C</a:t>
            </a:r>
          </a:p>
          <a:p>
            <a:r>
              <a:rPr lang="en-GB" sz="2800" dirty="0"/>
              <a:t>Good strength &amp; Stiffness  but brittle at low temperatures</a:t>
            </a:r>
          </a:p>
          <a:p>
            <a:r>
              <a:rPr lang="en-GB" sz="2800" dirty="0"/>
              <a:t>Slight opacity, but can be made clear in film,</a:t>
            </a:r>
          </a:p>
          <a:p>
            <a:r>
              <a:rPr lang="en-GB" sz="2800" dirty="0"/>
              <a:t>Crankily, good chemical </a:t>
            </a:r>
            <a:r>
              <a:rPr lang="en-GB" sz="2800" dirty="0" err="1"/>
              <a:t>resiatance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71934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PP Applications</a:t>
            </a:r>
          </a:p>
        </p:txBody>
      </p:sp>
      <p:sp>
        <p:nvSpPr>
          <p:cNvPr id="3727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Flexible </a:t>
            </a:r>
          </a:p>
          <a:p>
            <a:pPr lvl="1"/>
            <a:r>
              <a:rPr lang="en-IE" dirty="0"/>
              <a:t>Wrappers for confectionery and bakery. </a:t>
            </a:r>
          </a:p>
          <a:p>
            <a:pPr lvl="1"/>
            <a:r>
              <a:rPr lang="en-IE" dirty="0"/>
              <a:t>Strapping </a:t>
            </a:r>
          </a:p>
          <a:p>
            <a:r>
              <a:rPr lang="en-IE" dirty="0"/>
              <a:t>Rigid</a:t>
            </a:r>
          </a:p>
          <a:p>
            <a:pPr lvl="1"/>
            <a:r>
              <a:rPr lang="en-IE" dirty="0"/>
              <a:t>Closures and hinged closures, bottles trays, jars. </a:t>
            </a:r>
          </a:p>
        </p:txBody>
      </p:sp>
    </p:spTree>
    <p:extLst>
      <p:ext uri="{BB962C8B-B14F-4D97-AF65-F5344CB8AC3E}">
        <p14:creationId xmlns:p14="http://schemas.microsoft.com/office/powerpoint/2010/main" val="391432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plastics do we use for packaging?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858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Polystyrene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800" dirty="0"/>
              <a:t>Amorphous with Benzene ring on main chain. </a:t>
            </a:r>
            <a:r>
              <a:rPr lang="en-IE" sz="2800" dirty="0" err="1"/>
              <a:t>Tg</a:t>
            </a:r>
            <a:r>
              <a:rPr lang="en-IE" sz="2800" dirty="0"/>
              <a:t> 90 C</a:t>
            </a:r>
          </a:p>
          <a:p>
            <a:r>
              <a:rPr lang="en-IE" sz="2800" dirty="0"/>
              <a:t>Stiff, hard, brittle, poor strength</a:t>
            </a:r>
          </a:p>
          <a:p>
            <a:r>
              <a:rPr lang="en-IE" sz="2800" dirty="0"/>
              <a:t>Very clear, high gloss</a:t>
            </a:r>
          </a:p>
          <a:p>
            <a:r>
              <a:rPr lang="en-IE" sz="2800" dirty="0"/>
              <a:t>Resistant to acids &amp; alkalis</a:t>
            </a:r>
          </a:p>
          <a:p>
            <a:r>
              <a:rPr lang="en-IE" sz="2800" dirty="0"/>
              <a:t>Poor moisture &amp; gas barrier</a:t>
            </a:r>
          </a:p>
          <a:p>
            <a:r>
              <a:rPr lang="en-IE" sz="2800" dirty="0"/>
              <a:t>Easy to thermoform</a:t>
            </a:r>
          </a:p>
        </p:txBody>
      </p:sp>
    </p:spTree>
    <p:extLst>
      <p:ext uri="{BB962C8B-B14F-4D97-AF65-F5344CB8AC3E}">
        <p14:creationId xmlns:p14="http://schemas.microsoft.com/office/powerpoint/2010/main" val="4123015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Expanded Polystyrene 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IE" dirty="0"/>
              <a:t>Expanded polystyrene (EPS)</a:t>
            </a:r>
          </a:p>
          <a:p>
            <a:pPr lvl="1">
              <a:lnSpc>
                <a:spcPct val="90000"/>
              </a:lnSpc>
            </a:pPr>
            <a:r>
              <a:rPr lang="en-IE" dirty="0"/>
              <a:t>Foamed</a:t>
            </a:r>
          </a:p>
          <a:p>
            <a:pPr lvl="1">
              <a:lnSpc>
                <a:spcPct val="90000"/>
              </a:lnSpc>
            </a:pPr>
            <a:r>
              <a:rPr lang="en-IE" dirty="0"/>
              <a:t>Improved insulation, cushioning</a:t>
            </a:r>
          </a:p>
        </p:txBody>
      </p:sp>
    </p:spTree>
    <p:extLst>
      <p:ext uri="{BB962C8B-B14F-4D97-AF65-F5344CB8AC3E}">
        <p14:creationId xmlns:p14="http://schemas.microsoft.com/office/powerpoint/2010/main" val="1255005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PS Applications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Breathable film</a:t>
            </a:r>
          </a:p>
          <a:p>
            <a:r>
              <a:rPr lang="en-IE" dirty="0"/>
              <a:t>Carton windows</a:t>
            </a:r>
          </a:p>
          <a:p>
            <a:r>
              <a:rPr lang="en-IE" dirty="0" err="1"/>
              <a:t>Yoghart</a:t>
            </a:r>
            <a:r>
              <a:rPr lang="en-IE" dirty="0"/>
              <a:t> pots, drinking cups</a:t>
            </a:r>
          </a:p>
          <a:p>
            <a:r>
              <a:rPr lang="en-IE" dirty="0"/>
              <a:t>Clear covers containers etc.</a:t>
            </a:r>
          </a:p>
          <a:p>
            <a:r>
              <a:rPr lang="en-IE" dirty="0"/>
              <a:t>Meat trays (EPS)</a:t>
            </a:r>
          </a:p>
          <a:p>
            <a:r>
              <a:rPr lang="en-IE" dirty="0"/>
              <a:t>Cushions</a:t>
            </a:r>
          </a:p>
        </p:txBody>
      </p:sp>
    </p:spTree>
    <p:extLst>
      <p:ext uri="{BB962C8B-B14F-4D97-AF65-F5344CB8AC3E}">
        <p14:creationId xmlns:p14="http://schemas.microsoft.com/office/powerpoint/2010/main" val="2202815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High Impact Polystyrene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IE" dirty="0"/>
              <a:t>High Impact Polystyrene (HIPS)</a:t>
            </a:r>
          </a:p>
          <a:p>
            <a:pPr lvl="1">
              <a:lnSpc>
                <a:spcPct val="90000"/>
              </a:lnSpc>
            </a:pPr>
            <a:r>
              <a:rPr lang="en-IE" dirty="0"/>
              <a:t>Graft Copolymer Styrene-Butadiene</a:t>
            </a:r>
          </a:p>
          <a:p>
            <a:pPr lvl="1">
              <a:lnSpc>
                <a:spcPct val="90000"/>
              </a:lnSpc>
            </a:pPr>
            <a:r>
              <a:rPr lang="en-IE" dirty="0"/>
              <a:t>Improved impact strength (x 7) </a:t>
            </a:r>
          </a:p>
          <a:p>
            <a:pPr lvl="1">
              <a:lnSpc>
                <a:spcPct val="90000"/>
              </a:lnSpc>
            </a:pPr>
            <a:r>
              <a:rPr lang="en-IE" dirty="0"/>
              <a:t>Reduced clarity, strength</a:t>
            </a:r>
          </a:p>
        </p:txBody>
      </p:sp>
    </p:spTree>
    <p:extLst>
      <p:ext uri="{BB962C8B-B14F-4D97-AF65-F5344CB8AC3E}">
        <p14:creationId xmlns:p14="http://schemas.microsoft.com/office/powerpoint/2010/main" val="3452361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</a:t>
            </a:r>
            <a:br>
              <a:rPr lang="en-GB" dirty="0"/>
            </a:br>
            <a:r>
              <a:rPr lang="en-GB" dirty="0" err="1"/>
              <a:t>Acrylonitrile</a:t>
            </a:r>
            <a:r>
              <a:rPr lang="en-GB" dirty="0"/>
              <a:t> Butadiene Styrene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Similar to HIPS</a:t>
            </a:r>
          </a:p>
          <a:p>
            <a:r>
              <a:rPr lang="en-GB" dirty="0"/>
              <a:t>Reduced water adsorption</a:t>
            </a:r>
          </a:p>
          <a:p>
            <a:r>
              <a:rPr lang="en-GB" dirty="0"/>
              <a:t>More rigid</a:t>
            </a:r>
          </a:p>
          <a:p>
            <a:pPr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441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</a:t>
            </a:r>
            <a:br>
              <a:rPr lang="en-GB" dirty="0"/>
            </a:br>
            <a:r>
              <a:rPr lang="en-GB" dirty="0"/>
              <a:t>Styrene </a:t>
            </a:r>
            <a:r>
              <a:rPr lang="en-GB" dirty="0" err="1"/>
              <a:t>Acrylonitrile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Excellence clarity &amp; Sparkle</a:t>
            </a:r>
          </a:p>
          <a:p>
            <a:r>
              <a:rPr lang="en-GB" dirty="0"/>
              <a:t>Good resistance to fats and oil</a:t>
            </a:r>
          </a:p>
          <a:p>
            <a:r>
              <a:rPr lang="en-GB" dirty="0"/>
              <a:t>More scratch resistance than GPPS</a:t>
            </a:r>
          </a:p>
          <a:p>
            <a:r>
              <a:rPr lang="en-GB" dirty="0"/>
              <a:t>Improved gas barrier</a:t>
            </a:r>
          </a:p>
          <a:p>
            <a:r>
              <a:rPr lang="en-GB" dirty="0"/>
              <a:t>Used for some cosmetic applications </a:t>
            </a:r>
          </a:p>
          <a:p>
            <a:r>
              <a:rPr lang="en-GB" dirty="0"/>
              <a:t>Trade name </a:t>
            </a:r>
            <a:r>
              <a:rPr lang="en-GB" dirty="0" err="1"/>
              <a:t>Barex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687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Polyvinyl Chloride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Unplasticised PVC</a:t>
            </a:r>
          </a:p>
          <a:p>
            <a:r>
              <a:rPr lang="en-IE" dirty="0" err="1"/>
              <a:t>Plasticisied</a:t>
            </a:r>
            <a:r>
              <a:rPr lang="en-IE" dirty="0"/>
              <a:t> PVC</a:t>
            </a:r>
          </a:p>
          <a:p>
            <a:r>
              <a:rPr lang="en-IE" dirty="0"/>
              <a:t>Environmental concerns</a:t>
            </a:r>
          </a:p>
          <a:p>
            <a:pPr lvl="1"/>
            <a:r>
              <a:rPr lang="en-IE" dirty="0" err="1"/>
              <a:t>Redidual</a:t>
            </a:r>
            <a:r>
              <a:rPr lang="en-IE" dirty="0"/>
              <a:t> monomer, plasticisers, disposal</a:t>
            </a:r>
          </a:p>
        </p:txBody>
      </p:sp>
    </p:spTree>
    <p:extLst>
      <p:ext uri="{BB962C8B-B14F-4D97-AF65-F5344CB8AC3E}">
        <p14:creationId xmlns:p14="http://schemas.microsoft.com/office/powerpoint/2010/main" val="1119481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Unplasticised PVC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Usually Amorphous</a:t>
            </a:r>
          </a:p>
          <a:p>
            <a:r>
              <a:rPr lang="en-IE" dirty="0"/>
              <a:t>Stiff hard brittle, poor impact resistance</a:t>
            </a:r>
          </a:p>
          <a:p>
            <a:r>
              <a:rPr lang="en-IE" dirty="0"/>
              <a:t>Crystal clear</a:t>
            </a:r>
          </a:p>
          <a:p>
            <a:r>
              <a:rPr lang="en-IE" dirty="0"/>
              <a:t>Good oil &amp; grease barrier</a:t>
            </a:r>
          </a:p>
          <a:p>
            <a:r>
              <a:rPr lang="en-IE" dirty="0"/>
              <a:t>Fair gas barrier but poor moisture barrier</a:t>
            </a:r>
          </a:p>
          <a:p>
            <a:r>
              <a:rPr lang="en-IE" dirty="0"/>
              <a:t>Low operating temperature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21420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Rigid PVC Applications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Thermoformed trays e.g. sandwich trays</a:t>
            </a:r>
          </a:p>
          <a:p>
            <a:r>
              <a:rPr lang="en-IE" dirty="0"/>
              <a:t>Biscuit trays/dividers, blister tablet packs</a:t>
            </a:r>
          </a:p>
          <a:p>
            <a:r>
              <a:rPr lang="en-IE" dirty="0"/>
              <a:t>Water and juice bottles, Toiletries </a:t>
            </a:r>
          </a:p>
          <a:p>
            <a:r>
              <a:rPr lang="en-IE" dirty="0"/>
              <a:t>Blood bags</a:t>
            </a:r>
          </a:p>
          <a:p>
            <a:pPr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00573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Flexable PVC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/>
              <a:t>Soft </a:t>
            </a:r>
          </a:p>
          <a:p>
            <a:r>
              <a:rPr lang="en-IE"/>
              <a:t>Elastic</a:t>
            </a:r>
          </a:p>
          <a:p>
            <a:r>
              <a:rPr lang="en-IE"/>
              <a:t>Good cling</a:t>
            </a:r>
          </a:p>
          <a:p>
            <a:endParaRPr lang="en-IE"/>
          </a:p>
          <a:p>
            <a:r>
              <a:rPr lang="en-IE"/>
              <a:t>Applications</a:t>
            </a:r>
          </a:p>
          <a:p>
            <a:pPr lvl="1"/>
            <a:r>
              <a:rPr lang="en-IE"/>
              <a:t>Overwrapping, stretch wrapping</a:t>
            </a:r>
          </a:p>
        </p:txBody>
      </p:sp>
    </p:spTree>
    <p:extLst>
      <p:ext uri="{BB962C8B-B14F-4D97-AF65-F5344CB8AC3E}">
        <p14:creationId xmlns:p14="http://schemas.microsoft.com/office/powerpoint/2010/main" val="93761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Plastic Types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/>
              <a:t>1 Polyethylene terephthalate (PET)</a:t>
            </a:r>
          </a:p>
          <a:p>
            <a:r>
              <a:rPr lang="en-GB" sz="2800"/>
              <a:t>2 High density polyethylene (HDPE)</a:t>
            </a:r>
          </a:p>
          <a:p>
            <a:r>
              <a:rPr lang="en-GB" sz="2800"/>
              <a:t>3. Polyvinyl chloride (PVC)</a:t>
            </a:r>
          </a:p>
          <a:p>
            <a:r>
              <a:rPr lang="en-GB" sz="2800"/>
              <a:t>4. Low density polyethylene (LDPE)</a:t>
            </a:r>
          </a:p>
          <a:p>
            <a:r>
              <a:rPr lang="en-GB" sz="2800"/>
              <a:t>5. Polypropylene (PP)</a:t>
            </a:r>
          </a:p>
          <a:p>
            <a:r>
              <a:rPr lang="en-GB" sz="2800"/>
              <a:t>6. Polystyrene (PS)</a:t>
            </a:r>
          </a:p>
          <a:p>
            <a:r>
              <a:rPr lang="en-GB" sz="2800"/>
              <a:t>7. Other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080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Polyvinyidene Chlorine (PVdC)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IE"/>
              <a:t>Excellent gas and good water barrier</a:t>
            </a:r>
          </a:p>
          <a:p>
            <a:pPr>
              <a:lnSpc>
                <a:spcPct val="90000"/>
              </a:lnSpc>
            </a:pPr>
            <a:r>
              <a:rPr lang="en-IE"/>
              <a:t>Good flavour &amp; odour barrier</a:t>
            </a:r>
          </a:p>
          <a:p>
            <a:pPr>
              <a:lnSpc>
                <a:spcPct val="90000"/>
              </a:lnSpc>
            </a:pPr>
            <a:r>
              <a:rPr lang="en-IE"/>
              <a:t>Good cling</a:t>
            </a:r>
          </a:p>
          <a:p>
            <a:pPr>
              <a:lnSpc>
                <a:spcPct val="90000"/>
              </a:lnSpc>
            </a:pPr>
            <a:r>
              <a:rPr lang="en-IE"/>
              <a:t>Expensive</a:t>
            </a:r>
          </a:p>
          <a:p>
            <a:pPr>
              <a:lnSpc>
                <a:spcPct val="90000"/>
              </a:lnSpc>
            </a:pPr>
            <a:r>
              <a:rPr lang="en-IE"/>
              <a:t>Applications</a:t>
            </a:r>
          </a:p>
          <a:p>
            <a:pPr lvl="1">
              <a:lnSpc>
                <a:spcPct val="90000"/>
              </a:lnSpc>
            </a:pPr>
            <a:r>
              <a:rPr lang="en-IE"/>
              <a:t>Barrier layers or film, MAP, hot water shrink bags</a:t>
            </a:r>
          </a:p>
        </p:txBody>
      </p:sp>
    </p:spTree>
    <p:extLst>
      <p:ext uri="{BB962C8B-B14F-4D97-AF65-F5344CB8AC3E}">
        <p14:creationId xmlns:p14="http://schemas.microsoft.com/office/powerpoint/2010/main" val="3317458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Polyethylene terephthalate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Fair water and gas barriers</a:t>
            </a:r>
          </a:p>
          <a:p>
            <a:r>
              <a:rPr lang="en-IE" dirty="0" err="1"/>
              <a:t>Tg</a:t>
            </a:r>
            <a:r>
              <a:rPr lang="en-IE" dirty="0"/>
              <a:t> 69 C, Tm 267 C</a:t>
            </a:r>
          </a:p>
          <a:p>
            <a:r>
              <a:rPr lang="en-IE" dirty="0"/>
              <a:t>Excellent chemical resistance</a:t>
            </a:r>
          </a:p>
          <a:p>
            <a:r>
              <a:rPr lang="en-IE" dirty="0"/>
              <a:t>Good strength &amp; stiffness</a:t>
            </a:r>
          </a:p>
          <a:p>
            <a:r>
              <a:rPr lang="en-IE" dirty="0"/>
              <a:t>APET good clarity, CPET cloudy </a:t>
            </a:r>
          </a:p>
        </p:txBody>
      </p:sp>
    </p:spTree>
    <p:extLst>
      <p:ext uri="{BB962C8B-B14F-4D97-AF65-F5344CB8AC3E}">
        <p14:creationId xmlns:p14="http://schemas.microsoft.com/office/powerpoint/2010/main" val="442754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PET Applications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APET</a:t>
            </a:r>
          </a:p>
          <a:p>
            <a:pPr lvl="1"/>
            <a:r>
              <a:rPr lang="en-IE" dirty="0"/>
              <a:t>Soft drinks bottles, oil bottles, toiletries, roasting bags, laminates</a:t>
            </a:r>
          </a:p>
          <a:p>
            <a:pPr lvl="1"/>
            <a:endParaRPr lang="en-IE" dirty="0"/>
          </a:p>
          <a:p>
            <a:r>
              <a:rPr lang="en-IE" dirty="0"/>
              <a:t>CPET</a:t>
            </a:r>
          </a:p>
          <a:p>
            <a:pPr lvl="1"/>
            <a:r>
              <a:rPr lang="en-IE" dirty="0"/>
              <a:t>Ready meals trays , dual </a:t>
            </a:r>
            <a:r>
              <a:rPr lang="en-IE" dirty="0" err="1"/>
              <a:t>ovenable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78542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PETG</a:t>
            </a:r>
            <a:br>
              <a:rPr lang="en-GB" dirty="0"/>
            </a:br>
            <a:r>
              <a:rPr lang="en-GB" dirty="0"/>
              <a:t>Glycol modified 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Glycol copolymer</a:t>
            </a:r>
          </a:p>
          <a:p>
            <a:r>
              <a:rPr lang="en-GB" dirty="0"/>
              <a:t>Decreased </a:t>
            </a:r>
            <a:r>
              <a:rPr lang="en-GB" dirty="0" err="1"/>
              <a:t>crystallinity</a:t>
            </a:r>
            <a:endParaRPr lang="en-GB" dirty="0"/>
          </a:p>
          <a:p>
            <a:r>
              <a:rPr lang="en-GB" dirty="0"/>
              <a:t>Increased melt strength </a:t>
            </a:r>
          </a:p>
          <a:p>
            <a:r>
              <a:rPr lang="en-GB" dirty="0"/>
              <a:t>Can be injection blow moulded.</a:t>
            </a:r>
          </a:p>
        </p:txBody>
      </p:sp>
    </p:spTree>
    <p:extLst>
      <p:ext uri="{BB962C8B-B14F-4D97-AF65-F5344CB8AC3E}">
        <p14:creationId xmlns:p14="http://schemas.microsoft.com/office/powerpoint/2010/main" val="3349480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Polyethylene Napthalate (PEN)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Better barrier properties than PET</a:t>
            </a:r>
          </a:p>
          <a:p>
            <a:r>
              <a:rPr lang="en-IE" dirty="0"/>
              <a:t>UV barrier</a:t>
            </a:r>
          </a:p>
          <a:p>
            <a:r>
              <a:rPr lang="en-IE" dirty="0"/>
              <a:t>Expensive (4 times PET)</a:t>
            </a:r>
          </a:p>
          <a:p>
            <a:r>
              <a:rPr lang="en-IE" dirty="0"/>
              <a:t>Used in a blend or copolymer with PET</a:t>
            </a:r>
          </a:p>
          <a:p>
            <a:r>
              <a:rPr lang="en-IE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362115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Polyamide (Nylon)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Condensation co-polymer</a:t>
            </a:r>
          </a:p>
          <a:p>
            <a:r>
              <a:rPr lang="en-GB" dirty="0"/>
              <a:t>Characterised by number of carbon atoms in starting materials </a:t>
            </a:r>
          </a:p>
          <a:p>
            <a:r>
              <a:rPr lang="en-GB" dirty="0"/>
              <a:t>Nylon 6, 6</a:t>
            </a:r>
          </a:p>
          <a:p>
            <a:r>
              <a:rPr lang="en-GB" dirty="0"/>
              <a:t>Nylon 6</a:t>
            </a:r>
          </a:p>
          <a:p>
            <a:r>
              <a:rPr lang="en-GB" dirty="0"/>
              <a:t>Nylon 11</a:t>
            </a:r>
          </a:p>
        </p:txBody>
      </p:sp>
    </p:spTree>
    <p:extLst>
      <p:ext uri="{BB962C8B-B14F-4D97-AF65-F5344CB8AC3E}">
        <p14:creationId xmlns:p14="http://schemas.microsoft.com/office/powerpoint/2010/main" val="9305299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Polyamides (Nylon)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Excellent toughness</a:t>
            </a:r>
          </a:p>
          <a:p>
            <a:r>
              <a:rPr lang="en-IE" dirty="0"/>
              <a:t>Poor moisture barrier</a:t>
            </a:r>
          </a:p>
          <a:p>
            <a:r>
              <a:rPr lang="en-IE" dirty="0"/>
              <a:t>Good gas barrier</a:t>
            </a:r>
          </a:p>
          <a:p>
            <a:r>
              <a:rPr lang="en-IE" dirty="0"/>
              <a:t>Heat resistant</a:t>
            </a:r>
          </a:p>
          <a:p>
            <a:r>
              <a:rPr lang="en-IE" dirty="0"/>
              <a:t>Applications</a:t>
            </a:r>
          </a:p>
          <a:p>
            <a:pPr lvl="1"/>
            <a:r>
              <a:rPr lang="en-IE" dirty="0"/>
              <a:t>Vacuum bags for meat ( when laminated)</a:t>
            </a:r>
          </a:p>
        </p:txBody>
      </p:sp>
    </p:spTree>
    <p:extLst>
      <p:ext uri="{BB962C8B-B14F-4D97-AF65-F5344CB8AC3E}">
        <p14:creationId xmlns:p14="http://schemas.microsoft.com/office/powerpoint/2010/main" val="3953048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Ethylene Vinyl Acetate (EVA)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Co-polymer</a:t>
            </a:r>
          </a:p>
          <a:p>
            <a:r>
              <a:rPr lang="en-IE" dirty="0"/>
              <a:t>Similar to LDPE</a:t>
            </a:r>
          </a:p>
          <a:p>
            <a:r>
              <a:rPr lang="en-IE" dirty="0"/>
              <a:t>Improved stretch, cling, and heat sealing</a:t>
            </a:r>
          </a:p>
          <a:p>
            <a:r>
              <a:rPr lang="en-IE" dirty="0"/>
              <a:t>Applications</a:t>
            </a:r>
          </a:p>
          <a:p>
            <a:pPr lvl="1"/>
            <a:r>
              <a:rPr lang="en-IE" dirty="0"/>
              <a:t>Heat seal layers, improved stress crack resistance</a:t>
            </a:r>
          </a:p>
        </p:txBody>
      </p:sp>
    </p:spTree>
    <p:extLst>
      <p:ext uri="{BB962C8B-B14F-4D97-AF65-F5344CB8AC3E}">
        <p14:creationId xmlns:p14="http://schemas.microsoft.com/office/powerpoint/2010/main" val="10757652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Polyvinyl alcohol (PVOH)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Excellent gas barrier</a:t>
            </a:r>
          </a:p>
          <a:p>
            <a:r>
              <a:rPr lang="en-IE" dirty="0"/>
              <a:t>Chemical resistant, strong </a:t>
            </a:r>
          </a:p>
          <a:p>
            <a:r>
              <a:rPr lang="en-IE" dirty="0"/>
              <a:t>Water soluble </a:t>
            </a:r>
          </a:p>
          <a:p>
            <a:endParaRPr lang="en-IE" dirty="0"/>
          </a:p>
          <a:p>
            <a:r>
              <a:rPr lang="en-IE" dirty="0"/>
              <a:t>Applications</a:t>
            </a:r>
          </a:p>
          <a:p>
            <a:pPr lvl="1"/>
            <a:r>
              <a:rPr lang="en-IE" dirty="0"/>
              <a:t>Laundry bags, chemical dosing, barrier layer </a:t>
            </a:r>
          </a:p>
        </p:txBody>
      </p:sp>
    </p:spTree>
    <p:extLst>
      <p:ext uri="{BB962C8B-B14F-4D97-AF65-F5344CB8AC3E}">
        <p14:creationId xmlns:p14="http://schemas.microsoft.com/office/powerpoint/2010/main" val="35558430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Ethylene Vinyl Alcohol (EVOH)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Formed by hydrolysis of EVA </a:t>
            </a:r>
          </a:p>
          <a:p>
            <a:r>
              <a:rPr lang="en-IE" dirty="0"/>
              <a:t>Outstanding barrier properties</a:t>
            </a:r>
          </a:p>
          <a:p>
            <a:r>
              <a:rPr lang="en-IE" dirty="0"/>
              <a:t>Good grease, oil &amp; aroma barrier</a:t>
            </a:r>
          </a:p>
          <a:p>
            <a:r>
              <a:rPr lang="en-IE" dirty="0"/>
              <a:t>Moisture sensitive</a:t>
            </a:r>
          </a:p>
          <a:p>
            <a:r>
              <a:rPr lang="en-IE" dirty="0"/>
              <a:t>Applications </a:t>
            </a:r>
          </a:p>
          <a:p>
            <a:pPr lvl="1"/>
            <a:r>
              <a:rPr lang="en-IE" dirty="0"/>
              <a:t>Barrier layer material</a:t>
            </a:r>
          </a:p>
        </p:txBody>
      </p:sp>
    </p:spTree>
    <p:extLst>
      <p:ext uri="{BB962C8B-B14F-4D97-AF65-F5344CB8AC3E}">
        <p14:creationId xmlns:p14="http://schemas.microsoft.com/office/powerpoint/2010/main" val="334567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08720"/>
            <a:ext cx="7772400" cy="5187280"/>
          </a:xfrm>
        </p:spPr>
        <p:txBody>
          <a:bodyPr/>
          <a:lstStyle/>
          <a:p>
            <a:r>
              <a:rPr lang="en-GB" sz="2000" dirty="0" err="1"/>
              <a:t>Polyvinylidene</a:t>
            </a:r>
            <a:r>
              <a:rPr lang="en-GB" sz="2000" dirty="0"/>
              <a:t> chloride (PVDC)</a:t>
            </a:r>
          </a:p>
          <a:p>
            <a:r>
              <a:rPr lang="en-GB" sz="2000" dirty="0"/>
              <a:t>Polyamide (Nylon)</a:t>
            </a:r>
          </a:p>
          <a:p>
            <a:r>
              <a:rPr lang="en-GB" sz="2000" dirty="0"/>
              <a:t>Ethylene vinyl acetate (EVA) &amp; ethylene vinyl alcohol (EVOH)</a:t>
            </a:r>
          </a:p>
          <a:p>
            <a:r>
              <a:rPr lang="en-GB" sz="2000" dirty="0"/>
              <a:t>Polycarbonate (PC) </a:t>
            </a:r>
          </a:p>
          <a:p>
            <a:r>
              <a:rPr lang="en-GB" sz="2000" dirty="0"/>
              <a:t>Polyethylene </a:t>
            </a:r>
            <a:r>
              <a:rPr lang="en-GB" sz="2000" dirty="0" err="1"/>
              <a:t>naphthallate</a:t>
            </a:r>
            <a:r>
              <a:rPr lang="en-GB" sz="2000" dirty="0"/>
              <a:t> (PEN)</a:t>
            </a:r>
          </a:p>
          <a:p>
            <a:r>
              <a:rPr lang="en-GB" sz="2000" dirty="0" err="1"/>
              <a:t>Ionomers</a:t>
            </a:r>
            <a:r>
              <a:rPr lang="en-GB" sz="2000" dirty="0"/>
              <a:t> e.g. </a:t>
            </a:r>
            <a:r>
              <a:rPr lang="en-GB" sz="2000" dirty="0" err="1"/>
              <a:t>Surlyn</a:t>
            </a:r>
            <a:endParaRPr lang="en-GB" sz="2000" dirty="0"/>
          </a:p>
          <a:p>
            <a:r>
              <a:rPr lang="en-GB" sz="2000" dirty="0" err="1"/>
              <a:t>Fluoropolymers</a:t>
            </a:r>
            <a:r>
              <a:rPr lang="en-GB" sz="2000" dirty="0"/>
              <a:t> e.g. PTFE, </a:t>
            </a:r>
            <a:r>
              <a:rPr lang="en-GB" sz="2000" dirty="0" err="1"/>
              <a:t>Aclar</a:t>
            </a:r>
            <a:endParaRPr lang="en-GB" sz="2000" dirty="0"/>
          </a:p>
          <a:p>
            <a:r>
              <a:rPr lang="en-GB" sz="2000" dirty="0"/>
              <a:t>Styrene copolymers - SAN (styrene acrylonitrile) &amp; ABS (acrylonitrile butadiene styrene)</a:t>
            </a:r>
          </a:p>
          <a:p>
            <a:r>
              <a:rPr lang="en-GB" sz="2000" dirty="0"/>
              <a:t>High Impact Polystyrene</a:t>
            </a:r>
          </a:p>
          <a:p>
            <a:r>
              <a:rPr lang="en-GB" sz="2000" dirty="0"/>
              <a:t>Cellulose film</a:t>
            </a:r>
          </a:p>
          <a:p>
            <a:r>
              <a:rPr lang="en-GB" sz="2000" dirty="0" err="1"/>
              <a:t>Polylactic</a:t>
            </a:r>
            <a:r>
              <a:rPr lang="en-GB" sz="2000" dirty="0"/>
              <a:t> acid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08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Polycarbonate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Amorphous tough rigid polymer</a:t>
            </a:r>
          </a:p>
          <a:p>
            <a:r>
              <a:rPr lang="en-GB" dirty="0"/>
              <a:t>Good clarity</a:t>
            </a:r>
          </a:p>
          <a:p>
            <a:r>
              <a:rPr lang="en-GB" dirty="0"/>
              <a:t>Good moisture &amp; Gas barrier</a:t>
            </a:r>
          </a:p>
          <a:p>
            <a:r>
              <a:rPr lang="en-GB" dirty="0" err="1"/>
              <a:t>Sterilisable</a:t>
            </a:r>
            <a:r>
              <a:rPr lang="en-GB" dirty="0"/>
              <a:t> </a:t>
            </a:r>
          </a:p>
          <a:p>
            <a:r>
              <a:rPr lang="en-GB" dirty="0"/>
              <a:t>Used for returnable containers.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043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Fluoropolymers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PTFE (Teflon)</a:t>
            </a:r>
          </a:p>
          <a:p>
            <a:pPr lvl="1"/>
            <a:r>
              <a:rPr lang="en-GB" dirty="0"/>
              <a:t>Inert, high temperature, low friction</a:t>
            </a:r>
          </a:p>
          <a:p>
            <a:pPr lvl="1"/>
            <a:endParaRPr lang="en-GB" dirty="0"/>
          </a:p>
          <a:p>
            <a:r>
              <a:rPr lang="en-GB" dirty="0" err="1"/>
              <a:t>Polychlorotrifluoroethylene</a:t>
            </a:r>
            <a:r>
              <a:rPr lang="en-GB" dirty="0"/>
              <a:t> (</a:t>
            </a:r>
            <a:r>
              <a:rPr lang="en-GB" dirty="0" err="1"/>
              <a:t>Aclar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Good barrier and chemical resistance</a:t>
            </a:r>
          </a:p>
          <a:p>
            <a:pPr lvl="1"/>
            <a:r>
              <a:rPr lang="en-GB" dirty="0"/>
              <a:t>Coatings and laminates in pharmaceuticals  </a:t>
            </a:r>
          </a:p>
        </p:txBody>
      </p:sp>
    </p:spTree>
    <p:extLst>
      <p:ext uri="{BB962C8B-B14F-4D97-AF65-F5344CB8AC3E}">
        <p14:creationId xmlns:p14="http://schemas.microsoft.com/office/powerpoint/2010/main" val="12029036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Thermoplastic </a:t>
            </a:r>
            <a:r>
              <a:rPr lang="en-GB" dirty="0" err="1"/>
              <a:t>Elastomers</a:t>
            </a:r>
            <a:r>
              <a:rPr lang="en-GB" dirty="0"/>
              <a:t> (TPE’s)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Rubber type performance with thermoplastic process ability</a:t>
            </a:r>
          </a:p>
          <a:p>
            <a:r>
              <a:rPr lang="en-GB" dirty="0"/>
              <a:t>High clarity good barrier tough film</a:t>
            </a:r>
          </a:p>
          <a:p>
            <a:r>
              <a:rPr lang="en-GB" dirty="0"/>
              <a:t>Low </a:t>
            </a:r>
            <a:r>
              <a:rPr lang="en-GB" dirty="0" err="1"/>
              <a:t>extrables</a:t>
            </a:r>
            <a:endParaRPr lang="en-GB" dirty="0"/>
          </a:p>
          <a:p>
            <a:r>
              <a:rPr lang="en-GB" dirty="0"/>
              <a:t>Soft feel for grip on rigid materials</a:t>
            </a:r>
          </a:p>
          <a:p>
            <a:r>
              <a:rPr lang="en-GB" dirty="0"/>
              <a:t>Medical devices, cap liners</a:t>
            </a:r>
          </a:p>
        </p:txBody>
      </p:sp>
    </p:spTree>
    <p:extLst>
      <p:ext uri="{BB962C8B-B14F-4D97-AF65-F5344CB8AC3E}">
        <p14:creationId xmlns:p14="http://schemas.microsoft.com/office/powerpoint/2010/main" val="27637474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Bio-Plastics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Bio-based polymer is preferred term.</a:t>
            </a:r>
          </a:p>
          <a:p>
            <a:r>
              <a:rPr lang="en-GB" dirty="0"/>
              <a:t>Does not relate to degradability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934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Starch Based plastics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Thermoplastic materials</a:t>
            </a:r>
          </a:p>
          <a:p>
            <a:r>
              <a:rPr lang="en-GB" dirty="0"/>
              <a:t>Modified with plasticizers e.g. glycerol</a:t>
            </a:r>
          </a:p>
          <a:p>
            <a:r>
              <a:rPr lang="en-GB" dirty="0"/>
              <a:t>Can be blended with other biodegradable materials </a:t>
            </a:r>
          </a:p>
          <a:p>
            <a:r>
              <a:rPr lang="en-GB" dirty="0"/>
              <a:t>Applications for film e.g. magazine wraps, bakery bags and compostable bags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3757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Cellulose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Bases on cellulose fibre</a:t>
            </a:r>
          </a:p>
          <a:p>
            <a:r>
              <a:rPr lang="en-GB" dirty="0"/>
              <a:t>Excellent clarity. </a:t>
            </a:r>
          </a:p>
          <a:p>
            <a:r>
              <a:rPr lang="en-GB" dirty="0"/>
              <a:t>Good </a:t>
            </a:r>
            <a:r>
              <a:rPr lang="en-GB" dirty="0" err="1"/>
              <a:t>deadfold</a:t>
            </a:r>
            <a:endParaRPr lang="en-GB" dirty="0"/>
          </a:p>
          <a:p>
            <a:r>
              <a:rPr lang="en-GB" dirty="0"/>
              <a:t>Poor moisture barrier</a:t>
            </a:r>
          </a:p>
        </p:txBody>
      </p:sp>
    </p:spTree>
    <p:extLst>
      <p:ext uri="{BB962C8B-B14F-4D97-AF65-F5344CB8AC3E}">
        <p14:creationId xmlns:p14="http://schemas.microsoft.com/office/powerpoint/2010/main" val="20281860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Polylactic</a:t>
            </a:r>
            <a:r>
              <a:rPr lang="en-GB" dirty="0"/>
              <a:t> acid (PLA)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Reasonably common</a:t>
            </a:r>
          </a:p>
          <a:p>
            <a:r>
              <a:rPr lang="en-GB" dirty="0"/>
              <a:t>Similar to PS</a:t>
            </a:r>
          </a:p>
          <a:p>
            <a:r>
              <a:rPr lang="en-GB" dirty="0"/>
              <a:t>Degrades leaving no toxic residues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6423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Polyethylene </a:t>
            </a:r>
            <a:r>
              <a:rPr lang="en-GB" dirty="0" err="1"/>
              <a:t>Furanoate</a:t>
            </a:r>
            <a:r>
              <a:rPr lang="en-GB" dirty="0"/>
              <a:t> (PEF)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Possible replacement for PET</a:t>
            </a:r>
          </a:p>
          <a:p>
            <a:r>
              <a:rPr lang="en-GB" dirty="0"/>
              <a:t>Some better characteristics</a:t>
            </a:r>
          </a:p>
          <a:p>
            <a:r>
              <a:rPr lang="en-GB" dirty="0"/>
              <a:t>Not yet commercially </a:t>
            </a:r>
            <a:r>
              <a:rPr lang="en-GB" dirty="0" err="1"/>
              <a:t>avalilable</a:t>
            </a:r>
            <a:r>
              <a:rPr lang="en-GB" dirty="0"/>
              <a:t>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6138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Poly-3-hydroxybutyrate (PHB)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Similar to PP</a:t>
            </a:r>
          </a:p>
          <a:p>
            <a:r>
              <a:rPr lang="en-GB" dirty="0"/>
              <a:t>Produced into film with melting point 130oC</a:t>
            </a:r>
          </a:p>
          <a:p>
            <a:r>
              <a:rPr lang="en-GB" dirty="0"/>
              <a:t>Degrades without residues</a:t>
            </a:r>
          </a:p>
          <a:p>
            <a:r>
              <a:rPr lang="en-GB" dirty="0"/>
              <a:t>Not widely available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0853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Polyhydroxyalkanoate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Range of materials with medical applications</a:t>
            </a:r>
          </a:p>
          <a:p>
            <a:r>
              <a:rPr lang="en-GB" dirty="0"/>
              <a:t>biodegradable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31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Mixing Polymers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Co-Polymers</a:t>
            </a:r>
          </a:p>
          <a:p>
            <a:r>
              <a:rPr lang="en-GB"/>
              <a:t>Blending / Compounding</a:t>
            </a:r>
          </a:p>
          <a:p>
            <a:r>
              <a:rPr lang="en-GB"/>
              <a:t>Co-extrusion / Co-moulding</a:t>
            </a:r>
          </a:p>
          <a:p>
            <a:r>
              <a:rPr lang="en-GB"/>
              <a:t>Laminating</a:t>
            </a:r>
          </a:p>
          <a:p>
            <a:r>
              <a:rPr lang="en-GB"/>
              <a:t>Coating</a:t>
            </a:r>
          </a:p>
        </p:txBody>
      </p:sp>
    </p:spTree>
    <p:extLst>
      <p:ext uri="{BB962C8B-B14F-4D97-AF65-F5344CB8AC3E}">
        <p14:creationId xmlns:p14="http://schemas.microsoft.com/office/powerpoint/2010/main" val="24486999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Polyamide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Rilsan</a:t>
            </a:r>
            <a:r>
              <a:rPr lang="en-GB" dirty="0"/>
              <a:t> B trade name</a:t>
            </a:r>
          </a:p>
          <a:p>
            <a:r>
              <a:rPr lang="en-GB" dirty="0"/>
              <a:t>Bio based polyamide</a:t>
            </a:r>
          </a:p>
          <a:p>
            <a:r>
              <a:rPr lang="en-GB" dirty="0"/>
              <a:t>High performance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7623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136" y="1066800"/>
            <a:ext cx="7772400" cy="1143000"/>
          </a:xfrm>
        </p:spPr>
        <p:txBody>
          <a:bodyPr/>
          <a:lstStyle/>
          <a:p>
            <a:r>
              <a:rPr lang="en-GB" dirty="0"/>
              <a:t>Bio Polyethylene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Same as standard PE</a:t>
            </a:r>
          </a:p>
          <a:p>
            <a:r>
              <a:rPr lang="en-GB" dirty="0"/>
              <a:t>Not degradable</a:t>
            </a:r>
          </a:p>
          <a:p>
            <a:r>
              <a:rPr lang="en-GB" dirty="0"/>
              <a:t>Claimed to have lower carbon footprint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724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Other Laminates / Coatings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/>
              <a:t>Paper</a:t>
            </a:r>
          </a:p>
          <a:p>
            <a:r>
              <a:rPr lang="en-IE"/>
              <a:t>Foil</a:t>
            </a:r>
          </a:p>
          <a:p>
            <a:r>
              <a:rPr lang="en-IE"/>
              <a:t>Silica oxide (SiOx)</a:t>
            </a:r>
          </a:p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8565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162800" cy="1104900"/>
          </a:xfrm>
          <a:noFill/>
          <a:ln/>
        </p:spPr>
        <p:txBody>
          <a:bodyPr lIns="90488" tIns="44450" rIns="90488" bIns="44450"/>
          <a:lstStyle/>
          <a:p>
            <a:r>
              <a:rPr lang="en-US" sz="3200"/>
              <a:t>Water vapor Transmission Rate</a:t>
            </a:r>
            <a:endParaRPr lang="en-US" sz="3600">
              <a:solidFill>
                <a:srgbClr val="050363"/>
              </a:solidFill>
            </a:endParaRPr>
          </a:p>
        </p:txBody>
      </p:sp>
      <p:graphicFrame>
        <p:nvGraphicFramePr>
          <p:cNvPr id="442368" name="Object 0">
            <a:hlinkClick r:id="" action="ppaction://ole?verb=0"/>
          </p:cNvPr>
          <p:cNvGraphicFramePr>
            <a:graphicFrameLocks noGrp="1"/>
          </p:cNvGraphicFramePr>
          <p:nvPr>
            <p:ph type="tbl" idx="1"/>
          </p:nvPr>
        </p:nvGraphicFramePr>
        <p:xfrm>
          <a:off x="1905000" y="2133600"/>
          <a:ext cx="58674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097480" imgH="4719600" progId="Word.Document.8">
                  <p:embed/>
                </p:oleObj>
              </mc:Choice>
              <mc:Fallback>
                <p:oleObj name="Document" r:id="rId2" imgW="8097480" imgH="4719600" progId="Word.Document.8">
                  <p:embed/>
                  <p:pic>
                    <p:nvPicPr>
                      <p:cNvPr id="442368" name="Object 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133600"/>
                        <a:ext cx="58674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7264975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838200"/>
            <a:ext cx="6705600" cy="1295400"/>
          </a:xfrm>
          <a:noFill/>
          <a:ln/>
        </p:spPr>
        <p:txBody>
          <a:bodyPr lIns="90488" tIns="44450" rIns="90488" bIns="44450"/>
          <a:lstStyle/>
          <a:p>
            <a:r>
              <a:rPr lang="en-US" sz="3200" b="1"/>
              <a:t>Oxygen Transmission Rate </a:t>
            </a:r>
            <a:endParaRPr lang="en-US" sz="3200"/>
          </a:p>
        </p:txBody>
      </p:sp>
      <p:graphicFrame>
        <p:nvGraphicFramePr>
          <p:cNvPr id="443392" name="Object 0">
            <a:hlinkClick r:id="" action="ppaction://ole?verb=0"/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52600" y="2286000"/>
          <a:ext cx="6013450" cy="350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751160" imgH="4952880" progId="Word.Document.8">
                  <p:embed/>
                </p:oleObj>
              </mc:Choice>
              <mc:Fallback>
                <p:oleObj name="Document" r:id="rId2" imgW="7751160" imgH="4952880" progId="Word.Document.8">
                  <p:embed/>
                  <p:pic>
                    <p:nvPicPr>
                      <p:cNvPr id="443392" name="Object 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86000"/>
                        <a:ext cx="6013450" cy="350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542814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Plastic Performance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Tensile strength</a:t>
            </a:r>
          </a:p>
          <a:p>
            <a:r>
              <a:rPr lang="en-GB" dirty="0"/>
              <a:t>Tear strength</a:t>
            </a:r>
          </a:p>
          <a:p>
            <a:r>
              <a:rPr lang="en-GB" dirty="0"/>
              <a:t>Impact strength</a:t>
            </a:r>
          </a:p>
          <a:p>
            <a:r>
              <a:rPr lang="en-GB" dirty="0"/>
              <a:t>Heat </a:t>
            </a:r>
            <a:r>
              <a:rPr lang="en-GB" dirty="0" err="1"/>
              <a:t>sealability</a:t>
            </a:r>
            <a:endParaRPr lang="en-GB" dirty="0"/>
          </a:p>
          <a:p>
            <a:r>
              <a:rPr lang="en-GB" dirty="0"/>
              <a:t>C of F</a:t>
            </a:r>
          </a:p>
          <a:p>
            <a:r>
              <a:rPr lang="en-GB" dirty="0"/>
              <a:t>Creep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Permeability</a:t>
            </a:r>
          </a:p>
          <a:p>
            <a:r>
              <a:rPr lang="en-GB" dirty="0"/>
              <a:t>Transparency</a:t>
            </a:r>
          </a:p>
          <a:p>
            <a:r>
              <a:rPr lang="en-GB" dirty="0"/>
              <a:t>Chemical resistance</a:t>
            </a:r>
          </a:p>
          <a:p>
            <a:r>
              <a:rPr lang="en-GB" dirty="0"/>
              <a:t>Temperature range</a:t>
            </a:r>
          </a:p>
          <a:p>
            <a:pPr lvl="1"/>
            <a:r>
              <a:rPr lang="en-GB" dirty="0"/>
              <a:t>Glass transition</a:t>
            </a:r>
          </a:p>
          <a:p>
            <a:pPr lvl="1"/>
            <a:r>
              <a:rPr lang="en-GB" dirty="0"/>
              <a:t>Melt temperature</a:t>
            </a:r>
          </a:p>
        </p:txBody>
      </p:sp>
    </p:spTree>
    <p:extLst>
      <p:ext uri="{BB962C8B-B14F-4D97-AF65-F5344CB8AC3E}">
        <p14:creationId xmlns:p14="http://schemas.microsoft.com/office/powerpoint/2010/main" val="351787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Polymer exercise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Key characteristics</a:t>
            </a:r>
          </a:p>
          <a:p>
            <a:pPr lvl="1"/>
            <a:r>
              <a:rPr lang="en-GB" dirty="0"/>
              <a:t>Clarity, temperature, strength, chemical resistance, barrier characteristics, limitations</a:t>
            </a:r>
          </a:p>
          <a:p>
            <a:r>
              <a:rPr lang="en-GB" dirty="0"/>
              <a:t>Applications</a:t>
            </a:r>
          </a:p>
          <a:p>
            <a:pPr lvl="1"/>
            <a:r>
              <a:rPr lang="en-GB" dirty="0"/>
              <a:t>Rigid and flexible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458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polymers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85800" y="2209800"/>
          <a:ext cx="475029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7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HDPE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EVOH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PVDC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LDPE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LLDPE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Ionomer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PVOH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61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Polyolefins</a:t>
            </a:r>
            <a:br>
              <a:rPr lang="en-GB"/>
            </a:br>
            <a:r>
              <a:rPr lang="en-GB"/>
              <a:t>(olefins, hydrocarbons)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Polyethylene</a:t>
            </a:r>
          </a:p>
          <a:p>
            <a:pPr lvl="1"/>
            <a:r>
              <a:rPr lang="en-GB"/>
              <a:t>HDPE, LDPE, LLDPE</a:t>
            </a:r>
          </a:p>
          <a:p>
            <a:pPr lvl="2"/>
            <a:r>
              <a:rPr lang="en-GB"/>
              <a:t> ULDPE, VLDPE</a:t>
            </a:r>
          </a:p>
          <a:p>
            <a:r>
              <a:rPr lang="en-GB"/>
              <a:t>Ionomers</a:t>
            </a:r>
          </a:p>
          <a:p>
            <a:r>
              <a:rPr lang="en-GB"/>
              <a:t>Metallocenes</a:t>
            </a:r>
          </a:p>
          <a:p>
            <a:r>
              <a:rPr lang="en-GB"/>
              <a:t>Polypropylene</a:t>
            </a:r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5580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3140</TotalTime>
  <Words>1248</Words>
  <Application>Microsoft Office PowerPoint</Application>
  <PresentationFormat>On-screen Show (4:3)</PresentationFormat>
  <Paragraphs>352</Paragraphs>
  <Slides>54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Times New Roman</vt:lpstr>
      <vt:lpstr>Default Design</vt:lpstr>
      <vt:lpstr>Custom Design</vt:lpstr>
      <vt:lpstr>CorelDRAW</vt:lpstr>
      <vt:lpstr>Document</vt:lpstr>
      <vt:lpstr>Plastic Packaging </vt:lpstr>
      <vt:lpstr>What plastics do we use for packaging?</vt:lpstr>
      <vt:lpstr>Plastic Types</vt:lpstr>
      <vt:lpstr>PowerPoint Presentation</vt:lpstr>
      <vt:lpstr>Mixing Polymers</vt:lpstr>
      <vt:lpstr>Plastic Performance Properties</vt:lpstr>
      <vt:lpstr>Polymer exercise</vt:lpstr>
      <vt:lpstr>Target polymers </vt:lpstr>
      <vt:lpstr>Polyolefins (olefins, hydrocarbons)</vt:lpstr>
      <vt:lpstr>High Density Polyethylene</vt:lpstr>
      <vt:lpstr>HDPE Applications</vt:lpstr>
      <vt:lpstr>Low Density Polyethylene</vt:lpstr>
      <vt:lpstr>LDPE Applications</vt:lpstr>
      <vt:lpstr>Linear Low Density Polyethylene</vt:lpstr>
      <vt:lpstr>LLDPE Applications</vt:lpstr>
      <vt:lpstr>Ionomers (DuPoint-Surlyn)</vt:lpstr>
      <vt:lpstr>LDPE Metallocenes</vt:lpstr>
      <vt:lpstr>Polypropylene</vt:lpstr>
      <vt:lpstr>PP Applications</vt:lpstr>
      <vt:lpstr>Polystyrene</vt:lpstr>
      <vt:lpstr>Expanded Polystyrene </vt:lpstr>
      <vt:lpstr>PS Applications</vt:lpstr>
      <vt:lpstr>High Impact Polystyrene</vt:lpstr>
      <vt:lpstr>ABS Acrylonitrile Butadiene Styrene </vt:lpstr>
      <vt:lpstr>SAN Styrene Acrylonitrile </vt:lpstr>
      <vt:lpstr>Polyvinyl Chloride</vt:lpstr>
      <vt:lpstr>Unplasticised PVC</vt:lpstr>
      <vt:lpstr>Rigid PVC Applications</vt:lpstr>
      <vt:lpstr>Flexable PVC</vt:lpstr>
      <vt:lpstr>Polyvinyidene Chlorine (PVdC)</vt:lpstr>
      <vt:lpstr>Polyethylene terephthalate</vt:lpstr>
      <vt:lpstr>PET Applications</vt:lpstr>
      <vt:lpstr>PETG Glycol modified PET</vt:lpstr>
      <vt:lpstr>Polyethylene Napthalate (PEN)</vt:lpstr>
      <vt:lpstr>Polyamide (Nylon)</vt:lpstr>
      <vt:lpstr>Polyamides (Nylon)</vt:lpstr>
      <vt:lpstr>Ethylene Vinyl Acetate (EVA)</vt:lpstr>
      <vt:lpstr>Polyvinyl alcohol (PVOH)</vt:lpstr>
      <vt:lpstr>Ethylene Vinyl Alcohol (EVOH)</vt:lpstr>
      <vt:lpstr>Polycarbonate</vt:lpstr>
      <vt:lpstr>Fluoropolymers</vt:lpstr>
      <vt:lpstr>Thermoplastic Elastomers (TPE’s)</vt:lpstr>
      <vt:lpstr>Bio-Plastics</vt:lpstr>
      <vt:lpstr>Starch Based plastics</vt:lpstr>
      <vt:lpstr>Cellulose</vt:lpstr>
      <vt:lpstr>Polylactic acid (PLA)</vt:lpstr>
      <vt:lpstr>Polyethylene Furanoate (PEF)</vt:lpstr>
      <vt:lpstr>Poly-3-hydroxybutyrate (PHB)</vt:lpstr>
      <vt:lpstr>Polyhydroxyalkanoate</vt:lpstr>
      <vt:lpstr>Polyamide 11</vt:lpstr>
      <vt:lpstr>Bio Polyethylene</vt:lpstr>
      <vt:lpstr>Other Laminates / Coatings</vt:lpstr>
      <vt:lpstr>Water vapor Transmission Rate</vt:lpstr>
      <vt:lpstr>Oxygen Transmission Rate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T Duffy</dc:creator>
  <cp:lastModifiedBy>tony duffy</cp:lastModifiedBy>
  <cp:revision>111</cp:revision>
  <cp:lastPrinted>2020-01-21T20:52:12Z</cp:lastPrinted>
  <dcterms:created xsi:type="dcterms:W3CDTF">1996-09-30T18:28:10Z</dcterms:created>
  <dcterms:modified xsi:type="dcterms:W3CDTF">2024-01-15T15:21:42Z</dcterms:modified>
</cp:coreProperties>
</file>