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37"/>
  </p:notesMasterIdLst>
  <p:handoutMasterIdLst>
    <p:handoutMasterId r:id="rId38"/>
  </p:handoutMasterIdLst>
  <p:sldIdLst>
    <p:sldId id="485" r:id="rId3"/>
    <p:sldId id="486" r:id="rId4"/>
    <p:sldId id="488" r:id="rId5"/>
    <p:sldId id="487" r:id="rId6"/>
    <p:sldId id="521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22" r:id="rId23"/>
    <p:sldId id="504" r:id="rId24"/>
    <p:sldId id="505" r:id="rId25"/>
    <p:sldId id="508" r:id="rId26"/>
    <p:sldId id="510" r:id="rId27"/>
    <p:sldId id="511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4" autoAdjust="0"/>
    <p:restoredTop sz="90929"/>
  </p:normalViewPr>
  <p:slideViewPr>
    <p:cSldViewPr>
      <p:cViewPr varScale="1">
        <p:scale>
          <a:sx n="85" d="100"/>
          <a:sy n="85" d="100"/>
        </p:scale>
        <p:origin x="7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52"/>
    </p:cViewPr>
  </p:sorterViewPr>
  <p:notesViewPr>
    <p:cSldViewPr>
      <p:cViewPr>
        <p:scale>
          <a:sx n="62" d="100"/>
          <a:sy n="62" d="100"/>
        </p:scale>
        <p:origin x="2724" y="12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duffy" userId="67ec11db5d47a62a" providerId="LiveId" clId="{114AE028-27B4-4DD8-8450-BA9898A782C6}"/>
    <pc:docChg chg="custSel modMainMaster modHandout">
      <pc:chgData name="tony duffy" userId="67ec11db5d47a62a" providerId="LiveId" clId="{114AE028-27B4-4DD8-8450-BA9898A782C6}" dt="2023-10-12T15:13:39.375" v="44" actId="20577"/>
      <pc:docMkLst>
        <pc:docMk/>
      </pc:docMkLst>
      <pc:sldMasterChg chg="delSp modSp mod">
        <pc:chgData name="tony duffy" userId="67ec11db5d47a62a" providerId="LiveId" clId="{114AE028-27B4-4DD8-8450-BA9898A782C6}" dt="2023-10-12T15:13:39.375" v="44" actId="20577"/>
        <pc:sldMasterMkLst>
          <pc:docMk/>
          <pc:sldMasterMk cId="0" sldId="2147483648"/>
        </pc:sldMasterMkLst>
        <pc:spChg chg="mod">
          <ac:chgData name="tony duffy" userId="67ec11db5d47a62a" providerId="LiveId" clId="{114AE028-27B4-4DD8-8450-BA9898A782C6}" dt="2023-10-12T15:13:35.562" v="34" actId="20577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tony duffy" userId="67ec11db5d47a62a" providerId="LiveId" clId="{114AE028-27B4-4DD8-8450-BA9898A782C6}" dt="2023-10-12T15:13:39.375" v="44" actId="20577"/>
          <ac:spMkLst>
            <pc:docMk/>
            <pc:sldMasterMk cId="0" sldId="2147483648"/>
            <ac:spMk id="11" creationId="{00000000-0000-0000-0000-000000000000}"/>
          </ac:spMkLst>
        </pc:spChg>
        <pc:graphicFrameChg chg="del">
          <ac:chgData name="tony duffy" userId="67ec11db5d47a62a" providerId="LiveId" clId="{114AE028-27B4-4DD8-8450-BA9898A782C6}" dt="2023-10-12T15:13:28.870" v="30" actId="478"/>
          <ac:graphicFrameMkLst>
            <pc:docMk/>
            <pc:sldMasterMk cId="0" sldId="2147483648"/>
            <ac:graphicFrameMk id="239617" creationId="{00000000-0000-0000-0000-000000000000}"/>
          </ac:graphicFrameMkLst>
        </pc:graphicFrame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1131886\Desktop\Blank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1131886\Desktop\Blank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1131886\Desktop\Blank.xls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1131886\Desktop\Blank.xls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1131886\Desktop\Blank.xls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Sheet2!$B$12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Sheet2!$A$13:$A$20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Sheet2!$B$13:$B$20</c:f>
              <c:numCache>
                <c:formatCode>General</c:formatCode>
                <c:ptCount val="8"/>
                <c:pt idx="0">
                  <c:v>12</c:v>
                </c:pt>
                <c:pt idx="1">
                  <c:v>14</c:v>
                </c:pt>
                <c:pt idx="2">
                  <c:v>16</c:v>
                </c:pt>
                <c:pt idx="3">
                  <c:v>20</c:v>
                </c:pt>
                <c:pt idx="4">
                  <c:v>22</c:v>
                </c:pt>
                <c:pt idx="5">
                  <c:v>24</c:v>
                </c:pt>
                <c:pt idx="6">
                  <c:v>28</c:v>
                </c:pt>
                <c:pt idx="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DA-494D-A92B-46685C465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326912"/>
        <c:axId val="462327696"/>
      </c:scatterChart>
      <c:valAx>
        <c:axId val="462326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X Value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27696"/>
        <c:crosses val="autoZero"/>
        <c:crossBetween val="midCat"/>
      </c:valAx>
      <c:valAx>
        <c:axId val="4623276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Y</a:t>
                </a:r>
                <a:r>
                  <a:rPr lang="en-GB" baseline="0"/>
                  <a:t> Value</a:t>
                </a:r>
                <a:endParaRPr lang="en-GB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2691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Sheet2!$D$2:$D$9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Sheet2!$E$2:$E$9</c:f>
              <c:numCache>
                <c:formatCode>General</c:formatCode>
                <c:ptCount val="8"/>
                <c:pt idx="0">
                  <c:v>12</c:v>
                </c:pt>
                <c:pt idx="1">
                  <c:v>14</c:v>
                </c:pt>
                <c:pt idx="2">
                  <c:v>16</c:v>
                </c:pt>
                <c:pt idx="3">
                  <c:v>20</c:v>
                </c:pt>
                <c:pt idx="4">
                  <c:v>22</c:v>
                </c:pt>
                <c:pt idx="5">
                  <c:v>24</c:v>
                </c:pt>
                <c:pt idx="6">
                  <c:v>28</c:v>
                </c:pt>
                <c:pt idx="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E3-48DC-987A-444DEADC8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328088"/>
        <c:axId val="462330048"/>
      </c:scatterChart>
      <c:valAx>
        <c:axId val="462328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X Value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30048"/>
        <c:crosses val="autoZero"/>
        <c:crossBetween val="midCat"/>
      </c:valAx>
      <c:valAx>
        <c:axId val="4623300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Y</a:t>
                </a:r>
                <a:r>
                  <a:rPr lang="en-GB" baseline="0"/>
                  <a:t> Value</a:t>
                </a:r>
                <a:endParaRPr lang="en-GB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2808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Sheet2!$B$2:$B$9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18</c:v>
                </c:pt>
                <c:pt idx="3">
                  <c:v>18</c:v>
                </c:pt>
                <c:pt idx="4">
                  <c:v>28</c:v>
                </c:pt>
                <c:pt idx="5">
                  <c:v>22</c:v>
                </c:pt>
                <c:pt idx="6">
                  <c:v>31</c:v>
                </c:pt>
                <c:pt idx="7">
                  <c:v>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85-4D95-88E6-091281372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328480"/>
        <c:axId val="462332792"/>
      </c:scatterChart>
      <c:valAx>
        <c:axId val="462328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X</a:t>
                </a:r>
                <a:r>
                  <a:rPr lang="en-GB" baseline="0"/>
                  <a:t> value</a:t>
                </a:r>
                <a:endParaRPr lang="en-GB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32792"/>
        <c:crosses val="autoZero"/>
        <c:crossBetween val="midCat"/>
      </c:valAx>
      <c:valAx>
        <c:axId val="462332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Y</a:t>
                </a:r>
                <a:r>
                  <a:rPr lang="en-GB" baseline="0"/>
                  <a:t> Value</a:t>
                </a:r>
                <a:endParaRPr lang="en-GB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2848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power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Sheet3!$B$2:$B$9</c:f>
              <c:numCache>
                <c:formatCode>General</c:formatCode>
                <c:ptCount val="8"/>
                <c:pt idx="0">
                  <c:v>5</c:v>
                </c:pt>
                <c:pt idx="1">
                  <c:v>20</c:v>
                </c:pt>
                <c:pt idx="2">
                  <c:v>45</c:v>
                </c:pt>
                <c:pt idx="3">
                  <c:v>80</c:v>
                </c:pt>
                <c:pt idx="4">
                  <c:v>125</c:v>
                </c:pt>
                <c:pt idx="5">
                  <c:v>180</c:v>
                </c:pt>
                <c:pt idx="6">
                  <c:v>245</c:v>
                </c:pt>
                <c:pt idx="7">
                  <c:v>320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BA-4F73-90B8-BC4B2A051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328872"/>
        <c:axId val="462331224"/>
      </c:scatterChart>
      <c:valAx>
        <c:axId val="46232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X values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31224"/>
        <c:crosses val="autoZero"/>
        <c:crossBetween val="midCat"/>
      </c:valAx>
      <c:valAx>
        <c:axId val="4623312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Y Values 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4623288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Sheet3!$F$1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Sheet3!$E$2:$E$9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Sheet3!$F$2:$F$9</c:f>
              <c:numCache>
                <c:formatCode>General</c:formatCode>
                <c:ptCount val="8"/>
                <c:pt idx="0">
                  <c:v>5.2182818284590446</c:v>
                </c:pt>
                <c:pt idx="1">
                  <c:v>12.389056098930656</c:v>
                </c:pt>
                <c:pt idx="2">
                  <c:v>27.585536923187647</c:v>
                </c:pt>
                <c:pt idx="3">
                  <c:v>64.598150033144208</c:v>
                </c:pt>
                <c:pt idx="4">
                  <c:v>160.91315910257651</c:v>
                </c:pt>
                <c:pt idx="5">
                  <c:v>418.42879349273494</c:v>
                </c:pt>
                <c:pt idx="6">
                  <c:v>1114.1331584284578</c:v>
                </c:pt>
                <c:pt idx="7">
                  <c:v>3000.9579870417292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F3-421C-8827-9E02AEBF3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333184"/>
        <c:axId val="462333576"/>
      </c:scatterChart>
      <c:valAx>
        <c:axId val="46233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62333576"/>
        <c:crosses val="autoZero"/>
        <c:crossBetween val="midCat"/>
      </c:valAx>
      <c:valAx>
        <c:axId val="462333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23331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Data Analysis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pl-PL"/>
              <a:t>Tony Duffy 028 8676 8141</a:t>
            </a:r>
            <a:endParaRPr lang="en-GB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90FB6-61BD-490F-A35F-6A9E195551E0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078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0A2270-8F56-40C5-AE8D-F1A4DC725955}" type="slidenum">
              <a:rPr lang="en-GB" altLang="en-US" sz="1200"/>
              <a:pPr/>
              <a:t>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14446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10A643-9B4D-44C7-8950-571023B0A4BF}" type="slidenum">
              <a:rPr lang="en-GB" altLang="en-US" sz="1200"/>
              <a:pPr/>
              <a:t>10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3030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853911-EA48-4C5E-A65E-655E71D6ABA1}" type="slidenum">
              <a:rPr lang="en-GB" altLang="en-US" sz="1200"/>
              <a:pPr/>
              <a:t>24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1084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555E49-39BA-4CF4-9219-06CAECDFCAB0}" type="slidenum">
              <a:rPr lang="en-GB" altLang="en-US" sz="1200"/>
              <a:pPr/>
              <a:t>27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03309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32A3DD-54F1-4B64-B216-41ED263D371F}" type="slidenum">
              <a:rPr lang="en-GB" altLang="en-US" sz="1200"/>
              <a:pPr/>
              <a:t>34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92612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en-GB" dirty="0"/>
              <a:t>Tony Duffy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907704" y="206028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Data Analysis 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1561" y="188641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dirty="0"/>
              <a:t>Data Analysis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4591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043608" y="2057400"/>
          <a:ext cx="6624736" cy="3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384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Linear relationships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Y = mX + c</a:t>
            </a:r>
          </a:p>
          <a:p>
            <a:r>
              <a:rPr lang="en-GB" altLang="en-US"/>
              <a:t>Y dependent variable</a:t>
            </a:r>
          </a:p>
          <a:p>
            <a:r>
              <a:rPr lang="en-GB" altLang="en-US"/>
              <a:t>X independent variable</a:t>
            </a:r>
          </a:p>
          <a:p>
            <a:r>
              <a:rPr lang="en-GB" altLang="en-US"/>
              <a:t>m gradient (Slope)</a:t>
            </a:r>
          </a:p>
          <a:p>
            <a:r>
              <a:rPr lang="en-GB" altLang="en-US"/>
              <a:t>C intercept on Y axis (X = 0)</a:t>
            </a:r>
          </a:p>
        </p:txBody>
      </p:sp>
    </p:spTree>
    <p:extLst>
      <p:ext uri="{BB962C8B-B14F-4D97-AF65-F5344CB8AC3E}">
        <p14:creationId xmlns:p14="http://schemas.microsoft.com/office/powerpoint/2010/main" val="22676478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5016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well does the data fit?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Is the data close to the line of best fit?</a:t>
            </a:r>
          </a:p>
          <a:p>
            <a:r>
              <a:rPr lang="en-GB" altLang="en-US"/>
              <a:t>Are other lines of best fit possible?</a:t>
            </a:r>
          </a:p>
          <a:p>
            <a:r>
              <a:rPr lang="en-GB" altLang="en-US"/>
              <a:t>Correlation coefficient </a:t>
            </a:r>
          </a:p>
          <a:p>
            <a:pPr lvl="1"/>
            <a:r>
              <a:rPr lang="en-GB" altLang="en-US"/>
              <a:t>= 1 perfect positive correlation</a:t>
            </a:r>
          </a:p>
          <a:p>
            <a:pPr lvl="1"/>
            <a:r>
              <a:rPr lang="en-GB" altLang="en-US"/>
              <a:t>= -1 perfect negative correlation</a:t>
            </a:r>
          </a:p>
          <a:p>
            <a:pPr lvl="1"/>
            <a:r>
              <a:rPr lang="en-GB" altLang="en-US"/>
              <a:t>=  0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30948458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57210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Correlation Coefficient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Pearson's product moment correlation coefficient.</a:t>
            </a:r>
          </a:p>
          <a:p>
            <a:pPr lvl="1"/>
            <a:r>
              <a:rPr lang="en-GB" altLang="en-US"/>
              <a:t>How far does the data deviate from the line of best fit?</a:t>
            </a:r>
          </a:p>
          <a:p>
            <a:pPr lvl="1"/>
            <a:r>
              <a:rPr lang="en-GB" altLang="en-US"/>
              <a:t>When it is significant?</a:t>
            </a:r>
          </a:p>
        </p:txBody>
      </p:sp>
    </p:spTree>
    <p:extLst>
      <p:ext uri="{BB962C8B-B14F-4D97-AF65-F5344CB8AC3E}">
        <p14:creationId xmlns:p14="http://schemas.microsoft.com/office/powerpoint/2010/main" val="4611236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88654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Relationship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2636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Interpolation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We can estimate values for the function between points which we have measured.</a:t>
            </a:r>
          </a:p>
          <a:p>
            <a:r>
              <a:rPr lang="en-GB" altLang="en-US"/>
              <a:t>Care required encase of step changes</a:t>
            </a:r>
          </a:p>
          <a:p>
            <a:r>
              <a:rPr lang="en-GB" altLang="en-US"/>
              <a:t>The larger the gaps in the data the greater the risk</a:t>
            </a:r>
          </a:p>
        </p:txBody>
      </p:sp>
    </p:spTree>
    <p:extLst>
      <p:ext uri="{BB962C8B-B14F-4D97-AF65-F5344CB8AC3E}">
        <p14:creationId xmlns:p14="http://schemas.microsoft.com/office/powerpoint/2010/main" val="4827376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Extrapolation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We can estimate the values of a function outside the range of which we have measured</a:t>
            </a:r>
          </a:p>
          <a:p>
            <a:r>
              <a:rPr lang="en-GB" altLang="en-US"/>
              <a:t>Greater risks of error the larger the estimated value is from the measured values</a:t>
            </a:r>
          </a:p>
          <a:p>
            <a:r>
              <a:rPr lang="en-GB" altLang="en-US"/>
              <a:t>Check against expected behaviour</a:t>
            </a:r>
          </a:p>
        </p:txBody>
      </p:sp>
    </p:spTree>
    <p:extLst>
      <p:ext uri="{BB962C8B-B14F-4D97-AF65-F5344CB8AC3E}">
        <p14:creationId xmlns:p14="http://schemas.microsoft.com/office/powerpoint/2010/main" val="2254217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341438"/>
            <a:ext cx="7772400" cy="1470025"/>
          </a:xfrm>
        </p:spPr>
        <p:txBody>
          <a:bodyPr/>
          <a:lstStyle/>
          <a:p>
            <a:r>
              <a:rPr lang="en-GB" altLang="en-US" dirty="0"/>
              <a:t> 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/>
          <a:p>
            <a:r>
              <a:rPr lang="en-GB" altLang="en-US"/>
              <a:t>Data Analysis </a:t>
            </a:r>
          </a:p>
        </p:txBody>
      </p:sp>
      <p:pic>
        <p:nvPicPr>
          <p:cNvPr id="4100" name="Picture 4" descr="C:\Users\1131886\Pictures\stat-dilbe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869282"/>
            <a:ext cx="8331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848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Are sets A and B different?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For interval or ratio data</a:t>
            </a:r>
          </a:p>
          <a:p>
            <a:r>
              <a:rPr lang="en-GB" altLang="en-US"/>
              <a:t>Are the mean values different</a:t>
            </a:r>
          </a:p>
          <a:p>
            <a:r>
              <a:rPr lang="en-GB" altLang="en-US"/>
              <a:t>Is the difference unlikely to have come about from random variability</a:t>
            </a:r>
          </a:p>
          <a:p>
            <a:r>
              <a:rPr lang="en-GB" altLang="en-US"/>
              <a:t>How confident do we want to be?</a:t>
            </a:r>
          </a:p>
          <a:p>
            <a:r>
              <a:rPr lang="en-GB" altLang="en-US"/>
              <a:t>Conduct t test 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31480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Testing for differences 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/>
              <a:t>Test for difference</a:t>
            </a:r>
          </a:p>
          <a:p>
            <a:r>
              <a:rPr lang="en-GB" altLang="en-US"/>
              <a:t>Cannot test for sameness!!!</a:t>
            </a:r>
          </a:p>
          <a:p>
            <a:endParaRPr lang="en-GB" altLang="en-US"/>
          </a:p>
          <a:p>
            <a:r>
              <a:rPr lang="en-GB" altLang="en-US"/>
              <a:t>Find difference </a:t>
            </a:r>
          </a:p>
          <a:p>
            <a:r>
              <a:rPr lang="en-GB" altLang="en-US"/>
              <a:t>Fail to find difference</a:t>
            </a:r>
          </a:p>
        </p:txBody>
      </p:sp>
      <p:pic>
        <p:nvPicPr>
          <p:cNvPr id="17412" name="Picture 2" descr="C:\Users\1131886\Pictures\difference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4875" y="2392363"/>
            <a:ext cx="4105275" cy="2981325"/>
          </a:xfrm>
          <a:noFill/>
        </p:spPr>
      </p:pic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643438" y="2349500"/>
            <a:ext cx="4249737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38016831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Normal Curve &amp; Standard Deviation </a:t>
            </a:r>
          </a:p>
        </p:txBody>
      </p:sp>
      <p:pic>
        <p:nvPicPr>
          <p:cNvPr id="24579" name="Picture 2" descr="C:\Users\1131886\Pictures\Normal curv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133600"/>
            <a:ext cx="6480175" cy="3973513"/>
          </a:xfrm>
          <a:noFill/>
        </p:spPr>
      </p:pic>
    </p:spTree>
    <p:extLst>
      <p:ext uri="{BB962C8B-B14F-4D97-AF65-F5344CB8AC3E}">
        <p14:creationId xmlns:p14="http://schemas.microsoft.com/office/powerpoint/2010/main" val="21308269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079500"/>
          </a:xfrm>
        </p:spPr>
        <p:txBody>
          <a:bodyPr/>
          <a:lstStyle/>
          <a:p>
            <a:r>
              <a:rPr lang="en-GB" altLang="en-US" sz="3600"/>
              <a:t>Determination of Confidence in the mean</a:t>
            </a:r>
          </a:p>
        </p:txBody>
      </p:sp>
      <p:pic>
        <p:nvPicPr>
          <p:cNvPr id="25603" name="Picture 2" descr="C:\Users\1131886\Pictures\xconfid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349500"/>
            <a:ext cx="3975100" cy="3290888"/>
          </a:xfrm>
          <a:noFill/>
        </p:spPr>
      </p:pic>
      <p:sp>
        <p:nvSpPr>
          <p:cNvPr id="25604" name="Content Placeholder 6"/>
          <p:cNvSpPr>
            <a:spLocks noGrp="1"/>
          </p:cNvSpPr>
          <p:nvPr>
            <p:ph sz="quarter" idx="4"/>
          </p:nvPr>
        </p:nvSpPr>
        <p:spPr>
          <a:xfrm>
            <a:off x="4500563" y="1844675"/>
            <a:ext cx="4041775" cy="3951288"/>
          </a:xfrm>
        </p:spPr>
        <p:txBody>
          <a:bodyPr/>
          <a:lstStyle/>
          <a:p>
            <a:r>
              <a:rPr lang="en-GB" altLang="en-US"/>
              <a:t>Sample size n</a:t>
            </a:r>
          </a:p>
          <a:p>
            <a:r>
              <a:rPr lang="en-GB" altLang="en-US"/>
              <a:t>R 1 sample set 1</a:t>
            </a:r>
          </a:p>
          <a:p>
            <a:r>
              <a:rPr lang="en-GB" altLang="en-US"/>
              <a:t>R 2 Sample set 2</a:t>
            </a:r>
          </a:p>
          <a:p>
            <a:r>
              <a:rPr lang="en-GB" altLang="en-US"/>
              <a:t>P Distribution  of all possible samples of size n</a:t>
            </a:r>
          </a:p>
          <a:p>
            <a:endParaRPr lang="en-GB" altLang="en-US"/>
          </a:p>
          <a:p>
            <a:r>
              <a:rPr lang="en-GB" altLang="en-US"/>
              <a:t>How confident do you want to be?</a:t>
            </a:r>
          </a:p>
        </p:txBody>
      </p:sp>
    </p:spTree>
    <p:extLst>
      <p:ext uri="{BB962C8B-B14F-4D97-AF65-F5344CB8AC3E}">
        <p14:creationId xmlns:p14="http://schemas.microsoft.com/office/powerpoint/2010/main" val="15768597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Noddy’s Guide to Hypotheses Testing </a:t>
            </a:r>
          </a:p>
        </p:txBody>
      </p:sp>
      <p:pic>
        <p:nvPicPr>
          <p:cNvPr id="28675" name="Picture 2" descr="C:\Users\1131886\Pictures\Noddy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9563" y="1773238"/>
            <a:ext cx="2089150" cy="3233737"/>
          </a:xfrm>
          <a:noFill/>
        </p:spPr>
      </p:pic>
      <p:sp>
        <p:nvSpPr>
          <p:cNvPr id="28676" name="Content Placeholder 7"/>
          <p:cNvSpPr>
            <a:spLocks noGrp="1"/>
          </p:cNvSpPr>
          <p:nvPr>
            <p:ph sz="half" idx="2"/>
          </p:nvPr>
        </p:nvSpPr>
        <p:spPr>
          <a:xfrm>
            <a:off x="755650" y="2205038"/>
            <a:ext cx="5472113" cy="3657600"/>
          </a:xfrm>
        </p:spPr>
        <p:txBody>
          <a:bodyPr/>
          <a:lstStyle/>
          <a:p>
            <a:r>
              <a:rPr lang="en-GB" altLang="en-US" sz="2400"/>
              <a:t>Null Hypotheses H</a:t>
            </a:r>
            <a:r>
              <a:rPr lang="en-GB" altLang="en-US" sz="2400" baseline="-25000"/>
              <a:t>0</a:t>
            </a:r>
          </a:p>
          <a:p>
            <a:pPr lvl="1"/>
            <a:r>
              <a:rPr lang="en-GB" altLang="en-US" sz="2000"/>
              <a:t>Often no effect,  e.g. A and B are the same</a:t>
            </a:r>
          </a:p>
          <a:p>
            <a:r>
              <a:rPr lang="en-GB" altLang="en-US" sz="2400"/>
              <a:t>Alternative Hypotheses H</a:t>
            </a:r>
            <a:r>
              <a:rPr lang="en-GB" altLang="en-US" sz="2400" baseline="-25000"/>
              <a:t>a</a:t>
            </a:r>
          </a:p>
          <a:p>
            <a:pPr lvl="1"/>
            <a:r>
              <a:rPr lang="en-GB" altLang="en-US" sz="2000"/>
              <a:t>Often the effect we are interested in, A and B are not the same </a:t>
            </a:r>
          </a:p>
          <a:p>
            <a:r>
              <a:rPr lang="en-GB" altLang="en-US"/>
              <a:t>Test the H</a:t>
            </a:r>
            <a:r>
              <a:rPr lang="en-GB" altLang="en-US" baseline="-25000"/>
              <a:t>0</a:t>
            </a:r>
          </a:p>
          <a:p>
            <a:r>
              <a:rPr lang="en-GB" altLang="en-US"/>
              <a:t>Confidence in rejection of the H</a:t>
            </a:r>
            <a:r>
              <a:rPr lang="en-GB" altLang="en-US" baseline="-25000"/>
              <a:t>0</a:t>
            </a:r>
          </a:p>
          <a:p>
            <a:pPr lvl="1"/>
            <a:r>
              <a:rPr lang="en-GB" altLang="en-US"/>
              <a:t>95% ?</a:t>
            </a:r>
          </a:p>
          <a:p>
            <a:r>
              <a:rPr lang="en-GB" altLang="en-US"/>
              <a:t>Accept H</a:t>
            </a:r>
            <a:r>
              <a:rPr lang="en-GB" altLang="en-US" baseline="-25000"/>
              <a:t>a</a:t>
            </a:r>
          </a:p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03906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Errors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165475" cy="3657600"/>
          </a:xfrm>
        </p:spPr>
        <p:txBody>
          <a:bodyPr/>
          <a:lstStyle/>
          <a:p>
            <a:r>
              <a:rPr lang="en-GB" altLang="en-US" dirty="0"/>
              <a:t>Type I</a:t>
            </a:r>
          </a:p>
          <a:p>
            <a:pPr lvl="1"/>
            <a:r>
              <a:rPr lang="en-GB" altLang="en-US" dirty="0"/>
              <a:t>Reject H</a:t>
            </a:r>
            <a:r>
              <a:rPr lang="en-GB" altLang="en-US" baseline="-25000" dirty="0"/>
              <a:t>0</a:t>
            </a:r>
            <a:r>
              <a:rPr lang="en-GB" altLang="en-US" dirty="0"/>
              <a:t> when true</a:t>
            </a:r>
          </a:p>
          <a:p>
            <a:pPr lvl="1"/>
            <a:r>
              <a:rPr lang="en-GB" altLang="en-US" dirty="0"/>
              <a:t>Significance level</a:t>
            </a:r>
          </a:p>
          <a:p>
            <a:r>
              <a:rPr lang="en-GB" altLang="en-US" dirty="0"/>
              <a:t>Type II</a:t>
            </a:r>
          </a:p>
          <a:p>
            <a:pPr lvl="1"/>
            <a:r>
              <a:rPr lang="en-GB" altLang="en-US" dirty="0"/>
              <a:t>Fails to reject H</a:t>
            </a:r>
            <a:r>
              <a:rPr lang="en-GB" altLang="en-US" baseline="-25000" dirty="0"/>
              <a:t>0</a:t>
            </a:r>
            <a:r>
              <a:rPr lang="en-GB" altLang="en-US" dirty="0"/>
              <a:t> when false</a:t>
            </a:r>
          </a:p>
          <a:p>
            <a:pPr lvl="1"/>
            <a:r>
              <a:rPr lang="en-GB" altLang="en-US" dirty="0"/>
              <a:t>False negative </a:t>
            </a:r>
          </a:p>
          <a:p>
            <a:pPr lvl="1"/>
            <a:endParaRPr lang="en-GB" altLang="en-US" dirty="0"/>
          </a:p>
        </p:txBody>
      </p:sp>
      <p:pic>
        <p:nvPicPr>
          <p:cNvPr id="31748" name="Picture 2" descr="C:\Users\1131886\Pictures\untitled1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4225" y="2205038"/>
            <a:ext cx="3767138" cy="2232025"/>
          </a:xfrm>
          <a:noFill/>
        </p:spPr>
      </p:pic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4572000" y="4652963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Just wrong </a:t>
            </a:r>
          </a:p>
        </p:txBody>
      </p:sp>
    </p:spTree>
    <p:extLst>
      <p:ext uri="{BB962C8B-B14F-4D97-AF65-F5344CB8AC3E}">
        <p14:creationId xmlns:p14="http://schemas.microsoft.com/office/powerpoint/2010/main" val="412200518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Outcome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2227263"/>
          </a:xfrm>
        </p:spPr>
        <p:txBody>
          <a:bodyPr/>
          <a:lstStyle/>
          <a:p>
            <a:r>
              <a:rPr lang="en-GB" altLang="en-US"/>
              <a:t>Reject Null hypothesis</a:t>
            </a:r>
          </a:p>
          <a:p>
            <a:endParaRPr lang="en-GB" altLang="en-US"/>
          </a:p>
          <a:p>
            <a:r>
              <a:rPr lang="en-GB" altLang="en-US"/>
              <a:t>Fail to reject the null hypothesis </a:t>
            </a:r>
          </a:p>
        </p:txBody>
      </p:sp>
      <p:sp>
        <p:nvSpPr>
          <p:cNvPr id="3277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2011363"/>
          </a:xfrm>
        </p:spPr>
        <p:txBody>
          <a:bodyPr/>
          <a:lstStyle/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Fail to reject is not the same as accept</a:t>
            </a:r>
          </a:p>
          <a:p>
            <a:endParaRPr lang="en-GB" altLang="en-US"/>
          </a:p>
        </p:txBody>
      </p:sp>
      <p:pic>
        <p:nvPicPr>
          <p:cNvPr id="32773" name="Picture 2" descr="C:\Users\1131886\Pictures\kls200611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65625"/>
            <a:ext cx="7143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907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Hypothesis Testing 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/>
              <a:t>Educated Guess</a:t>
            </a:r>
          </a:p>
          <a:p>
            <a:r>
              <a:rPr lang="en-GB" altLang="en-US"/>
              <a:t>Probablistic </a:t>
            </a:r>
          </a:p>
        </p:txBody>
      </p:sp>
      <p:pic>
        <p:nvPicPr>
          <p:cNvPr id="34820" name="Picture 2" descr="C:\Users\1131886\Pictures\imagesE8C40UUQ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179638"/>
            <a:ext cx="3457575" cy="3795712"/>
          </a:xfrm>
          <a:noFill/>
        </p:spPr>
      </p:pic>
    </p:spTree>
    <p:extLst>
      <p:ext uri="{BB962C8B-B14F-4D97-AF65-F5344CB8AC3E}">
        <p14:creationId xmlns:p14="http://schemas.microsoft.com/office/powerpoint/2010/main" val="26019703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Are A &amp; B Different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/>
              <a:t>Treatment 1 and Treatment 2</a:t>
            </a:r>
          </a:p>
          <a:p>
            <a:r>
              <a:rPr lang="en-GB" altLang="en-US"/>
              <a:t>Ingredient X and ingredient Y</a:t>
            </a:r>
          </a:p>
          <a:p>
            <a:r>
              <a:rPr lang="en-GB" altLang="en-US"/>
              <a:t>Group A and B</a:t>
            </a:r>
          </a:p>
        </p:txBody>
      </p:sp>
      <p:sp>
        <p:nvSpPr>
          <p:cNvPr id="3686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/>
              <a:t>Interval or ratio data</a:t>
            </a:r>
          </a:p>
          <a:p>
            <a:r>
              <a:rPr lang="en-GB" altLang="en-US"/>
              <a:t>Difference in mean values</a:t>
            </a:r>
          </a:p>
          <a:p>
            <a:r>
              <a:rPr lang="en-GB" altLang="en-US"/>
              <a:t>Ho – No difference in A &amp; B</a:t>
            </a:r>
          </a:p>
          <a:p>
            <a:r>
              <a:rPr lang="en-GB" altLang="en-US"/>
              <a:t>Ha – There is a difference in A &amp; B</a:t>
            </a:r>
          </a:p>
          <a:p>
            <a:r>
              <a:rPr lang="en-GB" altLang="en-US"/>
              <a:t>Use T test</a:t>
            </a:r>
          </a:p>
        </p:txBody>
      </p:sp>
    </p:spTree>
    <p:extLst>
      <p:ext uri="{BB962C8B-B14F-4D97-AF65-F5344CB8AC3E}">
        <p14:creationId xmlns:p14="http://schemas.microsoft.com/office/powerpoint/2010/main" val="200070219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T- Test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/>
              <a:t>In Excel t test</a:t>
            </a:r>
          </a:p>
          <a:p>
            <a:r>
              <a:rPr lang="en-GB" altLang="en-US"/>
              <a:t>2 arrays of data</a:t>
            </a:r>
          </a:p>
          <a:p>
            <a:r>
              <a:rPr lang="en-GB" altLang="en-US"/>
              <a:t>1 or 2 tail</a:t>
            </a:r>
          </a:p>
          <a:p>
            <a:pPr lvl="1"/>
            <a:r>
              <a:rPr lang="en-GB" altLang="en-US"/>
              <a:t>Generally use 2 tail</a:t>
            </a:r>
          </a:p>
          <a:p>
            <a:r>
              <a:rPr lang="en-GB" altLang="en-US"/>
              <a:t>Type</a:t>
            </a:r>
          </a:p>
          <a:p>
            <a:pPr lvl="1"/>
            <a:r>
              <a:rPr lang="en-GB" altLang="en-US"/>
              <a:t>Generally use type 3 (Up-paired unequal variance)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/>
              <a:t>If P &lt; 0.05</a:t>
            </a:r>
          </a:p>
          <a:p>
            <a:pPr lvl="1"/>
            <a:r>
              <a:rPr lang="en-GB" altLang="en-US"/>
              <a:t>reject the Ho at 95% confidence level </a:t>
            </a:r>
          </a:p>
          <a:p>
            <a:r>
              <a:rPr lang="en-GB" altLang="en-US"/>
              <a:t>If P &gt; 0.05</a:t>
            </a:r>
          </a:p>
          <a:p>
            <a:pPr lvl="1"/>
            <a:r>
              <a:rPr lang="en-GB" altLang="en-US"/>
              <a:t>Failed to reject the Ho at 95% confidence level. </a:t>
            </a:r>
          </a:p>
        </p:txBody>
      </p:sp>
    </p:spTree>
    <p:extLst>
      <p:ext uri="{BB962C8B-B14F-4D97-AF65-F5344CB8AC3E}">
        <p14:creationId xmlns:p14="http://schemas.microsoft.com/office/powerpoint/2010/main" val="15181935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More or Less Review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Key points of the review</a:t>
            </a:r>
          </a:p>
          <a:p>
            <a:pPr lvl="1"/>
            <a:r>
              <a:rPr lang="en-GB" altLang="en-US"/>
              <a:t>Data quality</a:t>
            </a:r>
          </a:p>
          <a:p>
            <a:pPr lvl="1"/>
            <a:r>
              <a:rPr lang="en-GB" altLang="en-US"/>
              <a:t>Correlation </a:t>
            </a:r>
          </a:p>
          <a:p>
            <a:pPr lvl="1"/>
            <a:r>
              <a:rPr lang="en-GB" altLang="en-US"/>
              <a:t>Impact of 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93064485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Results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/>
              <a:t>T test indicated that A and B are different at a 90% confidence level (p=0.08)</a:t>
            </a:r>
          </a:p>
        </p:txBody>
      </p:sp>
      <p:sp>
        <p:nvSpPr>
          <p:cNvPr id="3891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/>
              <a:t>T test failed to indicated that A and B are different at 90% confidence level (P=0.12) </a:t>
            </a:r>
          </a:p>
        </p:txBody>
      </p:sp>
    </p:spTree>
    <p:extLst>
      <p:ext uri="{BB962C8B-B14F-4D97-AF65-F5344CB8AC3E}">
        <p14:creationId xmlns:p14="http://schemas.microsoft.com/office/powerpoint/2010/main" val="309734895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Are the frequencies expected?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/>
              <a:t>X        f</a:t>
            </a:r>
          </a:p>
          <a:p>
            <a:r>
              <a:rPr lang="en-GB" altLang="en-US"/>
              <a:t>1         5</a:t>
            </a:r>
          </a:p>
          <a:p>
            <a:r>
              <a:rPr lang="en-GB" altLang="en-US"/>
              <a:t>2         4</a:t>
            </a:r>
          </a:p>
          <a:p>
            <a:r>
              <a:rPr lang="en-GB" altLang="en-US"/>
              <a:t>3         8</a:t>
            </a:r>
          </a:p>
          <a:p>
            <a:r>
              <a:rPr lang="en-GB" altLang="en-US"/>
              <a:t>4         6</a:t>
            </a:r>
          </a:p>
          <a:p>
            <a:r>
              <a:rPr lang="en-GB" altLang="en-US"/>
              <a:t>5         4</a:t>
            </a:r>
          </a:p>
          <a:p>
            <a:r>
              <a:rPr lang="en-GB" altLang="en-US"/>
              <a:t>6         9</a:t>
            </a:r>
          </a:p>
        </p:txBody>
      </p:sp>
      <p:sp>
        <p:nvSpPr>
          <p:cNvPr id="3994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/>
              <a:t>Frequencies in test groups</a:t>
            </a:r>
          </a:p>
          <a:p>
            <a:r>
              <a:rPr lang="en-GB" altLang="en-US"/>
              <a:t>Determine expected values</a:t>
            </a:r>
          </a:p>
          <a:p>
            <a:pPr lvl="1"/>
            <a:r>
              <a:rPr lang="en-GB" altLang="en-US"/>
              <a:t>Theoretically </a:t>
            </a:r>
          </a:p>
          <a:p>
            <a:pPr lvl="1"/>
            <a:r>
              <a:rPr lang="en-GB" altLang="en-US"/>
              <a:t>Empirically</a:t>
            </a:r>
          </a:p>
          <a:p>
            <a:r>
              <a:rPr lang="en-GB" altLang="en-US"/>
              <a:t>Ho Actual and expected are similar</a:t>
            </a:r>
          </a:p>
        </p:txBody>
      </p:sp>
    </p:spTree>
    <p:extLst>
      <p:ext uri="{BB962C8B-B14F-4D97-AF65-F5344CB8AC3E}">
        <p14:creationId xmlns:p14="http://schemas.microsoft.com/office/powerpoint/2010/main" val="4455167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Are the frequencies expected? 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/>
              <a:t>X        f         e</a:t>
            </a:r>
          </a:p>
          <a:p>
            <a:r>
              <a:rPr lang="en-GB" altLang="en-US"/>
              <a:t>1         5        6</a:t>
            </a:r>
          </a:p>
          <a:p>
            <a:r>
              <a:rPr lang="en-GB" altLang="en-US"/>
              <a:t>2         4        6</a:t>
            </a:r>
          </a:p>
          <a:p>
            <a:r>
              <a:rPr lang="en-GB" altLang="en-US"/>
              <a:t>3         8        6</a:t>
            </a:r>
          </a:p>
          <a:p>
            <a:r>
              <a:rPr lang="en-GB" altLang="en-US"/>
              <a:t>4         6        6</a:t>
            </a:r>
          </a:p>
          <a:p>
            <a:r>
              <a:rPr lang="en-GB" altLang="en-US"/>
              <a:t>5         4        6</a:t>
            </a:r>
          </a:p>
          <a:p>
            <a:r>
              <a:rPr lang="en-GB" altLang="en-US"/>
              <a:t>6         9        6</a:t>
            </a:r>
          </a:p>
        </p:txBody>
      </p:sp>
      <p:sp>
        <p:nvSpPr>
          <p:cNvPr id="4096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 sz="2400"/>
              <a:t>Chi Test in excel</a:t>
            </a:r>
          </a:p>
          <a:p>
            <a:r>
              <a:rPr lang="en-GB" altLang="en-US" sz="2400"/>
              <a:t>Expected f  &gt;5</a:t>
            </a:r>
          </a:p>
          <a:p>
            <a:r>
              <a:rPr lang="en-GB" altLang="en-US" sz="2400"/>
              <a:t>If P &lt; 0.05</a:t>
            </a:r>
          </a:p>
          <a:p>
            <a:pPr lvl="1"/>
            <a:r>
              <a:rPr lang="en-GB" altLang="en-US"/>
              <a:t>reject the Ho at 95% confidence level </a:t>
            </a:r>
          </a:p>
          <a:p>
            <a:r>
              <a:rPr lang="en-GB" altLang="en-US" sz="2400"/>
              <a:t>If P &gt; 0.05</a:t>
            </a:r>
          </a:p>
          <a:p>
            <a:pPr lvl="1"/>
            <a:r>
              <a:rPr lang="en-GB" altLang="en-US"/>
              <a:t>Failed to reject the Ho at 95% confidence level. </a:t>
            </a:r>
          </a:p>
        </p:txBody>
      </p:sp>
    </p:spTree>
    <p:extLst>
      <p:ext uri="{BB962C8B-B14F-4D97-AF65-F5344CB8AC3E}">
        <p14:creationId xmlns:p14="http://schemas.microsoft.com/office/powerpoint/2010/main" val="39942668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Results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/>
              <a:t>Chi test indicated that A and B are different at a 90% confidence level (p=0.08)</a:t>
            </a:r>
          </a:p>
        </p:txBody>
      </p:sp>
      <p:sp>
        <p:nvSpPr>
          <p:cNvPr id="4198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/>
              <a:t>Chi test failed to indicated that A and B are different at 90% confidence level (P=0.12) </a:t>
            </a:r>
          </a:p>
        </p:txBody>
      </p:sp>
    </p:spTree>
    <p:extLst>
      <p:ext uri="{BB962C8B-B14F-4D97-AF65-F5344CB8AC3E}">
        <p14:creationId xmlns:p14="http://schemas.microsoft.com/office/powerpoint/2010/main" val="232405705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Statistics in Marketing 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43012" name="Picture 2" descr="C:\Users\1131886\Pictures\dilbert-statisticia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387600"/>
            <a:ext cx="3673475" cy="3581400"/>
          </a:xfrm>
          <a:noFill/>
        </p:spPr>
      </p:pic>
    </p:spTree>
    <p:extLst>
      <p:ext uri="{BB962C8B-B14F-4D97-AF65-F5344CB8AC3E}">
        <p14:creationId xmlns:p14="http://schemas.microsoft.com/office/powerpoint/2010/main" val="39942181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2874963"/>
          </a:xfrm>
        </p:spPr>
        <p:txBody>
          <a:bodyPr/>
          <a:lstStyle/>
          <a:p>
            <a:pPr marL="0" indent="0"/>
            <a:endParaRPr lang="en-GB" altLang="en-US" sz="2000" dirty="0"/>
          </a:p>
        </p:txBody>
      </p:sp>
      <p:pic>
        <p:nvPicPr>
          <p:cNvPr id="6148" name="Picture 5" descr="C:\Users\1131886\Pictures\imagesKCK9MRM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60930" cy="315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9493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Averages </a:t>
            </a:r>
          </a:p>
          <a:p>
            <a:pPr lvl="1"/>
            <a:r>
              <a:rPr lang="en-GB" dirty="0"/>
              <a:t>Mean and median</a:t>
            </a:r>
          </a:p>
          <a:p>
            <a:r>
              <a:rPr lang="en-GB" dirty="0"/>
              <a:t>Spread</a:t>
            </a:r>
          </a:p>
          <a:p>
            <a:pPr lvl="1"/>
            <a:r>
              <a:rPr lang="en-GB" dirty="0"/>
              <a:t>Standard deviation, interquartile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9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 solving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dirty="0"/>
              <a:t>How does heat seal temperature effect seal </a:t>
            </a:r>
            <a:r>
              <a:rPr lang="en-GB" altLang="en-US" dirty="0" err="1"/>
              <a:t>strenght</a:t>
            </a:r>
            <a:r>
              <a:rPr lang="en-GB" altLang="en-US" dirty="0"/>
              <a:t> ?</a:t>
            </a:r>
          </a:p>
          <a:p>
            <a:pPr marL="0" indent="0">
              <a:buFontTx/>
              <a:buNone/>
            </a:pPr>
            <a:r>
              <a:rPr lang="en-GB" altLang="en-US" dirty="0"/>
              <a:t>	Controls</a:t>
            </a:r>
          </a:p>
          <a:p>
            <a:pPr marL="0" indent="0">
              <a:buFontTx/>
              <a:buNone/>
            </a:pPr>
            <a:r>
              <a:rPr lang="en-GB" altLang="en-US" dirty="0"/>
              <a:t>	Variables</a:t>
            </a:r>
          </a:p>
          <a:p>
            <a:pPr marL="0" indent="0">
              <a:buFontTx/>
              <a:buNone/>
            </a:pPr>
            <a:r>
              <a:rPr lang="en-GB" altLang="en-US" dirty="0"/>
              <a:t>	Data points </a:t>
            </a:r>
          </a:p>
          <a:p>
            <a:pPr marL="0" indent="0">
              <a:buFontTx/>
              <a:buNone/>
            </a:pPr>
            <a:r>
              <a:rPr lang="en-GB" altLang="en-US" dirty="0"/>
              <a:t>	Analysis</a:t>
            </a:r>
          </a:p>
          <a:p>
            <a:pPr marL="0" indent="0"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558723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Research Questions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How are these variables related?</a:t>
            </a:r>
          </a:p>
          <a:p>
            <a:r>
              <a:rPr lang="en-GB" altLang="en-US"/>
              <a:t>Is data set 1 different from data set 2?</a:t>
            </a:r>
          </a:p>
          <a:p>
            <a:r>
              <a:rPr lang="en-GB" altLang="en-US"/>
              <a:t>Is this data distribution as expected?</a:t>
            </a:r>
          </a:p>
          <a:p>
            <a:r>
              <a:rPr lang="en-GB" altLang="en-US"/>
              <a:t>How confident am I?</a:t>
            </a:r>
          </a:p>
        </p:txBody>
      </p:sp>
    </p:spTree>
    <p:extLst>
      <p:ext uri="{BB962C8B-B14F-4D97-AF65-F5344CB8AC3E}">
        <p14:creationId xmlns:p14="http://schemas.microsoft.com/office/powerpoint/2010/main" val="3141595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Question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/>
              <a:t>How does the price of potatoes affect the amount of potatoes sold?</a:t>
            </a:r>
          </a:p>
          <a:p>
            <a:pPr marL="0" indent="0"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7226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Dependent and independent variables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Independent variable </a:t>
            </a:r>
          </a:p>
          <a:p>
            <a:pPr lvl="1">
              <a:defRPr/>
            </a:pPr>
            <a:r>
              <a:rPr lang="en-GB" altLang="en-US" dirty="0"/>
              <a:t>Horizontal axis</a:t>
            </a:r>
          </a:p>
          <a:p>
            <a:pPr>
              <a:defRPr/>
            </a:pPr>
            <a:r>
              <a:rPr lang="en-GB" altLang="en-US" dirty="0"/>
              <a:t>Dependent Variables </a:t>
            </a:r>
          </a:p>
          <a:p>
            <a:pPr lvl="1">
              <a:defRPr/>
            </a:pPr>
            <a:r>
              <a:rPr lang="en-GB" altLang="en-US" dirty="0"/>
              <a:t>Vertical axis</a:t>
            </a:r>
          </a:p>
          <a:p>
            <a:pPr>
              <a:defRPr/>
            </a:pPr>
            <a:r>
              <a:rPr lang="en-GB" altLang="en-US" dirty="0"/>
              <a:t>Scatter Graph</a:t>
            </a:r>
          </a:p>
          <a:p>
            <a:pPr marL="0" indent="0"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49482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791</Words>
  <Application>Microsoft Office PowerPoint</Application>
  <PresentationFormat>On-screen Show (4:3)</PresentationFormat>
  <Paragraphs>185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Default Design</vt:lpstr>
      <vt:lpstr>Custom Design</vt:lpstr>
      <vt:lpstr>Data Analysis </vt:lpstr>
      <vt:lpstr> </vt:lpstr>
      <vt:lpstr>More or Less Review</vt:lpstr>
      <vt:lpstr>Review</vt:lpstr>
      <vt:lpstr>Data Summary</vt:lpstr>
      <vt:lpstr>Problem solving </vt:lpstr>
      <vt:lpstr>Research Questions </vt:lpstr>
      <vt:lpstr>Question </vt:lpstr>
      <vt:lpstr>Dependent and independent variables</vt:lpstr>
      <vt:lpstr>Relationship</vt:lpstr>
      <vt:lpstr>Linear relationships</vt:lpstr>
      <vt:lpstr>Relationship</vt:lpstr>
      <vt:lpstr>How well does the data fit?</vt:lpstr>
      <vt:lpstr>Relationship</vt:lpstr>
      <vt:lpstr>Correlation Coefficient </vt:lpstr>
      <vt:lpstr>Relationship</vt:lpstr>
      <vt:lpstr>Relationship</vt:lpstr>
      <vt:lpstr>Interpolation</vt:lpstr>
      <vt:lpstr>Extrapolation </vt:lpstr>
      <vt:lpstr>Are sets A and B different?</vt:lpstr>
      <vt:lpstr>Testing for differences </vt:lpstr>
      <vt:lpstr>Normal Curve &amp; Standard Deviation </vt:lpstr>
      <vt:lpstr>Determination of Confidence in the mean</vt:lpstr>
      <vt:lpstr>Noddy’s Guide to Hypotheses Testing </vt:lpstr>
      <vt:lpstr>Errors</vt:lpstr>
      <vt:lpstr>Outcome </vt:lpstr>
      <vt:lpstr>Hypothesis Testing </vt:lpstr>
      <vt:lpstr>Are A &amp; B Different</vt:lpstr>
      <vt:lpstr>T- Test</vt:lpstr>
      <vt:lpstr>Results</vt:lpstr>
      <vt:lpstr>Are the frequencies expected? </vt:lpstr>
      <vt:lpstr>Are the frequencies expected? </vt:lpstr>
      <vt:lpstr>Results</vt:lpstr>
      <vt:lpstr>Statistics in Marketing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132</cp:revision>
  <cp:lastPrinted>2020-01-21T20:52:12Z</cp:lastPrinted>
  <dcterms:created xsi:type="dcterms:W3CDTF">1996-09-30T18:28:10Z</dcterms:created>
  <dcterms:modified xsi:type="dcterms:W3CDTF">2023-10-12T15:16:26Z</dcterms:modified>
</cp:coreProperties>
</file>