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3" r:id="rId2"/>
    <p:sldId id="344" r:id="rId3"/>
    <p:sldId id="258" r:id="rId4"/>
    <p:sldId id="278" r:id="rId5"/>
    <p:sldId id="259" r:id="rId6"/>
    <p:sldId id="295" r:id="rId7"/>
    <p:sldId id="345" r:id="rId8"/>
    <p:sldId id="321" r:id="rId9"/>
    <p:sldId id="280" r:id="rId10"/>
    <p:sldId id="319" r:id="rId11"/>
    <p:sldId id="282" r:id="rId12"/>
    <p:sldId id="320" r:id="rId13"/>
    <p:sldId id="322" r:id="rId14"/>
    <p:sldId id="268" r:id="rId15"/>
    <p:sldId id="269" r:id="rId16"/>
    <p:sldId id="298" r:id="rId17"/>
    <p:sldId id="270" r:id="rId18"/>
    <p:sldId id="289" r:id="rId19"/>
    <p:sldId id="304" r:id="rId20"/>
    <p:sldId id="336" r:id="rId21"/>
    <p:sldId id="300" r:id="rId22"/>
    <p:sldId id="333" r:id="rId23"/>
    <p:sldId id="301" r:id="rId24"/>
    <p:sldId id="302" r:id="rId25"/>
    <p:sldId id="271" r:id="rId26"/>
    <p:sldId id="272" r:id="rId27"/>
    <p:sldId id="305" r:id="rId28"/>
    <p:sldId id="327" r:id="rId29"/>
    <p:sldId id="267" r:id="rId30"/>
    <p:sldId id="338" r:id="rId31"/>
    <p:sldId id="346" r:id="rId32"/>
  </p:sldIdLst>
  <p:sldSz cx="9144000" cy="6858000" type="screen4x3"/>
  <p:notesSz cx="6810375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F5FD"/>
    <a:srgbClr val="660066"/>
    <a:srgbClr val="FFA3D1"/>
    <a:srgbClr val="FF69B4"/>
    <a:srgbClr val="0000FF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270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10375" cy="69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t" anchorCtr="0" compatLnSpc="1">
            <a:prstTxWarp prst="textNoShape">
              <a:avLst/>
            </a:prstTxWarp>
          </a:bodyPr>
          <a:lstStyle>
            <a:lvl1pPr algn="ctr" defTabSz="912813">
              <a:defRPr sz="1400" u="sng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Diploma in Packaging Technology</a:t>
            </a:r>
          </a:p>
          <a:p>
            <a:pPr>
              <a:defRPr/>
            </a:pPr>
            <a:r>
              <a:rPr lang="en-US"/>
              <a:t>Unit 3E - Adhesives</a:t>
            </a:r>
            <a:endParaRPr lang="en-US" sz="120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3160"/>
            <a:ext cx="5905478" cy="51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b" anchorCtr="0" compatLnSpc="1">
            <a:prstTxWarp prst="textNoShape">
              <a:avLst/>
            </a:prstTxWarp>
          </a:bodyPr>
          <a:lstStyle>
            <a:lvl1pPr defTabSz="912813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IOP The Packaging Society 2006 </a:t>
            </a:r>
            <a:r>
              <a:rPr lang="en-US" sz="1200">
                <a:latin typeface="Tahoma" pitchFamily="34" charset="0"/>
              </a:rPr>
              <a:t>+ Slides from</a:t>
            </a:r>
            <a:r>
              <a:rPr lang="en-US" sz="1400">
                <a:latin typeface="Tahoma" pitchFamily="34" charset="0"/>
              </a:rPr>
              <a:t> 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81149" y="9456449"/>
            <a:ext cx="829226" cy="46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04D1DB2-17C6-4EEE-91AE-6BFA9109A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5845" name="Picture 7" descr="NSC_COL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787" y="9601783"/>
            <a:ext cx="1740429" cy="35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002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2" y="0"/>
            <a:ext cx="2951163" cy="49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70462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3381"/>
            <a:ext cx="4994275" cy="447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145"/>
            <a:ext cx="2951163" cy="49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2" y="9445145"/>
            <a:ext cx="2951163" cy="49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8" rIns="91413" bIns="4570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C8029D2D-AFB7-4582-A621-3CD515C2E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2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EE55426-099B-40A6-AEAF-9E70C7F95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E2623D9-AF6F-45C6-87AD-6F1C6E531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C549B31-BF75-431C-91D3-21A971D99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D784BFD-9231-43D7-BDF8-F5E902CB2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F3B631D-7FEA-4556-A838-942AAD445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E394815-A70F-46BA-92EA-C62EF3FE5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D81D1FA-E2A0-40EF-B7E4-9FC566722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993F6F1-40B9-47DC-A822-DE9856CC4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72C80E2-C0F9-4085-BE46-0FB2888D1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D3D9EE8-B4AA-438D-AC41-E53F487F8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B51CBF9-4DE3-4B1B-B699-B6FA72713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97A110C-0728-40AB-822D-1AD7971BA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2CF6D7CA-963A-4478-A7F5-F3D1D7C3CB1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524000"/>
          </a:xfrm>
        </p:spPr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Adhesives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dirty="0"/>
              <a:t>How do adhesives work?</a:t>
            </a:r>
          </a:p>
          <a:p>
            <a:pPr lvl="1"/>
            <a:r>
              <a:rPr lang="en-US" sz="2400" dirty="0"/>
              <a:t>Mechanical adhesion</a:t>
            </a:r>
          </a:p>
          <a:p>
            <a:pPr lvl="1"/>
            <a:r>
              <a:rPr lang="en-US" sz="2400" dirty="0"/>
              <a:t>Chemical/Specific adhesion</a:t>
            </a:r>
          </a:p>
          <a:p>
            <a:pPr lvl="1"/>
            <a:r>
              <a:rPr lang="en-US" sz="2400" dirty="0"/>
              <a:t>Diffusion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Adhesive types and uses</a:t>
            </a:r>
          </a:p>
          <a:p>
            <a:r>
              <a:rPr lang="en-US" dirty="0"/>
              <a:t>Requirements for a good bond</a:t>
            </a:r>
          </a:p>
          <a:p>
            <a:pPr>
              <a:buClr>
                <a:schemeClr val="tx1"/>
              </a:buClr>
              <a:buFontTx/>
              <a:buNone/>
            </a:pPr>
            <a:endParaRPr lang="en-US" sz="2400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0AC233B4-B30C-4B22-BAC8-2BF2CBE30BD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Tack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amount of stickiness</a:t>
            </a:r>
          </a:p>
          <a:p>
            <a:r>
              <a:rPr lang="en-US"/>
              <a:t>Resistance to pulling apart when adhesive is wet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CB13882-9097-4466-8579-0FDF6C16B11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Maximum amount of time between when an adhesive is applied and when the substrates can be brought together and still make an effective bond.  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373D172-C2CD-40AD-89BD-211C3116D35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time from application of the adhesive to when an acceptable bond is developed.</a:t>
            </a:r>
          </a:p>
          <a:p>
            <a:r>
              <a:rPr lang="en-US"/>
              <a:t>This is usually the length of time that the bond must be under compression.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99868516-BEB9-4301-96A7-815C6138057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Solids Content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left when the liquid carrier medium (water or an organic solvent) has dried.</a:t>
            </a:r>
          </a:p>
          <a:p>
            <a:r>
              <a:rPr lang="en-US"/>
              <a:t>Measured in %</a:t>
            </a:r>
          </a:p>
          <a:p>
            <a:pPr lvl="1"/>
            <a:r>
              <a:rPr lang="en-US"/>
              <a:t>Hot melts are 100% solids, emulsions are about 50% solids and starch is about 30%.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9C7A453-AEC8-4E28-9A2C-CE90C1101ED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Adhesive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Starch</a:t>
            </a:r>
          </a:p>
          <a:p>
            <a:r>
              <a:rPr lang="en-US"/>
              <a:t>Casein</a:t>
            </a:r>
          </a:p>
          <a:p>
            <a:r>
              <a:rPr lang="en-US"/>
              <a:t>Synthetic emulsions</a:t>
            </a:r>
          </a:p>
          <a:p>
            <a:r>
              <a:rPr lang="en-US"/>
              <a:t>Solvent based</a:t>
            </a:r>
          </a:p>
          <a:p>
            <a:r>
              <a:rPr lang="en-US"/>
              <a:t>Cold seal</a:t>
            </a:r>
          </a:p>
          <a:p>
            <a:r>
              <a:rPr lang="en-US"/>
              <a:t>Pressure sensitive</a:t>
            </a:r>
          </a:p>
          <a:p>
            <a:r>
              <a:rPr lang="en-US"/>
              <a:t>Hot melts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136889AF-4715-443D-8C36-23003FBA2BF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25538"/>
          </a:xfrm>
        </p:spPr>
        <p:txBody>
          <a:bodyPr/>
          <a:lstStyle/>
          <a:p>
            <a:r>
              <a:rPr lang="en-GB"/>
              <a:t>Starch Adhesives</a:t>
            </a:r>
            <a:endParaRPr lang="en-US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256212"/>
          </a:xfrm>
        </p:spPr>
        <p:txBody>
          <a:bodyPr/>
          <a:lstStyle/>
          <a:p>
            <a:r>
              <a:rPr lang="en-GB" sz="2800" dirty="0"/>
              <a:t>Made by chemical treatment of vegetable starches - maize, wheat, potato, Low solids content, Slow setting time, High tack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Withstand warm conditions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good for labelling warm/hot containers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Not good in cold and wet conditions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labelling cold bottles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Economical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used in corrugated board making – what bond is this mechanical/chemical/diffusion? 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BC54F5C-6654-49B1-B818-DE863CD4F24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36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68413"/>
          </a:xfrm>
        </p:spPr>
        <p:txBody>
          <a:bodyPr/>
          <a:lstStyle/>
          <a:p>
            <a:r>
              <a:rPr lang="en-US"/>
              <a:t>Casein Adhesives</a:t>
            </a:r>
          </a:p>
        </p:txBody>
      </p:sp>
      <p:sp>
        <p:nvSpPr>
          <p:cNvPr id="1536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Derived from the phosphoprotein in acidified milk. Absorb large quantity of water without significant change in viscosity good for applying labels to bottles in cold and wet conditions.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r>
              <a:rPr lang="en-US" sz="2400" dirty="0"/>
              <a:t>Very high tack -Good for applying labels to curved surfaces.</a:t>
            </a:r>
          </a:p>
          <a:p>
            <a:endParaRPr lang="en-US" sz="2400" dirty="0"/>
          </a:p>
          <a:p>
            <a:r>
              <a:rPr lang="en-US" sz="2400" dirty="0"/>
              <a:t>Good resistance in use to cold water</a:t>
            </a:r>
          </a:p>
          <a:p>
            <a:pPr lvl="1"/>
            <a:r>
              <a:rPr lang="en-US" sz="2400" dirty="0"/>
              <a:t>e.g. labelling of bottles which will be cooled in iced water</a:t>
            </a:r>
          </a:p>
          <a:p>
            <a:pPr lvl="1"/>
            <a:r>
              <a:rPr lang="en-US" sz="2400" dirty="0"/>
              <a:t>Chemical/mechanical/diffusion ?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FD040FE-050A-497B-8708-C399D336016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Synthetic Emulsions</a:t>
            </a:r>
            <a:endParaRPr 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/>
              <a:t>Based on polymers </a:t>
            </a:r>
          </a:p>
          <a:p>
            <a:pPr lvl="1">
              <a:lnSpc>
                <a:spcPct val="110000"/>
              </a:lnSpc>
            </a:pPr>
            <a:r>
              <a:rPr lang="en-GB"/>
              <a:t>eg. polyvinyl acetates, acrylates and maleates.</a:t>
            </a:r>
          </a:p>
          <a:p>
            <a:pPr>
              <a:lnSpc>
                <a:spcPct val="110000"/>
              </a:lnSpc>
            </a:pPr>
            <a:r>
              <a:rPr lang="en-GB"/>
              <a:t>Solid adhesive particles are surrounded by a protective colloid, and the whole surrounded by water.</a:t>
            </a:r>
          </a:p>
          <a:p>
            <a:pPr>
              <a:lnSpc>
                <a:spcPct val="110000"/>
              </a:lnSpc>
            </a:pPr>
            <a:r>
              <a:rPr lang="en-GB"/>
              <a:t>High solids  ~ 50-75%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0243EC31-EFCC-4C06-9549-BD5F46D10B9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3914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 descr="NSC_COL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248400"/>
            <a:ext cx="1752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16B17F23-0F95-4870-A59B-7E913086B22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09600" y="301352"/>
            <a:ext cx="8077200" cy="160364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4000" dirty="0">
                <a:solidFill>
                  <a:srgbClr val="0000FF"/>
                </a:solidFill>
                <a:latin typeface="Arial" charset="0"/>
              </a:rPr>
              <a:t>How water based adhesives work</a:t>
            </a:r>
          </a:p>
          <a:p>
            <a:pPr algn="ctr"/>
            <a:r>
              <a:rPr lang="en-GB" sz="4000" dirty="0">
                <a:solidFill>
                  <a:srgbClr val="0000FF"/>
                </a:solidFill>
                <a:latin typeface="Arial" charset="0"/>
              </a:rPr>
              <a:t>Starch/casein/water based emulsion</a:t>
            </a:r>
            <a:endParaRPr lang="en-US" sz="40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GB" sz="3200" dirty="0">
                <a:solidFill>
                  <a:srgbClr val="FFFF00"/>
                </a:solidFill>
                <a:latin typeface="Arial" charset="0"/>
              </a:rPr>
              <a:t>Set by the loss of water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GB" sz="3200" dirty="0">
                <a:solidFill>
                  <a:srgbClr val="FFFF00"/>
                </a:solidFill>
                <a:latin typeface="Arial" charset="0"/>
              </a:rPr>
              <a:t>Suspension breaks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GB" sz="3200" dirty="0">
                <a:solidFill>
                  <a:srgbClr val="FFFF00"/>
                </a:solidFill>
                <a:latin typeface="Arial" charset="0"/>
              </a:rPr>
              <a:t>Individual </a:t>
            </a:r>
            <a:r>
              <a:rPr lang="en-GB" sz="3200" b="1" dirty="0">
                <a:solidFill>
                  <a:srgbClr val="FF0000"/>
                </a:solidFill>
                <a:latin typeface="Arial" charset="0"/>
              </a:rPr>
              <a:t>polymer ? </a:t>
            </a:r>
            <a:r>
              <a:rPr lang="en-GB" sz="3200" dirty="0">
                <a:solidFill>
                  <a:srgbClr val="FFFF00"/>
                </a:solidFill>
                <a:latin typeface="Arial" charset="0"/>
              </a:rPr>
              <a:t> units combine to form an adhesive film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GB" sz="3200" dirty="0">
                <a:solidFill>
                  <a:srgbClr val="FFFF00"/>
                </a:solidFill>
                <a:latin typeface="Arial" charset="0"/>
              </a:rPr>
              <a:t>Partial or green bond is formed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GB" sz="3200" dirty="0">
                <a:solidFill>
                  <a:srgbClr val="FFFF00"/>
                </a:solidFill>
                <a:latin typeface="Arial" charset="0"/>
              </a:rPr>
              <a:t>Bond strength increases as water evaporates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GB" sz="4000" dirty="0">
              <a:solidFill>
                <a:srgbClr val="FFFF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Samples Needed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box of cereal – with the bag inside</a:t>
            </a:r>
          </a:p>
          <a:p>
            <a:r>
              <a:rPr lang="en-GB" dirty="0"/>
              <a:t>A glass bottle with a plastic label </a:t>
            </a:r>
          </a:p>
          <a:p>
            <a:r>
              <a:rPr lang="en-GB" dirty="0"/>
              <a:t>A glass bottle with a paper label</a:t>
            </a:r>
          </a:p>
          <a:p>
            <a:r>
              <a:rPr lang="en-GB" dirty="0"/>
              <a:t>A chocolate bar</a:t>
            </a:r>
          </a:p>
          <a:p>
            <a:r>
              <a:rPr lang="en-GB" dirty="0"/>
              <a:t>A bag of crisps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FD784BFD-9231-43D7-BDF8-F5E902CB2B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4000"/>
              <a:t>How water based adhesives work</a:t>
            </a:r>
            <a:endParaRPr lang="en-US"/>
          </a:p>
        </p:txBody>
      </p:sp>
      <p:pic>
        <p:nvPicPr>
          <p:cNvPr id="22531" name="Picture 3" descr="~AUT0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1534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09600" y="1268413"/>
            <a:ext cx="549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GB" sz="2800">
                <a:solidFill>
                  <a:srgbClr val="FFFF00"/>
                </a:solidFill>
                <a:latin typeface="Arial" charset="0"/>
              </a:rPr>
              <a:t>    One substrate must be porous</a:t>
            </a:r>
            <a:endParaRPr lang="en-GB" sz="3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5800" y="6324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e.g. Wet bond lamination of flexible packaging materials </a:t>
            </a:r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AD41056F-FAAE-4BCE-806F-C14786B4C11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Solvent Based Adhesives </a:t>
            </a:r>
            <a:endParaRPr lang="en-US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buClr>
                <a:schemeClr val="tx1"/>
              </a:buClr>
            </a:pPr>
            <a:endParaRPr lang="en-GB"/>
          </a:p>
          <a:p>
            <a:r>
              <a:rPr lang="en-GB"/>
              <a:t>Used to combine single webs of flexible materials into required structure</a:t>
            </a:r>
          </a:p>
          <a:p>
            <a:r>
              <a:rPr lang="en-GB"/>
              <a:t>Risk of retained solvent</a:t>
            </a:r>
          </a:p>
          <a:p>
            <a:r>
              <a:rPr lang="en-GB"/>
              <a:t>Need for solvent recovery or solvent burning plant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Dry Bond Lamination</a:t>
            </a:r>
          </a:p>
        </p:txBody>
      </p:sp>
      <p:pic>
        <p:nvPicPr>
          <p:cNvPr id="24579" name="Picture 3" descr="~AUT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A6656F9B-4F62-4D4A-84C9-37792191067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Pressure Sensitive Adhesives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/>
              <a:t>Acrylic or rubber-type materials</a:t>
            </a:r>
          </a:p>
          <a:p>
            <a:r>
              <a:rPr lang="en-US"/>
              <a:t>Form instant bond</a:t>
            </a:r>
          </a:p>
          <a:p>
            <a:r>
              <a:rPr lang="en-US"/>
              <a:t>Can be peelable or permanent</a:t>
            </a:r>
          </a:p>
          <a:p>
            <a:r>
              <a:rPr lang="en-US"/>
              <a:t>Used on self adhesive labels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1D43127-5F7C-439B-8CC3-E81DE7F618B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Cold Seal Adhesives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Latex based</a:t>
            </a:r>
          </a:p>
          <a:p>
            <a:r>
              <a:rPr lang="en-US"/>
              <a:t>Only adheres to itself</a:t>
            </a:r>
          </a:p>
          <a:p>
            <a:r>
              <a:rPr lang="en-US"/>
              <a:t>Applied to the reverse of a printed film, in register to seal areas</a:t>
            </a:r>
          </a:p>
          <a:p>
            <a:r>
              <a:rPr lang="en-US"/>
              <a:t>Needs only pressure to bond</a:t>
            </a:r>
          </a:p>
          <a:p>
            <a:r>
              <a:rPr lang="en-US"/>
              <a:t>Does not give airtight seal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F61C2AD-D595-488E-BD24-00BA9E1A3DC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Hot Melt Adhesives</a:t>
            </a:r>
            <a:endParaRPr lang="en-US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Synthetic materials based on:</a:t>
            </a:r>
          </a:p>
          <a:p>
            <a:pPr lvl="1"/>
            <a:r>
              <a:rPr lang="en-GB"/>
              <a:t>Polymers - for strength</a:t>
            </a:r>
          </a:p>
          <a:p>
            <a:pPr lvl="1"/>
            <a:r>
              <a:rPr lang="en-GB"/>
              <a:t>Resins - for tack and adhesion</a:t>
            </a:r>
          </a:p>
          <a:p>
            <a:pPr lvl="1"/>
            <a:r>
              <a:rPr lang="en-GB"/>
              <a:t>Wax - as diluent</a:t>
            </a:r>
          </a:p>
          <a:p>
            <a:pPr lvl="1"/>
            <a:r>
              <a:rPr lang="en-GB"/>
              <a:t>Stabilisers</a:t>
            </a:r>
          </a:p>
          <a:p>
            <a:pPr lvl="1"/>
            <a:r>
              <a:rPr lang="en-GB"/>
              <a:t>Antioxidants</a:t>
            </a:r>
          </a:p>
          <a:p>
            <a:r>
              <a:rPr lang="en-GB"/>
              <a:t>Thermoplastic - soften on heating, solidify on cooling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A6BD02AB-54A7-49B9-82D6-A5917AC8FAB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/>
              <a:t>Hot Melt Adhesives</a:t>
            </a:r>
            <a:endParaRPr lang="en-US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GB" sz="2800"/>
              <a:t>100% solids - no solvent to dry</a:t>
            </a:r>
          </a:p>
          <a:p>
            <a:r>
              <a:rPr lang="en-GB" sz="2800"/>
              <a:t>Fast setting - short compression time</a:t>
            </a:r>
          </a:p>
          <a:p>
            <a:r>
              <a:rPr lang="en-GB" sz="2800"/>
              <a:t>Good for rough surfaces - fill gaps</a:t>
            </a:r>
          </a:p>
          <a:p>
            <a:r>
              <a:rPr lang="en-GB" sz="2800"/>
              <a:t>Small space requirements</a:t>
            </a:r>
          </a:p>
          <a:p>
            <a:r>
              <a:rPr lang="en-GB" sz="2800"/>
              <a:t>Immediate use of the pack</a:t>
            </a:r>
          </a:p>
          <a:p>
            <a:r>
              <a:rPr lang="en-GB" sz="2800"/>
              <a:t>Limited heat resistance</a:t>
            </a:r>
          </a:p>
          <a:p>
            <a:r>
              <a:rPr lang="en-GB" sz="2800"/>
              <a:t>Continuous energy requirement</a:t>
            </a:r>
          </a:p>
          <a:p>
            <a:r>
              <a:rPr lang="en-GB" sz="2800"/>
              <a:t>Fuming &amp; charring + burn hazard</a:t>
            </a:r>
          </a:p>
          <a:p>
            <a:r>
              <a:rPr lang="en-GB" sz="2800"/>
              <a:t>Development of warm melts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4BA7FE4D-726A-4A45-A897-E3E913BDA2D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566738" y="0"/>
            <a:ext cx="80438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3600">
                <a:solidFill>
                  <a:srgbClr val="00004F"/>
                </a:solidFill>
                <a:latin typeface="Arial" charset="0"/>
              </a:rPr>
              <a:t>What happens as a Hot Melt cools</a:t>
            </a:r>
            <a:endParaRPr lang="en-GB" sz="36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9701" name="AutoShape 3"/>
          <p:cNvSpPr>
            <a:spLocks noChangeArrowheads="1"/>
          </p:cNvSpPr>
          <p:nvPr/>
        </p:nvSpPr>
        <p:spPr bwMode="auto">
          <a:xfrm flipV="1">
            <a:off x="808038" y="1309688"/>
            <a:ext cx="8194675" cy="4302125"/>
          </a:xfrm>
          <a:prstGeom prst="roundRect">
            <a:avLst>
              <a:gd name="adj" fmla="val 0"/>
            </a:avLst>
          </a:prstGeom>
          <a:noFill/>
          <a:ln w="18494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2" name="AutoShape 4"/>
          <p:cNvSpPr>
            <a:spLocks noChangeArrowheads="1"/>
          </p:cNvSpPr>
          <p:nvPr/>
        </p:nvSpPr>
        <p:spPr bwMode="auto">
          <a:xfrm flipV="1">
            <a:off x="1112838" y="1309688"/>
            <a:ext cx="7726362" cy="1954212"/>
          </a:xfrm>
          <a:prstGeom prst="roundRect">
            <a:avLst>
              <a:gd name="adj" fmla="val 0"/>
            </a:avLst>
          </a:prstGeom>
          <a:solidFill>
            <a:srgbClr val="00C200"/>
          </a:solidFill>
          <a:ln w="18494">
            <a:solidFill>
              <a:srgbClr val="00C2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3" name="AutoShape 5"/>
          <p:cNvSpPr>
            <a:spLocks noChangeArrowheads="1"/>
          </p:cNvSpPr>
          <p:nvPr/>
        </p:nvSpPr>
        <p:spPr bwMode="auto">
          <a:xfrm flipV="1">
            <a:off x="1112838" y="3263900"/>
            <a:ext cx="7726362" cy="782638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8494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4" name="AutoShape 6"/>
          <p:cNvSpPr>
            <a:spLocks noChangeArrowheads="1"/>
          </p:cNvSpPr>
          <p:nvPr/>
        </p:nvSpPr>
        <p:spPr bwMode="auto">
          <a:xfrm flipV="1">
            <a:off x="1112838" y="4046538"/>
            <a:ext cx="7726362" cy="1539875"/>
          </a:xfrm>
          <a:prstGeom prst="roundRect">
            <a:avLst>
              <a:gd name="adj" fmla="val 0"/>
            </a:avLst>
          </a:prstGeom>
          <a:solidFill>
            <a:srgbClr val="00A1E0"/>
          </a:solidFill>
          <a:ln w="18494">
            <a:solidFill>
              <a:srgbClr val="00A1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5" name="Freeform 7"/>
          <p:cNvSpPr>
            <a:spLocks/>
          </p:cNvSpPr>
          <p:nvPr/>
        </p:nvSpPr>
        <p:spPr bwMode="auto">
          <a:xfrm>
            <a:off x="1617663" y="1724025"/>
            <a:ext cx="7061200" cy="3055938"/>
          </a:xfrm>
          <a:custGeom>
            <a:avLst/>
            <a:gdLst>
              <a:gd name="T0" fmla="*/ 9 w 4892"/>
              <a:gd name="T1" fmla="*/ 31 h 2182"/>
              <a:gd name="T2" fmla="*/ 52 w 4892"/>
              <a:gd name="T3" fmla="*/ 169 h 2182"/>
              <a:gd name="T4" fmla="*/ 122 w 4892"/>
              <a:gd name="T5" fmla="*/ 373 h 2182"/>
              <a:gd name="T6" fmla="*/ 205 w 4892"/>
              <a:gd name="T7" fmla="*/ 599 h 2182"/>
              <a:gd name="T8" fmla="*/ 293 w 4892"/>
              <a:gd name="T9" fmla="*/ 797 h 2182"/>
              <a:gd name="T10" fmla="*/ 379 w 4892"/>
              <a:gd name="T11" fmla="*/ 931 h 2182"/>
              <a:gd name="T12" fmla="*/ 503 w 4892"/>
              <a:gd name="T13" fmla="*/ 1065 h 2182"/>
              <a:gd name="T14" fmla="*/ 657 w 4892"/>
              <a:gd name="T15" fmla="*/ 1208 h 2182"/>
              <a:gd name="T16" fmla="*/ 826 w 4892"/>
              <a:gd name="T17" fmla="*/ 1345 h 2182"/>
              <a:gd name="T18" fmla="*/ 992 w 4892"/>
              <a:gd name="T19" fmla="*/ 1465 h 2182"/>
              <a:gd name="T20" fmla="*/ 1135 w 4892"/>
              <a:gd name="T21" fmla="*/ 1553 h 2182"/>
              <a:gd name="T22" fmla="*/ 1268 w 4892"/>
              <a:gd name="T23" fmla="*/ 1613 h 2182"/>
              <a:gd name="T24" fmla="*/ 1435 w 4892"/>
              <a:gd name="T25" fmla="*/ 1669 h 2182"/>
              <a:gd name="T26" fmla="*/ 1615 w 4892"/>
              <a:gd name="T27" fmla="*/ 1721 h 2182"/>
              <a:gd name="T28" fmla="*/ 1793 w 4892"/>
              <a:gd name="T29" fmla="*/ 1767 h 2182"/>
              <a:gd name="T30" fmla="*/ 1946 w 4892"/>
              <a:gd name="T31" fmla="*/ 1804 h 2182"/>
              <a:gd name="T32" fmla="*/ 2086 w 4892"/>
              <a:gd name="T33" fmla="*/ 1837 h 2182"/>
              <a:gd name="T34" fmla="*/ 2259 w 4892"/>
              <a:gd name="T35" fmla="*/ 1873 h 2182"/>
              <a:gd name="T36" fmla="*/ 2453 w 4892"/>
              <a:gd name="T37" fmla="*/ 1909 h 2182"/>
              <a:gd name="T38" fmla="*/ 2644 w 4892"/>
              <a:gd name="T39" fmla="*/ 1945 h 2182"/>
              <a:gd name="T40" fmla="*/ 2820 w 4892"/>
              <a:gd name="T41" fmla="*/ 1974 h 2182"/>
              <a:gd name="T42" fmla="*/ 2957 w 4892"/>
              <a:gd name="T43" fmla="*/ 1996 h 2182"/>
              <a:gd name="T44" fmla="*/ 3102 w 4892"/>
              <a:gd name="T45" fmla="*/ 2016 h 2182"/>
              <a:gd name="T46" fmla="*/ 3269 w 4892"/>
              <a:gd name="T47" fmla="*/ 2039 h 2182"/>
              <a:gd name="T48" fmla="*/ 3441 w 4892"/>
              <a:gd name="T49" fmla="*/ 2060 h 2182"/>
              <a:gd name="T50" fmla="*/ 3603 w 4892"/>
              <a:gd name="T51" fmla="*/ 2079 h 2182"/>
              <a:gd name="T52" fmla="*/ 3739 w 4892"/>
              <a:gd name="T53" fmla="*/ 2094 h 2182"/>
              <a:gd name="T54" fmla="*/ 3854 w 4892"/>
              <a:gd name="T55" fmla="*/ 2107 h 2182"/>
              <a:gd name="T56" fmla="*/ 3995 w 4892"/>
              <a:gd name="T57" fmla="*/ 2122 h 2182"/>
              <a:gd name="T58" fmla="*/ 4145 w 4892"/>
              <a:gd name="T59" fmla="*/ 2137 h 2182"/>
              <a:gd name="T60" fmla="*/ 4291 w 4892"/>
              <a:gd name="T61" fmla="*/ 2151 h 2182"/>
              <a:gd name="T62" fmla="*/ 4418 w 4892"/>
              <a:gd name="T63" fmla="*/ 2162 h 2182"/>
              <a:gd name="T64" fmla="*/ 4499 w 4892"/>
              <a:gd name="T65" fmla="*/ 2168 h 2182"/>
              <a:gd name="T66" fmla="*/ 4580 w 4892"/>
              <a:gd name="T67" fmla="*/ 2171 h 2182"/>
              <a:gd name="T68" fmla="*/ 4672 w 4892"/>
              <a:gd name="T69" fmla="*/ 2174 h 2182"/>
              <a:gd name="T70" fmla="*/ 4762 w 4892"/>
              <a:gd name="T71" fmla="*/ 2179 h 2182"/>
              <a:gd name="T72" fmla="*/ 4844 w 4892"/>
              <a:gd name="T73" fmla="*/ 2181 h 2182"/>
              <a:gd name="T74" fmla="*/ 4889 w 4892"/>
              <a:gd name="T75" fmla="*/ 2181 h 2182"/>
              <a:gd name="T76" fmla="*/ 4886 w 4892"/>
              <a:gd name="T77" fmla="*/ 2181 h 2182"/>
              <a:gd name="T78" fmla="*/ 4881 w 4892"/>
              <a:gd name="T79" fmla="*/ 2181 h 2182"/>
              <a:gd name="T80" fmla="*/ 4878 w 4892"/>
              <a:gd name="T81" fmla="*/ 2181 h 2182"/>
              <a:gd name="T82" fmla="*/ 4874 w 4892"/>
              <a:gd name="T83" fmla="*/ 2181 h 2182"/>
              <a:gd name="T84" fmla="*/ 4874 w 4892"/>
              <a:gd name="T85" fmla="*/ 2181 h 218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892"/>
              <a:gd name="T130" fmla="*/ 0 h 2182"/>
              <a:gd name="T131" fmla="*/ 4892 w 4892"/>
              <a:gd name="T132" fmla="*/ 2182 h 218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892" h="2182">
                <a:moveTo>
                  <a:pt x="0" y="0"/>
                </a:moveTo>
                <a:lnTo>
                  <a:pt x="2" y="9"/>
                </a:lnTo>
                <a:lnTo>
                  <a:pt x="9" y="31"/>
                </a:lnTo>
                <a:lnTo>
                  <a:pt x="19" y="66"/>
                </a:lnTo>
                <a:lnTo>
                  <a:pt x="35" y="112"/>
                </a:lnTo>
                <a:lnTo>
                  <a:pt x="52" y="169"/>
                </a:lnTo>
                <a:lnTo>
                  <a:pt x="73" y="232"/>
                </a:lnTo>
                <a:lnTo>
                  <a:pt x="96" y="301"/>
                </a:lnTo>
                <a:lnTo>
                  <a:pt x="122" y="373"/>
                </a:lnTo>
                <a:lnTo>
                  <a:pt x="148" y="449"/>
                </a:lnTo>
                <a:lnTo>
                  <a:pt x="177" y="524"/>
                </a:lnTo>
                <a:lnTo>
                  <a:pt x="205" y="599"/>
                </a:lnTo>
                <a:lnTo>
                  <a:pt x="236" y="670"/>
                </a:lnTo>
                <a:lnTo>
                  <a:pt x="264" y="737"/>
                </a:lnTo>
                <a:lnTo>
                  <a:pt x="293" y="797"/>
                </a:lnTo>
                <a:lnTo>
                  <a:pt x="322" y="849"/>
                </a:lnTo>
                <a:lnTo>
                  <a:pt x="349" y="890"/>
                </a:lnTo>
                <a:lnTo>
                  <a:pt x="379" y="931"/>
                </a:lnTo>
                <a:lnTo>
                  <a:pt x="416" y="974"/>
                </a:lnTo>
                <a:lnTo>
                  <a:pt x="457" y="1020"/>
                </a:lnTo>
                <a:lnTo>
                  <a:pt x="503" y="1065"/>
                </a:lnTo>
                <a:lnTo>
                  <a:pt x="551" y="1114"/>
                </a:lnTo>
                <a:lnTo>
                  <a:pt x="604" y="1161"/>
                </a:lnTo>
                <a:lnTo>
                  <a:pt x="657" y="1208"/>
                </a:lnTo>
                <a:lnTo>
                  <a:pt x="714" y="1254"/>
                </a:lnTo>
                <a:lnTo>
                  <a:pt x="769" y="1301"/>
                </a:lnTo>
                <a:lnTo>
                  <a:pt x="826" y="1345"/>
                </a:lnTo>
                <a:lnTo>
                  <a:pt x="882" y="1388"/>
                </a:lnTo>
                <a:lnTo>
                  <a:pt x="938" y="1428"/>
                </a:lnTo>
                <a:lnTo>
                  <a:pt x="992" y="1465"/>
                </a:lnTo>
                <a:lnTo>
                  <a:pt x="1043" y="1498"/>
                </a:lnTo>
                <a:lnTo>
                  <a:pt x="1090" y="1528"/>
                </a:lnTo>
                <a:lnTo>
                  <a:pt x="1135" y="1553"/>
                </a:lnTo>
                <a:lnTo>
                  <a:pt x="1174" y="1574"/>
                </a:lnTo>
                <a:lnTo>
                  <a:pt x="1219" y="1593"/>
                </a:lnTo>
                <a:lnTo>
                  <a:pt x="1268" y="1613"/>
                </a:lnTo>
                <a:lnTo>
                  <a:pt x="1320" y="1632"/>
                </a:lnTo>
                <a:lnTo>
                  <a:pt x="1376" y="1651"/>
                </a:lnTo>
                <a:lnTo>
                  <a:pt x="1435" y="1669"/>
                </a:lnTo>
                <a:lnTo>
                  <a:pt x="1494" y="1687"/>
                </a:lnTo>
                <a:lnTo>
                  <a:pt x="1555" y="1704"/>
                </a:lnTo>
                <a:lnTo>
                  <a:pt x="1615" y="1721"/>
                </a:lnTo>
                <a:lnTo>
                  <a:pt x="1676" y="1737"/>
                </a:lnTo>
                <a:lnTo>
                  <a:pt x="1735" y="1752"/>
                </a:lnTo>
                <a:lnTo>
                  <a:pt x="1793" y="1767"/>
                </a:lnTo>
                <a:lnTo>
                  <a:pt x="1847" y="1780"/>
                </a:lnTo>
                <a:lnTo>
                  <a:pt x="1899" y="1793"/>
                </a:lnTo>
                <a:lnTo>
                  <a:pt x="1946" y="1804"/>
                </a:lnTo>
                <a:lnTo>
                  <a:pt x="1991" y="1814"/>
                </a:lnTo>
                <a:lnTo>
                  <a:pt x="2035" y="1825"/>
                </a:lnTo>
                <a:lnTo>
                  <a:pt x="2086" y="1837"/>
                </a:lnTo>
                <a:lnTo>
                  <a:pt x="2141" y="1849"/>
                </a:lnTo>
                <a:lnTo>
                  <a:pt x="2199" y="1860"/>
                </a:lnTo>
                <a:lnTo>
                  <a:pt x="2259" y="1873"/>
                </a:lnTo>
                <a:lnTo>
                  <a:pt x="2322" y="1884"/>
                </a:lnTo>
                <a:lnTo>
                  <a:pt x="2387" y="1898"/>
                </a:lnTo>
                <a:lnTo>
                  <a:pt x="2453" y="1909"/>
                </a:lnTo>
                <a:lnTo>
                  <a:pt x="2517" y="1922"/>
                </a:lnTo>
                <a:lnTo>
                  <a:pt x="2582" y="1933"/>
                </a:lnTo>
                <a:lnTo>
                  <a:pt x="2644" y="1945"/>
                </a:lnTo>
                <a:lnTo>
                  <a:pt x="2706" y="1955"/>
                </a:lnTo>
                <a:lnTo>
                  <a:pt x="2765" y="1965"/>
                </a:lnTo>
                <a:lnTo>
                  <a:pt x="2820" y="1974"/>
                </a:lnTo>
                <a:lnTo>
                  <a:pt x="2871" y="1982"/>
                </a:lnTo>
                <a:lnTo>
                  <a:pt x="2918" y="1989"/>
                </a:lnTo>
                <a:lnTo>
                  <a:pt x="2957" y="1996"/>
                </a:lnTo>
                <a:lnTo>
                  <a:pt x="3002" y="2003"/>
                </a:lnTo>
                <a:lnTo>
                  <a:pt x="3051" y="2010"/>
                </a:lnTo>
                <a:lnTo>
                  <a:pt x="3102" y="2016"/>
                </a:lnTo>
                <a:lnTo>
                  <a:pt x="3156" y="2023"/>
                </a:lnTo>
                <a:lnTo>
                  <a:pt x="3212" y="2031"/>
                </a:lnTo>
                <a:lnTo>
                  <a:pt x="3269" y="2039"/>
                </a:lnTo>
                <a:lnTo>
                  <a:pt x="3327" y="2045"/>
                </a:lnTo>
                <a:lnTo>
                  <a:pt x="3384" y="2052"/>
                </a:lnTo>
                <a:lnTo>
                  <a:pt x="3441" y="2060"/>
                </a:lnTo>
                <a:lnTo>
                  <a:pt x="3497" y="2067"/>
                </a:lnTo>
                <a:lnTo>
                  <a:pt x="3552" y="2073"/>
                </a:lnTo>
                <a:lnTo>
                  <a:pt x="3603" y="2079"/>
                </a:lnTo>
                <a:lnTo>
                  <a:pt x="3652" y="2085"/>
                </a:lnTo>
                <a:lnTo>
                  <a:pt x="3697" y="2090"/>
                </a:lnTo>
                <a:lnTo>
                  <a:pt x="3739" y="2094"/>
                </a:lnTo>
                <a:lnTo>
                  <a:pt x="3773" y="2098"/>
                </a:lnTo>
                <a:lnTo>
                  <a:pt x="3812" y="2102"/>
                </a:lnTo>
                <a:lnTo>
                  <a:pt x="3854" y="2107"/>
                </a:lnTo>
                <a:lnTo>
                  <a:pt x="3900" y="2111"/>
                </a:lnTo>
                <a:lnTo>
                  <a:pt x="3947" y="2117"/>
                </a:lnTo>
                <a:lnTo>
                  <a:pt x="3995" y="2122"/>
                </a:lnTo>
                <a:lnTo>
                  <a:pt x="4045" y="2127"/>
                </a:lnTo>
                <a:lnTo>
                  <a:pt x="4096" y="2131"/>
                </a:lnTo>
                <a:lnTo>
                  <a:pt x="4145" y="2137"/>
                </a:lnTo>
                <a:lnTo>
                  <a:pt x="4194" y="2142"/>
                </a:lnTo>
                <a:lnTo>
                  <a:pt x="4243" y="2147"/>
                </a:lnTo>
                <a:lnTo>
                  <a:pt x="4291" y="2151"/>
                </a:lnTo>
                <a:lnTo>
                  <a:pt x="4335" y="2155"/>
                </a:lnTo>
                <a:lnTo>
                  <a:pt x="4379" y="2159"/>
                </a:lnTo>
                <a:lnTo>
                  <a:pt x="4418" y="2162"/>
                </a:lnTo>
                <a:lnTo>
                  <a:pt x="4454" y="2164"/>
                </a:lnTo>
                <a:lnTo>
                  <a:pt x="4475" y="2166"/>
                </a:lnTo>
                <a:lnTo>
                  <a:pt x="4499" y="2168"/>
                </a:lnTo>
                <a:lnTo>
                  <a:pt x="4524" y="2170"/>
                </a:lnTo>
                <a:lnTo>
                  <a:pt x="4552" y="2170"/>
                </a:lnTo>
                <a:lnTo>
                  <a:pt x="4580" y="2171"/>
                </a:lnTo>
                <a:lnTo>
                  <a:pt x="4611" y="2172"/>
                </a:lnTo>
                <a:lnTo>
                  <a:pt x="4641" y="2174"/>
                </a:lnTo>
                <a:lnTo>
                  <a:pt x="4672" y="2174"/>
                </a:lnTo>
                <a:lnTo>
                  <a:pt x="4702" y="2176"/>
                </a:lnTo>
                <a:lnTo>
                  <a:pt x="4732" y="2177"/>
                </a:lnTo>
                <a:lnTo>
                  <a:pt x="4762" y="2179"/>
                </a:lnTo>
                <a:lnTo>
                  <a:pt x="4791" y="2179"/>
                </a:lnTo>
                <a:lnTo>
                  <a:pt x="4818" y="2181"/>
                </a:lnTo>
                <a:lnTo>
                  <a:pt x="4844" y="2181"/>
                </a:lnTo>
                <a:lnTo>
                  <a:pt x="4868" y="2181"/>
                </a:lnTo>
                <a:lnTo>
                  <a:pt x="4891" y="2181"/>
                </a:lnTo>
                <a:lnTo>
                  <a:pt x="4889" y="2181"/>
                </a:lnTo>
                <a:lnTo>
                  <a:pt x="4888" y="2181"/>
                </a:lnTo>
                <a:lnTo>
                  <a:pt x="4886" y="2181"/>
                </a:lnTo>
                <a:lnTo>
                  <a:pt x="4884" y="2181"/>
                </a:lnTo>
                <a:lnTo>
                  <a:pt x="4883" y="2181"/>
                </a:lnTo>
                <a:lnTo>
                  <a:pt x="4881" y="2181"/>
                </a:lnTo>
                <a:lnTo>
                  <a:pt x="4879" y="2181"/>
                </a:lnTo>
                <a:lnTo>
                  <a:pt x="4878" y="2181"/>
                </a:lnTo>
                <a:lnTo>
                  <a:pt x="4876" y="2181"/>
                </a:lnTo>
                <a:lnTo>
                  <a:pt x="4874" y="2181"/>
                </a:lnTo>
              </a:path>
            </a:pathLst>
          </a:custGeom>
          <a:noFill/>
          <a:ln w="31234" cap="flat" cmpd="sng">
            <a:solidFill>
              <a:srgbClr val="FF81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4043363" y="5788025"/>
            <a:ext cx="18351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Time (secs)</a:t>
            </a:r>
            <a:endParaRPr lang="en-GB" sz="2200"/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>
            <a:off x="2927350" y="5927725"/>
            <a:ext cx="906463" cy="0"/>
          </a:xfrm>
          <a:prstGeom prst="line">
            <a:avLst/>
          </a:prstGeom>
          <a:noFill/>
          <a:ln w="1849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5667375" y="5922963"/>
            <a:ext cx="908050" cy="0"/>
          </a:xfrm>
          <a:prstGeom prst="line">
            <a:avLst/>
          </a:prstGeom>
          <a:noFill/>
          <a:ln w="1849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304800" y="2209800"/>
            <a:ext cx="75882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Temp</a:t>
            </a:r>
          </a:p>
          <a:p>
            <a:pPr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°C</a:t>
            </a:r>
            <a:endParaRPr lang="en-GB" sz="2200"/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538163" y="1535113"/>
            <a:ext cx="477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160</a:t>
            </a:r>
            <a:endParaRPr lang="en-GB" sz="2200"/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588963" y="3025775"/>
            <a:ext cx="477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100</a:t>
            </a:r>
            <a:endParaRPr lang="en-GB" sz="2200"/>
          </a:p>
        </p:txBody>
      </p:sp>
      <p:sp>
        <p:nvSpPr>
          <p:cNvPr id="29712" name="Text Box 14"/>
          <p:cNvSpPr txBox="1">
            <a:spLocks noChangeArrowheads="1"/>
          </p:cNvSpPr>
          <p:nvPr/>
        </p:nvSpPr>
        <p:spPr bwMode="auto">
          <a:xfrm>
            <a:off x="688975" y="4295775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50</a:t>
            </a:r>
            <a:endParaRPr lang="en-GB" sz="2200"/>
          </a:p>
        </p:txBody>
      </p:sp>
      <p:sp>
        <p:nvSpPr>
          <p:cNvPr id="29713" name="Text Box 15"/>
          <p:cNvSpPr txBox="1">
            <a:spLocks noChangeArrowheads="1"/>
          </p:cNvSpPr>
          <p:nvPr/>
        </p:nvSpPr>
        <p:spPr bwMode="auto">
          <a:xfrm>
            <a:off x="4545013" y="2239963"/>
            <a:ext cx="96043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2000" b="1">
                <a:solidFill>
                  <a:srgbClr val="00004F"/>
                </a:solidFill>
                <a:latin typeface="Arial" charset="0"/>
              </a:rPr>
              <a:t>LIQUID</a:t>
            </a:r>
            <a:endParaRPr lang="en-GB" sz="2200"/>
          </a:p>
        </p:txBody>
      </p:sp>
      <p:sp>
        <p:nvSpPr>
          <p:cNvPr id="29714" name="Text Box 16"/>
          <p:cNvSpPr txBox="1">
            <a:spLocks noChangeArrowheads="1"/>
          </p:cNvSpPr>
          <p:nvPr/>
        </p:nvSpPr>
        <p:spPr bwMode="auto">
          <a:xfrm>
            <a:off x="4468813" y="3487738"/>
            <a:ext cx="1203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2000" b="1">
                <a:solidFill>
                  <a:srgbClr val="00004F"/>
                </a:solidFill>
                <a:latin typeface="Arial" charset="0"/>
              </a:rPr>
              <a:t>PLASTIC</a:t>
            </a:r>
            <a:endParaRPr lang="en-GB" sz="2200"/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4545013" y="4830763"/>
            <a:ext cx="866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2000" b="1">
                <a:solidFill>
                  <a:srgbClr val="00004F"/>
                </a:solidFill>
                <a:latin typeface="Arial" charset="0"/>
              </a:rPr>
              <a:t>SOLID</a:t>
            </a:r>
            <a:endParaRPr lang="en-GB"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7C90AB7-E43D-4917-ACDF-42258D515CD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AutoShape 2"/>
          <p:cNvSpPr>
            <a:spLocks noChangeArrowheads="1"/>
          </p:cNvSpPr>
          <p:nvPr/>
        </p:nvSpPr>
        <p:spPr bwMode="auto">
          <a:xfrm flipV="1">
            <a:off x="2133600" y="914400"/>
            <a:ext cx="1116013" cy="1190625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3123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 flipV="1">
            <a:off x="2147888" y="668338"/>
            <a:ext cx="0" cy="230187"/>
          </a:xfrm>
          <a:prstGeom prst="line">
            <a:avLst/>
          </a:prstGeom>
          <a:noFill/>
          <a:ln w="3123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 flipV="1">
            <a:off x="3260725" y="661988"/>
            <a:ext cx="0" cy="222250"/>
          </a:xfrm>
          <a:prstGeom prst="line">
            <a:avLst/>
          </a:prstGeom>
          <a:noFill/>
          <a:ln w="3123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7" name="AutoShape 5"/>
          <p:cNvSpPr>
            <a:spLocks noChangeArrowheads="1"/>
          </p:cNvSpPr>
          <p:nvPr/>
        </p:nvSpPr>
        <p:spPr bwMode="auto">
          <a:xfrm flipV="1">
            <a:off x="3751263" y="881063"/>
            <a:ext cx="1114425" cy="1190625"/>
          </a:xfrm>
          <a:prstGeom prst="roundRect">
            <a:avLst>
              <a:gd name="adj" fmla="val 0"/>
            </a:avLst>
          </a:prstGeom>
          <a:solidFill>
            <a:srgbClr val="00FFFF"/>
          </a:solidFill>
          <a:ln w="3123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 flipV="1">
            <a:off x="3752850" y="665163"/>
            <a:ext cx="0" cy="228600"/>
          </a:xfrm>
          <a:prstGeom prst="line">
            <a:avLst/>
          </a:prstGeom>
          <a:noFill/>
          <a:ln w="3123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 flipV="1">
            <a:off x="4867275" y="665163"/>
            <a:ext cx="0" cy="228600"/>
          </a:xfrm>
          <a:prstGeom prst="line">
            <a:avLst/>
          </a:prstGeom>
          <a:noFill/>
          <a:ln w="3123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0" name="AutoShape 8"/>
          <p:cNvSpPr>
            <a:spLocks noChangeArrowheads="1"/>
          </p:cNvSpPr>
          <p:nvPr/>
        </p:nvSpPr>
        <p:spPr bwMode="auto">
          <a:xfrm flipV="1">
            <a:off x="5356225" y="881063"/>
            <a:ext cx="1114425" cy="11906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3123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 flipV="1">
            <a:off x="5356225" y="665163"/>
            <a:ext cx="0" cy="228600"/>
          </a:xfrm>
          <a:prstGeom prst="line">
            <a:avLst/>
          </a:prstGeom>
          <a:noFill/>
          <a:ln w="3123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 flipV="1">
            <a:off x="6469063" y="661988"/>
            <a:ext cx="0" cy="230187"/>
          </a:xfrm>
          <a:prstGeom prst="line">
            <a:avLst/>
          </a:prstGeom>
          <a:noFill/>
          <a:ln w="31234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33" name="Rectangle 11"/>
          <p:cNvSpPr>
            <a:spLocks noChangeArrowheads="1"/>
          </p:cNvSpPr>
          <p:nvPr/>
        </p:nvSpPr>
        <p:spPr bwMode="auto">
          <a:xfrm>
            <a:off x="4243388" y="1085850"/>
            <a:ext cx="60325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6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3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3838575" y="1316038"/>
            <a:ext cx="112713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OO</a:t>
            </a:r>
            <a:endParaRPr lang="en-GB" sz="2200"/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3927475" y="1593850"/>
            <a:ext cx="55563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36" name="Text Box 14"/>
          <p:cNvSpPr txBox="1">
            <a:spLocks noChangeArrowheads="1"/>
          </p:cNvSpPr>
          <p:nvPr/>
        </p:nvSpPr>
        <p:spPr bwMode="auto">
          <a:xfrm>
            <a:off x="4044950" y="1355725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37" name="Text Box 15"/>
          <p:cNvSpPr txBox="1">
            <a:spLocks noChangeArrowheads="1"/>
          </p:cNvSpPr>
          <p:nvPr/>
        </p:nvSpPr>
        <p:spPr bwMode="auto">
          <a:xfrm>
            <a:off x="4135438" y="1138238"/>
            <a:ext cx="55562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38" name="Text Box 16"/>
          <p:cNvSpPr txBox="1">
            <a:spLocks noChangeArrowheads="1"/>
          </p:cNvSpPr>
          <p:nvPr/>
        </p:nvSpPr>
        <p:spPr bwMode="auto">
          <a:xfrm>
            <a:off x="4194175" y="1296988"/>
            <a:ext cx="55563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39" name="Text Box 17"/>
          <p:cNvSpPr txBox="1">
            <a:spLocks noChangeArrowheads="1"/>
          </p:cNvSpPr>
          <p:nvPr/>
        </p:nvSpPr>
        <p:spPr bwMode="auto">
          <a:xfrm>
            <a:off x="4164013" y="1514475"/>
            <a:ext cx="55562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0" name="Text Box 18"/>
          <p:cNvSpPr txBox="1">
            <a:spLocks noChangeArrowheads="1"/>
          </p:cNvSpPr>
          <p:nvPr/>
        </p:nvSpPr>
        <p:spPr bwMode="auto">
          <a:xfrm>
            <a:off x="4059238" y="1692275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3822700" y="1138238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3851275" y="1773238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4016375" y="1909763"/>
            <a:ext cx="55563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4210050" y="1792288"/>
            <a:ext cx="55563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4341813" y="1416050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4297363" y="1593850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4327525" y="1909763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4327525" y="1096963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4194175" y="963613"/>
            <a:ext cx="57150" cy="7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4468813" y="1028700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1" name="Text Box 29"/>
          <p:cNvSpPr txBox="1">
            <a:spLocks noChangeArrowheads="1"/>
          </p:cNvSpPr>
          <p:nvPr/>
        </p:nvSpPr>
        <p:spPr bwMode="auto">
          <a:xfrm>
            <a:off x="4468813" y="1563688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2" name="Text Box 30"/>
          <p:cNvSpPr txBox="1">
            <a:spLocks noChangeArrowheads="1"/>
          </p:cNvSpPr>
          <p:nvPr/>
        </p:nvSpPr>
        <p:spPr bwMode="auto">
          <a:xfrm>
            <a:off x="4586288" y="1325563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3" name="Text Box 31"/>
          <p:cNvSpPr txBox="1">
            <a:spLocks noChangeArrowheads="1"/>
          </p:cNvSpPr>
          <p:nvPr/>
        </p:nvSpPr>
        <p:spPr bwMode="auto">
          <a:xfrm>
            <a:off x="4676775" y="1108075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4" name="Text Box 32"/>
          <p:cNvSpPr txBox="1">
            <a:spLocks noChangeArrowheads="1"/>
          </p:cNvSpPr>
          <p:nvPr/>
        </p:nvSpPr>
        <p:spPr bwMode="auto">
          <a:xfrm>
            <a:off x="4737100" y="1266825"/>
            <a:ext cx="55563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5" name="Text Box 33"/>
          <p:cNvSpPr txBox="1">
            <a:spLocks noChangeArrowheads="1"/>
          </p:cNvSpPr>
          <p:nvPr/>
        </p:nvSpPr>
        <p:spPr bwMode="auto">
          <a:xfrm>
            <a:off x="4706938" y="1485900"/>
            <a:ext cx="55562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6" name="Text Box 34"/>
          <p:cNvSpPr txBox="1">
            <a:spLocks noChangeArrowheads="1"/>
          </p:cNvSpPr>
          <p:nvPr/>
        </p:nvSpPr>
        <p:spPr bwMode="auto">
          <a:xfrm>
            <a:off x="4602163" y="1665288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7" name="Text Box 35"/>
          <p:cNvSpPr txBox="1">
            <a:spLocks noChangeArrowheads="1"/>
          </p:cNvSpPr>
          <p:nvPr/>
        </p:nvSpPr>
        <p:spPr bwMode="auto">
          <a:xfrm>
            <a:off x="4557713" y="1881188"/>
            <a:ext cx="55562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8" name="Text Box 36"/>
          <p:cNvSpPr txBox="1">
            <a:spLocks noChangeArrowheads="1"/>
          </p:cNvSpPr>
          <p:nvPr/>
        </p:nvSpPr>
        <p:spPr bwMode="auto">
          <a:xfrm>
            <a:off x="4751388" y="1762125"/>
            <a:ext cx="55562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59" name="Text Box 37"/>
          <p:cNvSpPr txBox="1">
            <a:spLocks noChangeArrowheads="1"/>
          </p:cNvSpPr>
          <p:nvPr/>
        </p:nvSpPr>
        <p:spPr bwMode="auto">
          <a:xfrm>
            <a:off x="4489450" y="1216025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60" name="Text Box 38"/>
          <p:cNvSpPr txBox="1">
            <a:spLocks noChangeArrowheads="1"/>
          </p:cNvSpPr>
          <p:nvPr/>
        </p:nvSpPr>
        <p:spPr bwMode="auto">
          <a:xfrm>
            <a:off x="4699000" y="963613"/>
            <a:ext cx="58738" cy="7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61" name="Text Box 39"/>
          <p:cNvSpPr txBox="1">
            <a:spLocks noChangeArrowheads="1"/>
          </p:cNvSpPr>
          <p:nvPr/>
        </p:nvSpPr>
        <p:spPr bwMode="auto">
          <a:xfrm>
            <a:off x="3822700" y="1951038"/>
            <a:ext cx="571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62" name="Text Box 40"/>
          <p:cNvSpPr txBox="1">
            <a:spLocks noChangeArrowheads="1"/>
          </p:cNvSpPr>
          <p:nvPr/>
        </p:nvSpPr>
        <p:spPr bwMode="auto">
          <a:xfrm>
            <a:off x="4668838" y="1930400"/>
            <a:ext cx="55562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500" b="1">
                <a:solidFill>
                  <a:srgbClr val="000000"/>
                </a:solidFill>
                <a:latin typeface="Arial" charset="0"/>
              </a:rPr>
              <a:t>O</a:t>
            </a:r>
            <a:endParaRPr lang="en-GB" sz="2200"/>
          </a:p>
        </p:txBody>
      </p:sp>
      <p:sp>
        <p:nvSpPr>
          <p:cNvPr id="30763" name="Text Box 41"/>
          <p:cNvSpPr txBox="1">
            <a:spLocks noChangeArrowheads="1"/>
          </p:cNvSpPr>
          <p:nvPr/>
        </p:nvSpPr>
        <p:spPr bwMode="auto">
          <a:xfrm>
            <a:off x="2286000" y="1841500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endParaRPr lang="en-GB" sz="2200"/>
          </a:p>
        </p:txBody>
      </p:sp>
      <p:sp>
        <p:nvSpPr>
          <p:cNvPr id="30764" name="Text Box 42"/>
          <p:cNvSpPr txBox="1">
            <a:spLocks noChangeArrowheads="1"/>
          </p:cNvSpPr>
          <p:nvPr/>
        </p:nvSpPr>
        <p:spPr bwMode="auto">
          <a:xfrm>
            <a:off x="3638550" y="2144713"/>
            <a:ext cx="12207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  Emulsion</a:t>
            </a:r>
            <a:endParaRPr lang="en-GB" sz="2200"/>
          </a:p>
        </p:txBody>
      </p:sp>
      <p:sp>
        <p:nvSpPr>
          <p:cNvPr id="30765" name="Text Box 43"/>
          <p:cNvSpPr txBox="1">
            <a:spLocks noChangeArrowheads="1"/>
          </p:cNvSpPr>
          <p:nvPr/>
        </p:nvSpPr>
        <p:spPr bwMode="auto">
          <a:xfrm>
            <a:off x="5413375" y="2144713"/>
            <a:ext cx="9286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Hot Melt</a:t>
            </a:r>
            <a:endParaRPr lang="en-GB" sz="2200"/>
          </a:p>
        </p:txBody>
      </p:sp>
      <p:sp>
        <p:nvSpPr>
          <p:cNvPr id="30766" name="Text Box 44"/>
          <p:cNvSpPr txBox="1">
            <a:spLocks noChangeArrowheads="1"/>
          </p:cNvSpPr>
          <p:nvPr/>
        </p:nvSpPr>
        <p:spPr bwMode="auto">
          <a:xfrm>
            <a:off x="4006850" y="3209925"/>
            <a:ext cx="8080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SPEED</a:t>
            </a:r>
            <a:endParaRPr lang="en-GB" sz="2200"/>
          </a:p>
        </p:txBody>
      </p:sp>
      <p:sp>
        <p:nvSpPr>
          <p:cNvPr id="30767" name="Text Box 45"/>
          <p:cNvSpPr txBox="1">
            <a:spLocks noChangeArrowheads="1"/>
          </p:cNvSpPr>
          <p:nvPr/>
        </p:nvSpPr>
        <p:spPr bwMode="auto">
          <a:xfrm>
            <a:off x="3652838" y="3768725"/>
            <a:ext cx="1701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PENETRATION</a:t>
            </a:r>
            <a:endParaRPr lang="en-GB" sz="2200"/>
          </a:p>
        </p:txBody>
      </p:sp>
      <p:sp>
        <p:nvSpPr>
          <p:cNvPr id="30768" name="Text Box 46"/>
          <p:cNvSpPr txBox="1">
            <a:spLocks noChangeArrowheads="1"/>
          </p:cNvSpPr>
          <p:nvPr/>
        </p:nvSpPr>
        <p:spPr bwMode="auto">
          <a:xfrm>
            <a:off x="3397250" y="4284663"/>
            <a:ext cx="22367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HEAT RESISTANCE</a:t>
            </a:r>
            <a:endParaRPr lang="en-GB" sz="2200"/>
          </a:p>
        </p:txBody>
      </p:sp>
      <p:sp>
        <p:nvSpPr>
          <p:cNvPr id="30769" name="Text Box 47"/>
          <p:cNvSpPr txBox="1">
            <a:spLocks noChangeArrowheads="1"/>
          </p:cNvSpPr>
          <p:nvPr/>
        </p:nvSpPr>
        <p:spPr bwMode="auto">
          <a:xfrm>
            <a:off x="3343275" y="4778375"/>
            <a:ext cx="24653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WATER RESISTANCE</a:t>
            </a:r>
            <a:endParaRPr lang="en-GB" sz="2200"/>
          </a:p>
        </p:txBody>
      </p:sp>
      <p:sp>
        <p:nvSpPr>
          <p:cNvPr id="30770" name="Text Box 48"/>
          <p:cNvSpPr txBox="1">
            <a:spLocks noChangeArrowheads="1"/>
          </p:cNvSpPr>
          <p:nvPr/>
        </p:nvSpPr>
        <p:spPr bwMode="auto">
          <a:xfrm>
            <a:off x="3684588" y="5337175"/>
            <a:ext cx="14922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GAP FILLING</a:t>
            </a:r>
            <a:endParaRPr lang="en-GB" sz="2200"/>
          </a:p>
        </p:txBody>
      </p:sp>
      <p:sp>
        <p:nvSpPr>
          <p:cNvPr id="30771" name="Text Box 49"/>
          <p:cNvSpPr txBox="1">
            <a:spLocks noChangeArrowheads="1"/>
          </p:cNvSpPr>
          <p:nvPr/>
        </p:nvSpPr>
        <p:spPr bwMode="auto">
          <a:xfrm>
            <a:off x="3805238" y="5856288"/>
            <a:ext cx="12493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ADHESION</a:t>
            </a:r>
            <a:endParaRPr lang="en-GB" sz="2200"/>
          </a:p>
        </p:txBody>
      </p:sp>
      <p:sp>
        <p:nvSpPr>
          <p:cNvPr id="30772" name="Text Box 50"/>
          <p:cNvSpPr txBox="1">
            <a:spLocks noChangeArrowheads="1"/>
          </p:cNvSpPr>
          <p:nvPr/>
        </p:nvSpPr>
        <p:spPr bwMode="auto">
          <a:xfrm>
            <a:off x="2133600" y="2133600"/>
            <a:ext cx="1014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Starch</a:t>
            </a:r>
            <a:endParaRPr lang="en-GB" sz="2200"/>
          </a:p>
        </p:txBody>
      </p:sp>
      <p:sp>
        <p:nvSpPr>
          <p:cNvPr id="30773" name="Text Box 52"/>
          <p:cNvSpPr txBox="1">
            <a:spLocks noChangeArrowheads="1"/>
          </p:cNvSpPr>
          <p:nvPr/>
        </p:nvSpPr>
        <p:spPr bwMode="auto">
          <a:xfrm>
            <a:off x="1066800" y="2743200"/>
            <a:ext cx="1247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% Solids</a:t>
            </a:r>
            <a:endParaRPr lang="en-GB" sz="2200"/>
          </a:p>
        </p:txBody>
      </p:sp>
      <p:sp>
        <p:nvSpPr>
          <p:cNvPr id="30774" name="Text Box 53"/>
          <p:cNvSpPr txBox="1">
            <a:spLocks noChangeArrowheads="1"/>
          </p:cNvSpPr>
          <p:nvPr/>
        </p:nvSpPr>
        <p:spPr bwMode="auto">
          <a:xfrm>
            <a:off x="2635250" y="2801938"/>
            <a:ext cx="26193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30</a:t>
            </a:r>
            <a:endParaRPr lang="en-GB" sz="2200"/>
          </a:p>
        </p:txBody>
      </p:sp>
      <p:sp>
        <p:nvSpPr>
          <p:cNvPr id="30775" name="Text Box 54"/>
          <p:cNvSpPr txBox="1">
            <a:spLocks noChangeArrowheads="1"/>
          </p:cNvSpPr>
          <p:nvPr/>
        </p:nvSpPr>
        <p:spPr bwMode="auto">
          <a:xfrm>
            <a:off x="4260850" y="2801938"/>
            <a:ext cx="26193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55</a:t>
            </a:r>
            <a:endParaRPr lang="en-GB" sz="2200"/>
          </a:p>
        </p:txBody>
      </p:sp>
      <p:sp>
        <p:nvSpPr>
          <p:cNvPr id="30776" name="Text Box 55"/>
          <p:cNvSpPr txBox="1">
            <a:spLocks noChangeArrowheads="1"/>
          </p:cNvSpPr>
          <p:nvPr/>
        </p:nvSpPr>
        <p:spPr bwMode="auto">
          <a:xfrm>
            <a:off x="5835650" y="2773363"/>
            <a:ext cx="3937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411163">
              <a:buClr>
                <a:srgbClr val="104160"/>
              </a:buClr>
              <a:buSzPct val="90000"/>
              <a:buFont typeface="Monotype Sorts" pitchFamily="2" charset="2"/>
              <a:buNone/>
            </a:pPr>
            <a:r>
              <a:rPr lang="en-GB" sz="1700" b="1">
                <a:solidFill>
                  <a:srgbClr val="000000"/>
                </a:solidFill>
                <a:latin typeface="Arial" charset="0"/>
              </a:rPr>
              <a:t>100</a:t>
            </a:r>
            <a:endParaRPr lang="en-GB" sz="2200"/>
          </a:p>
        </p:txBody>
      </p:sp>
      <p:sp>
        <p:nvSpPr>
          <p:cNvPr id="30777" name="Line 57"/>
          <p:cNvSpPr>
            <a:spLocks noChangeShapeType="1"/>
          </p:cNvSpPr>
          <p:nvPr/>
        </p:nvSpPr>
        <p:spPr bwMode="auto">
          <a:xfrm flipH="1">
            <a:off x="2039938" y="4024313"/>
            <a:ext cx="44545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 flipH="1">
            <a:off x="2039938" y="4525963"/>
            <a:ext cx="4471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79" name="Line 59"/>
          <p:cNvSpPr>
            <a:spLocks noChangeShapeType="1"/>
          </p:cNvSpPr>
          <p:nvPr/>
        </p:nvSpPr>
        <p:spPr bwMode="auto">
          <a:xfrm>
            <a:off x="2079625" y="3473450"/>
            <a:ext cx="44370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2076450" y="5583238"/>
            <a:ext cx="44354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81" name="Line 61"/>
          <p:cNvSpPr>
            <a:spLocks noChangeShapeType="1"/>
          </p:cNvSpPr>
          <p:nvPr/>
        </p:nvSpPr>
        <p:spPr bwMode="auto">
          <a:xfrm>
            <a:off x="2071688" y="6107113"/>
            <a:ext cx="44370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82" name="Line 62"/>
          <p:cNvSpPr>
            <a:spLocks noChangeShapeType="1"/>
          </p:cNvSpPr>
          <p:nvPr/>
        </p:nvSpPr>
        <p:spPr bwMode="auto">
          <a:xfrm>
            <a:off x="2079625" y="5080000"/>
            <a:ext cx="21240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83" name="Line 63"/>
          <p:cNvSpPr>
            <a:spLocks noChangeShapeType="1"/>
          </p:cNvSpPr>
          <p:nvPr/>
        </p:nvSpPr>
        <p:spPr bwMode="auto">
          <a:xfrm flipH="1">
            <a:off x="4164013" y="5097463"/>
            <a:ext cx="23304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84" name="Text Box 64"/>
          <p:cNvSpPr txBox="1"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411163">
              <a:buClr>
                <a:srgbClr val="FFFF00"/>
              </a:buClr>
              <a:buSzPct val="90000"/>
              <a:buFont typeface="Monotype Sorts" pitchFamily="2" charset="2"/>
              <a:buNone/>
            </a:pPr>
            <a:r>
              <a:rPr lang="en-GB" sz="3600" b="1">
                <a:solidFill>
                  <a:srgbClr val="00004F"/>
                </a:solidFill>
                <a:latin typeface="Arial" charset="0"/>
              </a:rPr>
              <a:t>Comparison of Starch/Emulsion/Hot Melt</a:t>
            </a:r>
            <a:endParaRPr lang="en-GB" sz="3600" b="1"/>
          </a:p>
        </p:txBody>
      </p:sp>
      <p:pic>
        <p:nvPicPr>
          <p:cNvPr id="30785" name="Picture 66" descr="NSC_COL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248400"/>
            <a:ext cx="1752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40E5445-0374-464E-BFF8-AC6DCE76F05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Requirements For a Good Bond</a:t>
            </a:r>
            <a:endParaRPr lang="en-US" sz="400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419600"/>
          </a:xfrm>
        </p:spPr>
        <p:txBody>
          <a:bodyPr/>
          <a:lstStyle/>
          <a:p>
            <a:r>
              <a:rPr lang="en-GB"/>
              <a:t>Apply just enough adhesive</a:t>
            </a:r>
          </a:p>
          <a:p>
            <a:r>
              <a:rPr lang="en-GB"/>
              <a:t>Apply to correct place</a:t>
            </a:r>
          </a:p>
          <a:p>
            <a:r>
              <a:rPr lang="en-GB"/>
              <a:t>Adhesive must wet out the substrate</a:t>
            </a:r>
          </a:p>
          <a:p>
            <a:r>
              <a:rPr lang="en-GB"/>
              <a:t>Adhesive must be liquid (or molten) when substrates are brought into intimate contact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A7939E5D-5066-4A68-B1B8-9340DB884FC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18648" cy="1739280"/>
          </a:xfrm>
        </p:spPr>
        <p:txBody>
          <a:bodyPr/>
          <a:lstStyle/>
          <a:p>
            <a:r>
              <a:rPr lang="en-GB" dirty="0"/>
              <a:t>How Adhesives Work</a:t>
            </a:r>
            <a:br>
              <a:rPr lang="en-GB" dirty="0"/>
            </a:br>
            <a:r>
              <a:rPr lang="en-GB" sz="3600" dirty="0"/>
              <a:t>(Mechanical Adhesion) – CEREAL BOX</a:t>
            </a:r>
            <a:endParaRPr lang="en-US" sz="3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endParaRPr lang="en-GB"/>
          </a:p>
          <a:p>
            <a:r>
              <a:rPr lang="en-GB"/>
              <a:t>Wet out the surfaces to be bonded</a:t>
            </a:r>
          </a:p>
          <a:p>
            <a:r>
              <a:rPr lang="en-GB"/>
              <a:t>Penetrate the surfaces </a:t>
            </a:r>
          </a:p>
          <a:p>
            <a:r>
              <a:rPr lang="en-GB"/>
              <a:t>Interlock with the fibres</a:t>
            </a:r>
          </a:p>
          <a:p>
            <a:r>
              <a:rPr lang="en-GB"/>
              <a:t>Create mechanical links</a:t>
            </a:r>
          </a:p>
          <a:p>
            <a:r>
              <a:rPr lang="en-GB"/>
              <a:t>Produce fibre tear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CCCBC76-87D5-4FCE-B17A-AB99B305603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Requirements For a Good Bond</a:t>
            </a:r>
            <a:endParaRPr lang="en-US" sz="400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419600"/>
          </a:xfrm>
        </p:spPr>
        <p:txBody>
          <a:bodyPr/>
          <a:lstStyle/>
          <a:p>
            <a:r>
              <a:rPr lang="en-GB"/>
              <a:t>Substrates must be held together until bond has formed</a:t>
            </a:r>
          </a:p>
          <a:p>
            <a:r>
              <a:rPr lang="en-GB"/>
              <a:t>Temperature and humidity of factory and substrates affect setting time</a:t>
            </a:r>
          </a:p>
          <a:p>
            <a:r>
              <a:rPr lang="en-GB"/>
              <a:t>Keep adhesive and applicator clean at all times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B09A-F283-4AAA-3EAE-03AC718D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New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D0CA-E4CB-D3C1-D427-0EEC3B34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Plastics Tax – good news for adhesives</a:t>
            </a:r>
          </a:p>
          <a:p>
            <a:r>
              <a:rPr lang="en-GB" dirty="0"/>
              <a:t>Cool Melts 170 to &lt; 100</a:t>
            </a:r>
          </a:p>
          <a:p>
            <a:r>
              <a:rPr lang="en-GB" dirty="0"/>
              <a:t>Bio Melts –</a:t>
            </a:r>
            <a:r>
              <a:rPr lang="en-GB" dirty="0" err="1"/>
              <a:t>ve</a:t>
            </a:r>
            <a:r>
              <a:rPr lang="en-GB" dirty="0"/>
              <a:t> CO2</a:t>
            </a:r>
          </a:p>
          <a:p>
            <a:r>
              <a:rPr lang="en-GB" dirty="0"/>
              <a:t>Pop and Lock decreases use of plastics</a:t>
            </a:r>
          </a:p>
          <a:p>
            <a:r>
              <a:rPr lang="en-GB" dirty="0"/>
              <a:t>Stitching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083B7-90CB-9EA1-6174-1FF42C75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2F526-D327-E1AE-7906-BF0F78D5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FD784BFD-9231-43D7-BDF8-F5E902CB2B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7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2AF112CB-949C-4443-BB70-8C1427112D7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30" name="Text Box 2"/>
          <p:cNvSpPr txBox="1">
            <a:spLocks noChangeArrowheads="1"/>
          </p:cNvSpPr>
          <p:nvPr/>
        </p:nvSpPr>
        <p:spPr bwMode="auto">
          <a:xfrm>
            <a:off x="822325" y="24447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3200">
              <a:latin typeface="Arial" charset="0"/>
            </a:endParaRP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1270000" y="146050"/>
            <a:ext cx="657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>
                <a:latin typeface="Tahoma" pitchFamily="34" charset="0"/>
              </a:rPr>
              <a:t>Wetting Out - Basic Principle</a:t>
            </a:r>
            <a:endParaRPr lang="en-GB" sz="4000">
              <a:solidFill>
                <a:schemeClr val="tx2"/>
              </a:solidFill>
              <a:latin typeface="Tahoma" pitchFamily="34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209800" y="1219200"/>
          <a:ext cx="39687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1000800" imgH="1209600" progId="FLW3Drawing">
                  <p:embed/>
                </p:oleObj>
              </mc:Choice>
              <mc:Fallback>
                <p:oleObj name="Drawing" r:id="rId2" imgW="1000800" imgH="1209600" progId="FLW3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396875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5" descr="NSC_COL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6248400"/>
            <a:ext cx="1752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E596030-252F-4B86-B7B7-6A38B05F778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90656" cy="1676400"/>
          </a:xfrm>
        </p:spPr>
        <p:txBody>
          <a:bodyPr/>
          <a:lstStyle/>
          <a:p>
            <a:r>
              <a:rPr lang="en-GB" dirty="0"/>
              <a:t>How Adhesives Work</a:t>
            </a:r>
            <a:br>
              <a:rPr lang="en-GB" dirty="0"/>
            </a:br>
            <a:r>
              <a:rPr lang="en-GB" sz="3600" dirty="0"/>
              <a:t>(Specific or Chemical Adhesion)</a:t>
            </a:r>
            <a:br>
              <a:rPr lang="en-GB" sz="3600" dirty="0"/>
            </a:br>
            <a:r>
              <a:rPr lang="en-GB" sz="3600" dirty="0"/>
              <a:t>Glass Bottle </a:t>
            </a:r>
            <a:endParaRPr lang="en-US" sz="3600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Wet out the surfaces to be bonded</a:t>
            </a:r>
          </a:p>
          <a:p>
            <a:r>
              <a:rPr lang="en-GB"/>
              <a:t>Adhesive is attracted to the substrate surfaces </a:t>
            </a:r>
          </a:p>
          <a:p>
            <a:r>
              <a:rPr lang="en-GB"/>
              <a:t>Positive and negative charges occur at the substrate surface</a:t>
            </a:r>
          </a:p>
          <a:p>
            <a:r>
              <a:rPr lang="en-GB"/>
              <a:t>Force of attraction is at the molecular level - Van der Waals forces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176177A-6936-48F0-924D-4033F526A59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54" name="Text Box 2"/>
          <p:cNvSpPr txBox="1">
            <a:spLocks noChangeArrowheads="1"/>
          </p:cNvSpPr>
          <p:nvPr/>
        </p:nvSpPr>
        <p:spPr bwMode="auto">
          <a:xfrm>
            <a:off x="1868488" y="146050"/>
            <a:ext cx="4891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>
                <a:latin typeface="Tahoma" pitchFamily="34" charset="0"/>
              </a:rPr>
              <a:t>Theories of Adhesion</a:t>
            </a:r>
            <a:endParaRPr lang="en-GB" sz="4000" b="1">
              <a:solidFill>
                <a:schemeClr val="tx2"/>
              </a:solidFill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905000" y="990600"/>
          <a:ext cx="45942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1044000" imgH="1177200" progId="FLW3Drawing">
                  <p:embed/>
                </p:oleObj>
              </mc:Choice>
              <mc:Fallback>
                <p:oleObj name="Drawing" r:id="rId2" imgW="1044000" imgH="1177200" progId="FLW3Drawing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90600"/>
                        <a:ext cx="459422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5" descr="NSC_COL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6248400"/>
            <a:ext cx="1752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talk about the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box of cereal – with the bag inside</a:t>
            </a:r>
          </a:p>
          <a:p>
            <a:r>
              <a:rPr lang="en-GB" dirty="0"/>
              <a:t>A glass bottle with a plastic label </a:t>
            </a:r>
          </a:p>
          <a:p>
            <a:r>
              <a:rPr lang="en-GB" dirty="0"/>
              <a:t>A glass bottle with a paper label</a:t>
            </a:r>
          </a:p>
          <a:p>
            <a:r>
              <a:rPr lang="en-GB" dirty="0"/>
              <a:t>A chocolate bar</a:t>
            </a:r>
          </a:p>
          <a:p>
            <a:r>
              <a:rPr lang="en-GB" dirty="0"/>
              <a:t>A bag of crisps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FD784BFD-9231-43D7-BDF8-F5E902CB2B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1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9ADC5C1-6B7F-4361-A6FC-8E2CFE2DC98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Viscosity</a:t>
            </a:r>
          </a:p>
          <a:p>
            <a:r>
              <a:rPr lang="en-US"/>
              <a:t>Tack</a:t>
            </a:r>
          </a:p>
          <a:p>
            <a:r>
              <a:rPr lang="en-US"/>
              <a:t>Open time</a:t>
            </a:r>
          </a:p>
          <a:p>
            <a:r>
              <a:rPr lang="en-US"/>
              <a:t>Setting time</a:t>
            </a:r>
          </a:p>
          <a:p>
            <a:r>
              <a:rPr lang="en-US"/>
              <a:t>Solids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IOP The Packaging Society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16751054-A275-4C47-8A7E-3A4912CFA43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196" name="Text Box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/>
              <a:t>The resistance of a fluid to flow</a:t>
            </a:r>
          </a:p>
          <a:p>
            <a:pPr>
              <a:lnSpc>
                <a:spcPct val="120000"/>
              </a:lnSpc>
            </a:pPr>
            <a:r>
              <a:rPr lang="en-GB"/>
              <a:t>The higher the viscosity the greater the resistance to flow</a:t>
            </a:r>
          </a:p>
          <a:p>
            <a:pPr>
              <a:lnSpc>
                <a:spcPct val="120000"/>
              </a:lnSpc>
            </a:pPr>
            <a:r>
              <a:rPr lang="en-GB"/>
              <a:t>Typical unit of measure is centipoise (cps) or millipascal second (mPa x s)</a:t>
            </a:r>
            <a:endParaRPr lang="en-GB" sz="4000"/>
          </a:p>
        </p:txBody>
      </p:sp>
      <p:sp>
        <p:nvSpPr>
          <p:cNvPr id="819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Viscosity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1101</Words>
  <Application>Microsoft Office PowerPoint</Application>
  <PresentationFormat>On-screen Show (4:3)</PresentationFormat>
  <Paragraphs>315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Monotype Sorts</vt:lpstr>
      <vt:lpstr>Tahoma</vt:lpstr>
      <vt:lpstr>Times New Roman</vt:lpstr>
      <vt:lpstr>Default Design</vt:lpstr>
      <vt:lpstr>Drawing</vt:lpstr>
      <vt:lpstr>  Adhesives </vt:lpstr>
      <vt:lpstr>Samples Needed </vt:lpstr>
      <vt:lpstr>How Adhesives Work (Mechanical Adhesion) – CEREAL BOX</vt:lpstr>
      <vt:lpstr>PowerPoint Presentation</vt:lpstr>
      <vt:lpstr>How Adhesives Work (Specific or Chemical Adhesion) Glass Bottle </vt:lpstr>
      <vt:lpstr>PowerPoint Presentation</vt:lpstr>
      <vt:lpstr>Lets talk about the Samples</vt:lpstr>
      <vt:lpstr>Terminology</vt:lpstr>
      <vt:lpstr>Viscosity</vt:lpstr>
      <vt:lpstr>Tack</vt:lpstr>
      <vt:lpstr>Open Time</vt:lpstr>
      <vt:lpstr>Setting Time</vt:lpstr>
      <vt:lpstr>Solids Content</vt:lpstr>
      <vt:lpstr>Types of Adhesive</vt:lpstr>
      <vt:lpstr>Starch Adhesives</vt:lpstr>
      <vt:lpstr>Casein Adhesives</vt:lpstr>
      <vt:lpstr>Synthetic Emulsions</vt:lpstr>
      <vt:lpstr>PowerPoint Presentation</vt:lpstr>
      <vt:lpstr>PowerPoint Presentation</vt:lpstr>
      <vt:lpstr>How water based adhesives work</vt:lpstr>
      <vt:lpstr>Solvent Based Adhesives </vt:lpstr>
      <vt:lpstr>Dry Bond Lamination</vt:lpstr>
      <vt:lpstr>Pressure Sensitive Adhesives</vt:lpstr>
      <vt:lpstr>Cold Seal Adhesives</vt:lpstr>
      <vt:lpstr>Hot Melt Adhesives</vt:lpstr>
      <vt:lpstr>Hot Melt Adhesives</vt:lpstr>
      <vt:lpstr>PowerPoint Presentation</vt:lpstr>
      <vt:lpstr>PowerPoint Presentation</vt:lpstr>
      <vt:lpstr>Requirements For a Good Bond</vt:lpstr>
      <vt:lpstr>Requirements For a Good Bond</vt:lpstr>
      <vt:lpstr>What New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in Packaging Technology</dc:title>
  <dc:subject>Unit 3E Adhesives</dc:subject>
  <dc:creator>Anne Emblem Ian Morris</dc:creator>
  <cp:lastModifiedBy>Pamela Burke</cp:lastModifiedBy>
  <cp:revision>155</cp:revision>
  <cp:lastPrinted>2017-08-30T08:33:39Z</cp:lastPrinted>
  <dcterms:created xsi:type="dcterms:W3CDTF">2001-07-09T18:23:48Z</dcterms:created>
  <dcterms:modified xsi:type="dcterms:W3CDTF">2024-02-08T09:01:18Z</dcterms:modified>
</cp:coreProperties>
</file>