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38"/>
  </p:notesMasterIdLst>
  <p:handoutMasterIdLst>
    <p:handoutMasterId r:id="rId39"/>
  </p:handoutMasterIdLst>
  <p:sldIdLst>
    <p:sldId id="485" r:id="rId3"/>
    <p:sldId id="500" r:id="rId4"/>
    <p:sldId id="502" r:id="rId5"/>
    <p:sldId id="505" r:id="rId6"/>
    <p:sldId id="503" r:id="rId7"/>
    <p:sldId id="504" r:id="rId8"/>
    <p:sldId id="506" r:id="rId9"/>
    <p:sldId id="507" r:id="rId10"/>
    <p:sldId id="508" r:id="rId11"/>
    <p:sldId id="509" r:id="rId12"/>
    <p:sldId id="527" r:id="rId13"/>
    <p:sldId id="528" r:id="rId14"/>
    <p:sldId id="529" r:id="rId15"/>
    <p:sldId id="531" r:id="rId16"/>
    <p:sldId id="530" r:id="rId17"/>
    <p:sldId id="510" r:id="rId18"/>
    <p:sldId id="511" r:id="rId19"/>
    <p:sldId id="512" r:id="rId20"/>
    <p:sldId id="514" r:id="rId21"/>
    <p:sldId id="515" r:id="rId22"/>
    <p:sldId id="532" r:id="rId23"/>
    <p:sldId id="516" r:id="rId24"/>
    <p:sldId id="517" r:id="rId25"/>
    <p:sldId id="518" r:id="rId26"/>
    <p:sldId id="519" r:id="rId27"/>
    <p:sldId id="520" r:id="rId28"/>
    <p:sldId id="533" r:id="rId29"/>
    <p:sldId id="521" r:id="rId30"/>
    <p:sldId id="534" r:id="rId31"/>
    <p:sldId id="535" r:id="rId32"/>
    <p:sldId id="522" r:id="rId33"/>
    <p:sldId id="523" r:id="rId34"/>
    <p:sldId id="524" r:id="rId35"/>
    <p:sldId id="525" r:id="rId36"/>
    <p:sldId id="526" r:id="rId37"/>
  </p:sldIdLst>
  <p:sldSz cx="9144000" cy="6858000" type="screen4x3"/>
  <p:notesSz cx="6808788" cy="9940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66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970" autoAdjust="0"/>
    <p:restoredTop sz="90929"/>
  </p:normalViewPr>
  <p:slideViewPr>
    <p:cSldViewPr>
      <p:cViewPr>
        <p:scale>
          <a:sx n="94" d="100"/>
          <a:sy n="94" d="100"/>
        </p:scale>
        <p:origin x="609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2" d="100"/>
          <a:sy n="62" d="100"/>
        </p:scale>
        <p:origin x="2464" y="80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duffy" userId="67ec11db5d47a62a" providerId="LiveId" clId="{2780729C-10B9-4AFF-B371-D11DFF76041E}"/>
    <pc:docChg chg="custSel modMainMaster">
      <pc:chgData name="tony duffy" userId="67ec11db5d47a62a" providerId="LiveId" clId="{2780729C-10B9-4AFF-B371-D11DFF76041E}" dt="2023-10-12T13:56:56.779" v="1" actId="6549"/>
      <pc:docMkLst>
        <pc:docMk/>
      </pc:docMkLst>
      <pc:sldMasterChg chg="delSp modSp mod">
        <pc:chgData name="tony duffy" userId="67ec11db5d47a62a" providerId="LiveId" clId="{2780729C-10B9-4AFF-B371-D11DFF76041E}" dt="2023-10-12T13:56:56.779" v="1" actId="6549"/>
        <pc:sldMasterMkLst>
          <pc:docMk/>
          <pc:sldMasterMk cId="0" sldId="2147483648"/>
        </pc:sldMasterMkLst>
        <pc:spChg chg="mod">
          <ac:chgData name="tony duffy" userId="67ec11db5d47a62a" providerId="LiveId" clId="{2780729C-10B9-4AFF-B371-D11DFF76041E}" dt="2023-10-12T13:56:56.779" v="1" actId="6549"/>
          <ac:spMkLst>
            <pc:docMk/>
            <pc:sldMasterMk cId="0" sldId="2147483648"/>
            <ac:spMk id="10" creationId="{00000000-0000-0000-0000-000000000000}"/>
          </ac:spMkLst>
        </pc:spChg>
        <pc:graphicFrameChg chg="del">
          <ac:chgData name="tony duffy" userId="67ec11db5d47a62a" providerId="LiveId" clId="{2780729C-10B9-4AFF-B371-D11DFF76041E}" dt="2023-10-12T13:56:49.249" v="0" actId="478"/>
          <ac:graphicFrameMkLst>
            <pc:docMk/>
            <pc:sldMasterMk cId="0" sldId="2147483648"/>
            <ac:graphicFrameMk id="239617" creationId="{00000000-0000-0000-0000-000000000000}"/>
          </ac:graphicFrameMkLst>
        </pc:graphicFrame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31886\Documents\01%20Education\Sept%2021%20to%20Aug%2022\2021%202022%20IIOP%20Diploma\Shock%20&amp;%20Vib\Project%20%20supervisor%20alloc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31886\Documents\01%20Education\Sept%2021%20to%20Aug%2022\2021%202022%20IIOP%20Diploma\Shock%20&amp;%20Vib\Project%20%20supervisor%20alloca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31886\Documents\01%20Education\Sept%2021%20to%20Aug%2022\2021%202022%20IIOP%20Diploma\Shock%20&amp;%20Vib\Project%20%20supervisor%20alloca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31886\Documents\01%20Education\Sept%2021%20to%20Aug%2022\2021%202022%20IIOP%20Diploma\Shock%20&amp;%20Vib\Project%20%20supervisor%20allocat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31886\Documents\01%20Education\Sept%2021%20to%20Aug%2022\2021%202022%20IIOP%20Diploma\Shock%20&amp;%20Vib\Project%20%20supervisor%20allocations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131886\Documents\01%20Education\Sept%2021%20to%20Aug%2022\2021%202022%20IIOP%20Diploma\Shock%20&amp;%20Vib\Project%20%20supervisor%20allocation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Shock Pulse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'Students '!$L$2:$L$36</c:f>
              <c:numCache>
                <c:formatCode>General</c:formatCode>
                <c:ptCount val="3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</c:numCache>
            </c:numRef>
          </c:xVal>
          <c:yVal>
            <c:numRef>
              <c:f>'Students '!$M$2:$M$36</c:f>
              <c:numCache>
                <c:formatCode>General</c:formatCode>
                <c:ptCount val="35"/>
                <c:pt idx="0">
                  <c:v>0</c:v>
                </c:pt>
                <c:pt idx="1">
                  <c:v>1.7188755111201903</c:v>
                </c:pt>
                <c:pt idx="2">
                  <c:v>0.37818982349772146</c:v>
                </c:pt>
                <c:pt idx="3">
                  <c:v>3.5566245043792364</c:v>
                </c:pt>
                <c:pt idx="4">
                  <c:v>0.90004155848679401</c:v>
                </c:pt>
                <c:pt idx="5">
                  <c:v>3.0307330650373903</c:v>
                </c:pt>
                <c:pt idx="6">
                  <c:v>2.5059108549312712</c:v>
                </c:pt>
                <c:pt idx="7">
                  <c:v>2.054832714198513</c:v>
                </c:pt>
                <c:pt idx="8">
                  <c:v>4.4259691957873812</c:v>
                </c:pt>
                <c:pt idx="9">
                  <c:v>1.7169189368300324</c:v>
                </c:pt>
                <c:pt idx="10">
                  <c:v>4.3022396987287745</c:v>
                </c:pt>
                <c:pt idx="11">
                  <c:v>1.8353856871634444</c:v>
                </c:pt>
                <c:pt idx="12">
                  <c:v>2.0241337638992998</c:v>
                </c:pt>
                <c:pt idx="13">
                  <c:v>2.3992463750343025</c:v>
                </c:pt>
                <c:pt idx="14">
                  <c:v>4.6862887326282632E-2</c:v>
                </c:pt>
                <c:pt idx="15">
                  <c:v>2.6666757243373871</c:v>
                </c:pt>
                <c:pt idx="16">
                  <c:v>-0.37289118594569937</c:v>
                </c:pt>
                <c:pt idx="17">
                  <c:v>1.226243750286347</c:v>
                </c:pt>
                <c:pt idx="18">
                  <c:v>3.4784427683482069E-2</c:v>
                </c:pt>
                <c:pt idx="19">
                  <c:v>-1.2475410103585625</c:v>
                </c:pt>
                <c:pt idx="20">
                  <c:v>0.57502990803684284</c:v>
                </c:pt>
                <c:pt idx="21">
                  <c:v>-2.2993655997671132</c:v>
                </c:pt>
                <c:pt idx="22">
                  <c:v>0.54569218804351638</c:v>
                </c:pt>
                <c:pt idx="23">
                  <c:v>-1.4038723082399172</c:v>
                </c:pt>
                <c:pt idx="24">
                  <c:v>-0.83719134895125435</c:v>
                </c:pt>
                <c:pt idx="25">
                  <c:v>-0.19052319412186169</c:v>
                </c:pt>
                <c:pt idx="26">
                  <c:v>-2.4516433905952311</c:v>
                </c:pt>
                <c:pt idx="27">
                  <c:v>0.42951919428685725</c:v>
                </c:pt>
                <c:pt idx="28">
                  <c:v>-2.0401103056164382</c:v>
                </c:pt>
                <c:pt idx="29">
                  <c:v>0.354846312267243</c:v>
                </c:pt>
                <c:pt idx="30">
                  <c:v>6.1976602152638859E-2</c:v>
                </c:pt>
                <c:pt idx="31">
                  <c:v>-0.69020850069045858</c:v>
                </c:pt>
                <c:pt idx="32">
                  <c:v>1.309741021302864</c:v>
                </c:pt>
                <c:pt idx="33">
                  <c:v>-1.7450398060705006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CA8-48C0-9171-DB9248741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576512"/>
        <c:axId val="575574944"/>
      </c:scatterChart>
      <c:valAx>
        <c:axId val="575576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574944"/>
        <c:crosses val="autoZero"/>
        <c:crossBetween val="midCat"/>
      </c:valAx>
      <c:valAx>
        <c:axId val="57557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Acceleration</a:t>
                </a:r>
                <a:r>
                  <a:rPr lang="en-GB" baseline="0"/>
                  <a:t> 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576512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Pulse Breakdown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'Students '!$E$2:$E$35</c:f>
              <c:numCache>
                <c:formatCode>General</c:formatCode>
                <c:ptCount val="3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</c:numCache>
            </c:numRef>
          </c:xVal>
          <c:yVal>
            <c:numRef>
              <c:f>'Students '!$F$2:$F$35</c:f>
              <c:numCache>
                <c:formatCode>General</c:formatCode>
                <c:ptCount val="34"/>
                <c:pt idx="0">
                  <c:v>0</c:v>
                </c:pt>
                <c:pt idx="1">
                  <c:v>0.67341683696077015</c:v>
                </c:pt>
                <c:pt idx="2">
                  <c:v>1.2853704705337248</c:v>
                </c:pt>
                <c:pt idx="3">
                  <c:v>1.8191631736208926</c:v>
                </c:pt>
                <c:pt idx="4">
                  <c:v>2.2616578993226266</c:v>
                </c:pt>
                <c:pt idx="5">
                  <c:v>2.6035839880922249</c:v>
                </c:pt>
                <c:pt idx="6">
                  <c:v>2.8396922735348888</c:v>
                </c:pt>
                <c:pt idx="7">
                  <c:v>2.9687587122949148</c:v>
                </c:pt>
                <c:pt idx="8">
                  <c:v>2.9934411539969723</c:v>
                </c:pt>
                <c:pt idx="9">
                  <c:v>2.9199990741609563</c:v>
                </c:pt>
                <c:pt idx="10">
                  <c:v>2.7578908356033862</c:v>
                </c:pt>
                <c:pt idx="11">
                  <c:v>2.519267160419834</c:v>
                </c:pt>
                <c:pt idx="12">
                  <c:v>2.2183828481440391</c:v>
                </c:pt>
                <c:pt idx="13">
                  <c:v>1.8709512581440118</c:v>
                </c:pt>
                <c:pt idx="14">
                  <c:v>1.4934676103631752</c:v>
                </c:pt>
                <c:pt idx="15">
                  <c:v>1.1025277076300033</c:v>
                </c:pt>
                <c:pt idx="16">
                  <c:v>0.71416824033652704</c:v>
                </c:pt>
                <c:pt idx="17">
                  <c:v>0.34325343140127257</c:v>
                </c:pt>
                <c:pt idx="18">
                  <c:v>2.9304813663357607E-3</c:v>
                </c:pt>
                <c:pt idx="19">
                  <c:v>-0.29582682295425811</c:v>
                </c:pt>
                <c:pt idx="20">
                  <c:v>-0.54457074306936881</c:v>
                </c:pt>
                <c:pt idx="21">
                  <c:v>-0.73761716978321012</c:v>
                </c:pt>
                <c:pt idx="22">
                  <c:v>-0.87216151092445271</c:v>
                </c:pt>
                <c:pt idx="23">
                  <c:v>-0.94827108763501911</c:v>
                </c:pt>
                <c:pt idx="24">
                  <c:v>-0.96875708483646117</c:v>
                </c:pt>
                <c:pt idx="25">
                  <c:v>-0.9389337674203303</c:v>
                </c:pt>
                <c:pt idx="26">
                  <c:v>-0.86627698946709597</c:v>
                </c:pt>
                <c:pt idx="27">
                  <c:v>-0.75999783125466314</c:v>
                </c:pt>
                <c:pt idx="28">
                  <c:v>-0.63055035961763162</c:v>
                </c:pt>
                <c:pt idx="29">
                  <c:v>-0.48909490767481778</c:v>
                </c:pt>
                <c:pt idx="30">
                  <c:v>-0.34693982502498727</c:v>
                </c:pt>
                <c:pt idx="31">
                  <c:v>-0.21498530579625794</c:v>
                </c:pt>
                <c:pt idx="32">
                  <c:v>-0.10319263941803185</c:v>
                </c:pt>
                <c:pt idx="33">
                  <c:v>-2.0101061687891934E-2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9AF-47E5-8D93-8A9A6402FBFD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'Students '!$E$2:$E$35</c:f>
              <c:numCache>
                <c:formatCode>General</c:formatCode>
                <c:ptCount val="3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</c:numCache>
            </c:numRef>
          </c:xVal>
          <c:yVal>
            <c:numRef>
              <c:f>'Students '!$G$2:$G$35</c:f>
              <c:numCache>
                <c:formatCode>General</c:formatCode>
                <c:ptCount val="34"/>
                <c:pt idx="0">
                  <c:v>0</c:v>
                </c:pt>
                <c:pt idx="1">
                  <c:v>0.22972799894931398</c:v>
                </c:pt>
                <c:pt idx="2">
                  <c:v>0.29548830381464863</c:v>
                </c:pt>
                <c:pt idx="3">
                  <c:v>0.15034468740409146</c:v>
                </c:pt>
                <c:pt idx="4">
                  <c:v>-0.10210701432550678</c:v>
                </c:pt>
                <c:pt idx="5">
                  <c:v>-0.28168013022609983</c:v>
                </c:pt>
                <c:pt idx="6">
                  <c:v>-0.2602048687687421</c:v>
                </c:pt>
                <c:pt idx="7">
                  <c:v>-5.3009135638062067E-2</c:v>
                </c:pt>
                <c:pt idx="8">
                  <c:v>0.19202171456894646</c:v>
                </c:pt>
                <c:pt idx="9">
                  <c:v>0.2999976219917756</c:v>
                </c:pt>
                <c:pt idx="10">
                  <c:v>0.19385109534629727</c:v>
                </c:pt>
                <c:pt idx="11">
                  <c:v>-5.0656089316313033E-2</c:v>
                </c:pt>
                <c:pt idx="12">
                  <c:v>-0.25900763690161338</c:v>
                </c:pt>
                <c:pt idx="13">
                  <c:v>-0.28249323359222878</c:v>
                </c:pt>
                <c:pt idx="14">
                  <c:v>-0.10435010275161974</c:v>
                </c:pt>
                <c:pt idx="15">
                  <c:v>0.1482726117873811</c:v>
                </c:pt>
                <c:pt idx="16">
                  <c:v>0.29506617897917464</c:v>
                </c:pt>
                <c:pt idx="17">
                  <c:v>0.23125711527415455</c:v>
                </c:pt>
                <c:pt idx="18">
                  <c:v>2.388955135781203E-3</c:v>
                </c:pt>
                <c:pt idx="19">
                  <c:v>-0.2281843148136545</c:v>
                </c:pt>
                <c:pt idx="20">
                  <c:v>-0.29589169076127625</c:v>
                </c:pt>
                <c:pt idx="21">
                  <c:v>-0.1524072291678378</c:v>
                </c:pt>
                <c:pt idx="22">
                  <c:v>9.985745095652801E-2</c:v>
                </c:pt>
                <c:pt idx="23">
                  <c:v>0.28084916459299686</c:v>
                </c:pt>
                <c:pt idx="24">
                  <c:v>0.26138560018612256</c:v>
                </c:pt>
                <c:pt idx="25">
                  <c:v>5.535882047551962E-2</c:v>
                </c:pt>
                <c:pt idx="26">
                  <c:v>-0.19018015706074967</c:v>
                </c:pt>
                <c:pt idx="27">
                  <c:v>-0.29997859815217687</c:v>
                </c:pt>
                <c:pt idx="28">
                  <c:v>-0.19566818338572758</c:v>
                </c:pt>
                <c:pt idx="29">
                  <c:v>4.8299830724708226E-2</c:v>
                </c:pt>
                <c:pt idx="30">
                  <c:v>0.25779398050516167</c:v>
                </c:pt>
                <c:pt idx="31">
                  <c:v>0.28328842312981506</c:v>
                </c:pt>
                <c:pt idx="32">
                  <c:v>0.10658657399322359</c:v>
                </c:pt>
                <c:pt idx="33">
                  <c:v>-0.146191133714862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9AF-47E5-8D93-8A9A6402FBFD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'Students '!$E$2:$E$35</c:f>
              <c:numCache>
                <c:formatCode>General</c:formatCode>
                <c:ptCount val="3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</c:numCache>
            </c:numRef>
          </c:xVal>
          <c:yVal>
            <c:numRef>
              <c:f>'Students '!$H$2:$H$35</c:f>
              <c:numCache>
                <c:formatCode>General</c:formatCode>
                <c:ptCount val="34"/>
                <c:pt idx="0">
                  <c:v>0</c:v>
                </c:pt>
                <c:pt idx="1">
                  <c:v>6.4007238189648819E-2</c:v>
                </c:pt>
                <c:pt idx="2">
                  <c:v>9.8355392993058233E-2</c:v>
                </c:pt>
                <c:pt idx="3">
                  <c:v>8.7128533395374186E-2</c:v>
                </c:pt>
                <c:pt idx="4">
                  <c:v>3.5528857997741199E-2</c:v>
                </c:pt>
                <c:pt idx="5">
                  <c:v>-3.253385176564038E-2</c:v>
                </c:pt>
                <c:pt idx="6">
                  <c:v>-8.5521325513781832E-2</c:v>
                </c:pt>
                <c:pt idx="7">
                  <c:v>-9.888071661915121E-2</c:v>
                </c:pt>
                <c:pt idx="8">
                  <c:v>-6.6421673709150197E-2</c:v>
                </c:pt>
                <c:pt idx="9">
                  <c:v>-3.184768561815004E-3</c:v>
                </c:pt>
                <c:pt idx="10">
                  <c:v>6.1527865253282327E-2</c:v>
                </c:pt>
                <c:pt idx="11">
                  <c:v>9.7730284634233347E-2</c:v>
                </c:pt>
                <c:pt idx="12">
                  <c:v>8.8647346557026774E-2</c:v>
                </c:pt>
                <c:pt idx="13">
                  <c:v>3.8487819052331229E-2</c:v>
                </c:pt>
                <c:pt idx="14">
                  <c:v>-2.9505838886884125E-2</c:v>
                </c:pt>
                <c:pt idx="15">
                  <c:v>-8.3827353476716424E-2</c:v>
                </c:pt>
                <c:pt idx="16">
                  <c:v>-9.9305722554673875E-2</c:v>
                </c:pt>
                <c:pt idx="17">
                  <c:v>-6.8768722288729309E-2</c:v>
                </c:pt>
                <c:pt idx="18">
                  <c:v>-6.3663060727431851E-3</c:v>
                </c:pt>
                <c:pt idx="19">
                  <c:v>5.8986070304223905E-2</c:v>
                </c:pt>
                <c:pt idx="20">
                  <c:v>9.7006025735358409E-2</c:v>
                </c:pt>
                <c:pt idx="21">
                  <c:v>9.007622411358035E-2</c:v>
                </c:pt>
                <c:pt idx="22">
                  <c:v>4.1407732967554185E-2</c:v>
                </c:pt>
                <c:pt idx="23">
                  <c:v>-2.644789137864019E-2</c:v>
                </c:pt>
                <c:pt idx="24">
                  <c:v>-8.2048335873690703E-2</c:v>
                </c:pt>
                <c:pt idx="25">
                  <c:v>-9.9629979617335218E-2</c:v>
                </c:pt>
                <c:pt idx="26">
                  <c:v>-7.1046002771561659E-2</c:v>
                </c:pt>
                <c:pt idx="27">
                  <c:v>-9.5413847599021082E-3</c:v>
                </c:pt>
                <c:pt idx="28">
                  <c:v>5.6384432075795334E-2</c:v>
                </c:pt>
                <c:pt idx="29">
                  <c:v>9.6183351080552162E-2</c:v>
                </c:pt>
                <c:pt idx="30">
                  <c:v>9.1413716422459976E-2</c:v>
                </c:pt>
                <c:pt idx="31">
                  <c:v>4.4285637396146917E-2</c:v>
                </c:pt>
                <c:pt idx="32">
                  <c:v>-2.3363111627729159E-2</c:v>
                </c:pt>
                <c:pt idx="33">
                  <c:v>-8.018607757570119E-2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9AF-47E5-8D93-8A9A6402FBFD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'Students '!$E$2:$E$35</c:f>
              <c:numCache>
                <c:formatCode>General</c:formatCode>
                <c:ptCount val="3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</c:numCache>
            </c:numRef>
          </c:xVal>
          <c:yVal>
            <c:numRef>
              <c:f>'Students '!$I$2:$I$35</c:f>
              <c:numCache>
                <c:formatCode>General</c:formatCode>
                <c:ptCount val="34"/>
                <c:pt idx="0">
                  <c:v>0</c:v>
                </c:pt>
                <c:pt idx="1">
                  <c:v>0.7517234370204573</c:v>
                </c:pt>
                <c:pt idx="2">
                  <c:v>-1.3010243438437104</c:v>
                </c:pt>
                <c:pt idx="3">
                  <c:v>1.4999881099588781</c:v>
                </c:pt>
                <c:pt idx="4">
                  <c:v>-1.295038184508067</c:v>
                </c:pt>
                <c:pt idx="5">
                  <c:v>0.74136305893690557</c:v>
                </c:pt>
                <c:pt idx="6">
                  <c:v>1.1944775678906016E-2</c:v>
                </c:pt>
                <c:pt idx="7">
                  <c:v>-0.76203614583918911</c:v>
                </c:pt>
                <c:pt idx="8">
                  <c:v>1.3069280009306128</c:v>
                </c:pt>
                <c:pt idx="9">
                  <c:v>-1.4998929907608844</c:v>
                </c:pt>
                <c:pt idx="10">
                  <c:v>1.2889699025258086</c:v>
                </c:pt>
                <c:pt idx="11">
                  <c:v>-0.73095566857431005</c:v>
                </c:pt>
                <c:pt idx="12">
                  <c:v>-2.3888793900152701E-2</c:v>
                </c:pt>
                <c:pt idx="13">
                  <c:v>0.7723005314301884</c:v>
                </c:pt>
                <c:pt idx="14">
                  <c:v>-1.3127487813983887</c:v>
                </c:pt>
                <c:pt idx="15">
                  <c:v>1.4997027583967193</c:v>
                </c:pt>
                <c:pt idx="16">
                  <c:v>-1.2828198827067272</c:v>
                </c:pt>
                <c:pt idx="17">
                  <c:v>0.72050192589964923</c:v>
                </c:pt>
                <c:pt idx="18">
                  <c:v>3.5831297254108288E-2</c:v>
                </c:pt>
                <c:pt idx="19">
                  <c:v>-0.7825159428948737</c:v>
                </c:pt>
                <c:pt idx="20">
                  <c:v>1.3184863161321294</c:v>
                </c:pt>
                <c:pt idx="21">
                  <c:v>-1.4994174249296455</c:v>
                </c:pt>
                <c:pt idx="22">
                  <c:v>1.2765885150438869</c:v>
                </c:pt>
                <c:pt idx="23">
                  <c:v>-0.71000249381925473</c:v>
                </c:pt>
                <c:pt idx="24">
                  <c:v>-4.7771528427225055E-2</c:v>
                </c:pt>
                <c:pt idx="25">
                  <c:v>0.79268173244028417</c:v>
                </c:pt>
                <c:pt idx="26">
                  <c:v>-1.3241402412958239</c:v>
                </c:pt>
                <c:pt idx="27">
                  <c:v>1.4990370084535996</c:v>
                </c:pt>
                <c:pt idx="28">
                  <c:v>-1.2702761946888745</c:v>
                </c:pt>
                <c:pt idx="29">
                  <c:v>0.69945803813680041</c:v>
                </c:pt>
                <c:pt idx="30">
                  <c:v>5.9708730250004484E-2</c:v>
                </c:pt>
                <c:pt idx="31">
                  <c:v>-0.80279725542016256</c:v>
                </c:pt>
                <c:pt idx="32">
                  <c:v>1.3297101983554014</c:v>
                </c:pt>
                <c:pt idx="33">
                  <c:v>-1.4985615330920454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9AF-47E5-8D93-8A9A6402FB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574160"/>
        <c:axId val="575578080"/>
      </c:scatterChart>
      <c:valAx>
        <c:axId val="575574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578080"/>
        <c:crosses val="autoZero"/>
        <c:crossBetween val="midCat"/>
      </c:valAx>
      <c:valAx>
        <c:axId val="57557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Acceleration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574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Filtered Pulse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'Students '!$O$2:$O$35</c:f>
              <c:numCache>
                <c:formatCode>General</c:formatCode>
                <c:ptCount val="3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</c:numCache>
            </c:numRef>
          </c:xVal>
          <c:yVal>
            <c:numRef>
              <c:f>'Students '!$P$2:$P$35</c:f>
              <c:numCache>
                <c:formatCode>General</c:formatCode>
                <c:ptCount val="34"/>
                <c:pt idx="0">
                  <c:v>0</c:v>
                </c:pt>
                <c:pt idx="1">
                  <c:v>0.67341683696077015</c:v>
                </c:pt>
                <c:pt idx="2">
                  <c:v>1.2853704705337248</c:v>
                </c:pt>
                <c:pt idx="3">
                  <c:v>1.8191631736208926</c:v>
                </c:pt>
                <c:pt idx="4">
                  <c:v>2.2616578993226266</c:v>
                </c:pt>
                <c:pt idx="5">
                  <c:v>2.6035839880922249</c:v>
                </c:pt>
                <c:pt idx="6">
                  <c:v>2.8396922735348888</c:v>
                </c:pt>
                <c:pt idx="7">
                  <c:v>2.9687587122949148</c:v>
                </c:pt>
                <c:pt idx="8">
                  <c:v>2.9934411539969723</c:v>
                </c:pt>
                <c:pt idx="9">
                  <c:v>2.9199990741609563</c:v>
                </c:pt>
                <c:pt idx="10">
                  <c:v>2.7578908356033862</c:v>
                </c:pt>
                <c:pt idx="11">
                  <c:v>2.519267160419834</c:v>
                </c:pt>
                <c:pt idx="12">
                  <c:v>2.2183828481440391</c:v>
                </c:pt>
                <c:pt idx="13">
                  <c:v>1.8709512581440118</c:v>
                </c:pt>
                <c:pt idx="14">
                  <c:v>1.4934676103631752</c:v>
                </c:pt>
                <c:pt idx="15">
                  <c:v>1.1025277076300033</c:v>
                </c:pt>
                <c:pt idx="16">
                  <c:v>0.71416824033652704</c:v>
                </c:pt>
                <c:pt idx="17">
                  <c:v>0.34325343140127257</c:v>
                </c:pt>
                <c:pt idx="18">
                  <c:v>2.9304813663357607E-3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401-44C6-9F14-C7B5F15ED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578864"/>
        <c:axId val="575577688"/>
      </c:scatterChart>
      <c:valAx>
        <c:axId val="575578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577688"/>
        <c:crosses val="autoZero"/>
        <c:crossBetween val="midCat"/>
      </c:valAx>
      <c:valAx>
        <c:axId val="575577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Acceleration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578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Filtered Pulse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'Students '!$O$2:$O$35</c:f>
              <c:numCache>
                <c:formatCode>General</c:formatCode>
                <c:ptCount val="3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</c:numCache>
            </c:numRef>
          </c:xVal>
          <c:yVal>
            <c:numRef>
              <c:f>'Students '!$P$2:$P$35</c:f>
              <c:numCache>
                <c:formatCode>General</c:formatCode>
                <c:ptCount val="34"/>
                <c:pt idx="0">
                  <c:v>0</c:v>
                </c:pt>
                <c:pt idx="1">
                  <c:v>0.67341683696077015</c:v>
                </c:pt>
                <c:pt idx="2">
                  <c:v>1.2853704705337248</c:v>
                </c:pt>
                <c:pt idx="3">
                  <c:v>1.8191631736208926</c:v>
                </c:pt>
                <c:pt idx="4">
                  <c:v>2.2616578993226266</c:v>
                </c:pt>
                <c:pt idx="5">
                  <c:v>2.6035839880922249</c:v>
                </c:pt>
                <c:pt idx="6">
                  <c:v>2.8396922735348888</c:v>
                </c:pt>
                <c:pt idx="7">
                  <c:v>2.9687587122949148</c:v>
                </c:pt>
                <c:pt idx="8">
                  <c:v>2.9934411539969723</c:v>
                </c:pt>
                <c:pt idx="9">
                  <c:v>2.9199990741609563</c:v>
                </c:pt>
                <c:pt idx="10">
                  <c:v>2.7578908356033862</c:v>
                </c:pt>
                <c:pt idx="11">
                  <c:v>2.519267160419834</c:v>
                </c:pt>
                <c:pt idx="12">
                  <c:v>2.2183828481440391</c:v>
                </c:pt>
                <c:pt idx="13">
                  <c:v>1.8709512581440118</c:v>
                </c:pt>
                <c:pt idx="14">
                  <c:v>1.4934676103631752</c:v>
                </c:pt>
                <c:pt idx="15">
                  <c:v>1.1025277076300033</c:v>
                </c:pt>
                <c:pt idx="16">
                  <c:v>0.71416824033652704</c:v>
                </c:pt>
                <c:pt idx="17">
                  <c:v>0.34325343140127257</c:v>
                </c:pt>
                <c:pt idx="18">
                  <c:v>2.9304813663357607E-3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DB9-4B7B-BED7-2E3FAA847C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575336"/>
        <c:axId val="575572200"/>
      </c:scatterChart>
      <c:valAx>
        <c:axId val="575575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572200"/>
        <c:crosses val="autoZero"/>
        <c:crossBetween val="midCat"/>
      </c:valAx>
      <c:valAx>
        <c:axId val="575572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Acceleration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5753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Filtered Pulse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'Students '!$O$2:$O$35</c:f>
              <c:numCache>
                <c:formatCode>General</c:formatCode>
                <c:ptCount val="3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</c:numCache>
            </c:numRef>
          </c:xVal>
          <c:yVal>
            <c:numRef>
              <c:f>'Students '!$P$2:$P$35</c:f>
              <c:numCache>
                <c:formatCode>General</c:formatCode>
                <c:ptCount val="34"/>
                <c:pt idx="0">
                  <c:v>0</c:v>
                </c:pt>
                <c:pt idx="1">
                  <c:v>0.67341683696077015</c:v>
                </c:pt>
                <c:pt idx="2">
                  <c:v>1.2853704705337248</c:v>
                </c:pt>
                <c:pt idx="3">
                  <c:v>1.8191631736208926</c:v>
                </c:pt>
                <c:pt idx="4">
                  <c:v>2.2616578993226266</c:v>
                </c:pt>
                <c:pt idx="5">
                  <c:v>2.6035839880922249</c:v>
                </c:pt>
                <c:pt idx="6">
                  <c:v>2.8396922735348888</c:v>
                </c:pt>
                <c:pt idx="7">
                  <c:v>2.9687587122949148</c:v>
                </c:pt>
                <c:pt idx="8">
                  <c:v>2.9934411539969723</c:v>
                </c:pt>
                <c:pt idx="9">
                  <c:v>2.9199990741609563</c:v>
                </c:pt>
                <c:pt idx="10">
                  <c:v>2.7578908356033862</c:v>
                </c:pt>
                <c:pt idx="11">
                  <c:v>2.519267160419834</c:v>
                </c:pt>
                <c:pt idx="12">
                  <c:v>2.2183828481440391</c:v>
                </c:pt>
                <c:pt idx="13">
                  <c:v>1.8709512581440118</c:v>
                </c:pt>
                <c:pt idx="14">
                  <c:v>1.4934676103631752</c:v>
                </c:pt>
                <c:pt idx="15">
                  <c:v>1.1025277076300033</c:v>
                </c:pt>
                <c:pt idx="16">
                  <c:v>0.71416824033652704</c:v>
                </c:pt>
                <c:pt idx="17">
                  <c:v>0.34325343140127257</c:v>
                </c:pt>
                <c:pt idx="18">
                  <c:v>2.9304813663357607E-3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C93-4685-97A4-69743CCAD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576904"/>
        <c:axId val="575579256"/>
      </c:scatterChart>
      <c:valAx>
        <c:axId val="575576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579256"/>
        <c:crosses val="autoZero"/>
        <c:crossBetween val="midCat"/>
      </c:valAx>
      <c:valAx>
        <c:axId val="575579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Acceleration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576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Filtered Pulse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'Students '!$O$2:$O$35</c:f>
              <c:numCache>
                <c:formatCode>General</c:formatCode>
                <c:ptCount val="3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</c:numCache>
            </c:numRef>
          </c:xVal>
          <c:yVal>
            <c:numRef>
              <c:f>'Students '!$P$2:$P$35</c:f>
              <c:numCache>
                <c:formatCode>General</c:formatCode>
                <c:ptCount val="34"/>
                <c:pt idx="0">
                  <c:v>0</c:v>
                </c:pt>
                <c:pt idx="1">
                  <c:v>0.67341683696077015</c:v>
                </c:pt>
                <c:pt idx="2">
                  <c:v>1.2853704705337248</c:v>
                </c:pt>
                <c:pt idx="3">
                  <c:v>1.8191631736208926</c:v>
                </c:pt>
                <c:pt idx="4">
                  <c:v>2.2616578993226266</c:v>
                </c:pt>
                <c:pt idx="5">
                  <c:v>2.6035839880922249</c:v>
                </c:pt>
                <c:pt idx="6">
                  <c:v>2.8396922735348888</c:v>
                </c:pt>
                <c:pt idx="7">
                  <c:v>2.9687587122949148</c:v>
                </c:pt>
                <c:pt idx="8">
                  <c:v>2.9934411539969723</c:v>
                </c:pt>
                <c:pt idx="9">
                  <c:v>2.9199990741609563</c:v>
                </c:pt>
                <c:pt idx="10">
                  <c:v>2.7578908356033862</c:v>
                </c:pt>
                <c:pt idx="11">
                  <c:v>2.519267160419834</c:v>
                </c:pt>
                <c:pt idx="12">
                  <c:v>2.2183828481440391</c:v>
                </c:pt>
                <c:pt idx="13">
                  <c:v>1.8709512581440118</c:v>
                </c:pt>
                <c:pt idx="14">
                  <c:v>1.4934676103631752</c:v>
                </c:pt>
                <c:pt idx="15">
                  <c:v>1.1025277076300033</c:v>
                </c:pt>
                <c:pt idx="16">
                  <c:v>0.71416824033652704</c:v>
                </c:pt>
                <c:pt idx="17">
                  <c:v>0.34325343140127257</c:v>
                </c:pt>
                <c:pt idx="18">
                  <c:v>2.9304813663357607E-3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327-46FC-8D1F-DDC0EF25E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577296"/>
        <c:axId val="575578472"/>
      </c:scatterChart>
      <c:valAx>
        <c:axId val="575577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578472"/>
        <c:crosses val="autoZero"/>
        <c:crossBetween val="midCat"/>
      </c:valAx>
      <c:valAx>
        <c:axId val="575578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Acceleration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577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0.26839</cdr:x>
      <cdr:y>0.56958</cdr:y>
    </cdr:from>
    <cdr:to>
      <cdr:x>0.38883</cdr:x>
      <cdr:y>0.78614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086000" y="2083296"/>
          <a:ext cx="936104" cy="7920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100" dirty="0"/>
            <a:t>Impact velocity change </a:t>
          </a:r>
        </a:p>
        <a:p xmlns:a="http://schemas.openxmlformats.org/drawingml/2006/main">
          <a:endParaRPr lang="en-GB" sz="1100" dirty="0"/>
        </a:p>
      </cdr:txBody>
    </cdr:sp>
  </cdr:relSizeAnchor>
  <cdr:relSizeAnchor xmlns:cdr="http://schemas.openxmlformats.org/drawingml/2006/chartDrawing">
    <cdr:from>
      <cdr:x>0.60191</cdr:x>
      <cdr:y>0.57942</cdr:y>
    </cdr:from>
    <cdr:to>
      <cdr:x>0.69456</cdr:x>
      <cdr:y>0.81567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678288" y="2119300"/>
          <a:ext cx="720080" cy="8640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100" dirty="0"/>
            <a:t>Rebound velocity change 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theme" Target="../theme/theme4.xml"/><Relationship Id="rId4" Type="http://schemas.openxmlformats.org/officeDocument/2006/relationships/image" Target="../media/image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529573" y="828411"/>
            <a:ext cx="5825297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529572" y="9278197"/>
            <a:ext cx="5749644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5699" tIns="47850" rIns="95699" bIns="47850" anchor="ctr"/>
          <a:lstStyle/>
          <a:p>
            <a:endParaRPr lang="en-GB"/>
          </a:p>
        </p:txBody>
      </p:sp>
      <p:pic>
        <p:nvPicPr>
          <p:cNvPr id="6" name="Picture 5" descr="DPP Skillnet Logo fina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3168" y="195158"/>
            <a:ext cx="1172625" cy="59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544743" y="195157"/>
            <a:ext cx="3261412" cy="497046"/>
          </a:xfrm>
          <a:prstGeom prst="rect">
            <a:avLst/>
          </a:prstGeom>
        </p:spPr>
        <p:txBody>
          <a:bodyPr vert="horz" lIns="95699" tIns="47850" rIns="95699" bIns="47850" rtlCol="0"/>
          <a:lstStyle>
            <a:lvl1pPr algn="l">
              <a:defRPr sz="1300"/>
            </a:lvl1pPr>
          </a:lstStyle>
          <a:p>
            <a:r>
              <a:rPr lang="en-GB" sz="2500" dirty="0">
                <a:solidFill>
                  <a:schemeClr val="accent2">
                    <a:lumMod val="75000"/>
                  </a:schemeClr>
                </a:solidFill>
              </a:rPr>
              <a:t>Shock &amp; </a:t>
            </a:r>
            <a:r>
              <a:rPr lang="en-GB" sz="2500" dirty="0" err="1">
                <a:solidFill>
                  <a:schemeClr val="accent2">
                    <a:lumMod val="75000"/>
                  </a:schemeClr>
                </a:solidFill>
              </a:rPr>
              <a:t>Vib</a:t>
            </a:r>
            <a:endParaRPr lang="en-GB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"/>
          </p:nvPr>
        </p:nvSpPr>
        <p:spPr>
          <a:xfrm>
            <a:off x="544743" y="9276066"/>
            <a:ext cx="2046060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l">
              <a:defRPr sz="1300"/>
            </a:lvl1pPr>
          </a:lstStyle>
          <a:p>
            <a:r>
              <a:rPr lang="pl-PL" dirty="0"/>
              <a:t>Tony Duffy </a:t>
            </a:r>
            <a:endParaRPr lang="en-GB" dirty="0"/>
          </a:p>
          <a:p>
            <a:r>
              <a:rPr lang="pl-PL" dirty="0"/>
              <a:t>028 8676 8141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4262289" y="9276066"/>
            <a:ext cx="2021089" cy="497046"/>
          </a:xfrm>
          <a:prstGeom prst="rect">
            <a:avLst/>
          </a:prstGeom>
        </p:spPr>
        <p:txBody>
          <a:bodyPr vert="horz" lIns="95699" tIns="47850" rIns="95699" bIns="47850" rtlCol="0" anchor="b"/>
          <a:lstStyle>
            <a:lvl1pPr algn="r">
              <a:defRPr sz="1300"/>
            </a:lvl1pPr>
          </a:lstStyle>
          <a:p>
            <a:r>
              <a:rPr lang="en-GB" dirty="0"/>
              <a:t>2021           Page No. </a:t>
            </a:r>
            <a:fld id="{E135BE48-97EC-4264-AE86-3211602C869D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240642" name="Object 2"/>
          <p:cNvGraphicFramePr>
            <a:graphicFrameLocks noChangeAspect="1"/>
          </p:cNvGraphicFramePr>
          <p:nvPr/>
        </p:nvGraphicFramePr>
        <p:xfrm>
          <a:off x="3904833" y="116875"/>
          <a:ext cx="1331147" cy="642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620799" imgH="2905531" progId="">
                  <p:embed/>
                </p:oleObj>
              </mc:Choice>
              <mc:Fallback>
                <p:oleObj r:id="rId3" imgW="6620799" imgH="2905531" progId="">
                  <p:embed/>
                  <p:pic>
                    <p:nvPicPr>
                      <p:cNvPr id="2406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833" y="116875"/>
                        <a:ext cx="1331147" cy="6425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55158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314" y="0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39" y="4721940"/>
            <a:ext cx="4993111" cy="447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879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pl-PL"/>
              <a:t>Tony Duffy 028 8676 8141</a:t>
            </a:r>
            <a:endParaRPr lang="en-GB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314" y="9443879"/>
            <a:ext cx="2950475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9" tIns="47850" rIns="95699" bIns="4785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4E47859-F86C-46B2-A017-665AA03D476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411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37229" indent="-283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4199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7878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41558" indent="-22684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238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8917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2597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56276" indent="-2268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990FB6-61BD-490F-A35F-6A9E195551E0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1078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78820" y="6165304"/>
            <a:ext cx="2743944" cy="671561"/>
          </a:xfrm>
        </p:spPr>
        <p:txBody>
          <a:bodyPr/>
          <a:lstStyle/>
          <a:p>
            <a:r>
              <a:rPr lang="en-GB" dirty="0"/>
              <a:t>Tony Duffy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914400"/>
            <a:ext cx="19431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914400"/>
            <a:ext cx="5676900" cy="4953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204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3810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2014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Tony Duffy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2098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907704" y="206028"/>
            <a:ext cx="4824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6699"/>
                </a:solidFill>
              </a:rPr>
              <a:t>Shock,</a:t>
            </a:r>
            <a:r>
              <a:rPr lang="en-GB" sz="2400" b="1" baseline="0" dirty="0">
                <a:solidFill>
                  <a:srgbClr val="006699"/>
                </a:solidFill>
              </a:rPr>
              <a:t> </a:t>
            </a:r>
            <a:r>
              <a:rPr lang="en-GB" sz="2400" b="1" dirty="0">
                <a:solidFill>
                  <a:srgbClr val="006699"/>
                </a:solidFill>
              </a:rPr>
              <a:t>Vibration and Compression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62000" y="838200"/>
            <a:ext cx="76962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685800" y="5867400"/>
            <a:ext cx="7772400" cy="0"/>
          </a:xfrm>
          <a:prstGeom prst="line">
            <a:avLst/>
          </a:prstGeom>
          <a:noFill/>
          <a:ln w="9525">
            <a:solidFill>
              <a:srgbClr val="00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150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178820" y="6019800"/>
            <a:ext cx="2743944" cy="8170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Tony Duffy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380312" y="6356351"/>
            <a:ext cx="107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601E-0DED-446F-AC3B-8484F01C3BFF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 descr="DPP Skillnet Logo final"/>
          <p:cNvPicPr/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11561" y="188641"/>
            <a:ext cx="11811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74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October 2014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Tony Duffy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D7B82-DD54-465E-90F9-C4EA4D8B3A1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dOqaZmBn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HPK5vvtnf4" TargetMode="External"/><Relationship Id="rId2" Type="http://schemas.openxmlformats.org/officeDocument/2006/relationships/hyperlink" Target="https://www.youtube.com/watch?v=YcdOqaZmBn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altLang="en-US" dirty="0"/>
              <a:t>Mechanical Shock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/>
              <a:t>Shock and Vibration </a:t>
            </a:r>
          </a:p>
        </p:txBody>
      </p:sp>
    </p:spTree>
    <p:extLst>
      <p:ext uri="{BB962C8B-B14F-4D97-AF65-F5344CB8AC3E}">
        <p14:creationId xmlns:p14="http://schemas.microsoft.com/office/powerpoint/2010/main" val="45919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080120"/>
          </a:xfrm>
        </p:spPr>
        <p:txBody>
          <a:bodyPr/>
          <a:lstStyle/>
          <a:p>
            <a:r>
              <a:rPr lang="en-GB" dirty="0"/>
              <a:t>Shock Pulse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1" y="2636911"/>
            <a:ext cx="4040188" cy="3489251"/>
          </a:xfrm>
        </p:spPr>
        <p:txBody>
          <a:bodyPr/>
          <a:lstStyle/>
          <a:p>
            <a:r>
              <a:rPr lang="en-GB" dirty="0"/>
              <a:t>Peak acceleration (G)</a:t>
            </a:r>
          </a:p>
          <a:p>
            <a:r>
              <a:rPr lang="en-GB" dirty="0"/>
              <a:t>Pulse duration</a:t>
            </a:r>
          </a:p>
          <a:p>
            <a:r>
              <a:rPr lang="en-GB" dirty="0"/>
              <a:t>Velocity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10</a:t>
            </a:fld>
            <a:endParaRPr lang="en-GB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77695724"/>
              </p:ext>
            </p:extLst>
          </p:nvPr>
        </p:nvGraphicFramePr>
        <p:xfrm>
          <a:off x="3707905" y="2174875"/>
          <a:ext cx="4978896" cy="395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091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Coefficient of restitution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much impact energy in returned in the rebound.</a:t>
            </a:r>
          </a:p>
          <a:p>
            <a:r>
              <a:rPr lang="en-GB" dirty="0"/>
              <a:t>Typically 0.2 – 0.8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1600" dirty="0">
                <a:hlinkClick r:id="rId2"/>
              </a:rPr>
              <a:t>https://www.youtube.com/watch?v=YcdOqaZmBn4</a:t>
            </a:r>
            <a:endParaRPr lang="en-GB" sz="1600" dirty="0"/>
          </a:p>
          <a:p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5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Impact and rebound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12</a:t>
            </a:fld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509518"/>
              </p:ext>
            </p:extLst>
          </p:nvPr>
        </p:nvGraphicFramePr>
        <p:xfrm>
          <a:off x="685800" y="2209800"/>
          <a:ext cx="7772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5004048" y="3356992"/>
            <a:ext cx="0" cy="19442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6822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2525326"/>
            <a:ext cx="3810000" cy="3342074"/>
          </a:xfrm>
        </p:spPr>
        <p:txBody>
          <a:bodyPr/>
          <a:lstStyle/>
          <a:p>
            <a:r>
              <a:rPr lang="en-GB" sz="2400" dirty="0"/>
              <a:t>Determine velocity change (area under graph)</a:t>
            </a:r>
          </a:p>
          <a:p>
            <a:r>
              <a:rPr lang="en-GB" sz="2400" dirty="0"/>
              <a:t>Estimate coefficient of restitution</a:t>
            </a:r>
          </a:p>
          <a:p>
            <a:r>
              <a:rPr lang="en-GB" sz="2400" dirty="0"/>
              <a:t>Calculate impact velocity </a:t>
            </a:r>
          </a:p>
          <a:p>
            <a:r>
              <a:rPr lang="en-GB" sz="2400" dirty="0"/>
              <a:t>Calculate drop height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525326"/>
            <a:ext cx="3810000" cy="3026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Estimating Drop Height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0850" y="6356350"/>
            <a:ext cx="1073150" cy="365125"/>
          </a:xfrm>
        </p:spPr>
        <p:txBody>
          <a:bodyPr/>
          <a:lstStyle/>
          <a:p>
            <a:fld id="{40AD601E-0DED-446F-AC3B-8484F01C3BFF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30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Estimating Drop Height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Air time </a:t>
            </a:r>
          </a:p>
          <a:p>
            <a:r>
              <a:rPr lang="en-GB" dirty="0"/>
              <a:t>Acceleration at 1G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69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Shock Intensity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much damage will a shock cause?</a:t>
            </a:r>
          </a:p>
          <a:p>
            <a:r>
              <a:rPr lang="en-GB" dirty="0"/>
              <a:t>What are the key measures? </a:t>
            </a:r>
          </a:p>
        </p:txBody>
      </p:sp>
    </p:spTree>
    <p:extLst>
      <p:ext uri="{BB962C8B-B14F-4D97-AF65-F5344CB8AC3E}">
        <p14:creationId xmlns:p14="http://schemas.microsoft.com/office/powerpoint/2010/main" val="1552021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Drop height</a:t>
            </a:r>
          </a:p>
          <a:p>
            <a:r>
              <a:rPr lang="en-GB" dirty="0"/>
              <a:t>Impact velocity</a:t>
            </a:r>
          </a:p>
          <a:p>
            <a:r>
              <a:rPr lang="en-GB" dirty="0"/>
              <a:t>Velocity change</a:t>
            </a:r>
          </a:p>
        </p:txBody>
      </p:sp>
      <p:sp>
        <p:nvSpPr>
          <p:cNvPr id="675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Shock Measurement</a:t>
            </a:r>
            <a:br>
              <a:rPr lang="en-GB"/>
            </a:br>
            <a:r>
              <a:rPr lang="en-GB"/>
              <a:t>-Drop Height-</a:t>
            </a:r>
          </a:p>
        </p:txBody>
      </p:sp>
    </p:spTree>
    <p:extLst>
      <p:ext uri="{BB962C8B-B14F-4D97-AF65-F5344CB8AC3E}">
        <p14:creationId xmlns:p14="http://schemas.microsoft.com/office/powerpoint/2010/main" val="4089600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Shock Measurement</a:t>
            </a:r>
            <a:br>
              <a:rPr lang="en-GB"/>
            </a:br>
            <a:r>
              <a:rPr lang="en-GB"/>
              <a:t>-Acceleration-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Acceleration</a:t>
            </a:r>
          </a:p>
          <a:p>
            <a:pPr lvl="1"/>
            <a:r>
              <a:rPr lang="en-GB" dirty="0"/>
              <a:t>rate of change of velocity</a:t>
            </a:r>
          </a:p>
          <a:p>
            <a:pPr lvl="1"/>
            <a:r>
              <a:rPr lang="en-GB" dirty="0"/>
              <a:t>constantly changing over pulse</a:t>
            </a:r>
          </a:p>
          <a:p>
            <a:pPr lvl="1"/>
            <a:r>
              <a:rPr lang="en-GB" dirty="0"/>
              <a:t>usually record peak acceleration</a:t>
            </a:r>
          </a:p>
          <a:p>
            <a:pPr lvl="1"/>
            <a:r>
              <a:rPr lang="en-GB" dirty="0"/>
              <a:t>often expressed in “G’s”</a:t>
            </a:r>
          </a:p>
        </p:txBody>
      </p:sp>
    </p:spTree>
    <p:extLst>
      <p:ext uri="{BB962C8B-B14F-4D97-AF65-F5344CB8AC3E}">
        <p14:creationId xmlns:p14="http://schemas.microsoft.com/office/powerpoint/2010/main" val="4133582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Shock Pulse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Acceleration-time history over impact</a:t>
            </a:r>
          </a:p>
          <a:p>
            <a:pPr lvl="1"/>
            <a:r>
              <a:rPr lang="en-GB"/>
              <a:t>Accelerations often large </a:t>
            </a:r>
          </a:p>
          <a:p>
            <a:pPr lvl="1"/>
            <a:r>
              <a:rPr lang="en-GB"/>
              <a:t>Time durations often very small</a:t>
            </a:r>
          </a:p>
        </p:txBody>
      </p:sp>
    </p:spTree>
    <p:extLst>
      <p:ext uri="{BB962C8B-B14F-4D97-AF65-F5344CB8AC3E}">
        <p14:creationId xmlns:p14="http://schemas.microsoft.com/office/powerpoint/2010/main" val="3931988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Shock Pulse</a:t>
            </a: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1905000" y="2362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1905000" y="51054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685" name="Freeform 7"/>
          <p:cNvSpPr>
            <a:spLocks/>
          </p:cNvSpPr>
          <p:nvPr/>
        </p:nvSpPr>
        <p:spPr bwMode="auto">
          <a:xfrm>
            <a:off x="2438400" y="2476500"/>
            <a:ext cx="4800600" cy="2628900"/>
          </a:xfrm>
          <a:custGeom>
            <a:avLst/>
            <a:gdLst>
              <a:gd name="T0" fmla="*/ 0 w 3024"/>
              <a:gd name="T1" fmla="*/ 2147483647 h 1656"/>
              <a:gd name="T2" fmla="*/ 120967511 w 3024"/>
              <a:gd name="T3" fmla="*/ 2147483647 h 1656"/>
              <a:gd name="T4" fmla="*/ 483870042 w 3024"/>
              <a:gd name="T5" fmla="*/ 1995963955 h 1656"/>
              <a:gd name="T6" fmla="*/ 1088707545 w 3024"/>
              <a:gd name="T7" fmla="*/ 786288717 h 1656"/>
              <a:gd name="T8" fmla="*/ 2147483647 w 3024"/>
              <a:gd name="T9" fmla="*/ 60483757 h 1656"/>
              <a:gd name="T10" fmla="*/ 2147483647 w 3024"/>
              <a:gd name="T11" fmla="*/ 423386324 h 1656"/>
              <a:gd name="T12" fmla="*/ 2147483647 w 3024"/>
              <a:gd name="T13" fmla="*/ 1512093701 h 1656"/>
              <a:gd name="T14" fmla="*/ 2147483647 w 3024"/>
              <a:gd name="T15" fmla="*/ 2147483647 h 1656"/>
              <a:gd name="T16" fmla="*/ 2147483647 w 3024"/>
              <a:gd name="T17" fmla="*/ 2147483647 h 1656"/>
              <a:gd name="T18" fmla="*/ 2147483647 w 3024"/>
              <a:gd name="T19" fmla="*/ 2147483647 h 1656"/>
              <a:gd name="T20" fmla="*/ 2147483647 w 3024"/>
              <a:gd name="T21" fmla="*/ 2147483647 h 1656"/>
              <a:gd name="T22" fmla="*/ 2147483647 w 3024"/>
              <a:gd name="T23" fmla="*/ 2147483647 h 16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024"/>
              <a:gd name="T37" fmla="*/ 0 h 1656"/>
              <a:gd name="T38" fmla="*/ 3024 w 3024"/>
              <a:gd name="T39" fmla="*/ 1656 h 165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024" h="1656">
                <a:moveTo>
                  <a:pt x="0" y="1656"/>
                </a:moveTo>
                <a:cubicBezTo>
                  <a:pt x="8" y="1536"/>
                  <a:pt x="16" y="1416"/>
                  <a:pt x="48" y="1272"/>
                </a:cubicBezTo>
                <a:cubicBezTo>
                  <a:pt x="80" y="1128"/>
                  <a:pt x="128" y="952"/>
                  <a:pt x="192" y="792"/>
                </a:cubicBezTo>
                <a:cubicBezTo>
                  <a:pt x="256" y="632"/>
                  <a:pt x="320" y="440"/>
                  <a:pt x="432" y="312"/>
                </a:cubicBezTo>
                <a:cubicBezTo>
                  <a:pt x="544" y="184"/>
                  <a:pt x="712" y="48"/>
                  <a:pt x="864" y="24"/>
                </a:cubicBezTo>
                <a:cubicBezTo>
                  <a:pt x="1016" y="0"/>
                  <a:pt x="1208" y="72"/>
                  <a:pt x="1344" y="168"/>
                </a:cubicBezTo>
                <a:cubicBezTo>
                  <a:pt x="1480" y="264"/>
                  <a:pt x="1584" y="464"/>
                  <a:pt x="1680" y="600"/>
                </a:cubicBezTo>
                <a:cubicBezTo>
                  <a:pt x="1776" y="736"/>
                  <a:pt x="1816" y="856"/>
                  <a:pt x="1920" y="984"/>
                </a:cubicBezTo>
                <a:cubicBezTo>
                  <a:pt x="2024" y="1112"/>
                  <a:pt x="2184" y="1272"/>
                  <a:pt x="2304" y="1368"/>
                </a:cubicBezTo>
                <a:cubicBezTo>
                  <a:pt x="2424" y="1464"/>
                  <a:pt x="2560" y="1520"/>
                  <a:pt x="2640" y="1560"/>
                </a:cubicBezTo>
                <a:cubicBezTo>
                  <a:pt x="2720" y="1600"/>
                  <a:pt x="2720" y="1592"/>
                  <a:pt x="2784" y="1608"/>
                </a:cubicBezTo>
                <a:cubicBezTo>
                  <a:pt x="2848" y="1624"/>
                  <a:pt x="2976" y="1648"/>
                  <a:pt x="3024" y="1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1686" name="Text Box 8"/>
          <p:cNvSpPr txBox="1">
            <a:spLocks noChangeArrowheads="1"/>
          </p:cNvSpPr>
          <p:nvPr/>
        </p:nvSpPr>
        <p:spPr bwMode="auto">
          <a:xfrm>
            <a:off x="3733800" y="5257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Time</a:t>
            </a:r>
          </a:p>
        </p:txBody>
      </p:sp>
      <p:sp>
        <p:nvSpPr>
          <p:cNvPr id="71687" name="Text Box 9"/>
          <p:cNvSpPr txBox="1">
            <a:spLocks noChangeArrowheads="1"/>
          </p:cNvSpPr>
          <p:nvPr/>
        </p:nvSpPr>
        <p:spPr bwMode="auto">
          <a:xfrm>
            <a:off x="1295400" y="1905000"/>
            <a:ext cx="33020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/>
              <a:t>A</a:t>
            </a:r>
          </a:p>
          <a:p>
            <a:r>
              <a:rPr lang="en-GB" sz="1600"/>
              <a:t>c</a:t>
            </a:r>
          </a:p>
          <a:p>
            <a:r>
              <a:rPr lang="en-GB" sz="1600"/>
              <a:t>c</a:t>
            </a:r>
          </a:p>
          <a:p>
            <a:r>
              <a:rPr lang="en-GB" sz="1600"/>
              <a:t>e</a:t>
            </a:r>
          </a:p>
          <a:p>
            <a:r>
              <a:rPr lang="en-GB" sz="1600"/>
              <a:t>l</a:t>
            </a:r>
          </a:p>
          <a:p>
            <a:r>
              <a:rPr lang="en-GB" sz="1600"/>
              <a:t>e</a:t>
            </a:r>
          </a:p>
          <a:p>
            <a:r>
              <a:rPr lang="en-GB" sz="1600"/>
              <a:t>r</a:t>
            </a:r>
          </a:p>
          <a:p>
            <a:r>
              <a:rPr lang="en-GB" sz="1600"/>
              <a:t>a</a:t>
            </a:r>
          </a:p>
          <a:p>
            <a:r>
              <a:rPr lang="en-GB" sz="1600"/>
              <a:t>t</a:t>
            </a:r>
          </a:p>
          <a:p>
            <a:r>
              <a:rPr lang="en-GB" sz="1600"/>
              <a:t>I</a:t>
            </a:r>
          </a:p>
          <a:p>
            <a:r>
              <a:rPr lang="en-GB" sz="1600"/>
              <a:t>o</a:t>
            </a:r>
          </a:p>
          <a:p>
            <a:r>
              <a:rPr lang="en-GB" sz="1600"/>
              <a:t>n</a:t>
            </a:r>
          </a:p>
          <a:p>
            <a:endParaRPr lang="en-GB" sz="1600"/>
          </a:p>
        </p:txBody>
      </p:sp>
      <p:sp>
        <p:nvSpPr>
          <p:cNvPr id="71688" name="Text Box 11"/>
          <p:cNvSpPr txBox="1">
            <a:spLocks noChangeArrowheads="1"/>
          </p:cNvSpPr>
          <p:nvPr/>
        </p:nvSpPr>
        <p:spPr bwMode="auto">
          <a:xfrm>
            <a:off x="4953000" y="2286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- Peak Acceleration</a:t>
            </a:r>
          </a:p>
        </p:txBody>
      </p:sp>
    </p:spTree>
    <p:extLst>
      <p:ext uri="{BB962C8B-B14F-4D97-AF65-F5344CB8AC3E}">
        <p14:creationId xmlns:p14="http://schemas.microsoft.com/office/powerpoint/2010/main" val="14637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Shock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Definition</a:t>
            </a:r>
          </a:p>
          <a:p>
            <a:pPr lvl="1"/>
            <a:r>
              <a:rPr lang="en-GB"/>
              <a:t>Single event</a:t>
            </a:r>
          </a:p>
          <a:p>
            <a:pPr lvl="1"/>
            <a:r>
              <a:rPr lang="en-GB"/>
              <a:t>Sudden substantial change in velocity </a:t>
            </a:r>
          </a:p>
          <a:p>
            <a:pPr lvl="1"/>
            <a:endParaRPr lang="en-GB"/>
          </a:p>
          <a:p>
            <a:r>
              <a:rPr lang="en-GB"/>
              <a:t>Caused by </a:t>
            </a:r>
          </a:p>
          <a:p>
            <a:pPr lvl="1"/>
            <a:r>
              <a:rPr lang="en-GB"/>
              <a:t>Drops, falls and impacts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74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Typical Fragility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Extremely Fragile: 15 - 25 G Precision Instruments</a:t>
            </a:r>
          </a:p>
          <a:p>
            <a:r>
              <a:rPr lang="en-GB" sz="2400"/>
              <a:t>Fragile: 25 -40 G Electronics, Instruments</a:t>
            </a:r>
          </a:p>
          <a:p>
            <a:r>
              <a:rPr lang="en-GB" sz="2400"/>
              <a:t>Stable: 40 - 60 G Office Equipment</a:t>
            </a:r>
          </a:p>
          <a:p>
            <a:r>
              <a:rPr lang="en-GB" sz="2400"/>
              <a:t>Durable: 60 - 80 G TV Printers</a:t>
            </a:r>
          </a:p>
          <a:p>
            <a:r>
              <a:rPr lang="en-GB" sz="2400"/>
              <a:t>Rugged: 85 - 110 G Domestic Durable</a:t>
            </a:r>
          </a:p>
          <a:p>
            <a:r>
              <a:rPr lang="en-GB" sz="2400"/>
              <a:t>Portable: 110 G</a:t>
            </a:r>
          </a:p>
          <a:p>
            <a:r>
              <a:rPr lang="en-GB" sz="2400"/>
              <a:t>Hand held: 150 G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572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Fragility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Increase Strength</a:t>
            </a:r>
          </a:p>
          <a:p>
            <a:r>
              <a:rPr lang="en-GB" dirty="0"/>
              <a:t>Disassemble</a:t>
            </a:r>
          </a:p>
          <a:p>
            <a:r>
              <a:rPr lang="en-GB" dirty="0"/>
              <a:t>Cushion</a:t>
            </a:r>
          </a:p>
          <a:p>
            <a:pPr lvl="1"/>
            <a:r>
              <a:rPr lang="en-GB" dirty="0"/>
              <a:t>Increase impact time</a:t>
            </a:r>
          </a:p>
          <a:p>
            <a:pPr lvl="1"/>
            <a:r>
              <a:rPr lang="en-GB" dirty="0"/>
              <a:t>Lower acceleration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268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5" descr="shockwatc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052736"/>
            <a:ext cx="4680522" cy="468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1638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Shock Measurement</a:t>
            </a:r>
          </a:p>
        </p:txBody>
      </p:sp>
      <p:sp>
        <p:nvSpPr>
          <p:cNvPr id="747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Velocity Change </a:t>
            </a:r>
          </a:p>
          <a:p>
            <a:r>
              <a:rPr lang="en-GB" dirty="0"/>
              <a:t>Peak acceleration</a:t>
            </a:r>
          </a:p>
          <a:p>
            <a:endParaRPr lang="en-GB" dirty="0"/>
          </a:p>
          <a:p>
            <a:r>
              <a:rPr lang="en-GB" dirty="0"/>
              <a:t>Damage Boundary Curve</a:t>
            </a:r>
          </a:p>
        </p:txBody>
      </p:sp>
    </p:spTree>
    <p:extLst>
      <p:ext uri="{BB962C8B-B14F-4D97-AF65-F5344CB8AC3E}">
        <p14:creationId xmlns:p14="http://schemas.microsoft.com/office/powerpoint/2010/main" val="3175444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Damage Boundary Curve</a:t>
            </a:r>
          </a:p>
        </p:txBody>
      </p:sp>
      <p:sp>
        <p:nvSpPr>
          <p:cNvPr id="75779" name="Line 3"/>
          <p:cNvSpPr>
            <a:spLocks noChangeShapeType="1"/>
          </p:cNvSpPr>
          <p:nvPr/>
        </p:nvSpPr>
        <p:spPr bwMode="auto">
          <a:xfrm>
            <a:off x="1676400" y="21336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1676400" y="51816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2895600" y="2209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3581400" y="4191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5783" name="Freeform 7"/>
          <p:cNvSpPr>
            <a:spLocks/>
          </p:cNvSpPr>
          <p:nvPr/>
        </p:nvSpPr>
        <p:spPr bwMode="auto">
          <a:xfrm>
            <a:off x="2895600" y="3479800"/>
            <a:ext cx="749300" cy="773113"/>
          </a:xfrm>
          <a:custGeom>
            <a:avLst/>
            <a:gdLst>
              <a:gd name="T0" fmla="*/ 0 w 472"/>
              <a:gd name="T1" fmla="*/ 0 h 487"/>
              <a:gd name="T2" fmla="*/ 141128763 w 472"/>
              <a:gd name="T3" fmla="*/ 624999196 h 487"/>
              <a:gd name="T4" fmla="*/ 282257526 w 472"/>
              <a:gd name="T5" fmla="*/ 846773232 h 487"/>
              <a:gd name="T6" fmla="*/ 1189513839 w 472"/>
              <a:gd name="T7" fmla="*/ 1149192102 h 487"/>
              <a:gd name="T8" fmla="*/ 0 60000 65536"/>
              <a:gd name="T9" fmla="*/ 0 60000 65536"/>
              <a:gd name="T10" fmla="*/ 0 60000 65536"/>
              <a:gd name="T11" fmla="*/ 0 60000 65536"/>
              <a:gd name="T12" fmla="*/ 0 w 472"/>
              <a:gd name="T13" fmla="*/ 0 h 487"/>
              <a:gd name="T14" fmla="*/ 472 w 472"/>
              <a:gd name="T15" fmla="*/ 487 h 4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" h="487">
                <a:moveTo>
                  <a:pt x="0" y="0"/>
                </a:moveTo>
                <a:cubicBezTo>
                  <a:pt x="11" y="88"/>
                  <a:pt x="20" y="168"/>
                  <a:pt x="56" y="248"/>
                </a:cubicBezTo>
                <a:cubicBezTo>
                  <a:pt x="76" y="293"/>
                  <a:pt x="70" y="308"/>
                  <a:pt x="112" y="336"/>
                </a:cubicBezTo>
                <a:cubicBezTo>
                  <a:pt x="213" y="487"/>
                  <a:pt x="283" y="456"/>
                  <a:pt x="472" y="4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5784" name="WordArt 8"/>
          <p:cNvSpPr>
            <a:spLocks noChangeArrowheads="1" noChangeShapeType="1" noTextEdit="1"/>
          </p:cNvSpPr>
          <p:nvPr/>
        </p:nvSpPr>
        <p:spPr bwMode="auto">
          <a:xfrm rot="5400000">
            <a:off x="-47625" y="3324225"/>
            <a:ext cx="2514600" cy="285750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en-GB" sz="1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imes New Roman"/>
                <a:cs typeface="Times New Roman"/>
              </a:rPr>
              <a:t>Acceleration</a:t>
            </a:r>
          </a:p>
        </p:txBody>
      </p:sp>
      <p:sp>
        <p:nvSpPr>
          <p:cNvPr id="75785" name="Text Box 10"/>
          <p:cNvSpPr txBox="1">
            <a:spLocks noChangeArrowheads="1"/>
          </p:cNvSpPr>
          <p:nvPr/>
        </p:nvSpPr>
        <p:spPr bwMode="auto">
          <a:xfrm>
            <a:off x="3048000" y="53340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Velocity Change</a:t>
            </a:r>
          </a:p>
        </p:txBody>
      </p:sp>
      <p:sp>
        <p:nvSpPr>
          <p:cNvPr id="75786" name="Text Box 11"/>
          <p:cNvSpPr txBox="1">
            <a:spLocks noChangeArrowheads="1"/>
          </p:cNvSpPr>
          <p:nvPr/>
        </p:nvSpPr>
        <p:spPr bwMode="auto">
          <a:xfrm>
            <a:off x="1981200" y="243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</a:p>
        </p:txBody>
      </p:sp>
      <p:sp>
        <p:nvSpPr>
          <p:cNvPr id="75787" name="Text Box 12"/>
          <p:cNvSpPr txBox="1">
            <a:spLocks noChangeArrowheads="1"/>
          </p:cNvSpPr>
          <p:nvPr/>
        </p:nvSpPr>
        <p:spPr bwMode="auto">
          <a:xfrm>
            <a:off x="3276600" y="3429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B</a:t>
            </a:r>
          </a:p>
        </p:txBody>
      </p:sp>
      <p:sp>
        <p:nvSpPr>
          <p:cNvPr id="75788" name="Text Box 13"/>
          <p:cNvSpPr txBox="1">
            <a:spLocks noChangeArrowheads="1"/>
          </p:cNvSpPr>
          <p:nvPr/>
        </p:nvSpPr>
        <p:spPr bwMode="auto">
          <a:xfrm>
            <a:off x="5105400" y="4495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97975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Shock Reduction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800"/>
              <a:t>Change Environment</a:t>
            </a:r>
          </a:p>
          <a:p>
            <a:pPr lvl="1"/>
            <a:r>
              <a:rPr lang="en-GB" sz="2400"/>
              <a:t>Distribution Channel</a:t>
            </a:r>
          </a:p>
          <a:p>
            <a:pPr lvl="1"/>
            <a:r>
              <a:rPr lang="en-GB" sz="2400"/>
              <a:t>Training</a:t>
            </a:r>
          </a:p>
          <a:p>
            <a:r>
              <a:rPr lang="en-GB" sz="2800"/>
              <a:t>Change Package</a:t>
            </a:r>
          </a:p>
        </p:txBody>
      </p:sp>
      <p:pic>
        <p:nvPicPr>
          <p:cNvPr id="76804" name="Picture 5" descr="dishwash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16016" y="2035321"/>
            <a:ext cx="3277047" cy="3573318"/>
          </a:xfrm>
        </p:spPr>
      </p:pic>
    </p:spTree>
    <p:extLst>
      <p:ext uri="{BB962C8B-B14F-4D97-AF65-F5344CB8AC3E}">
        <p14:creationId xmlns:p14="http://schemas.microsoft.com/office/powerpoint/2010/main" val="3390062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Shock Reduction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Cushion Theory</a:t>
            </a:r>
          </a:p>
          <a:p>
            <a:r>
              <a:rPr lang="en-GB" dirty="0"/>
              <a:t>Product always lands on soft surface</a:t>
            </a:r>
          </a:p>
          <a:p>
            <a:pPr lvl="1"/>
            <a:r>
              <a:rPr lang="en-GB" dirty="0"/>
              <a:t>Increase impact time</a:t>
            </a:r>
          </a:p>
          <a:p>
            <a:pPr lvl="1"/>
            <a:r>
              <a:rPr lang="en-GB" dirty="0"/>
              <a:t>Reduce acceleration</a:t>
            </a:r>
          </a:p>
        </p:txBody>
      </p:sp>
    </p:spTree>
    <p:extLst>
      <p:ext uri="{BB962C8B-B14F-4D97-AF65-F5344CB8AC3E}">
        <p14:creationId xmlns:p14="http://schemas.microsoft.com/office/powerpoint/2010/main" val="3469943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Compress to zero thickness</a:t>
            </a:r>
          </a:p>
          <a:p>
            <a:r>
              <a:rPr lang="en-GB" dirty="0"/>
              <a:t>Constant accelerations throughout</a:t>
            </a:r>
          </a:p>
          <a:p>
            <a:r>
              <a:rPr lang="en-GB" dirty="0"/>
              <a:t>Resilient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Cushion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0850" y="6356350"/>
            <a:ext cx="1073150" cy="365125"/>
          </a:xfrm>
        </p:spPr>
        <p:txBody>
          <a:bodyPr/>
          <a:lstStyle/>
          <a:p>
            <a:fld id="{40AD601E-0DED-446F-AC3B-8484F01C3BFF}" type="slidenum">
              <a:rPr lang="en-GB" smtClean="0"/>
              <a:pPr/>
              <a:t>27</a:t>
            </a:fld>
            <a:endParaRPr lang="en-GB"/>
          </a:p>
        </p:txBody>
      </p:sp>
      <p:graphicFrame>
        <p:nvGraphicFramePr>
          <p:cNvPr id="10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83845309"/>
              </p:ext>
            </p:extLst>
          </p:nvPr>
        </p:nvGraphicFramePr>
        <p:xfrm>
          <a:off x="4648200" y="2209800"/>
          <a:ext cx="3810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2752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Cushion Design: Ideal Cushion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dirty="0"/>
              <a:t>		t = h/G</a:t>
            </a:r>
          </a:p>
          <a:p>
            <a:pPr lvl="1">
              <a:buFont typeface="Monotype Sorts" pitchFamily="2" charset="2"/>
              <a:buChar char=" "/>
            </a:pPr>
            <a:r>
              <a:rPr lang="en-GB" dirty="0"/>
              <a:t>t cushion thickness</a:t>
            </a:r>
          </a:p>
          <a:p>
            <a:pPr lvl="1">
              <a:buFont typeface="Monotype Sorts" pitchFamily="2" charset="2"/>
              <a:buChar char=" "/>
            </a:pPr>
            <a:r>
              <a:rPr lang="en-GB" dirty="0"/>
              <a:t>h drop height</a:t>
            </a:r>
          </a:p>
          <a:p>
            <a:pPr lvl="1">
              <a:buFont typeface="Monotype Sorts" pitchFamily="2" charset="2"/>
              <a:buChar char=" "/>
            </a:pPr>
            <a:r>
              <a:rPr lang="en-GB" dirty="0"/>
              <a:t>G product fragility (peak acceleration)</a:t>
            </a:r>
          </a:p>
        </p:txBody>
      </p:sp>
    </p:spTree>
    <p:extLst>
      <p:ext uri="{BB962C8B-B14F-4D97-AF65-F5344CB8AC3E}">
        <p14:creationId xmlns:p14="http://schemas.microsoft.com/office/powerpoint/2010/main" val="788414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Cushion Design: Cushion Factor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/>
              <a:t>		t = Ch/G</a:t>
            </a:r>
          </a:p>
          <a:p>
            <a:pPr lvl="1">
              <a:buFont typeface="Monotype Sorts" pitchFamily="2" charset="2"/>
              <a:buChar char=" "/>
            </a:pPr>
            <a:r>
              <a:rPr lang="en-GB"/>
              <a:t>t cushion thickness</a:t>
            </a:r>
          </a:p>
          <a:p>
            <a:pPr lvl="1">
              <a:buFont typeface="Monotype Sorts" pitchFamily="2" charset="2"/>
              <a:buChar char=" "/>
            </a:pPr>
            <a:r>
              <a:rPr lang="en-GB"/>
              <a:t>C cushion factor</a:t>
            </a:r>
          </a:p>
          <a:p>
            <a:pPr lvl="1">
              <a:buFont typeface="Monotype Sorts" pitchFamily="2" charset="2"/>
              <a:buChar char=" "/>
            </a:pPr>
            <a:r>
              <a:rPr lang="en-GB"/>
              <a:t>h drop height</a:t>
            </a:r>
          </a:p>
          <a:p>
            <a:pPr lvl="1">
              <a:buFont typeface="Monotype Sorts" pitchFamily="2" charset="2"/>
              <a:buChar char=" "/>
            </a:pPr>
            <a:r>
              <a:rPr lang="en-GB"/>
              <a:t>G product fragility (peak acceleration)</a:t>
            </a:r>
          </a:p>
        </p:txBody>
      </p:sp>
    </p:spTree>
    <p:extLst>
      <p:ext uri="{BB962C8B-B14F-4D97-AF65-F5344CB8AC3E}">
        <p14:creationId xmlns:p14="http://schemas.microsoft.com/office/powerpoint/2010/main" val="154706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44824"/>
            <a:ext cx="7772400" cy="3657600"/>
          </a:xfrm>
        </p:spPr>
        <p:txBody>
          <a:bodyPr/>
          <a:lstStyle/>
          <a:p>
            <a:r>
              <a:rPr lang="en-GB" dirty="0"/>
              <a:t>Measuring Shock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391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Cushion Factor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570693"/>
              </p:ext>
            </p:extLst>
          </p:nvPr>
        </p:nvGraphicFramePr>
        <p:xfrm>
          <a:off x="685800" y="2209800"/>
          <a:ext cx="7772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Material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Density Kg/m3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Cushion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Static stress</a:t>
                      </a:r>
                    </a:p>
                    <a:p>
                      <a:r>
                        <a:rPr lang="en-GB" dirty="0" err="1"/>
                        <a:t>KPa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Expanded polystyrene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Expanded Polyethylene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Expanded Polyethylene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Polyurethane Chip foam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Polyurethane Chip foam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748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Cushion Design </a:t>
            </a:r>
            <a:r>
              <a:rPr lang="en-GB" sz="1200"/>
              <a:t>(Cushion Curves)</a:t>
            </a:r>
            <a:endParaRPr lang="en-GB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Information Required</a:t>
            </a:r>
          </a:p>
          <a:p>
            <a:pPr lvl="1"/>
            <a:r>
              <a:rPr lang="en-GB"/>
              <a:t>Product size &amp; weight</a:t>
            </a:r>
          </a:p>
          <a:p>
            <a:pPr lvl="1"/>
            <a:r>
              <a:rPr lang="en-GB"/>
              <a:t>Product Fragility</a:t>
            </a:r>
          </a:p>
          <a:p>
            <a:pPr lvl="1"/>
            <a:r>
              <a:rPr lang="en-GB"/>
              <a:t>Anticipated drop height</a:t>
            </a:r>
          </a:p>
          <a:p>
            <a:pPr lvl="1"/>
            <a:r>
              <a:rPr lang="en-GB"/>
              <a:t>Products need for support</a:t>
            </a:r>
          </a:p>
        </p:txBody>
      </p:sp>
    </p:spTree>
    <p:extLst>
      <p:ext uri="{BB962C8B-B14F-4D97-AF65-F5344CB8AC3E}">
        <p14:creationId xmlns:p14="http://schemas.microsoft.com/office/powerpoint/2010/main" val="1383400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Dynamic Cushion Curves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447800" y="48768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447800" y="44196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4495800" y="48768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3733800" y="4876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2971800" y="48768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2209800" y="48768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1447800" y="25908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1447800" y="30480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1447800" y="35052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1447800" y="39624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2209800" y="44196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2971800" y="44196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3733800" y="44196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4495800" y="44196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2209800" y="39624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2971800" y="39624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3733800" y="39624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16" name="Rectangle 20"/>
          <p:cNvSpPr>
            <a:spLocks noChangeArrowheads="1"/>
          </p:cNvSpPr>
          <p:nvPr/>
        </p:nvSpPr>
        <p:spPr bwMode="auto">
          <a:xfrm>
            <a:off x="4572000" y="39624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17" name="Rectangle 21"/>
          <p:cNvSpPr>
            <a:spLocks noChangeArrowheads="1"/>
          </p:cNvSpPr>
          <p:nvPr/>
        </p:nvSpPr>
        <p:spPr bwMode="auto">
          <a:xfrm>
            <a:off x="2209800" y="35052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18" name="Rectangle 22"/>
          <p:cNvSpPr>
            <a:spLocks noChangeArrowheads="1"/>
          </p:cNvSpPr>
          <p:nvPr/>
        </p:nvSpPr>
        <p:spPr bwMode="auto">
          <a:xfrm>
            <a:off x="2971800" y="35052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19" name="Rectangle 23"/>
          <p:cNvSpPr>
            <a:spLocks noChangeArrowheads="1"/>
          </p:cNvSpPr>
          <p:nvPr/>
        </p:nvSpPr>
        <p:spPr bwMode="auto">
          <a:xfrm>
            <a:off x="3733800" y="35052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20" name="Rectangle 24"/>
          <p:cNvSpPr>
            <a:spLocks noChangeArrowheads="1"/>
          </p:cNvSpPr>
          <p:nvPr/>
        </p:nvSpPr>
        <p:spPr bwMode="auto">
          <a:xfrm>
            <a:off x="2209800" y="30480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21" name="Rectangle 25"/>
          <p:cNvSpPr>
            <a:spLocks noChangeArrowheads="1"/>
          </p:cNvSpPr>
          <p:nvPr/>
        </p:nvSpPr>
        <p:spPr bwMode="auto">
          <a:xfrm>
            <a:off x="2971800" y="30480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22" name="Rectangle 26"/>
          <p:cNvSpPr>
            <a:spLocks noChangeArrowheads="1"/>
          </p:cNvSpPr>
          <p:nvPr/>
        </p:nvSpPr>
        <p:spPr bwMode="auto">
          <a:xfrm>
            <a:off x="5257800" y="48768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/>
              <a:t>150 mm</a:t>
            </a:r>
            <a:endParaRPr lang="en-GB"/>
          </a:p>
        </p:txBody>
      </p:sp>
      <p:sp>
        <p:nvSpPr>
          <p:cNvPr id="80923" name="Rectangle 27"/>
          <p:cNvSpPr>
            <a:spLocks noChangeArrowheads="1"/>
          </p:cNvSpPr>
          <p:nvPr/>
        </p:nvSpPr>
        <p:spPr bwMode="auto">
          <a:xfrm>
            <a:off x="5257800" y="44196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24" name="Rectangle 28"/>
          <p:cNvSpPr>
            <a:spLocks noChangeArrowheads="1"/>
          </p:cNvSpPr>
          <p:nvPr/>
        </p:nvSpPr>
        <p:spPr bwMode="auto">
          <a:xfrm>
            <a:off x="5257800" y="39624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/>
              <a:t>100 mm</a:t>
            </a:r>
            <a:endParaRPr lang="en-GB"/>
          </a:p>
        </p:txBody>
      </p:sp>
      <p:sp>
        <p:nvSpPr>
          <p:cNvPr id="80925" name="Rectangle 29"/>
          <p:cNvSpPr>
            <a:spLocks noChangeArrowheads="1"/>
          </p:cNvSpPr>
          <p:nvPr/>
        </p:nvSpPr>
        <p:spPr bwMode="auto">
          <a:xfrm>
            <a:off x="2209800" y="25908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26" name="Rectangle 30"/>
          <p:cNvSpPr>
            <a:spLocks noChangeArrowheads="1"/>
          </p:cNvSpPr>
          <p:nvPr/>
        </p:nvSpPr>
        <p:spPr bwMode="auto">
          <a:xfrm>
            <a:off x="2971800" y="25908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/>
              <a:t>25 mm</a:t>
            </a:r>
            <a:endParaRPr lang="en-GB"/>
          </a:p>
        </p:txBody>
      </p:sp>
      <p:sp>
        <p:nvSpPr>
          <p:cNvPr id="80927" name="Rectangle 31"/>
          <p:cNvSpPr>
            <a:spLocks noChangeArrowheads="1"/>
          </p:cNvSpPr>
          <p:nvPr/>
        </p:nvSpPr>
        <p:spPr bwMode="auto">
          <a:xfrm>
            <a:off x="4495800" y="30480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28" name="Rectangle 32"/>
          <p:cNvSpPr>
            <a:spLocks noChangeArrowheads="1"/>
          </p:cNvSpPr>
          <p:nvPr/>
        </p:nvSpPr>
        <p:spPr bwMode="auto">
          <a:xfrm>
            <a:off x="5257800" y="35052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29" name="Rectangle 33"/>
          <p:cNvSpPr>
            <a:spLocks noChangeArrowheads="1"/>
          </p:cNvSpPr>
          <p:nvPr/>
        </p:nvSpPr>
        <p:spPr bwMode="auto">
          <a:xfrm>
            <a:off x="5257800" y="30480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30" name="Rectangle 34"/>
          <p:cNvSpPr>
            <a:spLocks noChangeArrowheads="1"/>
          </p:cNvSpPr>
          <p:nvPr/>
        </p:nvSpPr>
        <p:spPr bwMode="auto">
          <a:xfrm>
            <a:off x="3733800" y="25908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31" name="Rectangle 35"/>
          <p:cNvSpPr>
            <a:spLocks noChangeArrowheads="1"/>
          </p:cNvSpPr>
          <p:nvPr/>
        </p:nvSpPr>
        <p:spPr bwMode="auto">
          <a:xfrm>
            <a:off x="4495800" y="25908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32" name="Rectangle 36"/>
          <p:cNvSpPr>
            <a:spLocks noChangeArrowheads="1"/>
          </p:cNvSpPr>
          <p:nvPr/>
        </p:nvSpPr>
        <p:spPr bwMode="auto">
          <a:xfrm>
            <a:off x="5257800" y="2590800"/>
            <a:ext cx="762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33" name="Freeform 37"/>
          <p:cNvSpPr>
            <a:spLocks/>
          </p:cNvSpPr>
          <p:nvPr/>
        </p:nvSpPr>
        <p:spPr bwMode="auto">
          <a:xfrm>
            <a:off x="2095500" y="2895600"/>
            <a:ext cx="1028700" cy="431800"/>
          </a:xfrm>
          <a:custGeom>
            <a:avLst/>
            <a:gdLst>
              <a:gd name="T0" fmla="*/ 60483752 w 648"/>
              <a:gd name="T1" fmla="*/ 0 h 272"/>
              <a:gd name="T2" fmla="*/ 60483752 w 648"/>
              <a:gd name="T3" fmla="*/ 241934991 h 272"/>
              <a:gd name="T4" fmla="*/ 423386289 w 648"/>
              <a:gd name="T5" fmla="*/ 604837427 h 272"/>
              <a:gd name="T6" fmla="*/ 1028223759 w 648"/>
              <a:gd name="T7" fmla="*/ 604837427 h 272"/>
              <a:gd name="T8" fmla="*/ 1633061032 w 648"/>
              <a:gd name="T9" fmla="*/ 120967495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8"/>
              <a:gd name="T16" fmla="*/ 0 h 272"/>
              <a:gd name="T17" fmla="*/ 648 w 648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8" h="272">
                <a:moveTo>
                  <a:pt x="24" y="0"/>
                </a:moveTo>
                <a:cubicBezTo>
                  <a:pt x="12" y="28"/>
                  <a:pt x="0" y="56"/>
                  <a:pt x="24" y="96"/>
                </a:cubicBezTo>
                <a:cubicBezTo>
                  <a:pt x="48" y="136"/>
                  <a:pt x="104" y="216"/>
                  <a:pt x="168" y="240"/>
                </a:cubicBezTo>
                <a:cubicBezTo>
                  <a:pt x="232" y="264"/>
                  <a:pt x="328" y="272"/>
                  <a:pt x="408" y="240"/>
                </a:cubicBezTo>
                <a:cubicBezTo>
                  <a:pt x="488" y="208"/>
                  <a:pt x="616" y="56"/>
                  <a:pt x="648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34" name="Freeform 38"/>
          <p:cNvSpPr>
            <a:spLocks/>
          </p:cNvSpPr>
          <p:nvPr/>
        </p:nvSpPr>
        <p:spPr bwMode="auto">
          <a:xfrm>
            <a:off x="1981200" y="3048000"/>
            <a:ext cx="2286000" cy="863600"/>
          </a:xfrm>
          <a:custGeom>
            <a:avLst/>
            <a:gdLst>
              <a:gd name="T0" fmla="*/ 0 w 1440"/>
              <a:gd name="T1" fmla="*/ 0 h 544"/>
              <a:gd name="T2" fmla="*/ 241935017 w 1440"/>
              <a:gd name="T3" fmla="*/ 846772517 h 544"/>
              <a:gd name="T4" fmla="*/ 967740069 w 1440"/>
              <a:gd name="T5" fmla="*/ 1330642300 h 544"/>
              <a:gd name="T6" fmla="*/ 2147483647 w 1440"/>
              <a:gd name="T7" fmla="*/ 1088707408 h 544"/>
              <a:gd name="T8" fmla="*/ 2147483647 w 1440"/>
              <a:gd name="T9" fmla="*/ 120967495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"/>
              <a:gd name="T16" fmla="*/ 0 h 544"/>
              <a:gd name="T17" fmla="*/ 1440 w 1440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" h="544">
                <a:moveTo>
                  <a:pt x="0" y="0"/>
                </a:moveTo>
                <a:cubicBezTo>
                  <a:pt x="16" y="124"/>
                  <a:pt x="32" y="248"/>
                  <a:pt x="96" y="336"/>
                </a:cubicBezTo>
                <a:cubicBezTo>
                  <a:pt x="160" y="424"/>
                  <a:pt x="256" y="512"/>
                  <a:pt x="384" y="528"/>
                </a:cubicBezTo>
                <a:cubicBezTo>
                  <a:pt x="512" y="544"/>
                  <a:pt x="688" y="512"/>
                  <a:pt x="864" y="432"/>
                </a:cubicBezTo>
                <a:cubicBezTo>
                  <a:pt x="1040" y="352"/>
                  <a:pt x="1240" y="200"/>
                  <a:pt x="144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35" name="Freeform 39"/>
          <p:cNvSpPr>
            <a:spLocks/>
          </p:cNvSpPr>
          <p:nvPr/>
        </p:nvSpPr>
        <p:spPr bwMode="auto">
          <a:xfrm>
            <a:off x="1752600" y="3048000"/>
            <a:ext cx="3200400" cy="1130300"/>
          </a:xfrm>
          <a:custGeom>
            <a:avLst/>
            <a:gdLst>
              <a:gd name="T0" fmla="*/ 0 w 2016"/>
              <a:gd name="T1" fmla="*/ 0 h 712"/>
              <a:gd name="T2" fmla="*/ 241935041 w 2016"/>
              <a:gd name="T3" fmla="*/ 1088707524 h 712"/>
              <a:gd name="T4" fmla="*/ 967740162 w 2016"/>
              <a:gd name="T5" fmla="*/ 1693545213 h 712"/>
              <a:gd name="T6" fmla="*/ 2147483647 w 2016"/>
              <a:gd name="T7" fmla="*/ 1693545213 h 712"/>
              <a:gd name="T8" fmla="*/ 2147483647 w 2016"/>
              <a:gd name="T9" fmla="*/ 1451609899 h 712"/>
              <a:gd name="T10" fmla="*/ 2147483647 w 2016"/>
              <a:gd name="T11" fmla="*/ 967740065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16"/>
              <a:gd name="T19" fmla="*/ 0 h 712"/>
              <a:gd name="T20" fmla="*/ 2016 w 2016"/>
              <a:gd name="T21" fmla="*/ 712 h 7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16" h="712">
                <a:moveTo>
                  <a:pt x="0" y="0"/>
                </a:moveTo>
                <a:cubicBezTo>
                  <a:pt x="16" y="160"/>
                  <a:pt x="32" y="320"/>
                  <a:pt x="96" y="432"/>
                </a:cubicBezTo>
                <a:cubicBezTo>
                  <a:pt x="160" y="544"/>
                  <a:pt x="240" y="632"/>
                  <a:pt x="384" y="672"/>
                </a:cubicBezTo>
                <a:cubicBezTo>
                  <a:pt x="528" y="712"/>
                  <a:pt x="760" y="688"/>
                  <a:pt x="960" y="672"/>
                </a:cubicBezTo>
                <a:cubicBezTo>
                  <a:pt x="1160" y="656"/>
                  <a:pt x="1408" y="624"/>
                  <a:pt x="1584" y="576"/>
                </a:cubicBezTo>
                <a:cubicBezTo>
                  <a:pt x="1760" y="528"/>
                  <a:pt x="1888" y="456"/>
                  <a:pt x="2016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36" name="Freeform 40"/>
          <p:cNvSpPr>
            <a:spLocks/>
          </p:cNvSpPr>
          <p:nvPr/>
        </p:nvSpPr>
        <p:spPr bwMode="auto">
          <a:xfrm>
            <a:off x="1651000" y="3124200"/>
            <a:ext cx="3683000" cy="1612900"/>
          </a:xfrm>
          <a:custGeom>
            <a:avLst/>
            <a:gdLst>
              <a:gd name="T0" fmla="*/ 40322495 w 2320"/>
              <a:gd name="T1" fmla="*/ 0 h 1016"/>
              <a:gd name="T2" fmla="*/ 161289982 w 2320"/>
              <a:gd name="T3" fmla="*/ 1088707635 h 1016"/>
              <a:gd name="T4" fmla="*/ 1008062473 w 2320"/>
              <a:gd name="T5" fmla="*/ 2056447800 h 1016"/>
              <a:gd name="T6" fmla="*/ 2147483647 w 2320"/>
              <a:gd name="T7" fmla="*/ 2147483647 h 1016"/>
              <a:gd name="T8" fmla="*/ 2147483647 w 2320"/>
              <a:gd name="T9" fmla="*/ 1935480329 h 10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20"/>
              <a:gd name="T16" fmla="*/ 0 h 1016"/>
              <a:gd name="T17" fmla="*/ 2320 w 2320"/>
              <a:gd name="T18" fmla="*/ 1016 h 10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20" h="1016">
                <a:moveTo>
                  <a:pt x="16" y="0"/>
                </a:moveTo>
                <a:cubicBezTo>
                  <a:pt x="8" y="148"/>
                  <a:pt x="0" y="296"/>
                  <a:pt x="64" y="432"/>
                </a:cubicBezTo>
                <a:cubicBezTo>
                  <a:pt x="128" y="568"/>
                  <a:pt x="136" y="720"/>
                  <a:pt x="400" y="816"/>
                </a:cubicBezTo>
                <a:cubicBezTo>
                  <a:pt x="664" y="912"/>
                  <a:pt x="1328" y="1016"/>
                  <a:pt x="1648" y="1008"/>
                </a:cubicBezTo>
                <a:cubicBezTo>
                  <a:pt x="1968" y="1000"/>
                  <a:pt x="2144" y="884"/>
                  <a:pt x="2320" y="7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37" name="Freeform 41"/>
          <p:cNvSpPr>
            <a:spLocks/>
          </p:cNvSpPr>
          <p:nvPr/>
        </p:nvSpPr>
        <p:spPr bwMode="auto">
          <a:xfrm>
            <a:off x="1587500" y="3048000"/>
            <a:ext cx="3670300" cy="2159000"/>
          </a:xfrm>
          <a:custGeom>
            <a:avLst/>
            <a:gdLst>
              <a:gd name="T0" fmla="*/ 20161248 w 2312"/>
              <a:gd name="T1" fmla="*/ 0 h 1360"/>
              <a:gd name="T2" fmla="*/ 141128740 w 2312"/>
              <a:gd name="T3" fmla="*/ 1693545186 h 1360"/>
              <a:gd name="T4" fmla="*/ 866933781 w 2312"/>
              <a:gd name="T5" fmla="*/ 2147483647 h 1360"/>
              <a:gd name="T6" fmla="*/ 1834673769 w 2312"/>
              <a:gd name="T7" fmla="*/ 2147483647 h 1360"/>
              <a:gd name="T8" fmla="*/ 2147483647 w 2312"/>
              <a:gd name="T9" fmla="*/ 2147483647 h 1360"/>
              <a:gd name="T10" fmla="*/ 2147483647 w 2312"/>
              <a:gd name="T11" fmla="*/ 2147483647 h 13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12"/>
              <a:gd name="T19" fmla="*/ 0 h 1360"/>
              <a:gd name="T20" fmla="*/ 2312 w 2312"/>
              <a:gd name="T21" fmla="*/ 1360 h 13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12" h="1360">
                <a:moveTo>
                  <a:pt x="8" y="0"/>
                </a:moveTo>
                <a:cubicBezTo>
                  <a:pt x="4" y="244"/>
                  <a:pt x="0" y="488"/>
                  <a:pt x="56" y="672"/>
                </a:cubicBezTo>
                <a:cubicBezTo>
                  <a:pt x="112" y="856"/>
                  <a:pt x="232" y="1008"/>
                  <a:pt x="344" y="1104"/>
                </a:cubicBezTo>
                <a:cubicBezTo>
                  <a:pt x="456" y="1200"/>
                  <a:pt x="496" y="1208"/>
                  <a:pt x="728" y="1248"/>
                </a:cubicBezTo>
                <a:cubicBezTo>
                  <a:pt x="960" y="1288"/>
                  <a:pt x="1472" y="1328"/>
                  <a:pt x="1736" y="1344"/>
                </a:cubicBezTo>
                <a:cubicBezTo>
                  <a:pt x="2000" y="1360"/>
                  <a:pt x="2156" y="1352"/>
                  <a:pt x="2312" y="13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0938" name="Text Box 42"/>
          <p:cNvSpPr txBox="1">
            <a:spLocks noChangeArrowheads="1"/>
          </p:cNvSpPr>
          <p:nvPr/>
        </p:nvSpPr>
        <p:spPr bwMode="auto">
          <a:xfrm>
            <a:off x="2574925" y="5451475"/>
            <a:ext cx="168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Static Stress</a:t>
            </a:r>
          </a:p>
        </p:txBody>
      </p:sp>
      <p:sp>
        <p:nvSpPr>
          <p:cNvPr id="80939" name="Text Box 43"/>
          <p:cNvSpPr txBox="1">
            <a:spLocks noChangeArrowheads="1"/>
          </p:cNvSpPr>
          <p:nvPr/>
        </p:nvSpPr>
        <p:spPr bwMode="auto">
          <a:xfrm>
            <a:off x="827088" y="3013075"/>
            <a:ext cx="549275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en-GB"/>
              <a:t>Acceleration</a:t>
            </a:r>
          </a:p>
        </p:txBody>
      </p:sp>
      <p:sp>
        <p:nvSpPr>
          <p:cNvPr id="80940" name="Text Box 44"/>
          <p:cNvSpPr txBox="1">
            <a:spLocks noChangeArrowheads="1"/>
          </p:cNvSpPr>
          <p:nvPr/>
        </p:nvSpPr>
        <p:spPr bwMode="auto">
          <a:xfrm>
            <a:off x="4327525" y="2784475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50 mm</a:t>
            </a:r>
            <a:endParaRPr lang="en-GB"/>
          </a:p>
        </p:txBody>
      </p:sp>
      <p:sp>
        <p:nvSpPr>
          <p:cNvPr id="80941" name="Text Box 45"/>
          <p:cNvSpPr txBox="1">
            <a:spLocks noChangeArrowheads="1"/>
          </p:cNvSpPr>
          <p:nvPr/>
        </p:nvSpPr>
        <p:spPr bwMode="auto">
          <a:xfrm>
            <a:off x="4937125" y="3317875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75 mm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761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Cushion Types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Loose Fill</a:t>
            </a:r>
          </a:p>
          <a:p>
            <a:r>
              <a:rPr lang="en-GB"/>
              <a:t>Moulded</a:t>
            </a:r>
          </a:p>
          <a:p>
            <a:r>
              <a:rPr lang="en-GB"/>
              <a:t>Foam in place</a:t>
            </a:r>
          </a:p>
          <a:p>
            <a:r>
              <a:rPr lang="en-GB"/>
              <a:t>Suspension</a:t>
            </a:r>
          </a:p>
          <a:p>
            <a:r>
              <a:rPr lang="en-GB"/>
              <a:t>Blister/Pillow</a:t>
            </a:r>
          </a:p>
        </p:txBody>
      </p:sp>
    </p:spTree>
    <p:extLst>
      <p:ext uri="{BB962C8B-B14F-4D97-AF65-F5344CB8AC3E}">
        <p14:creationId xmlns:p14="http://schemas.microsoft.com/office/powerpoint/2010/main" val="2897677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Cushion Materials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Paper and board</a:t>
            </a:r>
          </a:p>
          <a:p>
            <a:r>
              <a:rPr lang="en-GB"/>
              <a:t>Starch based materials</a:t>
            </a:r>
          </a:p>
          <a:p>
            <a:r>
              <a:rPr lang="en-GB"/>
              <a:t>Polymers</a:t>
            </a:r>
          </a:p>
          <a:p>
            <a:r>
              <a:rPr lang="en-GB"/>
              <a:t>Air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697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Predicting shock potential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Drop height frequency</a:t>
            </a:r>
          </a:p>
          <a:p>
            <a:r>
              <a:rPr lang="en-GB"/>
              <a:t>Pack size</a:t>
            </a:r>
          </a:p>
          <a:p>
            <a:r>
              <a:rPr lang="en-GB"/>
              <a:t>Pack weight</a:t>
            </a:r>
          </a:p>
          <a:p>
            <a:r>
              <a:rPr lang="en-GB"/>
              <a:t>Handles</a:t>
            </a:r>
          </a:p>
          <a:p>
            <a:r>
              <a:rPr lang="en-GB"/>
              <a:t>Pack orientation</a:t>
            </a:r>
          </a:p>
          <a:p>
            <a:r>
              <a:rPr lang="en-GB"/>
              <a:t>Labelling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71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 Shock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>
                <a:hlinkClick r:id="rId2"/>
              </a:rPr>
              <a:t>https://www.youtube.com/watch?v=YcdOqaZmBn4</a:t>
            </a:r>
            <a:endParaRPr lang="en-GB" sz="1600" dirty="0"/>
          </a:p>
          <a:p>
            <a:r>
              <a:rPr lang="en-GB" dirty="0"/>
              <a:t>Impact velocity </a:t>
            </a:r>
          </a:p>
          <a:p>
            <a:r>
              <a:rPr lang="en-GB" dirty="0"/>
              <a:t>Rebound velocity </a:t>
            </a:r>
          </a:p>
          <a:p>
            <a:r>
              <a:rPr lang="en-GB" dirty="0"/>
              <a:t>Velocity change</a:t>
            </a:r>
          </a:p>
          <a:p>
            <a:r>
              <a:rPr lang="en-GB" dirty="0"/>
              <a:t>Time</a:t>
            </a:r>
          </a:p>
          <a:p>
            <a:r>
              <a:rPr lang="en-GB" sz="1600" dirty="0">
                <a:hlinkClick r:id="rId3"/>
              </a:rPr>
              <a:t>https://www.youtube.com/watch?v=ZHPK5vvtnf4</a:t>
            </a:r>
            <a:endParaRPr lang="en-GB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45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Accelerometer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968" y="2209800"/>
            <a:ext cx="6578063" cy="3657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9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Accelerometers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Directional </a:t>
            </a:r>
          </a:p>
          <a:p>
            <a:r>
              <a:rPr lang="en-GB" dirty="0"/>
              <a:t>Small mass</a:t>
            </a:r>
          </a:p>
          <a:p>
            <a:r>
              <a:rPr lang="en-GB" dirty="0"/>
              <a:t>High frequency</a:t>
            </a:r>
          </a:p>
          <a:p>
            <a:r>
              <a:rPr lang="en-GB" dirty="0"/>
              <a:t>Good connectivity</a:t>
            </a:r>
          </a:p>
          <a:p>
            <a:r>
              <a:rPr lang="en-GB" dirty="0"/>
              <a:t>Impacted by trailing leads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36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Shock Pulse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068862"/>
              </p:ext>
            </p:extLst>
          </p:nvPr>
        </p:nvGraphicFramePr>
        <p:xfrm>
          <a:off x="827584" y="2057400"/>
          <a:ext cx="7416824" cy="353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308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Shock Pulse Breakdown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334654"/>
              </p:ext>
            </p:extLst>
          </p:nvPr>
        </p:nvGraphicFramePr>
        <p:xfrm>
          <a:off x="685800" y="2209800"/>
          <a:ext cx="7772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361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601E-0DED-446F-AC3B-8484F01C3BFF}" type="slidenum">
              <a:rPr lang="en-GB" smtClean="0"/>
              <a:pPr/>
              <a:t>9</a:t>
            </a:fld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722798"/>
              </p:ext>
            </p:extLst>
          </p:nvPr>
        </p:nvGraphicFramePr>
        <p:xfrm>
          <a:off x="685800" y="2209800"/>
          <a:ext cx="7772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87174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4198</TotalTime>
  <Words>564</Words>
  <Application>Microsoft Office PowerPoint</Application>
  <PresentationFormat>On-screen Show (4:3)</PresentationFormat>
  <Paragraphs>222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Monotype Sorts</vt:lpstr>
      <vt:lpstr>Times New Roman</vt:lpstr>
      <vt:lpstr>Default Design</vt:lpstr>
      <vt:lpstr>Custom Design</vt:lpstr>
      <vt:lpstr>Mechanical Shock</vt:lpstr>
      <vt:lpstr>Shock</vt:lpstr>
      <vt:lpstr>Shock</vt:lpstr>
      <vt:lpstr>Measuring Shock</vt:lpstr>
      <vt:lpstr>Accelerometer</vt:lpstr>
      <vt:lpstr>Accelerometers</vt:lpstr>
      <vt:lpstr>Shock Pulse</vt:lpstr>
      <vt:lpstr>Shock Pulse Breakdown</vt:lpstr>
      <vt:lpstr>Filtering </vt:lpstr>
      <vt:lpstr>Shock Pulse Analysis</vt:lpstr>
      <vt:lpstr>Coefficient of restitution </vt:lpstr>
      <vt:lpstr>Impact and rebound </vt:lpstr>
      <vt:lpstr>Estimating Drop Height</vt:lpstr>
      <vt:lpstr>Estimating Drop Height </vt:lpstr>
      <vt:lpstr>Shock Intensity </vt:lpstr>
      <vt:lpstr>Shock Measurement -Drop Height-</vt:lpstr>
      <vt:lpstr>Shock Measurement -Acceleration-</vt:lpstr>
      <vt:lpstr>Shock Pulse</vt:lpstr>
      <vt:lpstr>Shock Pulse</vt:lpstr>
      <vt:lpstr>Typical Fragility</vt:lpstr>
      <vt:lpstr>Fragility Modification</vt:lpstr>
      <vt:lpstr>PowerPoint Presentation</vt:lpstr>
      <vt:lpstr>Shock Measurement</vt:lpstr>
      <vt:lpstr>Damage Boundary Curve</vt:lpstr>
      <vt:lpstr>Shock Reduction</vt:lpstr>
      <vt:lpstr>Shock Reduction</vt:lpstr>
      <vt:lpstr>Ideal Cushion</vt:lpstr>
      <vt:lpstr>Cushion Design: Ideal Cushion</vt:lpstr>
      <vt:lpstr>Cushion Design: Cushion Factor</vt:lpstr>
      <vt:lpstr>Cushion Factor</vt:lpstr>
      <vt:lpstr>Cushion Design (Cushion Curves)</vt:lpstr>
      <vt:lpstr>Dynamic Cushion Curves</vt:lpstr>
      <vt:lpstr>Cushion Types</vt:lpstr>
      <vt:lpstr>Cushion Materials</vt:lpstr>
      <vt:lpstr>Predicting shock potential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 Duffy</dc:creator>
  <cp:lastModifiedBy>tony duffy</cp:lastModifiedBy>
  <cp:revision>140</cp:revision>
  <cp:lastPrinted>2020-01-21T20:52:12Z</cp:lastPrinted>
  <dcterms:created xsi:type="dcterms:W3CDTF">1996-09-30T18:28:10Z</dcterms:created>
  <dcterms:modified xsi:type="dcterms:W3CDTF">2023-10-12T13:56:58Z</dcterms:modified>
</cp:coreProperties>
</file>