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9" r:id="rId2"/>
    <p:sldId id="260" r:id="rId3"/>
    <p:sldId id="257" r:id="rId4"/>
    <p:sldId id="256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9" r:id="rId15"/>
    <p:sldId id="272" r:id="rId16"/>
    <p:sldId id="273" r:id="rId17"/>
    <p:sldId id="268" r:id="rId18"/>
    <p:sldId id="274" r:id="rId19"/>
    <p:sldId id="275" r:id="rId20"/>
    <p:sldId id="277" r:id="rId21"/>
    <p:sldId id="278" r:id="rId22"/>
    <p:sldId id="279" r:id="rId23"/>
    <p:sldId id="280" r:id="rId24"/>
    <p:sldId id="27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63860" autoAdjust="0"/>
  </p:normalViewPr>
  <p:slideViewPr>
    <p:cSldViewPr snapToGrid="0">
      <p:cViewPr varScale="1">
        <p:scale>
          <a:sx n="73" d="100"/>
          <a:sy n="73" d="100"/>
        </p:scale>
        <p:origin x="20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pPr>
            <a:r>
              <a:rPr lang="hu-HU"/>
              <a:t>Miért kell nekünk a virtualizáció?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defRPr>
          </a:pPr>
          <a:endParaRPr lang="hu-HU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Kihasználtság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Munka1!$A$2:$A$3</c:f>
              <c:strCache>
                <c:ptCount val="2"/>
                <c:pt idx="0">
                  <c:v>Szerver 1</c:v>
                </c:pt>
                <c:pt idx="1">
                  <c:v>Szerver 1</c:v>
                </c:pt>
              </c:strCache>
            </c:strRef>
          </c:cat>
          <c:val>
            <c:numRef>
              <c:f>Munka1!$B$2:$B$3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6D-4BD6-8353-C3D4798B1771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Felesleg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Munka1!$A$2:$A$3</c:f>
              <c:strCache>
                <c:ptCount val="2"/>
                <c:pt idx="0">
                  <c:v>Szerver 1</c:v>
                </c:pt>
                <c:pt idx="1">
                  <c:v>Szerver 1</c:v>
                </c:pt>
              </c:strCache>
            </c:strRef>
          </c:cat>
          <c:val>
            <c:numRef>
              <c:f>Munka1!$C$2:$C$3</c:f>
              <c:numCache>
                <c:formatCode>General</c:formatCode>
                <c:ptCount val="2"/>
                <c:pt idx="0">
                  <c:v>4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6D-4BD6-8353-C3D4798B17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42571936"/>
        <c:axId val="249639904"/>
      </c:barChart>
      <c:catAx>
        <c:axId val="242571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pPr>
            <a:endParaRPr lang="hu-HU"/>
          </a:p>
        </c:txPr>
        <c:crossAx val="249639904"/>
        <c:crosses val="autoZero"/>
        <c:auto val="1"/>
        <c:lblAlgn val="ctr"/>
        <c:lblOffset val="100"/>
        <c:noMultiLvlLbl val="0"/>
      </c:catAx>
      <c:valAx>
        <c:axId val="249639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pPr>
            <a:endParaRPr lang="hu-HU"/>
          </a:p>
        </c:txPr>
        <c:crossAx val="242571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Roboto" panose="02000000000000000000" pitchFamily="2" charset="0"/>
          <a:ea typeface="Roboto" panose="02000000000000000000" pitchFamily="2" charset="0"/>
        </a:defRPr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C54B4-054E-4975-9309-D917B86C4480}" type="datetimeFigureOut">
              <a:rPr lang="hu-HU" smtClean="0"/>
              <a:t>2022. 06. 07.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41A84-E362-4E6D-8FD1-A3040CF3EE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2263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Dockerfile: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hu-HU" dirty="0"/>
              <a:t>Fontos a fájlnév</a:t>
            </a:r>
          </a:p>
          <a:p>
            <a:pPr marL="171450" indent="-171450">
              <a:buFontTx/>
              <a:buChar char="-"/>
            </a:pPr>
            <a:r>
              <a:rPr lang="hu-HU" dirty="0"/>
              <a:t>Hivatalos </a:t>
            </a:r>
            <a:r>
              <a:rPr lang="hu-HU" dirty="0" err="1"/>
              <a:t>reference</a:t>
            </a:r>
            <a:endParaRPr lang="hu-HU" dirty="0"/>
          </a:p>
          <a:p>
            <a:pPr marL="171450" indent="-171450">
              <a:buFontTx/>
              <a:buChar char="-"/>
            </a:pPr>
            <a:r>
              <a:rPr lang="hu-HU" dirty="0" err="1"/>
              <a:t>Demózás</a:t>
            </a:r>
            <a:r>
              <a:rPr lang="hu-HU" dirty="0"/>
              <a:t> (my-server.jar) és </a:t>
            </a:r>
            <a:r>
              <a:rPr lang="hu-HU" dirty="0" err="1"/>
              <a:t>szintax</a:t>
            </a:r>
            <a:r>
              <a:rPr lang="hu-HU" dirty="0"/>
              <a:t> </a:t>
            </a:r>
            <a:r>
              <a:rPr lang="hu-HU" dirty="0" err="1"/>
              <a:t>végigbeszélése</a:t>
            </a:r>
            <a:endParaRPr lang="hu-HU" dirty="0"/>
          </a:p>
          <a:p>
            <a:pPr marL="171450" indent="-171450">
              <a:buFontTx/>
              <a:buChar char="-"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41A84-E362-4E6D-8FD1-A3040CF3EE84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7770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Repó</a:t>
            </a:r>
            <a:r>
              <a:rPr lang="hu-HU" dirty="0"/>
              <a:t> alapján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41A84-E362-4E6D-8FD1-A3040CF3EE84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6533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Repó</a:t>
            </a:r>
            <a:r>
              <a:rPr lang="hu-HU" dirty="0"/>
              <a:t> alapján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41A84-E362-4E6D-8FD1-A3040CF3EE84}" type="slidenum">
              <a:rPr lang="hu-HU" smtClean="0"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4699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hu-HU" dirty="0"/>
              <a:t>Best </a:t>
            </a:r>
            <a:r>
              <a:rPr lang="hu-HU" dirty="0" err="1"/>
              <a:t>practices</a:t>
            </a:r>
            <a:r>
              <a:rPr lang="hu-HU"/>
              <a:t>:</a:t>
            </a:r>
            <a:endParaRPr lang="hu-HU" dirty="0"/>
          </a:p>
          <a:p>
            <a:pPr marL="0" indent="0">
              <a:buFontTx/>
              <a:buNone/>
            </a:pPr>
            <a:r>
              <a:rPr lang="hu-HU" dirty="0"/>
              <a:t>- A </a:t>
            </a:r>
            <a:r>
              <a:rPr lang="hu-HU" dirty="0" err="1"/>
              <a:t>layerek</a:t>
            </a:r>
            <a:r>
              <a:rPr lang="hu-HU" dirty="0"/>
              <a:t> kihangsúlyozása, a ritkán változó elemek kerüljenek feljebb</a:t>
            </a:r>
          </a:p>
          <a:p>
            <a:pPr marL="0" indent="0">
              <a:buFontTx/>
              <a:buNone/>
            </a:pPr>
            <a:r>
              <a:rPr lang="hu-HU" dirty="0"/>
              <a:t>- .</a:t>
            </a:r>
            <a:r>
              <a:rPr lang="hu-HU" dirty="0" err="1"/>
              <a:t>dockerignore</a:t>
            </a:r>
            <a:r>
              <a:rPr lang="hu-HU" dirty="0"/>
              <a:t> fájl</a:t>
            </a:r>
          </a:p>
          <a:p>
            <a:pPr marL="0" indent="0">
              <a:buFontTx/>
              <a:buNone/>
            </a:pPr>
            <a:r>
              <a:rPr lang="hu-HU" dirty="0"/>
              <a:t>- Csak az kerüljön bele ami feltétlenül kell</a:t>
            </a:r>
          </a:p>
          <a:p>
            <a:pPr marL="628650" lvl="1" indent="-171450">
              <a:buFontTx/>
              <a:buChar char="-"/>
            </a:pPr>
            <a:r>
              <a:rPr lang="hu-HU" dirty="0"/>
              <a:t>Használjuk a lehető leg </a:t>
            </a:r>
            <a:r>
              <a:rPr lang="hu-HU" dirty="0" err="1"/>
              <a:t>light-weightebb</a:t>
            </a:r>
            <a:r>
              <a:rPr lang="hu-HU" dirty="0"/>
              <a:t> </a:t>
            </a:r>
            <a:r>
              <a:rPr lang="hu-HU" dirty="0" err="1"/>
              <a:t>base-imaget</a:t>
            </a:r>
            <a:endParaRPr lang="hu-HU" dirty="0"/>
          </a:p>
          <a:p>
            <a:pPr marL="628650" lvl="1" indent="-171450">
              <a:buFontTx/>
              <a:buChar char="-"/>
            </a:pPr>
            <a:r>
              <a:rPr lang="hu-HU" dirty="0"/>
              <a:t>Lehetőleg </a:t>
            </a:r>
            <a:r>
              <a:rPr lang="hu-HU" dirty="0" err="1"/>
              <a:t>Official</a:t>
            </a:r>
            <a:r>
              <a:rPr lang="hu-HU" dirty="0"/>
              <a:t> </a:t>
            </a:r>
            <a:r>
              <a:rPr lang="hu-HU" dirty="0" err="1"/>
              <a:t>base</a:t>
            </a:r>
            <a:r>
              <a:rPr lang="hu-HU" dirty="0"/>
              <a:t> image-k, de ezek között is lehetnek jobbak/rosszabbak ( </a:t>
            </a:r>
            <a:r>
              <a:rPr lang="hu-HU" dirty="0" err="1"/>
              <a:t>nodejs</a:t>
            </a:r>
            <a:r>
              <a:rPr lang="hu-HU" dirty="0"/>
              <a:t> </a:t>
            </a:r>
            <a:r>
              <a:rPr lang="hu-HU" dirty="0" err="1"/>
              <a:t>vs</a:t>
            </a:r>
            <a:r>
              <a:rPr lang="hu-HU" dirty="0"/>
              <a:t> </a:t>
            </a:r>
            <a:r>
              <a:rPr lang="hu-HU" dirty="0" err="1"/>
              <a:t>bitnami</a:t>
            </a:r>
            <a:r>
              <a:rPr lang="hu-HU" dirty="0"/>
              <a:t>/</a:t>
            </a:r>
            <a:r>
              <a:rPr lang="hu-HU" dirty="0" err="1"/>
              <a:t>node</a:t>
            </a:r>
            <a:r>
              <a:rPr lang="hu-HU" dirty="0"/>
              <a:t> )</a:t>
            </a:r>
          </a:p>
          <a:p>
            <a:pPr marL="628650" lvl="1" indent="-171450">
              <a:buFontTx/>
              <a:buChar char="-"/>
            </a:pPr>
            <a:r>
              <a:rPr lang="hu-HU" dirty="0"/>
              <a:t>Emeljük gyakran a </a:t>
            </a:r>
            <a:r>
              <a:rPr lang="hu-HU" dirty="0" err="1"/>
              <a:t>base</a:t>
            </a:r>
            <a:r>
              <a:rPr lang="hu-HU" dirty="0"/>
              <a:t>-image verzióját</a:t>
            </a:r>
          </a:p>
          <a:p>
            <a:pPr marL="1085850" lvl="2" indent="-171450">
              <a:buFontTx/>
              <a:buChar char="-"/>
            </a:pPr>
            <a:r>
              <a:rPr lang="hu-HU" dirty="0"/>
              <a:t>LTS / </a:t>
            </a:r>
            <a:r>
              <a:rPr lang="hu-HU" dirty="0" err="1"/>
              <a:t>stable</a:t>
            </a:r>
            <a:r>
              <a:rPr lang="hu-HU" dirty="0"/>
              <a:t> verzióra, ne a legeslegeslegfrissebbre!</a:t>
            </a:r>
          </a:p>
          <a:p>
            <a:pPr marL="171450" indent="-171450">
              <a:buFontTx/>
              <a:buChar char="-"/>
            </a:pPr>
            <a:r>
              <a:rPr lang="hu-HU" dirty="0"/>
              <a:t>Egy konténer csak 1 dologért feleljen ( ne legyen egybe a DB + BE+ </a:t>
            </a:r>
            <a:r>
              <a:rPr lang="hu-HU" dirty="0" err="1"/>
              <a:t>fe</a:t>
            </a:r>
            <a:r>
              <a:rPr lang="hu-HU" dirty="0"/>
              <a:t> )</a:t>
            </a:r>
          </a:p>
          <a:p>
            <a:pPr marL="171450" indent="-171450">
              <a:buFontTx/>
              <a:buChar char="-"/>
            </a:pPr>
            <a:r>
              <a:rPr lang="hu-HU" dirty="0"/>
              <a:t>USER </a:t>
            </a:r>
            <a:r>
              <a:rPr lang="hu-HU" dirty="0" err="1"/>
              <a:t>non_root_user</a:t>
            </a:r>
            <a:endParaRPr lang="hu-HU" dirty="0"/>
          </a:p>
          <a:p>
            <a:pPr marL="628650" lvl="1" indent="-171450">
              <a:buFontTx/>
              <a:buChar char="-"/>
            </a:pPr>
            <a:r>
              <a:rPr lang="hu-HU" dirty="0"/>
              <a:t>Hozzunk létre saját, </a:t>
            </a:r>
            <a:r>
              <a:rPr lang="hu-HU" dirty="0" err="1"/>
              <a:t>custom</a:t>
            </a:r>
            <a:r>
              <a:rPr lang="hu-HU" dirty="0"/>
              <a:t> </a:t>
            </a:r>
            <a:r>
              <a:rPr lang="hu-HU" dirty="0" err="1"/>
              <a:t>usert</a:t>
            </a:r>
            <a:r>
              <a:rPr lang="hu-HU" dirty="0"/>
              <a:t>, ennek legyen a lehető legkevesebb jogosultsága</a:t>
            </a:r>
          </a:p>
          <a:p>
            <a:pPr marL="628650" lvl="1" indent="-171450">
              <a:buFontTx/>
              <a:buChar char="-"/>
            </a:pPr>
            <a:r>
              <a:rPr lang="hu-HU" dirty="0"/>
              <a:t>Minden futtatható állomány legyen </a:t>
            </a:r>
            <a:r>
              <a:rPr lang="hu-HU" dirty="0" err="1"/>
              <a:t>read-only</a:t>
            </a:r>
            <a:endParaRPr lang="hu-HU" dirty="0"/>
          </a:p>
          <a:p>
            <a:pPr marL="0" indent="0">
              <a:buFontTx/>
              <a:buNone/>
            </a:pPr>
            <a:r>
              <a:rPr lang="hu-HU" dirty="0"/>
              <a:t>Hasznos „trükkök”</a:t>
            </a:r>
          </a:p>
          <a:p>
            <a:pPr marL="171450" indent="-171450">
              <a:buFontTx/>
              <a:buChar char="-"/>
            </a:pPr>
            <a:r>
              <a:rPr lang="hu-HU" dirty="0" err="1"/>
              <a:t>Remote</a:t>
            </a:r>
            <a:r>
              <a:rPr lang="hu-HU" dirty="0"/>
              <a:t> </a:t>
            </a:r>
            <a:r>
              <a:rPr lang="hu-HU" dirty="0" err="1"/>
              <a:t>build</a:t>
            </a:r>
            <a:r>
              <a:rPr lang="hu-HU" dirty="0"/>
              <a:t> context és local Dockerfile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docker build -t my-image:0.0.1 https://github.com/PM-DevOps-2022May/docker-training.git </a:t>
            </a:r>
            <a:r>
              <a:rPr lang="hu-HU" dirty="0"/>
              <a:t>-f ./</a:t>
            </a:r>
            <a:r>
              <a:rPr lang="en-US" dirty="0" err="1"/>
              <a:t>Dockerfile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41A84-E362-4E6D-8FD1-A3040CF3EE84}" type="slidenum">
              <a:rPr lang="hu-HU" smtClean="0"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7420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638A673-C1B3-4816-8CAD-F70238C983D5}" type="datetimeFigureOut">
              <a:rPr lang="hu-HU" smtClean="0"/>
              <a:t>2022. 06. 07.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FC99503-4A70-4EA7-B205-5A9AC2B1B3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863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A673-C1B3-4816-8CAD-F70238C983D5}" type="datetimeFigureOut">
              <a:rPr lang="hu-HU" smtClean="0"/>
              <a:t>2022. 06. 07.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9503-4A70-4EA7-B205-5A9AC2B1B3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03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A673-C1B3-4816-8CAD-F70238C983D5}" type="datetimeFigureOut">
              <a:rPr lang="hu-HU" smtClean="0"/>
              <a:t>2022. 06. 07.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9503-4A70-4EA7-B205-5A9AC2B1B3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9537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A673-C1B3-4816-8CAD-F70238C983D5}" type="datetimeFigureOut">
              <a:rPr lang="hu-HU" smtClean="0"/>
              <a:t>2022. 06. 07.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9503-4A70-4EA7-B205-5A9AC2B1B376}" type="slidenum">
              <a:rPr lang="hu-HU" smtClean="0"/>
              <a:t>‹#›</a:t>
            </a:fld>
            <a:endParaRPr lang="hu-H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8608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A673-C1B3-4816-8CAD-F70238C983D5}" type="datetimeFigureOut">
              <a:rPr lang="hu-HU" smtClean="0"/>
              <a:t>2022. 06. 07.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9503-4A70-4EA7-B205-5A9AC2B1B3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8470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A673-C1B3-4816-8CAD-F70238C983D5}" type="datetimeFigureOut">
              <a:rPr lang="hu-HU" smtClean="0"/>
              <a:t>2022. 06. 07.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9503-4A70-4EA7-B205-5A9AC2B1B3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7029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A673-C1B3-4816-8CAD-F70238C983D5}" type="datetimeFigureOut">
              <a:rPr lang="hu-HU" smtClean="0"/>
              <a:t>2022. 06. 07.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9503-4A70-4EA7-B205-5A9AC2B1B3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4984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A673-C1B3-4816-8CAD-F70238C983D5}" type="datetimeFigureOut">
              <a:rPr lang="hu-HU" smtClean="0"/>
              <a:t>2022. 06. 07.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9503-4A70-4EA7-B205-5A9AC2B1B3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5540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A673-C1B3-4816-8CAD-F70238C983D5}" type="datetimeFigureOut">
              <a:rPr lang="hu-HU" smtClean="0"/>
              <a:t>2022. 06. 07.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9503-4A70-4EA7-B205-5A9AC2B1B3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666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A673-C1B3-4816-8CAD-F70238C983D5}" type="datetimeFigureOut">
              <a:rPr lang="hu-HU" smtClean="0"/>
              <a:t>2022. 06. 07.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9503-4A70-4EA7-B205-5A9AC2B1B3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0252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A673-C1B3-4816-8CAD-F70238C983D5}" type="datetimeFigureOut">
              <a:rPr lang="hu-HU" smtClean="0"/>
              <a:t>2022. 06. 07.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9503-4A70-4EA7-B205-5A9AC2B1B3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831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A673-C1B3-4816-8CAD-F70238C983D5}" type="datetimeFigureOut">
              <a:rPr lang="hu-HU" smtClean="0"/>
              <a:t>2022. 06. 07.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9503-4A70-4EA7-B205-5A9AC2B1B3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014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A673-C1B3-4816-8CAD-F70238C983D5}" type="datetimeFigureOut">
              <a:rPr lang="hu-HU" smtClean="0"/>
              <a:t>2022. 06. 07.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9503-4A70-4EA7-B205-5A9AC2B1B3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552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A673-C1B3-4816-8CAD-F70238C983D5}" type="datetimeFigureOut">
              <a:rPr lang="hu-HU" smtClean="0"/>
              <a:t>2022. 06. 07.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9503-4A70-4EA7-B205-5A9AC2B1B3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703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A673-C1B3-4816-8CAD-F70238C983D5}" type="datetimeFigureOut">
              <a:rPr lang="hu-HU" smtClean="0"/>
              <a:t>2022. 06. 07.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9503-4A70-4EA7-B205-5A9AC2B1B3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220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A673-C1B3-4816-8CAD-F70238C983D5}" type="datetimeFigureOut">
              <a:rPr lang="hu-HU" smtClean="0"/>
              <a:t>2022. 06. 07.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9503-4A70-4EA7-B205-5A9AC2B1B3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824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A673-C1B3-4816-8CAD-F70238C983D5}" type="datetimeFigureOut">
              <a:rPr lang="hu-HU" smtClean="0"/>
              <a:t>2022. 06. 07.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9503-4A70-4EA7-B205-5A9AC2B1B3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086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8A673-C1B3-4816-8CAD-F70238C983D5}" type="datetimeFigureOut">
              <a:rPr lang="hu-HU" smtClean="0"/>
              <a:t>2022. 06. 07.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99503-4A70-4EA7-B205-5A9AC2B1B3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523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4ACFC6-7538-451D-810D-A0343B820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649" y="3183265"/>
            <a:ext cx="9490701" cy="1181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altLang="hu-HU" i="1" dirty="0">
                <a:latin typeface="Roboto" panose="02000000000000000000" pitchFamily="2" charset="0"/>
                <a:ea typeface="Roboto" panose="02000000000000000000" pitchFamily="2" charset="0"/>
              </a:rPr>
              <a:t>„A Docker egy olyan </a:t>
            </a:r>
            <a:r>
              <a:rPr lang="hu-HU" altLang="hu-HU" i="1" dirty="0" err="1">
                <a:latin typeface="Roboto" panose="02000000000000000000" pitchFamily="2" charset="0"/>
                <a:ea typeface="Roboto" panose="02000000000000000000" pitchFamily="2" charset="0"/>
              </a:rPr>
              <a:t>virtualizációs</a:t>
            </a:r>
            <a:r>
              <a:rPr lang="hu-HU" altLang="hu-HU" i="1" dirty="0">
                <a:latin typeface="Roboto" panose="02000000000000000000" pitchFamily="2" charset="0"/>
                <a:ea typeface="Roboto" panose="02000000000000000000" pitchFamily="2" charset="0"/>
              </a:rPr>
              <a:t> platform, amely alkalmazások konténerekben való fejlesztésére, szállítására és futtatására szolgál.”</a:t>
            </a:r>
            <a:endParaRPr lang="hu-HU" i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BBF5386A-90EE-4F72-918E-2DEB31504737}"/>
              </a:ext>
            </a:extLst>
          </p:cNvPr>
          <p:cNvSpPr/>
          <p:nvPr/>
        </p:nvSpPr>
        <p:spPr>
          <a:xfrm>
            <a:off x="1440154" y="2413824"/>
            <a:ext cx="889224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altLang="hu-HU" sz="4400" b="1" dirty="0">
                <a:latin typeface="Roboto" panose="02000000000000000000" pitchFamily="2" charset="0"/>
                <a:ea typeface="Roboto" panose="02000000000000000000" pitchFamily="2" charset="0"/>
              </a:rPr>
              <a:t>Mi az a Docker és miért jó?</a:t>
            </a:r>
            <a:endParaRPr lang="hu-HU" sz="4400" dirty="0"/>
          </a:p>
        </p:txBody>
      </p:sp>
    </p:spTree>
    <p:extLst>
      <p:ext uri="{BB962C8B-B14F-4D97-AF65-F5344CB8AC3E}">
        <p14:creationId xmlns:p14="http://schemas.microsoft.com/office/powerpoint/2010/main" val="162367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F558C8-7A38-4813-9E7C-485B1391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466" y="2689715"/>
            <a:ext cx="6417068" cy="1478570"/>
          </a:xfrm>
        </p:spPr>
        <p:txBody>
          <a:bodyPr/>
          <a:lstStyle/>
          <a:p>
            <a:r>
              <a:rPr lang="hu-HU" dirty="0" err="1"/>
              <a:t>cGroups</a:t>
            </a:r>
            <a:r>
              <a:rPr lang="hu-HU" dirty="0"/>
              <a:t> – </a:t>
            </a:r>
            <a:r>
              <a:rPr lang="hu-HU" dirty="0" err="1"/>
              <a:t>Control</a:t>
            </a:r>
            <a:r>
              <a:rPr lang="hu-HU" dirty="0"/>
              <a:t> </a:t>
            </a:r>
            <a:r>
              <a:rPr lang="hu-HU" dirty="0" err="1"/>
              <a:t>Groups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43925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77A990-0161-4261-874E-219C3A72B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platform működése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C50BE50-87E4-46A4-801E-B1330D8D5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202" y="1619074"/>
            <a:ext cx="5729355" cy="475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625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D9D886-604A-4C75-BA17-086F8FD6A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709" y="2165597"/>
            <a:ext cx="3061473" cy="4685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4400" dirty="0"/>
              <a:t>☕ Szünet</a:t>
            </a:r>
            <a:r>
              <a:rPr lang="hu-HU" sz="4400" b="1" dirty="0"/>
              <a:t> </a:t>
            </a:r>
          </a:p>
          <a:p>
            <a:endParaRPr lang="hu-HU" sz="4400" dirty="0"/>
          </a:p>
        </p:txBody>
      </p:sp>
    </p:spTree>
    <p:extLst>
      <p:ext uri="{BB962C8B-B14F-4D97-AF65-F5344CB8AC3E}">
        <p14:creationId xmlns:p14="http://schemas.microsoft.com/office/powerpoint/2010/main" val="520635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CF245C-F83A-42F0-9F73-E948F548D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641" y="2689715"/>
            <a:ext cx="5224689" cy="1478570"/>
          </a:xfrm>
        </p:spPr>
        <p:txBody>
          <a:bodyPr/>
          <a:lstStyle/>
          <a:p>
            <a:r>
              <a:rPr lang="hu-HU" dirty="0">
                <a:latin typeface="Roboto" panose="02000000000000000000" pitchFamily="2" charset="0"/>
                <a:ea typeface="Roboto" panose="02000000000000000000" pitchFamily="2" charset="0"/>
              </a:rPr>
              <a:t>Hello </a:t>
            </a:r>
            <a:r>
              <a:rPr lang="hu-HU" strike="sngStrike" dirty="0">
                <a:latin typeface="Roboto" panose="02000000000000000000" pitchFamily="2" charset="0"/>
                <a:ea typeface="Roboto" panose="02000000000000000000" pitchFamily="2" charset="0"/>
              </a:rPr>
              <a:t>World</a:t>
            </a:r>
            <a:r>
              <a:rPr lang="hu-HU" dirty="0">
                <a:latin typeface="Roboto" panose="02000000000000000000" pitchFamily="2" charset="0"/>
                <a:ea typeface="Roboto" panose="02000000000000000000" pitchFamily="2" charset="0"/>
              </a:rPr>
              <a:t> Docker!</a:t>
            </a:r>
          </a:p>
        </p:txBody>
      </p:sp>
    </p:spTree>
    <p:extLst>
      <p:ext uri="{BB962C8B-B14F-4D97-AF65-F5344CB8AC3E}">
        <p14:creationId xmlns:p14="http://schemas.microsoft.com/office/powerpoint/2010/main" val="2291071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EE3B1DAA-E5AD-4456-854B-30578F7B8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0273" y="1181498"/>
            <a:ext cx="8810614" cy="41635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&gt; </a:t>
            </a:r>
            <a:r>
              <a:rPr lang="hu-HU" dirty="0" err="1"/>
              <a:t>docker</a:t>
            </a:r>
            <a:r>
              <a:rPr lang="hu-HU" dirty="0"/>
              <a:t> </a:t>
            </a:r>
            <a:r>
              <a:rPr lang="hu-HU" dirty="0" err="1"/>
              <a:t>run</a:t>
            </a:r>
            <a:r>
              <a:rPr lang="hu-HU" dirty="0"/>
              <a:t> hello-</a:t>
            </a:r>
            <a:r>
              <a:rPr lang="hu-HU" dirty="0" err="1"/>
              <a:t>world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95824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D58C5AD7-A03F-43F9-B241-FB0827B0A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949" y="775982"/>
            <a:ext cx="8296102" cy="530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29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B039F067-AFFD-4498-B13E-3AE2DC904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800" y="597735"/>
            <a:ext cx="4588400" cy="5662530"/>
          </a:xfrm>
        </p:spPr>
      </p:pic>
    </p:spTree>
    <p:extLst>
      <p:ext uri="{BB962C8B-B14F-4D97-AF65-F5344CB8AC3E}">
        <p14:creationId xmlns:p14="http://schemas.microsoft.com/office/powerpoint/2010/main" val="4136530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8B5047-1902-4ABB-8CC2-76C56A7E1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UFS – Union File System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46B85F88-ECAD-4912-917F-7D758089C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272" y="2249488"/>
            <a:ext cx="4722282" cy="3541712"/>
          </a:xfrm>
        </p:spPr>
      </p:pic>
    </p:spTree>
    <p:extLst>
      <p:ext uri="{BB962C8B-B14F-4D97-AF65-F5344CB8AC3E}">
        <p14:creationId xmlns:p14="http://schemas.microsoft.com/office/powerpoint/2010/main" val="3934192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27F9F2-0939-407A-8E0B-ED3CF29FA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222" y="2405373"/>
            <a:ext cx="4068150" cy="1478570"/>
          </a:xfrm>
        </p:spPr>
        <p:txBody>
          <a:bodyPr>
            <a:normAutofit/>
          </a:bodyPr>
          <a:lstStyle/>
          <a:p>
            <a:pPr algn="ctr"/>
            <a:r>
              <a:rPr lang="hu-HU" sz="4800" dirty="0"/>
              <a:t>Második nap</a:t>
            </a:r>
          </a:p>
        </p:txBody>
      </p:sp>
    </p:spTree>
    <p:extLst>
      <p:ext uri="{BB962C8B-B14F-4D97-AF65-F5344CB8AC3E}">
        <p14:creationId xmlns:p14="http://schemas.microsoft.com/office/powerpoint/2010/main" val="1659704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68B75B-32E3-472E-86D9-9C5F6B12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hu-HU" dirty="0"/>
              <a:t>Hozzunk Létre Saját Docker image-t</a:t>
            </a:r>
          </a:p>
        </p:txBody>
      </p:sp>
    </p:spTree>
    <p:extLst>
      <p:ext uri="{BB962C8B-B14F-4D97-AF65-F5344CB8AC3E}">
        <p14:creationId xmlns:p14="http://schemas.microsoft.com/office/powerpoint/2010/main" val="1532266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C6DB37-A344-48C2-95D9-FFB8EA577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872" y="2689715"/>
            <a:ext cx="4102256" cy="1478570"/>
          </a:xfrm>
        </p:spPr>
        <p:txBody>
          <a:bodyPr/>
          <a:lstStyle/>
          <a:p>
            <a:pPr algn="ctr"/>
            <a:r>
              <a:rPr lang="hu-HU" dirty="0"/>
              <a:t>„</a:t>
            </a:r>
            <a:r>
              <a:rPr lang="hu-HU" dirty="0" err="1">
                <a:latin typeface="Roboto" panose="02000000000000000000" pitchFamily="2" charset="0"/>
                <a:ea typeface="Roboto" panose="02000000000000000000" pitchFamily="2" charset="0"/>
              </a:rPr>
              <a:t>Virtualizáció</a:t>
            </a:r>
            <a:r>
              <a:rPr lang="hu-HU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0919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A66F6762-AA31-4DC2-9F43-6CF4613C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hu-HU" dirty="0"/>
              <a:t>A leggyakoribb DOCKERFILE utasítások…</a:t>
            </a:r>
          </a:p>
        </p:txBody>
      </p:sp>
    </p:spTree>
    <p:extLst>
      <p:ext uri="{BB962C8B-B14F-4D97-AF65-F5344CB8AC3E}">
        <p14:creationId xmlns:p14="http://schemas.microsoft.com/office/powerpoint/2010/main" val="3594439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A66F6762-AA31-4DC2-9F43-6CF4613C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hu-HU" dirty="0"/>
              <a:t>A </a:t>
            </a:r>
            <a:r>
              <a:rPr lang="hu-HU" dirty="0" err="1"/>
              <a:t>dockerignore</a:t>
            </a:r>
            <a:r>
              <a:rPr lang="hu-HU" dirty="0"/>
              <a:t> fájl</a:t>
            </a:r>
          </a:p>
        </p:txBody>
      </p:sp>
    </p:spTree>
    <p:extLst>
      <p:ext uri="{BB962C8B-B14F-4D97-AF65-F5344CB8AC3E}">
        <p14:creationId xmlns:p14="http://schemas.microsoft.com/office/powerpoint/2010/main" val="1100082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B81E5EAD-FCE0-41B6-8490-5C35E4F0C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r>
              <a:rPr lang="hu-HU" dirty="0"/>
              <a:t>Változtatások mentése: A </a:t>
            </a:r>
            <a:r>
              <a:rPr lang="hu-HU" dirty="0" err="1"/>
              <a:t>Commit</a:t>
            </a:r>
            <a:r>
              <a:rPr lang="hu-HU" dirty="0"/>
              <a:t> parancs</a:t>
            </a:r>
          </a:p>
        </p:txBody>
      </p:sp>
    </p:spTree>
    <p:extLst>
      <p:ext uri="{BB962C8B-B14F-4D97-AF65-F5344CB8AC3E}">
        <p14:creationId xmlns:p14="http://schemas.microsoft.com/office/powerpoint/2010/main" val="1873301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B81E5EAD-FCE0-41B6-8490-5C35E4F0C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hu-HU" dirty="0"/>
              <a:t>Multi </a:t>
            </a:r>
            <a:r>
              <a:rPr lang="hu-HU" dirty="0" err="1"/>
              <a:t>stage</a:t>
            </a:r>
            <a:r>
              <a:rPr lang="hu-HU" dirty="0"/>
              <a:t> </a:t>
            </a:r>
            <a:r>
              <a:rPr lang="hu-HU" dirty="0" err="1"/>
              <a:t>builds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24554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1A4C48-4005-4A7C-BDFE-B1E391E64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876719"/>
            <a:ext cx="9905999" cy="11045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4800" dirty="0"/>
              <a:t>Best </a:t>
            </a:r>
            <a:r>
              <a:rPr lang="hu-HU" sz="4800" dirty="0" err="1"/>
              <a:t>practices</a:t>
            </a:r>
            <a:r>
              <a:rPr lang="hu-HU" sz="4800" dirty="0"/>
              <a:t>, hasznos „trükkök”</a:t>
            </a:r>
          </a:p>
        </p:txBody>
      </p:sp>
    </p:spTree>
    <p:extLst>
      <p:ext uri="{BB962C8B-B14F-4D97-AF65-F5344CB8AC3E}">
        <p14:creationId xmlns:p14="http://schemas.microsoft.com/office/powerpoint/2010/main" val="185866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C09B731D-4139-46C0-B330-0802837EF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914" y="1176023"/>
            <a:ext cx="8926171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71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0B18118-414A-446D-8131-B83C09BC65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325105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0690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3D18C369-5936-493F-8BA7-8862AD5D8429}"/>
              </a:ext>
            </a:extLst>
          </p:cNvPr>
          <p:cNvSpPr txBox="1">
            <a:spLocks/>
          </p:cNvSpPr>
          <p:nvPr/>
        </p:nvSpPr>
        <p:spPr>
          <a:xfrm>
            <a:off x="3327887" y="2689715"/>
            <a:ext cx="5536226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dirty="0">
                <a:latin typeface="Roboto" panose="02000000000000000000" pitchFamily="2" charset="0"/>
                <a:ea typeface="Roboto" panose="02000000000000000000" pitchFamily="2" charset="0"/>
              </a:rPr>
              <a:t>„</a:t>
            </a:r>
            <a:r>
              <a:rPr lang="hu-HU" dirty="0" err="1">
                <a:latin typeface="Roboto" panose="02000000000000000000" pitchFamily="2" charset="0"/>
                <a:ea typeface="Roboto" panose="02000000000000000000" pitchFamily="2" charset="0"/>
              </a:rPr>
              <a:t>Konténerizáció</a:t>
            </a:r>
            <a:r>
              <a:rPr lang="hu-HU" dirty="0"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1292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3074B999-C906-4A12-854B-5DC01DDF2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25" y="777683"/>
            <a:ext cx="9353550" cy="518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72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0E75C91A-9DDA-4989-8B29-395F052F9043}"/>
              </a:ext>
            </a:extLst>
          </p:cNvPr>
          <p:cNvSpPr txBox="1">
            <a:spLocks/>
          </p:cNvSpPr>
          <p:nvPr/>
        </p:nvSpPr>
        <p:spPr>
          <a:xfrm>
            <a:off x="2279264" y="2689715"/>
            <a:ext cx="7633472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dirty="0">
                <a:latin typeface="Roboto" panose="02000000000000000000" pitchFamily="2" charset="0"/>
                <a:ea typeface="Roboto" panose="02000000000000000000" pitchFamily="2" charset="0"/>
              </a:rPr>
              <a:t>„Szállítás és futtatás”</a:t>
            </a:r>
          </a:p>
        </p:txBody>
      </p:sp>
    </p:spTree>
    <p:extLst>
      <p:ext uri="{BB962C8B-B14F-4D97-AF65-F5344CB8AC3E}">
        <p14:creationId xmlns:p14="http://schemas.microsoft.com/office/powerpoint/2010/main" val="1691171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A3FBE6-06DF-451E-85A1-E93C27789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4332" y="2689715"/>
            <a:ext cx="5603336" cy="1478570"/>
          </a:xfrm>
        </p:spPr>
        <p:txBody>
          <a:bodyPr/>
          <a:lstStyle/>
          <a:p>
            <a:r>
              <a:rPr lang="hu-HU" dirty="0">
                <a:latin typeface="Roboto" panose="02000000000000000000" pitchFamily="2" charset="0"/>
                <a:ea typeface="Roboto" panose="02000000000000000000" pitchFamily="2" charset="0"/>
              </a:rPr>
              <a:t>“The Low-</a:t>
            </a:r>
            <a:r>
              <a:rPr lang="hu-HU" dirty="0" err="1">
                <a:latin typeface="Roboto" panose="02000000000000000000" pitchFamily="2" charset="0"/>
                <a:ea typeface="Roboto" panose="02000000000000000000" pitchFamily="2" charset="0"/>
              </a:rPr>
              <a:t>level</a:t>
            </a:r>
            <a:r>
              <a:rPr lang="hu-HU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hu-HU" dirty="0" err="1">
                <a:latin typeface="Roboto" panose="02000000000000000000" pitchFamily="2" charset="0"/>
                <a:ea typeface="Roboto" panose="02000000000000000000" pitchFamily="2" charset="0"/>
              </a:rPr>
              <a:t>stuff</a:t>
            </a:r>
            <a:r>
              <a:rPr lang="hu-HU" dirty="0"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0553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3DCA8F-C0C1-4661-B318-FEC8F584A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024" y="1190101"/>
            <a:ext cx="5334888" cy="430106"/>
          </a:xfrm>
        </p:spPr>
        <p:txBody>
          <a:bodyPr>
            <a:normAutofit fontScale="90000"/>
          </a:bodyPr>
          <a:lstStyle/>
          <a:p>
            <a:r>
              <a:rPr lang="hu-HU" dirty="0" err="1">
                <a:latin typeface="Roboto" panose="02000000000000000000" pitchFamily="2" charset="0"/>
                <a:ea typeface="Roboto" panose="02000000000000000000" pitchFamily="2" charset="0"/>
              </a:rPr>
              <a:t>Namespaces</a:t>
            </a:r>
            <a:r>
              <a:rPr lang="hu-HU" dirty="0">
                <a:latin typeface="Roboto" panose="02000000000000000000" pitchFamily="2" charset="0"/>
                <a:ea typeface="Roboto" panose="02000000000000000000" pitchFamily="2" charset="0"/>
              </a:rPr>
              <a:t> - Névterek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F95E1C5-E1FB-4708-B9F0-CC5A953CE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191" y="1884245"/>
            <a:ext cx="4916432" cy="393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95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398</TotalTime>
  <Words>270</Words>
  <Application>Microsoft Office PowerPoint</Application>
  <PresentationFormat>Szélesvásznú</PresentationFormat>
  <Paragraphs>46</Paragraphs>
  <Slides>24</Slides>
  <Notes>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24</vt:i4>
      </vt:variant>
    </vt:vector>
  </HeadingPairs>
  <TitlesOfParts>
    <vt:vector size="30" baseType="lpstr">
      <vt:lpstr>Arial</vt:lpstr>
      <vt:lpstr>Calibri</vt:lpstr>
      <vt:lpstr>Roboto</vt:lpstr>
      <vt:lpstr>Trebuchet MS</vt:lpstr>
      <vt:lpstr>Tw Cen MT</vt:lpstr>
      <vt:lpstr>Áramkör</vt:lpstr>
      <vt:lpstr>PowerPoint-bemutató</vt:lpstr>
      <vt:lpstr>„Virtualizáció”</vt:lpstr>
      <vt:lpstr>PowerPoint-bemutató</vt:lpstr>
      <vt:lpstr>PowerPoint-bemutató</vt:lpstr>
      <vt:lpstr>PowerPoint-bemutató</vt:lpstr>
      <vt:lpstr>PowerPoint-bemutató</vt:lpstr>
      <vt:lpstr>PowerPoint-bemutató</vt:lpstr>
      <vt:lpstr>“The Low-level stuff”</vt:lpstr>
      <vt:lpstr>Namespaces - Névterek</vt:lpstr>
      <vt:lpstr>cGroups – Control Groups</vt:lpstr>
      <vt:lpstr>A platform működése</vt:lpstr>
      <vt:lpstr>PowerPoint-bemutató</vt:lpstr>
      <vt:lpstr>Hello World Docker!</vt:lpstr>
      <vt:lpstr>PowerPoint-bemutató</vt:lpstr>
      <vt:lpstr>PowerPoint-bemutató</vt:lpstr>
      <vt:lpstr>PowerPoint-bemutató</vt:lpstr>
      <vt:lpstr>UFS – Union File System</vt:lpstr>
      <vt:lpstr>Második nap</vt:lpstr>
      <vt:lpstr>Hozzunk Létre Saját Docker image-t</vt:lpstr>
      <vt:lpstr>A leggyakoribb DOCKERFILE utasítások…</vt:lpstr>
      <vt:lpstr>A dockerignore fájl</vt:lpstr>
      <vt:lpstr>Változtatások mentése: A Commit parancs</vt:lpstr>
      <vt:lpstr>Multi stage builds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Magyar Attila</dc:creator>
  <cp:lastModifiedBy>Magyar Attila</cp:lastModifiedBy>
  <cp:revision>54</cp:revision>
  <dcterms:created xsi:type="dcterms:W3CDTF">2022-06-07T07:19:45Z</dcterms:created>
  <dcterms:modified xsi:type="dcterms:W3CDTF">2022-06-07T16:44:11Z</dcterms:modified>
</cp:coreProperties>
</file>