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6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2" autoAdjust="0"/>
    <p:restoredTop sz="94660"/>
  </p:normalViewPr>
  <p:slideViewPr>
    <p:cSldViewPr snapToGrid="0">
      <p:cViewPr>
        <p:scale>
          <a:sx n="100" d="100"/>
          <a:sy n="100" d="100"/>
        </p:scale>
        <p:origin x="97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AA0217-1A63-4711-AC6C-6A7EE05B0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5590060-6C7D-4B4F-9E5A-004B0CE6C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DD8B5E5-42B3-48D3-8573-5F08306D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1C3C-3F89-457C-8704-1197B4666526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08AEAC-B54D-4525-AF9F-C937912EE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D97D8CD-0D67-4A39-9D3B-2F276E1FD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BF18-B202-42A9-A5FA-CFEDDDE54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2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7FBA16-50EB-463E-9C54-9C0E56EB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5D813BC-476E-43C5-A522-145E24CDC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97DFB39-BFAC-4661-AA23-295B07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1C3C-3F89-457C-8704-1197B4666526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DEA7D2F-498B-4888-96A8-22D187AE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4A3E414-933E-46FE-BF15-AB4C8D5BC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BF18-B202-42A9-A5FA-CFEDDDE54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7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498C6D6-6770-40BE-BBEB-649662E07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EEF19E1-3538-4DA8-B003-5956E5485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A76417F-6506-434F-AA6C-CE75E7AA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1C3C-3F89-457C-8704-1197B4666526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75F16B-AF1A-46FD-8606-10A23E80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DD18048-A118-4DDB-9083-147EDBD6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BF18-B202-42A9-A5FA-CFEDDDE54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578260-003E-44C1-9645-CFB9CE8B9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482B50-3ABC-41CD-BD6D-8A6A15B86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F0555A-4B71-42DA-9135-3222FA82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1C3C-3F89-457C-8704-1197B4666526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9DDC93B-1E01-44BC-B3F0-7E82D2DC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09548C2-B234-40C6-95F2-4DB211B4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BF18-B202-42A9-A5FA-CFEDDDE54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2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B992C7-17F8-4BC2-9C1D-30AD26DA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37F515A-7171-4F89-988F-CC6E4ACB3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F378DD6-4C1C-468C-AAD9-1931A83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1C3C-3F89-457C-8704-1197B4666526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AE0D7A5-9AE4-4613-ADFE-D41F6582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4F0A49C-BEC1-43DA-B2D0-8C54E7B3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BF18-B202-42A9-A5FA-CFEDDDE54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9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EDC9FA-17E5-4B23-B833-A0C51C79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A922F2-CC1D-4F73-A19E-5939490F4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0DD0A53-9D5A-4171-B544-1DB3E65FC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9F17F6B-00A4-4853-8BB6-DC5B1DE96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1C3C-3F89-457C-8704-1197B4666526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9336108-46CD-48B8-9E4B-6A7969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51C5C74-3C94-4CE0-A43E-B2BCAD6A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BF18-B202-42A9-A5FA-CFEDDDE54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1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97D8D1-9783-434D-9ABE-A5EE0ED4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D576C48-2F30-418C-817D-8BEC23C46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9A8218C-D906-4FCE-BF76-F709A300E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1EB05F2-CD0C-4720-8DC6-27304BEB6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D82BFBF-DF1E-4A5F-90DC-33D4A1481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E988FBA-F0E4-4A9A-8980-A03AFA59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1C3C-3F89-457C-8704-1197B4666526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1AB5267-1217-4329-868D-33AA1A8C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A005226-7F5A-483C-8985-6E058A46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BF18-B202-42A9-A5FA-CFEDDDE54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4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1517E6-3CC3-4DE9-9ADA-C70935D8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B117A13-51E2-4062-9D77-E7058CB9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1C3C-3F89-457C-8704-1197B4666526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CBF1D7A-314B-4FF8-B1DE-11602C7EF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5EA42AB-ECDD-4B8B-9C91-F5A1DB77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BF18-B202-42A9-A5FA-CFEDDDE54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3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0104884-70A8-4959-8E88-675B626E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1C3C-3F89-457C-8704-1197B4666526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A608A54-1EE7-490B-A401-0F40AAF3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A874FA3-AEB3-4E86-9033-FC47F3E1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BF18-B202-42A9-A5FA-CFEDDDE54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0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F33E32-9F5B-4164-8399-15DF8466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97B55F-E785-4FE8-A9B6-BE171C92B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0D16DDB-A074-40BD-9260-C5E2E188E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1B5BFE1-2336-4EE8-B5BC-7083ECC1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1C3C-3F89-457C-8704-1197B4666526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A0764ED-46AE-4517-B680-2829E03A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36DE913-886D-42F0-AC1C-63C21890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BF18-B202-42A9-A5FA-CFEDDDE54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4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E083A0-746B-4F88-9D91-C3449F25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1872731-BD81-4F6C-9396-8BFFECBFD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E3253B7-1334-4568-AE42-E2B8EEE77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EE6A647-8BC1-4188-B8AE-31524AF0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1C3C-3F89-457C-8704-1197B4666526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235FD37-0F20-4BB0-9388-3EF21186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F68DF02-2E88-4BED-A346-2FB6B6CB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BF18-B202-42A9-A5FA-CFEDDDE54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0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97765D6-68AE-45A4-BD9B-5DE70FEA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18CB42D-206A-4DB4-B4E4-72BBB0B58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858EA9A-1CAD-4AAA-AEB2-19DFC4BC68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81C3C-3F89-457C-8704-1197B4666526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60195B4-18AA-4CE7-A503-047A53948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4D3CF13-54A0-43FF-94E7-04E2C64F0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BF18-B202-42A9-A5FA-CFEDDDE54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3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tomfizika.elte.hu/akos/orak/mkm/coszu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56CA0A-0B19-474A-9647-F143B8678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345" y="1122363"/>
            <a:ext cx="10368793" cy="2387600"/>
          </a:xfrm>
        </p:spPr>
        <p:txBody>
          <a:bodyPr>
            <a:normAutofit fontScale="90000"/>
          </a:bodyPr>
          <a:lstStyle/>
          <a:p>
            <a:r>
              <a:rPr lang="en-US" sz="6000" b="0" i="0" u="none" strike="noStrike" baseline="0" dirty="0">
                <a:latin typeface="SFRM2488"/>
              </a:rPr>
              <a:t>Numerical investigation of</a:t>
            </a:r>
            <a:br>
              <a:rPr lang="en-US" sz="6000" b="0" i="0" u="none" strike="noStrike" baseline="0" dirty="0">
                <a:latin typeface="SFRM2488"/>
              </a:rPr>
            </a:br>
            <a:r>
              <a:rPr lang="en-US" sz="6000" b="0" i="0" u="none" strike="noStrike" baseline="0" dirty="0">
                <a:latin typeface="SFRM2488"/>
              </a:rPr>
              <a:t>coincidence-correction in gamma</a:t>
            </a:r>
            <a:br>
              <a:rPr lang="en-US" sz="6000" b="0" i="0" u="none" strike="noStrike" baseline="0" dirty="0">
                <a:latin typeface="SFRM2488"/>
              </a:rPr>
            </a:br>
            <a:r>
              <a:rPr lang="en-US" sz="6000" b="0" i="0" u="none" strike="noStrike" baseline="0" dirty="0">
                <a:latin typeface="SFRM2488"/>
              </a:rPr>
              <a:t>spectroscopy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0B275F5-328D-4719-986A-6D442E3505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By Bogye Balázs</a:t>
            </a:r>
          </a:p>
          <a:p>
            <a:r>
              <a:rPr lang="en-US" dirty="0"/>
              <a:t>Supervisor: </a:t>
            </a:r>
            <a:r>
              <a:rPr lang="en-US" dirty="0" err="1"/>
              <a:t>Horváth</a:t>
            </a:r>
            <a:r>
              <a:rPr lang="en-US" dirty="0"/>
              <a:t> </a:t>
            </a:r>
            <a:r>
              <a:rPr lang="en-US" dirty="0" err="1"/>
              <a:t>Ákos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2727E40C-E98F-4D66-A8A0-15C7A38390E4}"/>
              </a:ext>
            </a:extLst>
          </p:cNvPr>
          <p:cNvSpPr txBox="1"/>
          <p:nvPr/>
        </p:nvSpPr>
        <p:spPr>
          <a:xfrm>
            <a:off x="630529" y="5838140"/>
            <a:ext cx="1102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simulate HPGE detector </a:t>
            </a:r>
            <a:r>
              <a:rPr lang="en-US" dirty="0">
                <a:sym typeface="Wingdings" panose="05000000000000000000" pitchFamily="2" charset="2"/>
              </a:rPr>
              <a:t>get efficiency curve + get data from literature  calculate coincidence correction for given isotope  analyze spectrum of an old experiment  investigate effect of correction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545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86FB95-6BAA-45DE-ACD7-F02EB7BB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6C13D1-8842-4F02-AB5D-90B90FEE4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Uncorrected activity</a:t>
            </a:r>
            <a:r>
              <a:rPr lang="en-US" dirty="0"/>
              <a:t>: 76.4 ± 5    </a:t>
            </a:r>
            <a:r>
              <a:rPr lang="en-US" dirty="0" err="1"/>
              <a:t>Bq</a:t>
            </a: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Corrected activity</a:t>
            </a:r>
            <a:r>
              <a:rPr lang="en-US" dirty="0"/>
              <a:t>:      96    ± 7.6 </a:t>
            </a:r>
            <a:r>
              <a:rPr lang="en-US" dirty="0" err="1"/>
              <a:t>Bq</a:t>
            </a:r>
            <a:endParaRPr lang="en-US" dirty="0"/>
          </a:p>
          <a:p>
            <a:pPr lvl="1"/>
            <a:r>
              <a:rPr lang="en-US" dirty="0"/>
              <a:t>≈+25%</a:t>
            </a:r>
          </a:p>
          <a:p>
            <a:endParaRPr lang="en-US" dirty="0"/>
          </a:p>
          <a:p>
            <a:r>
              <a:rPr lang="en-US" dirty="0"/>
              <a:t>Last 3 points much better fit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4 000 - 80 000 </a:t>
            </a:r>
            <a:r>
              <a:rPr lang="en-US" dirty="0" err="1">
                <a:solidFill>
                  <a:schemeClr val="accent1"/>
                </a:solidFill>
              </a:rPr>
              <a:t>Bq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chemeClr val="accent2"/>
                </a:solidFill>
                <a:effectLst/>
                <a:latin typeface="Google Sans"/>
              </a:rPr>
              <a:t>≈</a:t>
            </a: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50 </a:t>
            </a:r>
            <a:r>
              <a:rPr lang="en-US" dirty="0" err="1">
                <a:solidFill>
                  <a:schemeClr val="accent2"/>
                </a:solidFill>
                <a:sym typeface="Wingdings" panose="05000000000000000000" pitchFamily="2" charset="2"/>
              </a:rPr>
              <a:t>Bq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18E7341-E476-466D-BFC4-C15A414D2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084" y="1775799"/>
            <a:ext cx="5420481" cy="4401164"/>
          </a:xfrm>
          <a:prstGeom prst="rect">
            <a:avLst/>
          </a:prstGeom>
        </p:spPr>
      </p:pic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430A465E-F3A6-4CDD-A0A6-3F480B8EDF5F}"/>
              </a:ext>
            </a:extLst>
          </p:cNvPr>
          <p:cNvCxnSpPr>
            <a:cxnSpLocks/>
          </p:cNvCxnSpPr>
          <p:nvPr/>
        </p:nvCxnSpPr>
        <p:spPr>
          <a:xfrm>
            <a:off x="11039475" y="1285875"/>
            <a:ext cx="0" cy="4899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>
            <a:extLst>
              <a:ext uri="{FF2B5EF4-FFF2-40B4-BE49-F238E27FC236}">
                <a16:creationId xmlns:a16="http://schemas.microsoft.com/office/drawing/2014/main" id="{1B80C785-0026-4C98-8080-F3598031CB1C}"/>
              </a:ext>
            </a:extLst>
          </p:cNvPr>
          <p:cNvSpPr txBox="1"/>
          <p:nvPr/>
        </p:nvSpPr>
        <p:spPr>
          <a:xfrm>
            <a:off x="9534527" y="891630"/>
            <a:ext cx="285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 Blue dots at 1000s of </a:t>
            </a:r>
            <a:r>
              <a:rPr lang="en-US" dirty="0" err="1">
                <a:solidFill>
                  <a:schemeClr val="accent1"/>
                </a:solidFill>
              </a:rPr>
              <a:t>Bq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48954F6D-EA7D-45D5-9951-8EE7BF49352E}"/>
              </a:ext>
            </a:extLst>
          </p:cNvPr>
          <p:cNvSpPr txBox="1"/>
          <p:nvPr/>
        </p:nvSpPr>
        <p:spPr>
          <a:xfrm>
            <a:off x="8867775" y="6367831"/>
            <a:ext cx="3324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8.7 mm was minimal std dev. of activity</a:t>
            </a:r>
          </a:p>
          <a:p>
            <a:pPr algn="ctr"/>
            <a:r>
              <a:rPr lang="en-US" sz="1400" dirty="0"/>
              <a:t>(not realistic distance)</a:t>
            </a:r>
          </a:p>
        </p:txBody>
      </p: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03848E81-C4E7-4CE2-8C83-DFB74108970D}"/>
              </a:ext>
            </a:extLst>
          </p:cNvPr>
          <p:cNvCxnSpPr>
            <a:cxnSpLocks/>
          </p:cNvCxnSpPr>
          <p:nvPr/>
        </p:nvCxnSpPr>
        <p:spPr>
          <a:xfrm flipV="1">
            <a:off x="10372725" y="6086475"/>
            <a:ext cx="0" cy="3283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89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6010F2-F3E2-41A7-AEE0-AD386988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further research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12C3B6-CC3F-4371-B486-51FE48088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self-absorption (significant at low energies)</a:t>
            </a:r>
          </a:p>
          <a:p>
            <a:r>
              <a:rPr lang="en-US" dirty="0"/>
              <a:t>Better distance dependence (exact solid angle)</a:t>
            </a:r>
          </a:p>
          <a:p>
            <a:r>
              <a:rPr lang="en-US" dirty="0"/>
              <a:t>Simulate dead layer of detector</a:t>
            </a:r>
          </a:p>
          <a:p>
            <a:r>
              <a:rPr lang="en-US" dirty="0"/>
              <a:t>Calculate activity for all isotopes</a:t>
            </a:r>
          </a:p>
          <a:p>
            <a:r>
              <a:rPr lang="en-US" dirty="0"/>
              <a:t>Simulate readout</a:t>
            </a:r>
          </a:p>
          <a:p>
            <a:r>
              <a:rPr lang="en-US" dirty="0"/>
              <a:t>Simulation validation with experiment</a:t>
            </a:r>
          </a:p>
        </p:txBody>
      </p:sp>
    </p:spTree>
    <p:extLst>
      <p:ext uri="{BB962C8B-B14F-4D97-AF65-F5344CB8AC3E}">
        <p14:creationId xmlns:p14="http://schemas.microsoft.com/office/powerpoint/2010/main" val="3537097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13D329-4CF6-4DEE-BD44-6EDCA2B6F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59661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ECB918-82CC-4610-BFED-3009969BB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Coincidence summing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82E64E3-A39B-4238-818E-7464F402C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4501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Radioactive decay </a:t>
            </a:r>
            <a:r>
              <a:rPr lang="en-US" dirty="0">
                <a:sym typeface="Wingdings" panose="05000000000000000000" pitchFamily="2" charset="2"/>
              </a:rPr>
              <a:t> nucleus in excited state  deexcitation -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not necessarily 1 step, multiple deexcitations  gamma cascades</a:t>
            </a:r>
          </a:p>
          <a:p>
            <a:r>
              <a:rPr lang="en-US" dirty="0"/>
              <a:t>Fast (</a:t>
            </a:r>
            <a:r>
              <a:rPr lang="en-US" dirty="0" err="1"/>
              <a:t>ps</a:t>
            </a:r>
            <a:r>
              <a:rPr lang="en-US" dirty="0"/>
              <a:t>) transitions to ground (/isomer) state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Usually gamma emission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Can be internal conversion (e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instead of gamma), internal pair production (e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+ e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/>
              <a:t>Multiple transitions detected as one (</a:t>
            </a:r>
            <a:r>
              <a:rPr lang="en-US" dirty="0" err="1"/>
              <a:t>ps</a:t>
            </a:r>
            <a:r>
              <a:rPr lang="en-US" dirty="0"/>
              <a:t> delay &lt;&lt; </a:t>
            </a:r>
            <a:r>
              <a:rPr lang="el-GR" b="0" i="0" dirty="0">
                <a:solidFill>
                  <a:srgbClr val="202122"/>
                </a:solidFill>
                <a:effectLst/>
              </a:rPr>
              <a:t>μ</a:t>
            </a:r>
            <a:r>
              <a:rPr lang="en-US" dirty="0"/>
              <a:t>s detector time </a:t>
            </a:r>
            <a:r>
              <a:rPr lang="en-US" dirty="0" err="1"/>
              <a:t>resol</a:t>
            </a:r>
            <a:r>
              <a:rPr lang="en-US" dirty="0"/>
              <a:t>.)</a:t>
            </a:r>
          </a:p>
          <a:p>
            <a:endParaRPr lang="en-US" dirty="0"/>
          </a:p>
          <a:p>
            <a:r>
              <a:rPr lang="en-US" dirty="0"/>
              <a:t>Coincidences sum up as real transition peak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summing-in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Coincidences sum up  single peaks not detected  </a:t>
            </a:r>
            <a:r>
              <a:rPr lang="en-US" b="1" dirty="0">
                <a:sym typeface="Wingdings" panose="05000000000000000000" pitchFamily="2" charset="2"/>
              </a:rPr>
              <a:t>summing-out</a:t>
            </a:r>
            <a:endParaRPr lang="en-US" b="1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CC0EBD07-9769-4655-BD4F-CADA792DD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436" y="5247952"/>
            <a:ext cx="2545707" cy="457524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C9734FBE-4076-4882-9123-0E4CD64A5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916" y="6225688"/>
            <a:ext cx="2264745" cy="4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0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223CA3-B648-4FF4-B31B-5A1CCAB7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</a:t>
            </a:r>
            <a:r>
              <a:rPr lang="en-US" dirty="0" err="1"/>
              <a:t>Semkow</a:t>
            </a:r>
            <a:r>
              <a:rPr lang="en-US" dirty="0"/>
              <a:t> matrix formalism, </a:t>
            </a:r>
            <a:r>
              <a:rPr lang="en-US" sz="3200" dirty="0"/>
              <a:t>a bit modified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29794B-59AA-4D6B-8450-4E8BDCD87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Goal: coincidence corrected detection chance of j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 transitions</a:t>
            </a:r>
          </a:p>
          <a:p>
            <a:r>
              <a:rPr lang="en-US" dirty="0"/>
              <a:t>Inputs:</a:t>
            </a:r>
          </a:p>
          <a:p>
            <a:pPr lvl="1"/>
            <a:r>
              <a:rPr lang="en-US" b="1" dirty="0"/>
              <a:t>Transition probability </a:t>
            </a:r>
            <a:r>
              <a:rPr lang="en-US" dirty="0"/>
              <a:t>matrix (X=G+E+W, actually 3 matrices) (from </a:t>
            </a:r>
            <a:r>
              <a:rPr lang="en-US" b="1" dirty="0"/>
              <a:t>literature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Efficiency</a:t>
            </a:r>
            <a:r>
              <a:rPr lang="en-US" dirty="0"/>
              <a:t> matrices ( </a:t>
            </a:r>
            <a:r>
              <a:rPr lang="el-GR" b="0" i="0" dirty="0">
                <a:solidFill>
                  <a:srgbClr val="202122"/>
                </a:solidFill>
                <a:effectLst/>
              </a:rPr>
              <a:t>μ</a:t>
            </a:r>
            <a:r>
              <a:rPr lang="en-US" dirty="0"/>
              <a:t>(E) , total, photopeak) (from </a:t>
            </a:r>
            <a:r>
              <a:rPr lang="en-US" b="1" dirty="0"/>
              <a:t>simulation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Feeding rates (f) (from </a:t>
            </a:r>
            <a:r>
              <a:rPr lang="en-US" b="1" dirty="0"/>
              <a:t>literature</a:t>
            </a:r>
            <a:r>
              <a:rPr lang="en-US" dirty="0"/>
              <a:t>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(distribution of starting levels)</a:t>
            </a:r>
          </a:p>
          <a:p>
            <a:endParaRPr lang="en-US" dirty="0"/>
          </a:p>
          <a:p>
            <a:r>
              <a:rPr lang="en-US" b="1" dirty="0"/>
              <a:t>F</a:t>
            </a:r>
            <a:r>
              <a:rPr lang="en-US" dirty="0"/>
              <a:t>ull, </a:t>
            </a:r>
            <a:r>
              <a:rPr lang="en-US" b="1" dirty="0"/>
              <a:t>P</a:t>
            </a:r>
            <a:r>
              <a:rPr lang="en-US" dirty="0"/>
              <a:t>artial, </a:t>
            </a:r>
            <a:r>
              <a:rPr lang="en-US" b="1" dirty="0"/>
              <a:t>N</a:t>
            </a:r>
            <a:r>
              <a:rPr lang="en-US" dirty="0"/>
              <a:t>ull detection probabilities for each transition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F, P, N detection chains (from E level j to </a:t>
            </a:r>
            <a:r>
              <a:rPr lang="en-US" dirty="0" err="1"/>
              <a:t>i</a:t>
            </a:r>
            <a:r>
              <a:rPr lang="en-US" dirty="0"/>
              <a:t>, through all possible routes)</a:t>
            </a:r>
          </a:p>
          <a:p>
            <a:r>
              <a:rPr lang="en-US" dirty="0"/>
              <a:t>Summing up as </a:t>
            </a:r>
            <a:r>
              <a:rPr lang="en-US" dirty="0" err="1"/>
              <a:t>E</a:t>
            </a:r>
            <a:r>
              <a:rPr lang="en-US" i="1" baseline="-25000" dirty="0" err="1"/>
              <a:t>j</a:t>
            </a:r>
            <a:r>
              <a:rPr lang="en-US" baseline="-25000" dirty="0" err="1">
                <a:sym typeface="Wingdings" panose="05000000000000000000" pitchFamily="2" charset="2"/>
              </a:rPr>
              <a:t></a:t>
            </a:r>
            <a:r>
              <a:rPr lang="en-US" i="1" baseline="-25000" dirty="0" err="1">
                <a:sym typeface="Wingdings" panose="05000000000000000000" pitchFamily="2" charset="2"/>
              </a:rPr>
              <a:t>i</a:t>
            </a:r>
            <a:r>
              <a:rPr lang="en-US" dirty="0"/>
              <a:t> = f</a:t>
            </a:r>
            <a:r>
              <a:rPr lang="en-US" i="1" baseline="-25000" dirty="0"/>
              <a:t>t</a:t>
            </a:r>
            <a:r>
              <a:rPr lang="en-US" dirty="0"/>
              <a:t> * </a:t>
            </a:r>
            <a:r>
              <a:rPr lang="en-US" dirty="0" err="1"/>
              <a:t>N</a:t>
            </a:r>
            <a:r>
              <a:rPr lang="en-US" i="1" baseline="-25000" dirty="0" err="1"/>
              <a:t>t</a:t>
            </a:r>
            <a:r>
              <a:rPr lang="en-US" baseline="-25000" dirty="0" err="1">
                <a:sym typeface="Wingdings" panose="05000000000000000000" pitchFamily="2" charset="2"/>
              </a:rPr>
              <a:t></a:t>
            </a:r>
            <a:r>
              <a:rPr lang="en-US" i="1" baseline="-25000" dirty="0" err="1"/>
              <a:t>j</a:t>
            </a:r>
            <a:r>
              <a:rPr lang="en-US" dirty="0"/>
              <a:t> * </a:t>
            </a:r>
            <a:r>
              <a:rPr lang="en-US" dirty="0" err="1"/>
              <a:t>F</a:t>
            </a:r>
            <a:r>
              <a:rPr lang="en-US" i="1" baseline="-25000" dirty="0" err="1"/>
              <a:t>j</a:t>
            </a:r>
            <a:r>
              <a:rPr lang="en-US" baseline="-25000" dirty="0" err="1">
                <a:sym typeface="Wingdings" panose="05000000000000000000" pitchFamily="2" charset="2"/>
              </a:rPr>
              <a:t></a:t>
            </a:r>
            <a:r>
              <a:rPr lang="en-US" i="1" baseline="-25000" dirty="0" err="1"/>
              <a:t>i</a:t>
            </a:r>
            <a:r>
              <a:rPr lang="en-US" dirty="0"/>
              <a:t> * N</a:t>
            </a:r>
            <a:r>
              <a:rPr lang="en-US" i="1" baseline="-25000" dirty="0"/>
              <a:t>i</a:t>
            </a:r>
            <a:r>
              <a:rPr lang="en-US" baseline="-25000" dirty="0">
                <a:sym typeface="Wingdings" panose="05000000000000000000" pitchFamily="2" charset="2"/>
              </a:rPr>
              <a:t></a:t>
            </a:r>
            <a:r>
              <a:rPr lang="en-US" baseline="-25000" dirty="0"/>
              <a:t>1</a:t>
            </a:r>
          </a:p>
          <a:p>
            <a:endParaRPr lang="en-US" baseline="-25000" dirty="0"/>
          </a:p>
          <a:p>
            <a:r>
              <a:rPr lang="en-US" dirty="0">
                <a:hlinkClick r:id="rId2"/>
              </a:rPr>
              <a:t>http://atomfizika.elte.hu/akos/orak/mkm/coszu.pdf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959296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E2331C08-B537-489E-9560-C42CBFE5E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050" y="185203"/>
            <a:ext cx="4128469" cy="3018456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3BE0D59-89A2-46DD-BAD2-AC027ADC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Geant4 simulation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D1FDAE-F328-4E3D-9868-E3C2C309C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1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Geant4 - </a:t>
            </a:r>
            <a:r>
              <a:rPr lang="en-GB" sz="2400" b="0" i="0" dirty="0">
                <a:solidFill>
                  <a:srgbClr val="0F0B06"/>
                </a:solidFill>
                <a:effectLst/>
                <a:latin typeface="arial" panose="020B0604020202020204" pitchFamily="34" charset="0"/>
              </a:rPr>
              <a:t>simulation of the passage of particles through matter</a:t>
            </a:r>
            <a:endParaRPr lang="en-US" sz="2400" dirty="0"/>
          </a:p>
          <a:p>
            <a:r>
              <a:rPr lang="en-US" b="1" dirty="0"/>
              <a:t>Geometry</a:t>
            </a:r>
            <a:r>
              <a:rPr lang="en-US" dirty="0"/>
              <a:t> of HPGE detector:</a:t>
            </a:r>
          </a:p>
          <a:p>
            <a:pPr lvl="1"/>
            <a:r>
              <a:rPr lang="en-US" dirty="0"/>
              <a:t>Ge crystal (technical datasheet)</a:t>
            </a:r>
          </a:p>
          <a:p>
            <a:pPr lvl="1"/>
            <a:r>
              <a:rPr lang="en-US" dirty="0"/>
              <a:t>Outer Al shell (measured)</a:t>
            </a:r>
          </a:p>
          <a:p>
            <a:pPr lvl="1"/>
            <a:r>
              <a:rPr lang="en-US" dirty="0"/>
              <a:t>Inner positions, other elements (technical drawing from internet)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Penelope physics (good at low energy too)</a:t>
            </a:r>
          </a:p>
          <a:p>
            <a:r>
              <a:rPr lang="en-US" dirty="0"/>
              <a:t>Params:</a:t>
            </a:r>
          </a:p>
          <a:p>
            <a:pPr lvl="1"/>
            <a:r>
              <a:rPr lang="en-US" b="1" dirty="0"/>
              <a:t>source distance</a:t>
            </a:r>
          </a:p>
          <a:p>
            <a:pPr lvl="1"/>
            <a:r>
              <a:rPr lang="en-US" b="1" dirty="0"/>
              <a:t>gamma E</a:t>
            </a:r>
            <a:r>
              <a:rPr lang="en-US" dirty="0"/>
              <a:t>, angle (</a:t>
            </a:r>
            <a:r>
              <a:rPr lang="en-US" b="1" dirty="0"/>
              <a:t>mono energy</a:t>
            </a:r>
            <a:r>
              <a:rPr lang="en-US" dirty="0"/>
              <a:t>, distribution)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geometry complexity</a:t>
            </a:r>
          </a:p>
          <a:p>
            <a:pPr lvl="1"/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238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 decay simulation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CaCO</a:t>
            </a:r>
            <a:r>
              <a:rPr lang="en-US" baseline="-25000" dirty="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sample simulation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Various validation (/fun) simulations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58DB8A7-6340-4A2C-953F-1DC0F97A1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439" y="3836753"/>
            <a:ext cx="4460863" cy="2513117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C3CEED7A-B794-45D6-AB9B-D9F1F7EBE58D}"/>
              </a:ext>
            </a:extLst>
          </p:cNvPr>
          <p:cNvSpPr txBox="1"/>
          <p:nvPr/>
        </p:nvSpPr>
        <p:spPr>
          <a:xfrm>
            <a:off x="7687656" y="6443146"/>
            <a:ext cx="446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 geometry with point source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0F69E293-4A71-4CE7-8952-A5C3126DD091}"/>
              </a:ext>
            </a:extLst>
          </p:cNvPr>
          <p:cNvSpPr txBox="1"/>
          <p:nvPr/>
        </p:nvSpPr>
        <p:spPr>
          <a:xfrm>
            <a:off x="9557373" y="3198915"/>
            <a:ext cx="263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Technical drawing</a:t>
            </a:r>
          </a:p>
        </p:txBody>
      </p:sp>
    </p:spTree>
    <p:extLst>
      <p:ext uri="{BB962C8B-B14F-4D97-AF65-F5344CB8AC3E}">
        <p14:creationId xmlns:p14="http://schemas.microsoft.com/office/powerpoint/2010/main" val="5745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AAD527-C156-4DCA-82A3-D949F6C4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Efficiencies – energy dependence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D04E093-EFC8-4C5A-A795-C5658617A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520" y="1354510"/>
            <a:ext cx="6879363" cy="550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CAED2B-BDE3-4A4C-AAC2-582BFC79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Efficiencies – distance dependence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CCACEEB-498D-4AE9-88DB-E1BBBA4F9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829" y="1690688"/>
            <a:ext cx="10515600" cy="4351338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baseline="30000" dirty="0"/>
              <a:t>-2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with r</a:t>
            </a:r>
            <a:r>
              <a:rPr lang="en-US" baseline="-25000" dirty="0">
                <a:sym typeface="Wingdings" panose="05000000000000000000" pitchFamily="2" charset="2"/>
              </a:rPr>
              <a:t>0</a:t>
            </a:r>
            <a:r>
              <a:rPr lang="en-US" dirty="0">
                <a:sym typeface="Wingdings" panose="05000000000000000000" pitchFamily="2" charset="2"/>
              </a:rPr>
              <a:t> effective distance (in detector) 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Fit              lines to get r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0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intercepts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2119C71-D8A7-41CE-B97C-9668E74A6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709" y="1626671"/>
            <a:ext cx="1193847" cy="59077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F9D2323-B13B-497F-A295-29981601DF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75"/>
          <a:stretch/>
        </p:blipFill>
        <p:spPr>
          <a:xfrm>
            <a:off x="1777981" y="2153424"/>
            <a:ext cx="895740" cy="51688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B0A5AE70-DB1E-470B-8CB3-A6D79D3F9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717" y="2885522"/>
            <a:ext cx="8119119" cy="3259573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02372832-140A-4863-964F-984AACC3E91F}"/>
              </a:ext>
            </a:extLst>
          </p:cNvPr>
          <p:cNvSpPr txBox="1"/>
          <p:nvPr/>
        </p:nvSpPr>
        <p:spPr>
          <a:xfrm>
            <a:off x="1962539" y="6145095"/>
            <a:ext cx="8152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0</a:t>
            </a:r>
            <a:r>
              <a:rPr lang="en-US" dirty="0"/>
              <a:t> is energy dependent, different at low (&lt;10 mm) and large (10-100 mm) distances</a:t>
            </a:r>
          </a:p>
          <a:p>
            <a:pPr algn="ctr"/>
            <a:r>
              <a:rPr lang="en-US" dirty="0"/>
              <a:t>Fitted with empirical formula from literature</a:t>
            </a:r>
          </a:p>
        </p:txBody>
      </p:sp>
    </p:spTree>
    <p:extLst>
      <p:ext uri="{BB962C8B-B14F-4D97-AF65-F5344CB8AC3E}">
        <p14:creationId xmlns:p14="http://schemas.microsoft.com/office/powerpoint/2010/main" val="60873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7EFEE1CC-9F52-4FFA-9D69-5BE3950E72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639"/>
          <a:stretch/>
        </p:blipFill>
        <p:spPr>
          <a:xfrm>
            <a:off x="63791" y="944016"/>
            <a:ext cx="6032209" cy="2836506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F7BB682B-425A-4ED7-81E1-9BF2F72CA6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360" b="7806"/>
          <a:stretch/>
        </p:blipFill>
        <p:spPr>
          <a:xfrm>
            <a:off x="6096000" y="825759"/>
            <a:ext cx="6032209" cy="348618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77C04B4-A7B7-40AF-8727-A789936E8D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081"/>
          <a:stretch/>
        </p:blipFill>
        <p:spPr>
          <a:xfrm>
            <a:off x="1733572" y="4462707"/>
            <a:ext cx="8852462" cy="897622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ED4D8660-383A-4C13-A417-C689CE7A44B7}"/>
              </a:ext>
            </a:extLst>
          </p:cNvPr>
          <p:cNvSpPr txBox="1"/>
          <p:nvPr/>
        </p:nvSpPr>
        <p:spPr>
          <a:xfrm>
            <a:off x="184295" y="5511096"/>
            <a:ext cx="7445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Energy and distance dependent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Could be better but is good enough at 100 keV – 3 MeV</a:t>
            </a:r>
          </a:p>
        </p:txBody>
      </p:sp>
    </p:spTree>
    <p:extLst>
      <p:ext uri="{BB962C8B-B14F-4D97-AF65-F5344CB8AC3E}">
        <p14:creationId xmlns:p14="http://schemas.microsoft.com/office/powerpoint/2010/main" val="284494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583F82-7B15-47A8-A9BB-205D09A1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30000" dirty="0"/>
              <a:t>208</a:t>
            </a:r>
            <a:r>
              <a:rPr lang="en-US" dirty="0"/>
              <a:t>Tl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C3FC8E-F461-437A-87A1-8F1D1A94F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from NuDat2 (x (I</a:t>
            </a:r>
            <a:r>
              <a:rPr lang="en-US" baseline="-25000" dirty="0"/>
              <a:t>g</a:t>
            </a:r>
            <a:r>
              <a:rPr lang="en-US" dirty="0"/>
              <a:t>), f, alpha)</a:t>
            </a:r>
          </a:p>
          <a:p>
            <a:r>
              <a:rPr lang="en-US" dirty="0"/>
              <a:t>Good because:</a:t>
            </a:r>
          </a:p>
          <a:p>
            <a:pPr lvl="1"/>
            <a:r>
              <a:rPr lang="en-US" dirty="0"/>
              <a:t>feeding factor of 2614 </a:t>
            </a:r>
            <a:r>
              <a:rPr lang="en-US" sz="2000" dirty="0"/>
              <a:t>keV</a:t>
            </a:r>
            <a:r>
              <a:rPr lang="en-US" dirty="0"/>
              <a:t> = 0</a:t>
            </a:r>
          </a:p>
          <a:p>
            <a:pPr lvl="1"/>
            <a:r>
              <a:rPr lang="en-US" dirty="0"/>
              <a:t>almost all cascades go through 2614 keV</a:t>
            </a:r>
          </a:p>
          <a:p>
            <a:pPr lvl="1"/>
            <a:r>
              <a:rPr lang="en-US" dirty="0"/>
              <a:t>guaranteed coincidences</a:t>
            </a:r>
          </a:p>
          <a:p>
            <a:r>
              <a:rPr lang="en-US" dirty="0"/>
              <a:t>Calculated corrected intensities: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Summing-in</a:t>
            </a:r>
          </a:p>
          <a:p>
            <a:pPr lvl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Impossible transitions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3 strong summing-in effects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Summing-out</a:t>
            </a:r>
          </a:p>
          <a:p>
            <a:endParaRPr lang="en-US" dirty="0"/>
          </a:p>
        </p:txBody>
      </p: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3D72AEB2-2185-4C67-99DB-1F5B0837297F}"/>
              </a:ext>
            </a:extLst>
          </p:cNvPr>
          <p:cNvGrpSpPr/>
          <p:nvPr/>
        </p:nvGrpSpPr>
        <p:grpSpPr>
          <a:xfrm>
            <a:off x="6669815" y="819294"/>
            <a:ext cx="5382019" cy="5673581"/>
            <a:chOff x="6555515" y="629250"/>
            <a:chExt cx="5382019" cy="5673581"/>
          </a:xfrm>
        </p:grpSpPr>
        <p:pic>
          <p:nvPicPr>
            <p:cNvPr id="5" name="Kép 4">
              <a:extLst>
                <a:ext uri="{FF2B5EF4-FFF2-40B4-BE49-F238E27FC236}">
                  <a16:creationId xmlns:a16="http://schemas.microsoft.com/office/drawing/2014/main" id="{1FF6E0DA-5D6A-4699-B928-61DC0AB76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5515" y="629250"/>
              <a:ext cx="5020376" cy="5163271"/>
            </a:xfrm>
            <a:prstGeom prst="rect">
              <a:avLst/>
            </a:prstGeom>
          </p:spPr>
        </p:pic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27FEA83D-6676-4CAC-BD6D-4F52E3CD4D57}"/>
                </a:ext>
              </a:extLst>
            </p:cNvPr>
            <p:cNvSpPr txBox="1"/>
            <p:nvPr/>
          </p:nvSpPr>
          <p:spPr>
            <a:xfrm>
              <a:off x="6555515" y="5933499"/>
              <a:ext cx="5382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Coincidence corrected / uncorrected intensities for </a:t>
              </a:r>
              <a:r>
                <a:rPr lang="en-US" baseline="30000" dirty="0"/>
                <a:t>208</a:t>
              </a:r>
              <a:r>
                <a:rPr lang="en-US" dirty="0"/>
                <a:t>Tl</a:t>
              </a:r>
            </a:p>
          </p:txBody>
        </p:sp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E37753DA-EB3E-46DB-B8CD-8877EA5BCFD3}"/>
                </a:ext>
              </a:extLst>
            </p:cNvPr>
            <p:cNvSpPr/>
            <p:nvPr/>
          </p:nvSpPr>
          <p:spPr>
            <a:xfrm>
              <a:off x="7482980" y="1643062"/>
              <a:ext cx="796954" cy="789745"/>
            </a:xfrm>
            <a:prstGeom prst="rect">
              <a:avLst/>
            </a:prstGeom>
            <a:solidFill>
              <a:schemeClr val="accent6">
                <a:lumMod val="75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3157E18C-E4B8-491A-9D69-6CDFFE515553}"/>
                </a:ext>
              </a:extLst>
            </p:cNvPr>
            <p:cNvSpPr/>
            <p:nvPr/>
          </p:nvSpPr>
          <p:spPr>
            <a:xfrm>
              <a:off x="7482980" y="2984121"/>
              <a:ext cx="698995" cy="306766"/>
            </a:xfrm>
            <a:prstGeom prst="rect">
              <a:avLst/>
            </a:prstGeom>
            <a:solidFill>
              <a:schemeClr val="accent6">
                <a:lumMod val="75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C430ABAA-15D6-41F8-8555-93A385CEA47C}"/>
                </a:ext>
              </a:extLst>
            </p:cNvPr>
            <p:cNvSpPr/>
            <p:nvPr/>
          </p:nvSpPr>
          <p:spPr>
            <a:xfrm>
              <a:off x="8181975" y="4908172"/>
              <a:ext cx="774234" cy="306766"/>
            </a:xfrm>
            <a:prstGeom prst="rect">
              <a:avLst/>
            </a:prstGeom>
            <a:solidFill>
              <a:schemeClr val="accent6">
                <a:lumMod val="75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CCA2CBF6-B05D-45C0-8D87-918DF54E9C94}"/>
                </a:ext>
              </a:extLst>
            </p:cNvPr>
            <p:cNvSpPr/>
            <p:nvPr/>
          </p:nvSpPr>
          <p:spPr>
            <a:xfrm>
              <a:off x="8279934" y="2212180"/>
              <a:ext cx="676275" cy="220627"/>
            </a:xfrm>
            <a:prstGeom prst="rect">
              <a:avLst/>
            </a:prstGeom>
            <a:solidFill>
              <a:schemeClr val="accent6">
                <a:lumMod val="75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181FA696-0D7E-45B1-ABA9-1B3CABFE15A1}"/>
                </a:ext>
              </a:extLst>
            </p:cNvPr>
            <p:cNvSpPr/>
            <p:nvPr/>
          </p:nvSpPr>
          <p:spPr>
            <a:xfrm>
              <a:off x="7482980" y="3278810"/>
              <a:ext cx="698995" cy="2513711"/>
            </a:xfrm>
            <a:prstGeom prst="rect">
              <a:avLst/>
            </a:prstGeom>
            <a:solidFill>
              <a:srgbClr val="FFC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3D0E6794-406E-40FE-93F0-A6063EBB2879}"/>
                </a:ext>
              </a:extLst>
            </p:cNvPr>
            <p:cNvSpPr/>
            <p:nvPr/>
          </p:nvSpPr>
          <p:spPr>
            <a:xfrm>
              <a:off x="8181976" y="2434895"/>
              <a:ext cx="774234" cy="1673555"/>
            </a:xfrm>
            <a:prstGeom prst="rect">
              <a:avLst/>
            </a:prstGeom>
            <a:solidFill>
              <a:srgbClr val="FFC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6517BA43-6472-4789-B803-E2E99B8E6EC3}"/>
                </a:ext>
              </a:extLst>
            </p:cNvPr>
            <p:cNvSpPr/>
            <p:nvPr/>
          </p:nvSpPr>
          <p:spPr>
            <a:xfrm>
              <a:off x="8181975" y="4372575"/>
              <a:ext cx="774234" cy="535597"/>
            </a:xfrm>
            <a:prstGeom prst="rect">
              <a:avLst/>
            </a:prstGeom>
            <a:solidFill>
              <a:srgbClr val="FFC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29D4BA9B-D59E-4270-94FA-DD3175F012E8}"/>
                </a:ext>
              </a:extLst>
            </p:cNvPr>
            <p:cNvSpPr/>
            <p:nvPr/>
          </p:nvSpPr>
          <p:spPr>
            <a:xfrm>
              <a:off x="8181975" y="5214938"/>
              <a:ext cx="774234" cy="577583"/>
            </a:xfrm>
            <a:prstGeom prst="rect">
              <a:avLst/>
            </a:prstGeom>
            <a:solidFill>
              <a:srgbClr val="FFC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8F73A751-9121-440B-9A5F-A4DA2ABDA614}"/>
                </a:ext>
              </a:extLst>
            </p:cNvPr>
            <p:cNvSpPr/>
            <p:nvPr/>
          </p:nvSpPr>
          <p:spPr>
            <a:xfrm>
              <a:off x="7482979" y="2432808"/>
              <a:ext cx="698996" cy="549226"/>
            </a:xfrm>
            <a:prstGeom prst="rect">
              <a:avLst/>
            </a:prstGeom>
            <a:solidFill>
              <a:srgbClr val="FFC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2075606C-A942-4B08-BB6D-F2E08D5FF985}"/>
                </a:ext>
              </a:extLst>
            </p:cNvPr>
            <p:cNvSpPr/>
            <p:nvPr/>
          </p:nvSpPr>
          <p:spPr>
            <a:xfrm>
              <a:off x="8956209" y="4372575"/>
              <a:ext cx="774234" cy="271472"/>
            </a:xfrm>
            <a:prstGeom prst="rect">
              <a:avLst/>
            </a:prstGeom>
            <a:solidFill>
              <a:srgbClr val="FFC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B2EB4157-631B-47B3-AE73-07FFBF6678CD}"/>
                </a:ext>
              </a:extLst>
            </p:cNvPr>
            <p:cNvSpPr/>
            <p:nvPr/>
          </p:nvSpPr>
          <p:spPr>
            <a:xfrm>
              <a:off x="9767888" y="2461225"/>
              <a:ext cx="774234" cy="271472"/>
            </a:xfrm>
            <a:prstGeom prst="rect">
              <a:avLst/>
            </a:prstGeom>
            <a:solidFill>
              <a:srgbClr val="FFC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50770C77-91B8-48B7-AA58-F979EEF6409E}"/>
                </a:ext>
              </a:extLst>
            </p:cNvPr>
            <p:cNvSpPr/>
            <p:nvPr/>
          </p:nvSpPr>
          <p:spPr>
            <a:xfrm>
              <a:off x="8279934" y="1634597"/>
              <a:ext cx="676275" cy="581568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églalap 19">
              <a:extLst>
                <a:ext uri="{FF2B5EF4-FFF2-40B4-BE49-F238E27FC236}">
                  <a16:creationId xmlns:a16="http://schemas.microsoft.com/office/drawing/2014/main" id="{BE68D015-F82E-41CA-82C9-609F3999855B}"/>
                </a:ext>
              </a:extLst>
            </p:cNvPr>
            <p:cNvSpPr/>
            <p:nvPr/>
          </p:nvSpPr>
          <p:spPr>
            <a:xfrm>
              <a:off x="8169304" y="4090625"/>
              <a:ext cx="774234" cy="294027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DD6294B7-E0A5-4513-ACBF-8728DB631F58}"/>
                </a:ext>
              </a:extLst>
            </p:cNvPr>
            <p:cNvSpPr/>
            <p:nvPr/>
          </p:nvSpPr>
          <p:spPr>
            <a:xfrm>
              <a:off x="8956209" y="1940837"/>
              <a:ext cx="811678" cy="1350050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églalap 21">
              <a:extLst>
                <a:ext uri="{FF2B5EF4-FFF2-40B4-BE49-F238E27FC236}">
                  <a16:creationId xmlns:a16="http://schemas.microsoft.com/office/drawing/2014/main" id="{8A7DB2E4-29D2-4EE3-B009-DA3D78DC32E6}"/>
                </a:ext>
              </a:extLst>
            </p:cNvPr>
            <p:cNvSpPr/>
            <p:nvPr/>
          </p:nvSpPr>
          <p:spPr>
            <a:xfrm>
              <a:off x="8943537" y="3567114"/>
              <a:ext cx="1598585" cy="521423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églalap 22">
              <a:extLst>
                <a:ext uri="{FF2B5EF4-FFF2-40B4-BE49-F238E27FC236}">
                  <a16:creationId xmlns:a16="http://schemas.microsoft.com/office/drawing/2014/main" id="{92B522FE-93E5-479E-B494-CB5463868E9E}"/>
                </a:ext>
              </a:extLst>
            </p:cNvPr>
            <p:cNvSpPr/>
            <p:nvPr/>
          </p:nvSpPr>
          <p:spPr>
            <a:xfrm>
              <a:off x="8956209" y="4645183"/>
              <a:ext cx="774234" cy="1147338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BA1FFB8B-D223-4ED5-B0D7-D39456988529}"/>
                </a:ext>
              </a:extLst>
            </p:cNvPr>
            <p:cNvSpPr/>
            <p:nvPr/>
          </p:nvSpPr>
          <p:spPr>
            <a:xfrm>
              <a:off x="7482979" y="1369946"/>
              <a:ext cx="774234" cy="271028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39580377-E0FB-44B5-A59E-5F1F11C86B29}"/>
                </a:ext>
              </a:extLst>
            </p:cNvPr>
            <p:cNvSpPr/>
            <p:nvPr/>
          </p:nvSpPr>
          <p:spPr>
            <a:xfrm>
              <a:off x="9767888" y="2217064"/>
              <a:ext cx="774234" cy="244161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églalap 25">
              <a:extLst>
                <a:ext uri="{FF2B5EF4-FFF2-40B4-BE49-F238E27FC236}">
                  <a16:creationId xmlns:a16="http://schemas.microsoft.com/office/drawing/2014/main" id="{DD665B27-1DE6-4D8A-B6FA-6EDFF011901B}"/>
                </a:ext>
              </a:extLst>
            </p:cNvPr>
            <p:cNvSpPr/>
            <p:nvPr/>
          </p:nvSpPr>
          <p:spPr>
            <a:xfrm>
              <a:off x="9761552" y="2984121"/>
              <a:ext cx="1598584" cy="306765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églalap 26">
              <a:extLst>
                <a:ext uri="{FF2B5EF4-FFF2-40B4-BE49-F238E27FC236}">
                  <a16:creationId xmlns:a16="http://schemas.microsoft.com/office/drawing/2014/main" id="{B8D06113-144D-4928-A5F7-7B0237495895}"/>
                </a:ext>
              </a:extLst>
            </p:cNvPr>
            <p:cNvSpPr/>
            <p:nvPr/>
          </p:nvSpPr>
          <p:spPr>
            <a:xfrm>
              <a:off x="9730443" y="4372575"/>
              <a:ext cx="1636028" cy="271472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églalap 27">
              <a:extLst>
                <a:ext uri="{FF2B5EF4-FFF2-40B4-BE49-F238E27FC236}">
                  <a16:creationId xmlns:a16="http://schemas.microsoft.com/office/drawing/2014/main" id="{F5FD48CC-5778-4E7A-8B4E-7CFC471E0971}"/>
                </a:ext>
              </a:extLst>
            </p:cNvPr>
            <p:cNvSpPr/>
            <p:nvPr/>
          </p:nvSpPr>
          <p:spPr>
            <a:xfrm>
              <a:off x="10542121" y="2464336"/>
              <a:ext cx="824349" cy="268361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églalap 28">
              <a:extLst>
                <a:ext uri="{FF2B5EF4-FFF2-40B4-BE49-F238E27FC236}">
                  <a16:creationId xmlns:a16="http://schemas.microsoft.com/office/drawing/2014/main" id="{1A063D37-E925-4AC0-93C5-0B373C3B9D39}"/>
                </a:ext>
              </a:extLst>
            </p:cNvPr>
            <p:cNvSpPr/>
            <p:nvPr/>
          </p:nvSpPr>
          <p:spPr>
            <a:xfrm>
              <a:off x="9730443" y="4889847"/>
              <a:ext cx="811678" cy="325091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091B7F84-C8EC-467B-9AB2-4ACD75B45026}"/>
              </a:ext>
            </a:extLst>
          </p:cNvPr>
          <p:cNvSpPr txBox="1"/>
          <p:nvPr/>
        </p:nvSpPr>
        <p:spPr>
          <a:xfrm>
            <a:off x="8772525" y="676275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E level [keV]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7F708FB8-E55C-47A0-8DA5-2F46EFEEA071}"/>
              </a:ext>
            </a:extLst>
          </p:cNvPr>
          <p:cNvSpPr txBox="1"/>
          <p:nvPr/>
        </p:nvSpPr>
        <p:spPr>
          <a:xfrm rot="16200000">
            <a:off x="5449372" y="3517528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E level [keV]</a:t>
            </a:r>
          </a:p>
        </p:txBody>
      </p:sp>
      <p:sp>
        <p:nvSpPr>
          <p:cNvPr id="37" name="Ellipszis 36">
            <a:extLst>
              <a:ext uri="{FF2B5EF4-FFF2-40B4-BE49-F238E27FC236}">
                <a16:creationId xmlns:a16="http://schemas.microsoft.com/office/drawing/2014/main" id="{433BB794-3C50-446A-8713-5BA2891B2802}"/>
              </a:ext>
            </a:extLst>
          </p:cNvPr>
          <p:cNvSpPr/>
          <p:nvPr/>
        </p:nvSpPr>
        <p:spPr>
          <a:xfrm>
            <a:off x="7393289" y="1823114"/>
            <a:ext cx="1096054" cy="914901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7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63C187-E173-4EBC-B75C-40BB2D1A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245612"/>
            <a:ext cx="10515600" cy="1325563"/>
          </a:xfrm>
        </p:spPr>
        <p:txBody>
          <a:bodyPr/>
          <a:lstStyle/>
          <a:p>
            <a:r>
              <a:rPr lang="en-US" dirty="0"/>
              <a:t>Measurement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FF9DD7-3EB8-4D43-8CA2-2DC69B7D4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425"/>
            <a:ext cx="10515600" cy="4681538"/>
          </a:xfrm>
        </p:spPr>
        <p:txBody>
          <a:bodyPr/>
          <a:lstStyle/>
          <a:p>
            <a:r>
              <a:rPr lang="en-US" dirty="0"/>
              <a:t>1-day measurement of mineral deposit from thermal pipe from </a:t>
            </a:r>
            <a:r>
              <a:rPr lang="en-US" dirty="0" err="1"/>
              <a:t>Bük</a:t>
            </a:r>
            <a:endParaRPr lang="en-US" dirty="0"/>
          </a:p>
          <a:p>
            <a:r>
              <a:rPr lang="en-US" dirty="0"/>
              <a:t>5-day background measurement</a:t>
            </a:r>
          </a:p>
          <a:p>
            <a:r>
              <a:rPr lang="en-US" dirty="0"/>
              <a:t>Calculated </a:t>
            </a:r>
            <a:r>
              <a:rPr lang="en-US" baseline="30000" dirty="0"/>
              <a:t>208</a:t>
            </a:r>
            <a:r>
              <a:rPr lang="en-US" dirty="0"/>
              <a:t>Tl peak areas (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only this done by me)</a:t>
            </a:r>
          </a:p>
          <a:p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AAD09BC-0EFF-4B97-8C37-1243FEC94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88" y="3015011"/>
            <a:ext cx="5831812" cy="311329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BB904EC-44AE-4677-88E2-27C06E1E9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012" y="2951099"/>
            <a:ext cx="5257800" cy="341053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F4FC723A-7F0A-4D1A-8259-3BA635701C88}"/>
              </a:ext>
            </a:extLst>
          </p:cNvPr>
          <p:cNvSpPr txBox="1"/>
          <p:nvPr/>
        </p:nvSpPr>
        <p:spPr>
          <a:xfrm>
            <a:off x="514350" y="6176963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Spill spectrum analyzer software, spectrum of sample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4B15880-E448-4424-B961-0F0FD2EE2956}"/>
              </a:ext>
            </a:extLst>
          </p:cNvPr>
          <p:cNvSpPr txBox="1"/>
          <p:nvPr/>
        </p:nvSpPr>
        <p:spPr>
          <a:xfrm>
            <a:off x="7219950" y="6243056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Multipeak fitting in python (Spill can’t handle it)</a:t>
            </a:r>
          </a:p>
        </p:txBody>
      </p:sp>
    </p:spTree>
    <p:extLst>
      <p:ext uri="{BB962C8B-B14F-4D97-AF65-F5344CB8AC3E}">
        <p14:creationId xmlns:p14="http://schemas.microsoft.com/office/powerpoint/2010/main" val="51423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</TotalTime>
  <Words>633</Words>
  <Application>Microsoft Office PowerPoint</Application>
  <PresentationFormat>Szélesvásznú</PresentationFormat>
  <Paragraphs>90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Google Sans</vt:lpstr>
      <vt:lpstr>SFRM2488</vt:lpstr>
      <vt:lpstr>Office-téma</vt:lpstr>
      <vt:lpstr>Numerical investigation of coincidence-correction in gamma spectroscopy</vt:lpstr>
      <vt:lpstr>Coincidence summing</vt:lpstr>
      <vt:lpstr>Model: Semkow matrix formalism, a bit modified</vt:lpstr>
      <vt:lpstr>Geant4 simulation</vt:lpstr>
      <vt:lpstr>Efficiencies – energy dependence</vt:lpstr>
      <vt:lpstr>Efficiencies – distance dependence</vt:lpstr>
      <vt:lpstr>PowerPoint-bemutató</vt:lpstr>
      <vt:lpstr>208Tl</vt:lpstr>
      <vt:lpstr>Measurement</vt:lpstr>
      <vt:lpstr>Result</vt:lpstr>
      <vt:lpstr>Possible further research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investigation of coincidence-correction in gamma spectroscopy</dc:title>
  <dc:creator>Balázs</dc:creator>
  <cp:lastModifiedBy>Balázs</cp:lastModifiedBy>
  <cp:revision>33</cp:revision>
  <dcterms:created xsi:type="dcterms:W3CDTF">2021-06-19T12:01:43Z</dcterms:created>
  <dcterms:modified xsi:type="dcterms:W3CDTF">2021-06-19T22:08:44Z</dcterms:modified>
</cp:coreProperties>
</file>