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83" r:id="rId3"/>
    <p:sldId id="262" r:id="rId4"/>
    <p:sldId id="276" r:id="rId5"/>
    <p:sldId id="273" r:id="rId6"/>
    <p:sldId id="275" r:id="rId7"/>
    <p:sldId id="277" r:id="rId8"/>
    <p:sldId id="263" r:id="rId9"/>
    <p:sldId id="278" r:id="rId10"/>
    <p:sldId id="279" r:id="rId11"/>
    <p:sldId id="280" r:id="rId12"/>
    <p:sldId id="281" r:id="rId13"/>
    <p:sldId id="282" r:id="rId14"/>
    <p:sldId id="266" r:id="rId15"/>
    <p:sldId id="268" r:id="rId16"/>
    <p:sldId id="270" r:id="rId17"/>
    <p:sldId id="274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800"/>
    <a:srgbClr val="FFD44B"/>
    <a:srgbClr val="E2AC00"/>
    <a:srgbClr val="FFE38B"/>
    <a:srgbClr val="FFD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056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4B85D-8E91-5B3F-C69B-95DC615A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FB6348-000D-ADB9-56DC-A55EC69D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2141" y="399615"/>
            <a:ext cx="9637009" cy="13570012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5191362B-D61C-8739-6B5A-647E83726EF6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410962DC-2382-2C26-AF7D-AFA7B7B3EBC4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31FA8E21-F59C-515A-2979-16A586828A30}"/>
              </a:ext>
            </a:extLst>
          </p:cNvPr>
          <p:cNvSpPr/>
          <p:nvPr/>
        </p:nvSpPr>
        <p:spPr>
          <a:xfrm rot="3564671">
            <a:off x="-642085" y="-820477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A212C1B1-5EEE-990E-7C0B-1F4F1CE9042A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AEB1FA-5409-10E2-2210-D0A5CD348846}"/>
              </a:ext>
            </a:extLst>
          </p:cNvPr>
          <p:cNvCxnSpPr>
            <a:cxnSpLocks/>
          </p:cNvCxnSpPr>
          <p:nvPr/>
        </p:nvCxnSpPr>
        <p:spPr>
          <a:xfrm flipH="1" flipV="1">
            <a:off x="3621981" y="9468625"/>
            <a:ext cx="11295680" cy="68724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7996F5-E90C-1E04-66DF-211AF571201C}"/>
              </a:ext>
            </a:extLst>
          </p:cNvPr>
          <p:cNvGrpSpPr/>
          <p:nvPr/>
        </p:nvGrpSpPr>
        <p:grpSpPr>
          <a:xfrm>
            <a:off x="6460868" y="4100300"/>
            <a:ext cx="4783923" cy="715002"/>
            <a:chOff x="6430390" y="5730793"/>
            <a:chExt cx="4783923" cy="71500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8AD05A-C222-A9A8-74C5-8DF833A26E28}"/>
                </a:ext>
              </a:extLst>
            </p:cNvPr>
            <p:cNvGrpSpPr/>
            <p:nvPr/>
          </p:nvGrpSpPr>
          <p:grpSpPr>
            <a:xfrm>
              <a:off x="8868706" y="5752527"/>
              <a:ext cx="2345607" cy="693268"/>
              <a:chOff x="8991600" y="490597"/>
              <a:chExt cx="2345607" cy="693268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C40611B-55D5-A61C-AB86-CEE0859A632F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5F5AADB-77C7-0384-95E3-72948577F58E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BD9D85E-69D7-CDCB-DFDF-5EAC70C06AF3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AC5AD61-A157-60BF-D1A9-0B446AA8DEEB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4CDB9D3-E5A3-4D59-0021-8CB5610B0D27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983B08-081F-FB2B-0FAA-4D1FC69FE55B}"/>
                </a:ext>
              </a:extLst>
            </p:cNvPr>
            <p:cNvGrpSpPr/>
            <p:nvPr/>
          </p:nvGrpSpPr>
          <p:grpSpPr>
            <a:xfrm rot="282828" flipH="1">
              <a:off x="6430390" y="5730793"/>
              <a:ext cx="2268477" cy="693268"/>
              <a:chOff x="8991600" y="490597"/>
              <a:chExt cx="2345607" cy="69326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FBFF541-0EBD-9FDB-D5D9-4CA16CBC8A3C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46C8CBF-BD70-FC2C-918A-8BE1EAF60487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BC418F-6B53-CCF2-E7C9-ED82A574B28F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90DCD84-2E2B-6D00-E396-16FB8586E6CB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4203C2B-C820-3955-AE0C-DEA07C74A0F5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AAC866-8DF0-F202-B0CB-BAFBCEEF187A}"/>
              </a:ext>
            </a:extLst>
          </p:cNvPr>
          <p:cNvGrpSpPr/>
          <p:nvPr/>
        </p:nvGrpSpPr>
        <p:grpSpPr>
          <a:xfrm>
            <a:off x="11807625" y="5231914"/>
            <a:ext cx="3140542" cy="2257849"/>
            <a:chOff x="12151211" y="3222201"/>
            <a:chExt cx="3140542" cy="22578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B9344C-60C0-B1E6-F6CE-F533B28E5B15}"/>
                </a:ext>
              </a:extLst>
            </p:cNvPr>
            <p:cNvGrpSpPr/>
            <p:nvPr/>
          </p:nvGrpSpPr>
          <p:grpSpPr>
            <a:xfrm rot="1356938">
              <a:off x="12151211" y="3222201"/>
              <a:ext cx="1262325" cy="1745705"/>
              <a:chOff x="12329148" y="2324100"/>
              <a:chExt cx="1262325" cy="1745705"/>
            </a:xfrm>
          </p:grpSpPr>
          <p:sp>
            <p:nvSpPr>
              <p:cNvPr id="19" name="Rectangle: Rounded Corners 16">
                <a:extLst>
                  <a:ext uri="{FF2B5EF4-FFF2-40B4-BE49-F238E27FC236}">
                    <a16:creationId xmlns:a16="http://schemas.microsoft.com/office/drawing/2014/main" id="{A38851A0-728A-D258-8101-63DA9A339D18}"/>
                  </a:ext>
                </a:extLst>
              </p:cNvPr>
              <p:cNvSpPr/>
              <p:nvPr/>
            </p:nvSpPr>
            <p:spPr>
              <a:xfrm>
                <a:off x="12329148" y="2324100"/>
                <a:ext cx="1262325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24786 w 1262325"/>
                  <a:gd name="connsiteY0" fmla="*/ 297721 h 1099180"/>
                  <a:gd name="connsiteX1" fmla="*/ 241227 w 1262325"/>
                  <a:gd name="connsiteY1" fmla="*/ 0 h 1099180"/>
                  <a:gd name="connsiteX2" fmla="*/ 1141844 w 1262325"/>
                  <a:gd name="connsiteY2" fmla="*/ 7620 h 1099180"/>
                  <a:gd name="connsiteX3" fmla="*/ 1247151 w 1262325"/>
                  <a:gd name="connsiteY3" fmla="*/ 287867 h 1099180"/>
                  <a:gd name="connsiteX4" fmla="*/ 1056025 w 1262325"/>
                  <a:gd name="connsiteY4" fmla="*/ 546641 h 1099180"/>
                  <a:gd name="connsiteX5" fmla="*/ 984905 w 1262325"/>
                  <a:gd name="connsiteY5" fmla="*/ 826859 h 1099180"/>
                  <a:gd name="connsiteX6" fmla="*/ 725284 w 1262325"/>
                  <a:gd name="connsiteY6" fmla="*/ 1099180 h 1099180"/>
                  <a:gd name="connsiteX7" fmla="*/ 546027 w 1262325"/>
                  <a:gd name="connsiteY7" fmla="*/ 1048380 h 1099180"/>
                  <a:gd name="connsiteX8" fmla="*/ 299106 w 1262325"/>
                  <a:gd name="connsiteY8" fmla="*/ 687159 h 1099180"/>
                  <a:gd name="connsiteX9" fmla="*/ 24786 w 1262325"/>
                  <a:gd name="connsiteY9" fmla="*/ 2977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2325" h="1099180">
                    <a:moveTo>
                      <a:pt x="24786" y="297721"/>
                    </a:moveTo>
                    <a:cubicBezTo>
                      <a:pt x="-51414" y="112252"/>
                      <a:pt x="55758" y="0"/>
                      <a:pt x="241227" y="0"/>
                    </a:cubicBezTo>
                    <a:lnTo>
                      <a:pt x="1141844" y="7620"/>
                    </a:lnTo>
                    <a:cubicBezTo>
                      <a:pt x="1301737" y="38665"/>
                      <a:pt x="1261454" y="198030"/>
                      <a:pt x="1247151" y="287867"/>
                    </a:cubicBezTo>
                    <a:cubicBezTo>
                      <a:pt x="1232848" y="377704"/>
                      <a:pt x="1091972" y="439876"/>
                      <a:pt x="1056025" y="546641"/>
                    </a:cubicBezTo>
                    <a:cubicBezTo>
                      <a:pt x="1056025" y="689154"/>
                      <a:pt x="984905" y="684346"/>
                      <a:pt x="984905" y="826859"/>
                    </a:cubicBezTo>
                    <a:cubicBezTo>
                      <a:pt x="984905" y="1012328"/>
                      <a:pt x="910753" y="1099180"/>
                      <a:pt x="725284" y="1099180"/>
                    </a:cubicBezTo>
                    <a:lnTo>
                      <a:pt x="546027" y="1048380"/>
                    </a:lnTo>
                    <a:cubicBezTo>
                      <a:pt x="360558" y="1048380"/>
                      <a:pt x="299106" y="872628"/>
                      <a:pt x="299106" y="687159"/>
                    </a:cubicBezTo>
                    <a:cubicBezTo>
                      <a:pt x="220366" y="561580"/>
                      <a:pt x="73893" y="448700"/>
                      <a:pt x="24786" y="2977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BC31E9F-7C14-A987-F084-FBACB6250083}"/>
                  </a:ext>
                </a:extLst>
              </p:cNvPr>
              <p:cNvSpPr/>
              <p:nvPr/>
            </p:nvSpPr>
            <p:spPr>
              <a:xfrm>
                <a:off x="12361516" y="2520320"/>
                <a:ext cx="1187338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7338" h="1099180">
                    <a:moveTo>
                      <a:pt x="30519" y="310421"/>
                    </a:moveTo>
                    <a:cubicBezTo>
                      <a:pt x="-45681" y="124952"/>
                      <a:pt x="23391" y="0"/>
                      <a:pt x="208860" y="0"/>
                    </a:cubicBezTo>
                    <a:lnTo>
                      <a:pt x="1109477" y="7620"/>
                    </a:lnTo>
                    <a:cubicBezTo>
                      <a:pt x="1325426" y="124460"/>
                      <a:pt x="1023658" y="361172"/>
                      <a:pt x="1023658" y="546641"/>
                    </a:cubicBezTo>
                    <a:cubicBezTo>
                      <a:pt x="1023658" y="689154"/>
                      <a:pt x="952538" y="684346"/>
                      <a:pt x="952538" y="826859"/>
                    </a:cubicBezTo>
                    <a:cubicBezTo>
                      <a:pt x="952538" y="1012328"/>
                      <a:pt x="878386" y="1099180"/>
                      <a:pt x="692917" y="1099180"/>
                    </a:cubicBezTo>
                    <a:lnTo>
                      <a:pt x="513660" y="1048380"/>
                    </a:lnTo>
                    <a:cubicBezTo>
                      <a:pt x="328191" y="1048380"/>
                      <a:pt x="266739" y="872628"/>
                      <a:pt x="266739" y="687159"/>
                    </a:cubicBezTo>
                    <a:lnTo>
                      <a:pt x="30519" y="310421"/>
                    </a:lnTo>
                    <a:close/>
                  </a:path>
                </a:pathLst>
              </a:custGeom>
              <a:solidFill>
                <a:srgbClr val="E2AC00"/>
              </a:soli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5842DA0-CF2A-E97E-3BBE-647AD59E8DFC}"/>
                  </a:ext>
                </a:extLst>
              </p:cNvPr>
              <p:cNvSpPr/>
              <p:nvPr/>
            </p:nvSpPr>
            <p:spPr>
              <a:xfrm>
                <a:off x="12490331" y="2781300"/>
                <a:ext cx="886444" cy="1288505"/>
              </a:xfrm>
              <a:prstGeom prst="roundRect">
                <a:avLst>
                  <a:gd name="adj" fmla="val 20154"/>
                </a:avLst>
              </a:prstGeom>
              <a:gradFill>
                <a:gsLst>
                  <a:gs pos="0">
                    <a:srgbClr val="E2AC00"/>
                  </a:gs>
                  <a:gs pos="74000">
                    <a:srgbClr val="FFD757"/>
                  </a:gs>
                  <a:gs pos="83000">
                    <a:srgbClr val="FFE38B"/>
                  </a:gs>
                  <a:gs pos="100000">
                    <a:srgbClr val="FFE38B"/>
                  </a:gs>
                </a:gsLst>
                <a:lin ang="5400000" scaled="1"/>
              </a:gra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1D71349-5227-B42A-22C1-D16623799645}"/>
                </a:ext>
              </a:extLst>
            </p:cNvPr>
            <p:cNvGrpSpPr/>
            <p:nvPr/>
          </p:nvGrpSpPr>
          <p:grpSpPr>
            <a:xfrm rot="20560641">
              <a:off x="14029428" y="3734345"/>
              <a:ext cx="1262325" cy="1745705"/>
              <a:chOff x="12329148" y="2324100"/>
              <a:chExt cx="1262325" cy="1745705"/>
            </a:xfrm>
          </p:grpSpPr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FCE18B7E-4B90-DEEE-D621-CFF59A18ED47}"/>
                  </a:ext>
                </a:extLst>
              </p:cNvPr>
              <p:cNvSpPr/>
              <p:nvPr/>
            </p:nvSpPr>
            <p:spPr>
              <a:xfrm>
                <a:off x="12329148" y="2324100"/>
                <a:ext cx="1262325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24786 w 1262325"/>
                  <a:gd name="connsiteY0" fmla="*/ 297721 h 1099180"/>
                  <a:gd name="connsiteX1" fmla="*/ 241227 w 1262325"/>
                  <a:gd name="connsiteY1" fmla="*/ 0 h 1099180"/>
                  <a:gd name="connsiteX2" fmla="*/ 1141844 w 1262325"/>
                  <a:gd name="connsiteY2" fmla="*/ 7620 h 1099180"/>
                  <a:gd name="connsiteX3" fmla="*/ 1247151 w 1262325"/>
                  <a:gd name="connsiteY3" fmla="*/ 287867 h 1099180"/>
                  <a:gd name="connsiteX4" fmla="*/ 1056025 w 1262325"/>
                  <a:gd name="connsiteY4" fmla="*/ 546641 h 1099180"/>
                  <a:gd name="connsiteX5" fmla="*/ 984905 w 1262325"/>
                  <a:gd name="connsiteY5" fmla="*/ 826859 h 1099180"/>
                  <a:gd name="connsiteX6" fmla="*/ 725284 w 1262325"/>
                  <a:gd name="connsiteY6" fmla="*/ 1099180 h 1099180"/>
                  <a:gd name="connsiteX7" fmla="*/ 546027 w 1262325"/>
                  <a:gd name="connsiteY7" fmla="*/ 1048380 h 1099180"/>
                  <a:gd name="connsiteX8" fmla="*/ 299106 w 1262325"/>
                  <a:gd name="connsiteY8" fmla="*/ 687159 h 1099180"/>
                  <a:gd name="connsiteX9" fmla="*/ 24786 w 1262325"/>
                  <a:gd name="connsiteY9" fmla="*/ 2977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2325" h="1099180">
                    <a:moveTo>
                      <a:pt x="24786" y="297721"/>
                    </a:moveTo>
                    <a:cubicBezTo>
                      <a:pt x="-51414" y="112252"/>
                      <a:pt x="55758" y="0"/>
                      <a:pt x="241227" y="0"/>
                    </a:cubicBezTo>
                    <a:lnTo>
                      <a:pt x="1141844" y="7620"/>
                    </a:lnTo>
                    <a:cubicBezTo>
                      <a:pt x="1301737" y="38665"/>
                      <a:pt x="1261454" y="198030"/>
                      <a:pt x="1247151" y="287867"/>
                    </a:cubicBezTo>
                    <a:cubicBezTo>
                      <a:pt x="1232848" y="377704"/>
                      <a:pt x="1091972" y="439876"/>
                      <a:pt x="1056025" y="546641"/>
                    </a:cubicBezTo>
                    <a:cubicBezTo>
                      <a:pt x="1056025" y="689154"/>
                      <a:pt x="984905" y="684346"/>
                      <a:pt x="984905" y="826859"/>
                    </a:cubicBezTo>
                    <a:cubicBezTo>
                      <a:pt x="984905" y="1012328"/>
                      <a:pt x="910753" y="1099180"/>
                      <a:pt x="725284" y="1099180"/>
                    </a:cubicBezTo>
                    <a:lnTo>
                      <a:pt x="546027" y="1048380"/>
                    </a:lnTo>
                    <a:cubicBezTo>
                      <a:pt x="360558" y="1048380"/>
                      <a:pt x="299106" y="872628"/>
                      <a:pt x="299106" y="687159"/>
                    </a:cubicBezTo>
                    <a:cubicBezTo>
                      <a:pt x="220366" y="561580"/>
                      <a:pt x="73893" y="448700"/>
                      <a:pt x="24786" y="2977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16">
                <a:extLst>
                  <a:ext uri="{FF2B5EF4-FFF2-40B4-BE49-F238E27FC236}">
                    <a16:creationId xmlns:a16="http://schemas.microsoft.com/office/drawing/2014/main" id="{F70E5006-F951-3593-5F47-600A283F494D}"/>
                  </a:ext>
                </a:extLst>
              </p:cNvPr>
              <p:cNvSpPr/>
              <p:nvPr/>
            </p:nvSpPr>
            <p:spPr>
              <a:xfrm>
                <a:off x="12361516" y="2520320"/>
                <a:ext cx="1187338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7338" h="1099180">
                    <a:moveTo>
                      <a:pt x="30519" y="310421"/>
                    </a:moveTo>
                    <a:cubicBezTo>
                      <a:pt x="-45681" y="124952"/>
                      <a:pt x="23391" y="0"/>
                      <a:pt x="208860" y="0"/>
                    </a:cubicBezTo>
                    <a:lnTo>
                      <a:pt x="1109477" y="7620"/>
                    </a:lnTo>
                    <a:cubicBezTo>
                      <a:pt x="1325426" y="124460"/>
                      <a:pt x="1023658" y="361172"/>
                      <a:pt x="1023658" y="546641"/>
                    </a:cubicBezTo>
                    <a:cubicBezTo>
                      <a:pt x="1023658" y="689154"/>
                      <a:pt x="952538" y="684346"/>
                      <a:pt x="952538" y="826859"/>
                    </a:cubicBezTo>
                    <a:cubicBezTo>
                      <a:pt x="952538" y="1012328"/>
                      <a:pt x="878386" y="1099180"/>
                      <a:pt x="692917" y="1099180"/>
                    </a:cubicBezTo>
                    <a:lnTo>
                      <a:pt x="513660" y="1048380"/>
                    </a:lnTo>
                    <a:cubicBezTo>
                      <a:pt x="328191" y="1048380"/>
                      <a:pt x="266739" y="872628"/>
                      <a:pt x="266739" y="687159"/>
                    </a:cubicBezTo>
                    <a:lnTo>
                      <a:pt x="30519" y="310421"/>
                    </a:lnTo>
                    <a:close/>
                  </a:path>
                </a:pathLst>
              </a:custGeom>
              <a:solidFill>
                <a:srgbClr val="E2AC00"/>
              </a:soli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3BA296B7-A63A-87EE-BBAC-CE424E5A2FD6}"/>
                  </a:ext>
                </a:extLst>
              </p:cNvPr>
              <p:cNvSpPr/>
              <p:nvPr/>
            </p:nvSpPr>
            <p:spPr>
              <a:xfrm>
                <a:off x="12490331" y="2781300"/>
                <a:ext cx="886444" cy="1288505"/>
              </a:xfrm>
              <a:prstGeom prst="roundRect">
                <a:avLst>
                  <a:gd name="adj" fmla="val 20154"/>
                </a:avLst>
              </a:prstGeom>
              <a:gradFill>
                <a:gsLst>
                  <a:gs pos="0">
                    <a:srgbClr val="E2AC00"/>
                  </a:gs>
                  <a:gs pos="74000">
                    <a:srgbClr val="FFD757"/>
                  </a:gs>
                  <a:gs pos="83000">
                    <a:srgbClr val="FFE38B"/>
                  </a:gs>
                  <a:gs pos="100000">
                    <a:srgbClr val="FFE38B"/>
                  </a:gs>
                </a:gsLst>
                <a:lin ang="5400000" scaled="1"/>
              </a:gra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027EE3A-7318-80DB-2E1B-AC9EA9CBB109}"/>
              </a:ext>
            </a:extLst>
          </p:cNvPr>
          <p:cNvSpPr txBox="1"/>
          <p:nvPr/>
        </p:nvSpPr>
        <p:spPr>
          <a:xfrm>
            <a:off x="6047875" y="5219757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85F622-8134-A51D-31F7-FF7508D94955}"/>
              </a:ext>
            </a:extLst>
          </p:cNvPr>
          <p:cNvCxnSpPr>
            <a:cxnSpLocks/>
          </p:cNvCxnSpPr>
          <p:nvPr/>
        </p:nvCxnSpPr>
        <p:spPr>
          <a:xfrm flipH="1">
            <a:off x="5553908" y="-1714500"/>
            <a:ext cx="6310183" cy="125498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4">
            <a:extLst>
              <a:ext uri="{FF2B5EF4-FFF2-40B4-BE49-F238E27FC236}">
                <a16:creationId xmlns:a16="http://schemas.microsoft.com/office/drawing/2014/main" id="{2AFDCA61-0EB7-9765-0270-1BE17AE4996B}"/>
              </a:ext>
            </a:extLst>
          </p:cNvPr>
          <p:cNvSpPr/>
          <p:nvPr/>
        </p:nvSpPr>
        <p:spPr>
          <a:xfrm rot="21197627">
            <a:off x="-558914" y="6926104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1DD1D869-1282-13A0-23D4-E38B1CBD64E8}"/>
              </a:ext>
            </a:extLst>
          </p:cNvPr>
          <p:cNvSpPr/>
          <p:nvPr/>
        </p:nvSpPr>
        <p:spPr>
          <a:xfrm rot="16977900">
            <a:off x="15874142" y="8226961"/>
            <a:ext cx="2342627" cy="2458837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DDE57172-8C2F-6B75-E7EC-618B9F202CB8}"/>
              </a:ext>
            </a:extLst>
          </p:cNvPr>
          <p:cNvSpPr/>
          <p:nvPr/>
        </p:nvSpPr>
        <p:spPr>
          <a:xfrm rot="9511443">
            <a:off x="112825" y="-386418"/>
            <a:ext cx="1408463" cy="2201734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BBF5A226-3878-FD54-3F7C-B0B7E6DBC56F}"/>
              </a:ext>
            </a:extLst>
          </p:cNvPr>
          <p:cNvSpPr/>
          <p:nvPr/>
        </p:nvSpPr>
        <p:spPr>
          <a:xfrm>
            <a:off x="-5385854" y="-1342950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1" y="0"/>
                </a:lnTo>
                <a:lnTo>
                  <a:pt x="268203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371F3E-6025-4CB4-2514-806F54BA9076}"/>
              </a:ext>
            </a:extLst>
          </p:cNvPr>
          <p:cNvCxnSpPr>
            <a:cxnSpLocks/>
          </p:cNvCxnSpPr>
          <p:nvPr/>
        </p:nvCxnSpPr>
        <p:spPr>
          <a:xfrm>
            <a:off x="609600" y="1741904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FF4DC5-09A9-7619-CD00-BCF44EC45427}"/>
              </a:ext>
            </a:extLst>
          </p:cNvPr>
          <p:cNvCxnSpPr>
            <a:cxnSpLocks/>
          </p:cNvCxnSpPr>
          <p:nvPr/>
        </p:nvCxnSpPr>
        <p:spPr>
          <a:xfrm>
            <a:off x="17449800" y="1741904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8">
            <a:extLst>
              <a:ext uri="{FF2B5EF4-FFF2-40B4-BE49-F238E27FC236}">
                <a16:creationId xmlns:a16="http://schemas.microsoft.com/office/drawing/2014/main" id="{8BA96102-6DF0-8B48-4C07-7443AC4A7AB8}"/>
              </a:ext>
            </a:extLst>
          </p:cNvPr>
          <p:cNvSpPr/>
          <p:nvPr/>
        </p:nvSpPr>
        <p:spPr>
          <a:xfrm rot="10800000" flipH="1">
            <a:off x="16464875" y="-550251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181BC7-5178-2E19-2EB2-A073580FD49B}"/>
              </a:ext>
            </a:extLst>
          </p:cNvPr>
          <p:cNvCxnSpPr>
            <a:cxnSpLocks/>
          </p:cNvCxnSpPr>
          <p:nvPr/>
        </p:nvCxnSpPr>
        <p:spPr>
          <a:xfrm flipH="1" flipV="1">
            <a:off x="3807971" y="817402"/>
            <a:ext cx="11295680" cy="68724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8">
            <a:extLst>
              <a:ext uri="{FF2B5EF4-FFF2-40B4-BE49-F238E27FC236}">
                <a16:creationId xmlns:a16="http://schemas.microsoft.com/office/drawing/2014/main" id="{87E02294-1AD2-9E82-7556-9B15D552F88A}"/>
              </a:ext>
            </a:extLst>
          </p:cNvPr>
          <p:cNvSpPr/>
          <p:nvPr/>
        </p:nvSpPr>
        <p:spPr>
          <a:xfrm rot="10800000" flipH="1">
            <a:off x="16464875" y="-7395955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1DAC9DCC-EDCB-1CD2-4001-4D7DF37F0367}"/>
              </a:ext>
            </a:extLst>
          </p:cNvPr>
          <p:cNvSpPr/>
          <p:nvPr/>
        </p:nvSpPr>
        <p:spPr>
          <a:xfrm>
            <a:off x="14745551" y="5111915"/>
            <a:ext cx="1587947" cy="199856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9450EC4B-4ECE-1DA2-E0B4-635A8D1B9E3F}"/>
              </a:ext>
            </a:extLst>
          </p:cNvPr>
          <p:cNvSpPr/>
          <p:nvPr/>
        </p:nvSpPr>
        <p:spPr>
          <a:xfrm rot="17240612" flipH="1" flipV="1">
            <a:off x="11252366" y="2951067"/>
            <a:ext cx="1837218" cy="2328579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907CBC6C-63A8-8A9F-DFE7-7E94C11EE991}"/>
              </a:ext>
            </a:extLst>
          </p:cNvPr>
          <p:cNvSpPr/>
          <p:nvPr/>
        </p:nvSpPr>
        <p:spPr>
          <a:xfrm rot="17240612" flipH="1" flipV="1">
            <a:off x="-4695352" y="3574426"/>
            <a:ext cx="1837218" cy="2328579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699C6CD7-FED8-8C31-DB28-CCBBA875E4F2}"/>
              </a:ext>
            </a:extLst>
          </p:cNvPr>
          <p:cNvSpPr/>
          <p:nvPr/>
        </p:nvSpPr>
        <p:spPr>
          <a:xfrm rot="14992285" flipH="1">
            <a:off x="4735510" y="2596103"/>
            <a:ext cx="1837218" cy="2523339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6560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CDC5BB-9878-81D5-ACD3-222FD0A7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17279E-BDC2-BE16-781E-C9ABD1E1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13BC023E-1BC6-97D2-1872-1009A92A6E4B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5D070B09-8F6A-FA75-3992-2E59488DC41B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232A9EFD-0BD5-2554-7458-6435F72BB913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DCBAD6E8-4D30-D88F-F788-FE3B74D2F7E1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4E198-5E39-641E-97DE-A7816F480AE0}"/>
              </a:ext>
            </a:extLst>
          </p:cNvPr>
          <p:cNvCxnSpPr>
            <a:cxnSpLocks/>
          </p:cNvCxnSpPr>
          <p:nvPr/>
        </p:nvCxnSpPr>
        <p:spPr>
          <a:xfrm flipH="1">
            <a:off x="1230726" y="9957852"/>
            <a:ext cx="7261456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49E40F-AA2B-47BA-DF83-CC79E798A229}"/>
              </a:ext>
            </a:extLst>
          </p:cNvPr>
          <p:cNvCxnSpPr>
            <a:cxnSpLocks/>
          </p:cNvCxnSpPr>
          <p:nvPr/>
        </p:nvCxnSpPr>
        <p:spPr>
          <a:xfrm flipH="1">
            <a:off x="914400" y="838200"/>
            <a:ext cx="533400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0D66EE-9C38-0167-C6B7-48413BDCDF29}"/>
              </a:ext>
            </a:extLst>
          </p:cNvPr>
          <p:cNvGrpSpPr/>
          <p:nvPr/>
        </p:nvGrpSpPr>
        <p:grpSpPr>
          <a:xfrm rot="282828" flipH="1">
            <a:off x="6430390" y="510490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F4A8AA-D756-71FB-3F48-1CEF25C94391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EE063F9-79F3-3F56-E9E4-4667917A3A0C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4E65B85-AFC7-0670-8486-FD6AAC3C1FB3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15FEDC-6D97-27E5-8DBC-420AADA3AB26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F56DC26-5FFA-63C3-DFA1-53C4BCF8E13F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608915-0274-5410-33F9-A2271641738F}"/>
              </a:ext>
            </a:extLst>
          </p:cNvPr>
          <p:cNvCxnSpPr>
            <a:cxnSpLocks/>
          </p:cNvCxnSpPr>
          <p:nvPr/>
        </p:nvCxnSpPr>
        <p:spPr>
          <a:xfrm>
            <a:off x="457200" y="2078362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F5D840-AE31-9EA4-0D0E-46D882BCFC95}"/>
              </a:ext>
            </a:extLst>
          </p:cNvPr>
          <p:cNvCxnSpPr>
            <a:cxnSpLocks/>
          </p:cNvCxnSpPr>
          <p:nvPr/>
        </p:nvCxnSpPr>
        <p:spPr>
          <a:xfrm>
            <a:off x="-1524000" y="1790700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A007810-4E8A-8B88-97F2-6ADBD8F5AE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26" y="1611275"/>
            <a:ext cx="7471026" cy="4021816"/>
          </a:xfrm>
          <a:prstGeom prst="rect">
            <a:avLst/>
          </a:prstGeom>
        </p:spPr>
      </p:pic>
      <p:pic>
        <p:nvPicPr>
          <p:cNvPr id="11" name="Picture 10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8D4D8C7C-41BA-8669-5147-665895817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150" y="1145916"/>
            <a:ext cx="6634253" cy="469477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09C7E4-FEF1-980B-1DC3-AA08A775F387}"/>
              </a:ext>
            </a:extLst>
          </p:cNvPr>
          <p:cNvSpPr txBox="1">
            <a:spLocks/>
          </p:cNvSpPr>
          <p:nvPr/>
        </p:nvSpPr>
        <p:spPr>
          <a:xfrm>
            <a:off x="1017003" y="6172200"/>
            <a:ext cx="8507899" cy="25517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solidFill>
                  <a:schemeClr val="bg1"/>
                </a:solidFill>
              </a:rPr>
              <a:t>Confusion Matrix Insights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Overall Accuracy = 61% (193 out of 317 correctly classified).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Segment 2 (56% of population) → 82% correctly classified.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Segment 1 (44% of population) → Only 34% correctly classified.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Model struggles with Segment 1, misclassifying 66% into Segment 2.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More distinct descriptors are needed to improve classification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4CF92-0C57-CB63-2A5C-D56D3666FF40}"/>
              </a:ext>
            </a:extLst>
          </p:cNvPr>
          <p:cNvSpPr txBox="1"/>
          <p:nvPr/>
        </p:nvSpPr>
        <p:spPr>
          <a:xfrm>
            <a:off x="9750832" y="6172200"/>
            <a:ext cx="8210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Prediction Probability &amp; Model Performance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Key Findings from Probability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Some consumers have similar probabilities for both segments, making classification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Misclassification happens when probabilities are close (e.g., 48% vs. 52%).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separation in segment characteristics is needed for higher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Segment 2 is more clearly defined than Segment 1, leading to better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6876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F8D67-503F-CDFF-DB41-EFD75519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0C60BE-9067-A88E-74B7-6702C0D0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F4F220A1-838D-FABB-E853-BC9437955EC3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71AF1F1B-B0AE-DBBE-8EB1-D1E6BDA418F1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F85D461-FB9F-059F-78F3-FBA37AB8ACA5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8DCBF2-C8F2-19D0-D1E5-034FC95505F5}"/>
              </a:ext>
            </a:extLst>
          </p:cNvPr>
          <p:cNvCxnSpPr>
            <a:cxnSpLocks/>
          </p:cNvCxnSpPr>
          <p:nvPr/>
        </p:nvCxnSpPr>
        <p:spPr>
          <a:xfrm>
            <a:off x="10002606" y="1288790"/>
            <a:ext cx="0" cy="8138594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8D6E11-0D88-CB1A-914B-0841ACD69DFE}"/>
              </a:ext>
            </a:extLst>
          </p:cNvPr>
          <p:cNvCxnSpPr>
            <a:cxnSpLocks/>
          </p:cNvCxnSpPr>
          <p:nvPr/>
        </p:nvCxnSpPr>
        <p:spPr>
          <a:xfrm flipH="1">
            <a:off x="9959744" y="9378917"/>
            <a:ext cx="7261456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E0322-AA90-7867-A54C-1C89CCE9DF69}"/>
              </a:ext>
            </a:extLst>
          </p:cNvPr>
          <p:cNvCxnSpPr>
            <a:cxnSpLocks/>
          </p:cNvCxnSpPr>
          <p:nvPr/>
        </p:nvCxnSpPr>
        <p:spPr>
          <a:xfrm>
            <a:off x="17221200" y="768317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A6BB7-F13E-AC67-B5C7-306F3AD0BB99}"/>
              </a:ext>
            </a:extLst>
          </p:cNvPr>
          <p:cNvCxnSpPr>
            <a:cxnSpLocks/>
          </p:cNvCxnSpPr>
          <p:nvPr/>
        </p:nvCxnSpPr>
        <p:spPr>
          <a:xfrm flipH="1">
            <a:off x="9849858" y="882089"/>
            <a:ext cx="4170942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EF08EF-D747-D7E8-9994-4C6B21CFE718}"/>
              </a:ext>
            </a:extLst>
          </p:cNvPr>
          <p:cNvGrpSpPr/>
          <p:nvPr/>
        </p:nvGrpSpPr>
        <p:grpSpPr>
          <a:xfrm rot="282828" flipH="1">
            <a:off x="14542787" y="624262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B21C68-D483-57E5-D1BE-4937C9FE9EB9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2E0008-BE6A-9542-3538-3F3554071C59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47C64D-2999-C1B7-1CE7-6ADB0A16A39E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E9D40C-E100-6191-DA98-685AD1CF0416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65A3C05-0BF6-7E15-C2D7-25D921D63573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277672-3A2E-FFB3-A8AE-B75CB3E6D090}"/>
              </a:ext>
            </a:extLst>
          </p:cNvPr>
          <p:cNvCxnSpPr>
            <a:cxnSpLocks/>
          </p:cNvCxnSpPr>
          <p:nvPr/>
        </p:nvCxnSpPr>
        <p:spPr>
          <a:xfrm>
            <a:off x="457200" y="2078362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BD60CA-7954-C30A-13F7-39D4E95A2E13}"/>
              </a:ext>
            </a:extLst>
          </p:cNvPr>
          <p:cNvCxnSpPr>
            <a:cxnSpLocks/>
          </p:cNvCxnSpPr>
          <p:nvPr/>
        </p:nvCxnSpPr>
        <p:spPr>
          <a:xfrm>
            <a:off x="-1143000" y="1943100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E7A3EA-CD26-02F8-455E-49B289DF2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887" y="3732129"/>
            <a:ext cx="6023457" cy="5366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2A0D3-71D4-2113-5EEC-0A56E9E27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4521" y="1580467"/>
            <a:ext cx="5613905" cy="1806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D5F024-FC5F-809D-5AD9-77DE8877E50D}"/>
              </a:ext>
            </a:extLst>
          </p:cNvPr>
          <p:cNvSpPr txBox="1"/>
          <p:nvPr/>
        </p:nvSpPr>
        <p:spPr>
          <a:xfrm>
            <a:off x="992057" y="922101"/>
            <a:ext cx="8671575" cy="892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Objective: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Identify consumer groups based on beer preferences using clustering and discriminant analysis.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Methodology: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K-Means Clustering (3 Segments, Forced)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Principal Component Analysis (PCA) for Descriptor Analysis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Segment Size: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Segment 1 (38%)</a:t>
            </a:r>
            <a:r>
              <a:rPr lang="en-US" sz="2800" dirty="0">
                <a:solidFill>
                  <a:schemeClr val="bg1"/>
                </a:solidFill>
              </a:rPr>
              <a:t> → Prefers social drinking, high-quality beer.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Segment 2 (34%)</a:t>
            </a:r>
            <a:r>
              <a:rPr lang="en-US" sz="2800" dirty="0">
                <a:solidFill>
                  <a:schemeClr val="bg1"/>
                </a:solidFill>
              </a:rPr>
              <a:t> → Enjoys refreshing, strong taste, and good value.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Segment 3 (28%)</a:t>
            </a:r>
            <a:r>
              <a:rPr lang="en-US" sz="2800" dirty="0">
                <a:solidFill>
                  <a:schemeClr val="bg1"/>
                </a:solidFill>
              </a:rPr>
              <a:t> → Less interest in beer, cost-conscious.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Business Implications: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Segment 1</a:t>
            </a:r>
            <a:r>
              <a:rPr lang="en-US" sz="2800" dirty="0">
                <a:solidFill>
                  <a:schemeClr val="bg1"/>
                </a:solidFill>
              </a:rPr>
              <a:t>: Target with premium and high-quality beer marketing.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Segment 2</a:t>
            </a:r>
            <a:r>
              <a:rPr lang="en-US" sz="2800" dirty="0">
                <a:solidFill>
                  <a:schemeClr val="bg1"/>
                </a:solidFill>
              </a:rPr>
              <a:t>: Focus on taste, refreshment, and value-based pricing.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Segment 3</a:t>
            </a:r>
            <a:r>
              <a:rPr lang="en-US" sz="2800" dirty="0">
                <a:solidFill>
                  <a:schemeClr val="bg1"/>
                </a:solidFill>
              </a:rPr>
              <a:t>: Potentially difficult to engage, price-sensitive consumers.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000ED-136D-D624-5C48-149435A00C33}"/>
              </a:ext>
            </a:extLst>
          </p:cNvPr>
          <p:cNvSpPr txBox="1"/>
          <p:nvPr/>
        </p:nvSpPr>
        <p:spPr>
          <a:xfrm>
            <a:off x="8224961" y="356229"/>
            <a:ext cx="12623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27969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5196DE-D4C4-FE2C-6656-B98120586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23DBDB-78E0-FDA8-34BC-5FD68E4F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490148C1-5547-3551-C65A-C464710B6A13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6D635AC2-628D-33EF-2DA1-8A90814632C8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2EECFB9-0260-3DD9-A0D9-9D1ABAFEBBD7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DD4EB48A-0058-A9E2-8437-306AEFAF7A86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430BF5-E94B-B713-14B3-0E9027D1B3B2}"/>
              </a:ext>
            </a:extLst>
          </p:cNvPr>
          <p:cNvCxnSpPr>
            <a:cxnSpLocks/>
          </p:cNvCxnSpPr>
          <p:nvPr/>
        </p:nvCxnSpPr>
        <p:spPr>
          <a:xfrm>
            <a:off x="914400" y="838200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0CB759-9B50-7364-A1F0-B20A9A5D324A}"/>
              </a:ext>
            </a:extLst>
          </p:cNvPr>
          <p:cNvCxnSpPr>
            <a:cxnSpLocks/>
          </p:cNvCxnSpPr>
          <p:nvPr/>
        </p:nvCxnSpPr>
        <p:spPr>
          <a:xfrm flipH="1">
            <a:off x="995433" y="10096500"/>
            <a:ext cx="7261456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76792D-5D13-7BC5-1E20-BA0380D8184D}"/>
              </a:ext>
            </a:extLst>
          </p:cNvPr>
          <p:cNvCxnSpPr>
            <a:cxnSpLocks/>
          </p:cNvCxnSpPr>
          <p:nvPr/>
        </p:nvCxnSpPr>
        <p:spPr>
          <a:xfrm>
            <a:off x="9906000" y="1333500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6D7B3-301F-7300-B651-B5DCDD0EFBBE}"/>
              </a:ext>
            </a:extLst>
          </p:cNvPr>
          <p:cNvCxnSpPr>
            <a:cxnSpLocks/>
          </p:cNvCxnSpPr>
          <p:nvPr/>
        </p:nvCxnSpPr>
        <p:spPr>
          <a:xfrm flipH="1">
            <a:off x="914400" y="838200"/>
            <a:ext cx="533400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11F828-EA1D-5179-7F8B-FC39C3ACB644}"/>
              </a:ext>
            </a:extLst>
          </p:cNvPr>
          <p:cNvGrpSpPr/>
          <p:nvPr/>
        </p:nvGrpSpPr>
        <p:grpSpPr>
          <a:xfrm rot="282828" flipH="1">
            <a:off x="6430390" y="510490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D61DCC-D1B8-C809-BA95-32A9544690F5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DF4330-EEB0-A367-BAE8-5749F7E6C58F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687B8C-B42D-6F1C-44B3-B4835722F14D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4308FDC-BE2B-9C77-A297-5F8BEDE080B9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7C9E831-FDA4-A84F-D498-6E74DE11FC62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B607C3-617F-69BE-9112-A62C736CFFE5}"/>
              </a:ext>
            </a:extLst>
          </p:cNvPr>
          <p:cNvCxnSpPr>
            <a:cxnSpLocks/>
          </p:cNvCxnSpPr>
          <p:nvPr/>
        </p:nvCxnSpPr>
        <p:spPr>
          <a:xfrm>
            <a:off x="457200" y="2078362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EB61A-F437-8CC4-0799-5731DF9B74CC}"/>
              </a:ext>
            </a:extLst>
          </p:cNvPr>
          <p:cNvCxnSpPr>
            <a:cxnSpLocks/>
          </p:cNvCxnSpPr>
          <p:nvPr/>
        </p:nvCxnSpPr>
        <p:spPr>
          <a:xfrm>
            <a:off x="-1143000" y="1943100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A359D7-AE5D-4CC4-1A7F-C358FA192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0232" y="1388173"/>
            <a:ext cx="7591363" cy="4034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E5D1EE-356E-B4FB-6D8C-F1F08DF2B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335" y="5795639"/>
            <a:ext cx="6997895" cy="3869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0ED723-BCE2-D5D6-F21E-F40E172A1A14}"/>
              </a:ext>
            </a:extLst>
          </p:cNvPr>
          <p:cNvSpPr txBox="1"/>
          <p:nvPr/>
        </p:nvSpPr>
        <p:spPr>
          <a:xfrm>
            <a:off x="10189111" y="1121684"/>
            <a:ext cx="7459273" cy="941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accuracy= 43% (136 out of 317 correctly classified).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1 (38% of population) → 59% correctly classified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2 (34% of population) → 46% correctly classified.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3 (28% of population) → Only 18% correctly classified.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struggles with Segment 3, often misclassified into Segment 1 or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distinct descriptor variables needed for improved accuracy.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Probability &amp;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consumers show similar probabilities across segments, making classification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Misclassification occurs when probabilities are close (e.g., 48% vs. 52%).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separation in segment characteristics is needed from improved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1 and 2 are more defined, leading to higher accuracy compared to Segment 3.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526AD-1DCC-A569-C7D7-22DFD67D4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4D07AE-0AD7-CCD8-660D-2A3DE5E0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2141" y="399615"/>
            <a:ext cx="9637009" cy="13570012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2703DDC4-CF2C-09CA-359C-2092144A6347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7D9C9AE-971C-500F-A3B0-88B269111AF3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AA77E891-EAE1-5358-0CF4-00D6898912D4}"/>
              </a:ext>
            </a:extLst>
          </p:cNvPr>
          <p:cNvSpPr/>
          <p:nvPr/>
        </p:nvSpPr>
        <p:spPr>
          <a:xfrm rot="3564671">
            <a:off x="-642085" y="-820477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E02D8BF-A50B-6D06-9223-D2DAAF864E94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89254B-1598-B1DF-B9D4-8C6EAB6DDE9B}"/>
              </a:ext>
            </a:extLst>
          </p:cNvPr>
          <p:cNvCxnSpPr>
            <a:cxnSpLocks/>
          </p:cNvCxnSpPr>
          <p:nvPr/>
        </p:nvCxnSpPr>
        <p:spPr>
          <a:xfrm flipH="1">
            <a:off x="5553908" y="-1714500"/>
            <a:ext cx="6310183" cy="125498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4">
            <a:extLst>
              <a:ext uri="{FF2B5EF4-FFF2-40B4-BE49-F238E27FC236}">
                <a16:creationId xmlns:a16="http://schemas.microsoft.com/office/drawing/2014/main" id="{1DEA18FD-BE8B-2731-DA51-F92F61B71245}"/>
              </a:ext>
            </a:extLst>
          </p:cNvPr>
          <p:cNvSpPr/>
          <p:nvPr/>
        </p:nvSpPr>
        <p:spPr>
          <a:xfrm rot="21197627">
            <a:off x="-558914" y="6926104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083E75C6-9FD3-86D5-2EE0-6AC0C9939B11}"/>
              </a:ext>
            </a:extLst>
          </p:cNvPr>
          <p:cNvSpPr/>
          <p:nvPr/>
        </p:nvSpPr>
        <p:spPr>
          <a:xfrm rot="16977900">
            <a:off x="15874142" y="8226961"/>
            <a:ext cx="2342627" cy="2458837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A1038BEC-6908-8FA5-0231-909F439CBF88}"/>
              </a:ext>
            </a:extLst>
          </p:cNvPr>
          <p:cNvSpPr/>
          <p:nvPr/>
        </p:nvSpPr>
        <p:spPr>
          <a:xfrm rot="9511443">
            <a:off x="112825" y="-386418"/>
            <a:ext cx="1408463" cy="2201734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E026FB38-A7AA-6E45-5F62-540AEC01AFED}"/>
              </a:ext>
            </a:extLst>
          </p:cNvPr>
          <p:cNvSpPr/>
          <p:nvPr/>
        </p:nvSpPr>
        <p:spPr>
          <a:xfrm>
            <a:off x="-5385854" y="-1342950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1" y="0"/>
                </a:lnTo>
                <a:lnTo>
                  <a:pt x="268203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5E7AF5C7-6612-FF1F-1268-4BD0EED548D1}"/>
              </a:ext>
            </a:extLst>
          </p:cNvPr>
          <p:cNvSpPr/>
          <p:nvPr/>
        </p:nvSpPr>
        <p:spPr>
          <a:xfrm>
            <a:off x="-5410809" y="4795980"/>
            <a:ext cx="2460048" cy="2948752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ABFB4262-BBD9-3903-59CB-C0D50647E416}"/>
              </a:ext>
            </a:extLst>
          </p:cNvPr>
          <p:cNvSpPr/>
          <p:nvPr/>
        </p:nvSpPr>
        <p:spPr>
          <a:xfrm rot="10800000" flipH="1">
            <a:off x="16464875" y="-550251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EEC68D09-F79B-849D-169F-42D998C91468}"/>
              </a:ext>
            </a:extLst>
          </p:cNvPr>
          <p:cNvSpPr/>
          <p:nvPr/>
        </p:nvSpPr>
        <p:spPr>
          <a:xfrm rot="10800000" flipH="1">
            <a:off x="16464875" y="-7395955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0815E851-3CC9-B059-BD84-BA69B30D8BBC}"/>
              </a:ext>
            </a:extLst>
          </p:cNvPr>
          <p:cNvSpPr/>
          <p:nvPr/>
        </p:nvSpPr>
        <p:spPr>
          <a:xfrm>
            <a:off x="-4170042" y="6286878"/>
            <a:ext cx="1587947" cy="199856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73411118-93EA-B5FC-FDD7-6CFD7F295D27}"/>
              </a:ext>
            </a:extLst>
          </p:cNvPr>
          <p:cNvSpPr/>
          <p:nvPr/>
        </p:nvSpPr>
        <p:spPr>
          <a:xfrm>
            <a:off x="-3188467" y="5491020"/>
            <a:ext cx="1484429" cy="186827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alphaModFix amt="45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</p:spPr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C69159-EB83-BD9A-84C0-35367BF1988A}"/>
              </a:ext>
            </a:extLst>
          </p:cNvPr>
          <p:cNvGrpSpPr/>
          <p:nvPr/>
        </p:nvGrpSpPr>
        <p:grpSpPr>
          <a:xfrm>
            <a:off x="4008331" y="2684064"/>
            <a:ext cx="11301280" cy="4790783"/>
            <a:chOff x="3614232" y="2249714"/>
            <a:chExt cx="11301280" cy="47907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B3F110-D330-27FD-FECE-78C137F668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4232" y="6689650"/>
              <a:ext cx="11295680" cy="68724"/>
            </a:xfrm>
            <a:prstGeom prst="line">
              <a:avLst/>
            </a:prstGeom>
            <a:ln w="76200">
              <a:solidFill>
                <a:srgbClr val="E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155550-83A3-C45B-460B-602E5FA4D184}"/>
                </a:ext>
              </a:extLst>
            </p:cNvPr>
            <p:cNvGrpSpPr/>
            <p:nvPr/>
          </p:nvGrpSpPr>
          <p:grpSpPr>
            <a:xfrm>
              <a:off x="6229227" y="4987861"/>
              <a:ext cx="4783923" cy="715002"/>
              <a:chOff x="6430390" y="5730793"/>
              <a:chExt cx="4783923" cy="71500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CC60635-5CC8-986C-F3FC-44FC123F7F15}"/>
                  </a:ext>
                </a:extLst>
              </p:cNvPr>
              <p:cNvGrpSpPr/>
              <p:nvPr/>
            </p:nvGrpSpPr>
            <p:grpSpPr>
              <a:xfrm>
                <a:off x="8868706" y="5752527"/>
                <a:ext cx="2345607" cy="693268"/>
                <a:chOff x="8991600" y="490597"/>
                <a:chExt cx="2345607" cy="693268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1C4CB2E-D126-9D3C-9B1D-F41991A9A0A6}"/>
                    </a:ext>
                  </a:extLst>
                </p:cNvPr>
                <p:cNvSpPr/>
                <p:nvPr/>
              </p:nvSpPr>
              <p:spPr>
                <a:xfrm>
                  <a:off x="8991600" y="667235"/>
                  <a:ext cx="2133600" cy="341927"/>
                </a:xfrm>
                <a:custGeom>
                  <a:avLst/>
                  <a:gdLst>
                    <a:gd name="connsiteX0" fmla="*/ 0 w 2133600"/>
                    <a:gd name="connsiteY0" fmla="*/ 169333 h 341927"/>
                    <a:gd name="connsiteX1" fmla="*/ 42334 w 2133600"/>
                    <a:gd name="connsiteY1" fmla="*/ 152400 h 341927"/>
                    <a:gd name="connsiteX2" fmla="*/ 118534 w 2133600"/>
                    <a:gd name="connsiteY2" fmla="*/ 110067 h 341927"/>
                    <a:gd name="connsiteX3" fmla="*/ 160867 w 2133600"/>
                    <a:gd name="connsiteY3" fmla="*/ 93133 h 341927"/>
                    <a:gd name="connsiteX4" fmla="*/ 211667 w 2133600"/>
                    <a:gd name="connsiteY4" fmla="*/ 76200 h 341927"/>
                    <a:gd name="connsiteX5" fmla="*/ 270934 w 2133600"/>
                    <a:gd name="connsiteY5" fmla="*/ 50800 h 341927"/>
                    <a:gd name="connsiteX6" fmla="*/ 313267 w 2133600"/>
                    <a:gd name="connsiteY6" fmla="*/ 42333 h 341927"/>
                    <a:gd name="connsiteX7" fmla="*/ 364067 w 2133600"/>
                    <a:gd name="connsiteY7" fmla="*/ 25400 h 341927"/>
                    <a:gd name="connsiteX8" fmla="*/ 414867 w 2133600"/>
                    <a:gd name="connsiteY8" fmla="*/ 16933 h 341927"/>
                    <a:gd name="connsiteX9" fmla="*/ 482600 w 2133600"/>
                    <a:gd name="connsiteY9" fmla="*/ 0 h 341927"/>
                    <a:gd name="connsiteX10" fmla="*/ 618067 w 2133600"/>
                    <a:gd name="connsiteY10" fmla="*/ 16933 h 341927"/>
                    <a:gd name="connsiteX11" fmla="*/ 651934 w 2133600"/>
                    <a:gd name="connsiteY11" fmla="*/ 33867 h 341927"/>
                    <a:gd name="connsiteX12" fmla="*/ 719667 w 2133600"/>
                    <a:gd name="connsiteY12" fmla="*/ 67733 h 341927"/>
                    <a:gd name="connsiteX13" fmla="*/ 778934 w 2133600"/>
                    <a:gd name="connsiteY13" fmla="*/ 110067 h 341927"/>
                    <a:gd name="connsiteX14" fmla="*/ 804334 w 2133600"/>
                    <a:gd name="connsiteY14" fmla="*/ 135467 h 341927"/>
                    <a:gd name="connsiteX15" fmla="*/ 838200 w 2133600"/>
                    <a:gd name="connsiteY15" fmla="*/ 160867 h 341927"/>
                    <a:gd name="connsiteX16" fmla="*/ 880534 w 2133600"/>
                    <a:gd name="connsiteY16" fmla="*/ 211667 h 341927"/>
                    <a:gd name="connsiteX17" fmla="*/ 922867 w 2133600"/>
                    <a:gd name="connsiteY17" fmla="*/ 237067 h 341927"/>
                    <a:gd name="connsiteX18" fmla="*/ 982134 w 2133600"/>
                    <a:gd name="connsiteY18" fmla="*/ 279400 h 341927"/>
                    <a:gd name="connsiteX19" fmla="*/ 1016000 w 2133600"/>
                    <a:gd name="connsiteY19" fmla="*/ 287867 h 341927"/>
                    <a:gd name="connsiteX20" fmla="*/ 1083734 w 2133600"/>
                    <a:gd name="connsiteY20" fmla="*/ 304800 h 341927"/>
                    <a:gd name="connsiteX21" fmla="*/ 1159934 w 2133600"/>
                    <a:gd name="connsiteY21" fmla="*/ 313267 h 341927"/>
                    <a:gd name="connsiteX22" fmla="*/ 1303867 w 2133600"/>
                    <a:gd name="connsiteY22" fmla="*/ 338667 h 341927"/>
                    <a:gd name="connsiteX23" fmla="*/ 1828800 w 2133600"/>
                    <a:gd name="connsiteY23" fmla="*/ 321733 h 341927"/>
                    <a:gd name="connsiteX24" fmla="*/ 2023534 w 2133600"/>
                    <a:gd name="connsiteY24" fmla="*/ 270933 h 341927"/>
                    <a:gd name="connsiteX25" fmla="*/ 2091267 w 2133600"/>
                    <a:gd name="connsiteY25" fmla="*/ 245533 h 341927"/>
                    <a:gd name="connsiteX26" fmla="*/ 2133600 w 2133600"/>
                    <a:gd name="connsiteY26" fmla="*/ 228600 h 341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33600" h="341927">
                      <a:moveTo>
                        <a:pt x="0" y="169333"/>
                      </a:moveTo>
                      <a:cubicBezTo>
                        <a:pt x="14111" y="163689"/>
                        <a:pt x="28740" y="159197"/>
                        <a:pt x="42334" y="152400"/>
                      </a:cubicBezTo>
                      <a:cubicBezTo>
                        <a:pt x="127860" y="109637"/>
                        <a:pt x="45121" y="142695"/>
                        <a:pt x="118534" y="110067"/>
                      </a:cubicBezTo>
                      <a:cubicBezTo>
                        <a:pt x="132422" y="103894"/>
                        <a:pt x="146584" y="98327"/>
                        <a:pt x="160867" y="93133"/>
                      </a:cubicBezTo>
                      <a:cubicBezTo>
                        <a:pt x="177642" y="87033"/>
                        <a:pt x="195702" y="84182"/>
                        <a:pt x="211667" y="76200"/>
                      </a:cubicBezTo>
                      <a:cubicBezTo>
                        <a:pt x="235896" y="64086"/>
                        <a:pt x="246020" y="57029"/>
                        <a:pt x="270934" y="50800"/>
                      </a:cubicBezTo>
                      <a:cubicBezTo>
                        <a:pt x="284895" y="47310"/>
                        <a:pt x="299384" y="46119"/>
                        <a:pt x="313267" y="42333"/>
                      </a:cubicBezTo>
                      <a:cubicBezTo>
                        <a:pt x="330487" y="37637"/>
                        <a:pt x="346751" y="29729"/>
                        <a:pt x="364067" y="25400"/>
                      </a:cubicBezTo>
                      <a:cubicBezTo>
                        <a:pt x="380721" y="21236"/>
                        <a:pt x="398081" y="20530"/>
                        <a:pt x="414867" y="16933"/>
                      </a:cubicBezTo>
                      <a:cubicBezTo>
                        <a:pt x="437623" y="12057"/>
                        <a:pt x="482600" y="0"/>
                        <a:pt x="482600" y="0"/>
                      </a:cubicBezTo>
                      <a:cubicBezTo>
                        <a:pt x="527756" y="5644"/>
                        <a:pt x="573444" y="8008"/>
                        <a:pt x="618067" y="16933"/>
                      </a:cubicBezTo>
                      <a:cubicBezTo>
                        <a:pt x="630443" y="19408"/>
                        <a:pt x="640901" y="27737"/>
                        <a:pt x="651934" y="33867"/>
                      </a:cubicBezTo>
                      <a:cubicBezTo>
                        <a:pt x="711914" y="67190"/>
                        <a:pt x="673235" y="52257"/>
                        <a:pt x="719667" y="67733"/>
                      </a:cubicBezTo>
                      <a:cubicBezTo>
                        <a:pt x="739765" y="81133"/>
                        <a:pt x="760560" y="94318"/>
                        <a:pt x="778934" y="110067"/>
                      </a:cubicBezTo>
                      <a:cubicBezTo>
                        <a:pt x="788025" y="117859"/>
                        <a:pt x="795243" y="127675"/>
                        <a:pt x="804334" y="135467"/>
                      </a:cubicBezTo>
                      <a:cubicBezTo>
                        <a:pt x="815048" y="144650"/>
                        <a:pt x="828222" y="150889"/>
                        <a:pt x="838200" y="160867"/>
                      </a:cubicBezTo>
                      <a:cubicBezTo>
                        <a:pt x="881222" y="203889"/>
                        <a:pt x="825057" y="170059"/>
                        <a:pt x="880534" y="211667"/>
                      </a:cubicBezTo>
                      <a:cubicBezTo>
                        <a:pt x="893699" y="221541"/>
                        <a:pt x="909175" y="227939"/>
                        <a:pt x="922867" y="237067"/>
                      </a:cubicBezTo>
                      <a:cubicBezTo>
                        <a:pt x="943067" y="250534"/>
                        <a:pt x="960821" y="267775"/>
                        <a:pt x="982134" y="279400"/>
                      </a:cubicBezTo>
                      <a:cubicBezTo>
                        <a:pt x="992349" y="284972"/>
                        <a:pt x="1004812" y="284670"/>
                        <a:pt x="1016000" y="287867"/>
                      </a:cubicBezTo>
                      <a:cubicBezTo>
                        <a:pt x="1055391" y="299121"/>
                        <a:pt x="1032103" y="297424"/>
                        <a:pt x="1083734" y="304800"/>
                      </a:cubicBezTo>
                      <a:cubicBezTo>
                        <a:pt x="1109033" y="308414"/>
                        <a:pt x="1134725" y="309066"/>
                        <a:pt x="1159934" y="313267"/>
                      </a:cubicBezTo>
                      <a:cubicBezTo>
                        <a:pt x="1389568" y="351539"/>
                        <a:pt x="1095565" y="312628"/>
                        <a:pt x="1303867" y="338667"/>
                      </a:cubicBezTo>
                      <a:cubicBezTo>
                        <a:pt x="1446882" y="336113"/>
                        <a:pt x="1659906" y="355512"/>
                        <a:pt x="1828800" y="321733"/>
                      </a:cubicBezTo>
                      <a:cubicBezTo>
                        <a:pt x="1937836" y="299926"/>
                        <a:pt x="1932639" y="303014"/>
                        <a:pt x="2023534" y="270933"/>
                      </a:cubicBezTo>
                      <a:cubicBezTo>
                        <a:pt x="2046272" y="262908"/>
                        <a:pt x="2069009" y="254807"/>
                        <a:pt x="2091267" y="245533"/>
                      </a:cubicBezTo>
                      <a:cubicBezTo>
                        <a:pt x="2134935" y="227338"/>
                        <a:pt x="2110885" y="228600"/>
                        <a:pt x="2133600" y="228600"/>
                      </a:cubicBezTo>
                    </a:path>
                  </a:pathLst>
                </a:custGeom>
                <a:noFill/>
                <a:ln w="5715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3090784-DF7D-A37A-0D97-1B5B43302CE4}"/>
                    </a:ext>
                  </a:extLst>
                </p:cNvPr>
                <p:cNvSpPr/>
                <p:nvPr/>
              </p:nvSpPr>
              <p:spPr>
                <a:xfrm rot="3842053">
                  <a:off x="9415720" y="299458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E4922B8-5A15-1D0D-130A-95BE2FA10F06}"/>
                    </a:ext>
                  </a:extLst>
                </p:cNvPr>
                <p:cNvSpPr/>
                <p:nvPr/>
              </p:nvSpPr>
              <p:spPr>
                <a:xfrm rot="8240801">
                  <a:off x="9734350" y="594509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363C496-383F-747A-4F40-CD85FB1597A6}"/>
                    </a:ext>
                  </a:extLst>
                </p:cNvPr>
                <p:cNvSpPr/>
                <p:nvPr/>
              </p:nvSpPr>
              <p:spPr>
                <a:xfrm rot="6261381">
                  <a:off x="10007218" y="543521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FD8C4B32-6688-BD92-B2D3-B7F95311EA06}"/>
                    </a:ext>
                  </a:extLst>
                </p:cNvPr>
                <p:cNvSpPr/>
                <p:nvPr/>
              </p:nvSpPr>
              <p:spPr>
                <a:xfrm>
                  <a:off x="10933233" y="490597"/>
                  <a:ext cx="403974" cy="470253"/>
                </a:xfrm>
                <a:custGeom>
                  <a:avLst/>
                  <a:gdLst>
                    <a:gd name="connsiteX0" fmla="*/ 0 w 403974"/>
                    <a:gd name="connsiteY0" fmla="*/ 470260 h 470260"/>
                    <a:gd name="connsiteX1" fmla="*/ 42334 w 403974"/>
                    <a:gd name="connsiteY1" fmla="*/ 461794 h 470260"/>
                    <a:gd name="connsiteX2" fmla="*/ 93134 w 403974"/>
                    <a:gd name="connsiteY2" fmla="*/ 419460 h 470260"/>
                    <a:gd name="connsiteX3" fmla="*/ 143934 w 403974"/>
                    <a:gd name="connsiteY3" fmla="*/ 402527 h 470260"/>
                    <a:gd name="connsiteX4" fmla="*/ 169334 w 403974"/>
                    <a:gd name="connsiteY4" fmla="*/ 377127 h 470260"/>
                    <a:gd name="connsiteX5" fmla="*/ 203200 w 403974"/>
                    <a:gd name="connsiteY5" fmla="*/ 360194 h 470260"/>
                    <a:gd name="connsiteX6" fmla="*/ 237067 w 403974"/>
                    <a:gd name="connsiteY6" fmla="*/ 334794 h 470260"/>
                    <a:gd name="connsiteX7" fmla="*/ 279400 w 403974"/>
                    <a:gd name="connsiteY7" fmla="*/ 292460 h 470260"/>
                    <a:gd name="connsiteX8" fmla="*/ 296334 w 403974"/>
                    <a:gd name="connsiteY8" fmla="*/ 267060 h 470260"/>
                    <a:gd name="connsiteX9" fmla="*/ 321734 w 403974"/>
                    <a:gd name="connsiteY9" fmla="*/ 250127 h 470260"/>
                    <a:gd name="connsiteX10" fmla="*/ 355600 w 403974"/>
                    <a:gd name="connsiteY10" fmla="*/ 224727 h 470260"/>
                    <a:gd name="connsiteX11" fmla="*/ 381000 w 403974"/>
                    <a:gd name="connsiteY11" fmla="*/ 165460 h 470260"/>
                    <a:gd name="connsiteX12" fmla="*/ 397934 w 403974"/>
                    <a:gd name="connsiteY12" fmla="*/ 97727 h 470260"/>
                    <a:gd name="connsiteX13" fmla="*/ 389467 w 403974"/>
                    <a:gd name="connsiteY13" fmla="*/ 4594 h 470260"/>
                    <a:gd name="connsiteX14" fmla="*/ 287867 w 403974"/>
                    <a:gd name="connsiteY14" fmla="*/ 123127 h 470260"/>
                    <a:gd name="connsiteX15" fmla="*/ 372534 w 403974"/>
                    <a:gd name="connsiteY15" fmla="*/ 123127 h 47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974" h="470260">
                      <a:moveTo>
                        <a:pt x="0" y="470260"/>
                      </a:moveTo>
                      <a:cubicBezTo>
                        <a:pt x="14111" y="467438"/>
                        <a:pt x="28860" y="466847"/>
                        <a:pt x="42334" y="461794"/>
                      </a:cubicBezTo>
                      <a:cubicBezTo>
                        <a:pt x="88755" y="444386"/>
                        <a:pt x="47527" y="444797"/>
                        <a:pt x="93134" y="419460"/>
                      </a:cubicBezTo>
                      <a:cubicBezTo>
                        <a:pt x="108737" y="410792"/>
                        <a:pt x="143934" y="402527"/>
                        <a:pt x="143934" y="402527"/>
                      </a:cubicBezTo>
                      <a:cubicBezTo>
                        <a:pt x="152401" y="394060"/>
                        <a:pt x="159591" y="384087"/>
                        <a:pt x="169334" y="377127"/>
                      </a:cubicBezTo>
                      <a:cubicBezTo>
                        <a:pt x="179604" y="369791"/>
                        <a:pt x="192497" y="366883"/>
                        <a:pt x="203200" y="360194"/>
                      </a:cubicBezTo>
                      <a:cubicBezTo>
                        <a:pt x="215166" y="352715"/>
                        <a:pt x="225778" y="343261"/>
                        <a:pt x="237067" y="334794"/>
                      </a:cubicBezTo>
                      <a:cubicBezTo>
                        <a:pt x="282219" y="267065"/>
                        <a:pt x="222959" y="348901"/>
                        <a:pt x="279400" y="292460"/>
                      </a:cubicBezTo>
                      <a:cubicBezTo>
                        <a:pt x="286595" y="285265"/>
                        <a:pt x="289139" y="274255"/>
                        <a:pt x="296334" y="267060"/>
                      </a:cubicBezTo>
                      <a:cubicBezTo>
                        <a:pt x="303529" y="259865"/>
                        <a:pt x="313454" y="256041"/>
                        <a:pt x="321734" y="250127"/>
                      </a:cubicBezTo>
                      <a:cubicBezTo>
                        <a:pt x="333217" y="241925"/>
                        <a:pt x="344311" y="233194"/>
                        <a:pt x="355600" y="224727"/>
                      </a:cubicBezTo>
                      <a:cubicBezTo>
                        <a:pt x="369481" y="196965"/>
                        <a:pt x="373524" y="192873"/>
                        <a:pt x="381000" y="165460"/>
                      </a:cubicBezTo>
                      <a:cubicBezTo>
                        <a:pt x="387123" y="143007"/>
                        <a:pt x="397934" y="97727"/>
                        <a:pt x="397934" y="97727"/>
                      </a:cubicBezTo>
                      <a:cubicBezTo>
                        <a:pt x="395112" y="66683"/>
                        <a:pt x="418026" y="17089"/>
                        <a:pt x="389467" y="4594"/>
                      </a:cubicBezTo>
                      <a:cubicBezTo>
                        <a:pt x="340606" y="-16783"/>
                        <a:pt x="178181" y="38753"/>
                        <a:pt x="287867" y="123127"/>
                      </a:cubicBezTo>
                      <a:cubicBezTo>
                        <a:pt x="310237" y="140334"/>
                        <a:pt x="344312" y="123127"/>
                        <a:pt x="372534" y="123127"/>
                      </a:cubicBezTo>
                    </a:path>
                  </a:pathLst>
                </a:custGeom>
                <a:noFill/>
                <a:ln w="7620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E0FD444-2001-8238-55B5-EAA11FD20012}"/>
                  </a:ext>
                </a:extLst>
              </p:cNvPr>
              <p:cNvGrpSpPr/>
              <p:nvPr/>
            </p:nvGrpSpPr>
            <p:grpSpPr>
              <a:xfrm rot="282828" flipH="1">
                <a:off x="6430390" y="5730793"/>
                <a:ext cx="2268477" cy="693268"/>
                <a:chOff x="8991600" y="490597"/>
                <a:chExt cx="2345607" cy="693268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7B093A6-8C7A-0E08-F153-BF052A3BA3D6}"/>
                    </a:ext>
                  </a:extLst>
                </p:cNvPr>
                <p:cNvSpPr/>
                <p:nvPr/>
              </p:nvSpPr>
              <p:spPr>
                <a:xfrm>
                  <a:off x="8991600" y="667235"/>
                  <a:ext cx="2133600" cy="341927"/>
                </a:xfrm>
                <a:custGeom>
                  <a:avLst/>
                  <a:gdLst>
                    <a:gd name="connsiteX0" fmla="*/ 0 w 2133600"/>
                    <a:gd name="connsiteY0" fmla="*/ 169333 h 341927"/>
                    <a:gd name="connsiteX1" fmla="*/ 42334 w 2133600"/>
                    <a:gd name="connsiteY1" fmla="*/ 152400 h 341927"/>
                    <a:gd name="connsiteX2" fmla="*/ 118534 w 2133600"/>
                    <a:gd name="connsiteY2" fmla="*/ 110067 h 341927"/>
                    <a:gd name="connsiteX3" fmla="*/ 160867 w 2133600"/>
                    <a:gd name="connsiteY3" fmla="*/ 93133 h 341927"/>
                    <a:gd name="connsiteX4" fmla="*/ 211667 w 2133600"/>
                    <a:gd name="connsiteY4" fmla="*/ 76200 h 341927"/>
                    <a:gd name="connsiteX5" fmla="*/ 270934 w 2133600"/>
                    <a:gd name="connsiteY5" fmla="*/ 50800 h 341927"/>
                    <a:gd name="connsiteX6" fmla="*/ 313267 w 2133600"/>
                    <a:gd name="connsiteY6" fmla="*/ 42333 h 341927"/>
                    <a:gd name="connsiteX7" fmla="*/ 364067 w 2133600"/>
                    <a:gd name="connsiteY7" fmla="*/ 25400 h 341927"/>
                    <a:gd name="connsiteX8" fmla="*/ 414867 w 2133600"/>
                    <a:gd name="connsiteY8" fmla="*/ 16933 h 341927"/>
                    <a:gd name="connsiteX9" fmla="*/ 482600 w 2133600"/>
                    <a:gd name="connsiteY9" fmla="*/ 0 h 341927"/>
                    <a:gd name="connsiteX10" fmla="*/ 618067 w 2133600"/>
                    <a:gd name="connsiteY10" fmla="*/ 16933 h 341927"/>
                    <a:gd name="connsiteX11" fmla="*/ 651934 w 2133600"/>
                    <a:gd name="connsiteY11" fmla="*/ 33867 h 341927"/>
                    <a:gd name="connsiteX12" fmla="*/ 719667 w 2133600"/>
                    <a:gd name="connsiteY12" fmla="*/ 67733 h 341927"/>
                    <a:gd name="connsiteX13" fmla="*/ 778934 w 2133600"/>
                    <a:gd name="connsiteY13" fmla="*/ 110067 h 341927"/>
                    <a:gd name="connsiteX14" fmla="*/ 804334 w 2133600"/>
                    <a:gd name="connsiteY14" fmla="*/ 135467 h 341927"/>
                    <a:gd name="connsiteX15" fmla="*/ 838200 w 2133600"/>
                    <a:gd name="connsiteY15" fmla="*/ 160867 h 341927"/>
                    <a:gd name="connsiteX16" fmla="*/ 880534 w 2133600"/>
                    <a:gd name="connsiteY16" fmla="*/ 211667 h 341927"/>
                    <a:gd name="connsiteX17" fmla="*/ 922867 w 2133600"/>
                    <a:gd name="connsiteY17" fmla="*/ 237067 h 341927"/>
                    <a:gd name="connsiteX18" fmla="*/ 982134 w 2133600"/>
                    <a:gd name="connsiteY18" fmla="*/ 279400 h 341927"/>
                    <a:gd name="connsiteX19" fmla="*/ 1016000 w 2133600"/>
                    <a:gd name="connsiteY19" fmla="*/ 287867 h 341927"/>
                    <a:gd name="connsiteX20" fmla="*/ 1083734 w 2133600"/>
                    <a:gd name="connsiteY20" fmla="*/ 304800 h 341927"/>
                    <a:gd name="connsiteX21" fmla="*/ 1159934 w 2133600"/>
                    <a:gd name="connsiteY21" fmla="*/ 313267 h 341927"/>
                    <a:gd name="connsiteX22" fmla="*/ 1303867 w 2133600"/>
                    <a:gd name="connsiteY22" fmla="*/ 338667 h 341927"/>
                    <a:gd name="connsiteX23" fmla="*/ 1828800 w 2133600"/>
                    <a:gd name="connsiteY23" fmla="*/ 321733 h 341927"/>
                    <a:gd name="connsiteX24" fmla="*/ 2023534 w 2133600"/>
                    <a:gd name="connsiteY24" fmla="*/ 270933 h 341927"/>
                    <a:gd name="connsiteX25" fmla="*/ 2091267 w 2133600"/>
                    <a:gd name="connsiteY25" fmla="*/ 245533 h 341927"/>
                    <a:gd name="connsiteX26" fmla="*/ 2133600 w 2133600"/>
                    <a:gd name="connsiteY26" fmla="*/ 228600 h 341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33600" h="341927">
                      <a:moveTo>
                        <a:pt x="0" y="169333"/>
                      </a:moveTo>
                      <a:cubicBezTo>
                        <a:pt x="14111" y="163689"/>
                        <a:pt x="28740" y="159197"/>
                        <a:pt x="42334" y="152400"/>
                      </a:cubicBezTo>
                      <a:cubicBezTo>
                        <a:pt x="127860" y="109637"/>
                        <a:pt x="45121" y="142695"/>
                        <a:pt x="118534" y="110067"/>
                      </a:cubicBezTo>
                      <a:cubicBezTo>
                        <a:pt x="132422" y="103894"/>
                        <a:pt x="146584" y="98327"/>
                        <a:pt x="160867" y="93133"/>
                      </a:cubicBezTo>
                      <a:cubicBezTo>
                        <a:pt x="177642" y="87033"/>
                        <a:pt x="195702" y="84182"/>
                        <a:pt x="211667" y="76200"/>
                      </a:cubicBezTo>
                      <a:cubicBezTo>
                        <a:pt x="235896" y="64086"/>
                        <a:pt x="246020" y="57029"/>
                        <a:pt x="270934" y="50800"/>
                      </a:cubicBezTo>
                      <a:cubicBezTo>
                        <a:pt x="284895" y="47310"/>
                        <a:pt x="299384" y="46119"/>
                        <a:pt x="313267" y="42333"/>
                      </a:cubicBezTo>
                      <a:cubicBezTo>
                        <a:pt x="330487" y="37637"/>
                        <a:pt x="346751" y="29729"/>
                        <a:pt x="364067" y="25400"/>
                      </a:cubicBezTo>
                      <a:cubicBezTo>
                        <a:pt x="380721" y="21236"/>
                        <a:pt x="398081" y="20530"/>
                        <a:pt x="414867" y="16933"/>
                      </a:cubicBezTo>
                      <a:cubicBezTo>
                        <a:pt x="437623" y="12057"/>
                        <a:pt x="482600" y="0"/>
                        <a:pt x="482600" y="0"/>
                      </a:cubicBezTo>
                      <a:cubicBezTo>
                        <a:pt x="527756" y="5644"/>
                        <a:pt x="573444" y="8008"/>
                        <a:pt x="618067" y="16933"/>
                      </a:cubicBezTo>
                      <a:cubicBezTo>
                        <a:pt x="630443" y="19408"/>
                        <a:pt x="640901" y="27737"/>
                        <a:pt x="651934" y="33867"/>
                      </a:cubicBezTo>
                      <a:cubicBezTo>
                        <a:pt x="711914" y="67190"/>
                        <a:pt x="673235" y="52257"/>
                        <a:pt x="719667" y="67733"/>
                      </a:cubicBezTo>
                      <a:cubicBezTo>
                        <a:pt x="739765" y="81133"/>
                        <a:pt x="760560" y="94318"/>
                        <a:pt x="778934" y="110067"/>
                      </a:cubicBezTo>
                      <a:cubicBezTo>
                        <a:pt x="788025" y="117859"/>
                        <a:pt x="795243" y="127675"/>
                        <a:pt x="804334" y="135467"/>
                      </a:cubicBezTo>
                      <a:cubicBezTo>
                        <a:pt x="815048" y="144650"/>
                        <a:pt x="828222" y="150889"/>
                        <a:pt x="838200" y="160867"/>
                      </a:cubicBezTo>
                      <a:cubicBezTo>
                        <a:pt x="881222" y="203889"/>
                        <a:pt x="825057" y="170059"/>
                        <a:pt x="880534" y="211667"/>
                      </a:cubicBezTo>
                      <a:cubicBezTo>
                        <a:pt x="893699" y="221541"/>
                        <a:pt x="909175" y="227939"/>
                        <a:pt x="922867" y="237067"/>
                      </a:cubicBezTo>
                      <a:cubicBezTo>
                        <a:pt x="943067" y="250534"/>
                        <a:pt x="960821" y="267775"/>
                        <a:pt x="982134" y="279400"/>
                      </a:cubicBezTo>
                      <a:cubicBezTo>
                        <a:pt x="992349" y="284972"/>
                        <a:pt x="1004812" y="284670"/>
                        <a:pt x="1016000" y="287867"/>
                      </a:cubicBezTo>
                      <a:cubicBezTo>
                        <a:pt x="1055391" y="299121"/>
                        <a:pt x="1032103" y="297424"/>
                        <a:pt x="1083734" y="304800"/>
                      </a:cubicBezTo>
                      <a:cubicBezTo>
                        <a:pt x="1109033" y="308414"/>
                        <a:pt x="1134725" y="309066"/>
                        <a:pt x="1159934" y="313267"/>
                      </a:cubicBezTo>
                      <a:cubicBezTo>
                        <a:pt x="1389568" y="351539"/>
                        <a:pt x="1095565" y="312628"/>
                        <a:pt x="1303867" y="338667"/>
                      </a:cubicBezTo>
                      <a:cubicBezTo>
                        <a:pt x="1446882" y="336113"/>
                        <a:pt x="1659906" y="355512"/>
                        <a:pt x="1828800" y="321733"/>
                      </a:cubicBezTo>
                      <a:cubicBezTo>
                        <a:pt x="1937836" y="299926"/>
                        <a:pt x="1932639" y="303014"/>
                        <a:pt x="2023534" y="270933"/>
                      </a:cubicBezTo>
                      <a:cubicBezTo>
                        <a:pt x="2046272" y="262908"/>
                        <a:pt x="2069009" y="254807"/>
                        <a:pt x="2091267" y="245533"/>
                      </a:cubicBezTo>
                      <a:cubicBezTo>
                        <a:pt x="2134935" y="227338"/>
                        <a:pt x="2110885" y="228600"/>
                        <a:pt x="2133600" y="228600"/>
                      </a:cubicBezTo>
                    </a:path>
                  </a:pathLst>
                </a:custGeom>
                <a:noFill/>
                <a:ln w="5715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00B88C5-311F-CD37-6C84-646E6E5DD94E}"/>
                    </a:ext>
                  </a:extLst>
                </p:cNvPr>
                <p:cNvSpPr/>
                <p:nvPr/>
              </p:nvSpPr>
              <p:spPr>
                <a:xfrm rot="3842053">
                  <a:off x="9415720" y="299458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F2E8C3C-9397-6045-DAE7-4EB9D3057BA7}"/>
                    </a:ext>
                  </a:extLst>
                </p:cNvPr>
                <p:cNvSpPr/>
                <p:nvPr/>
              </p:nvSpPr>
              <p:spPr>
                <a:xfrm rot="8240801">
                  <a:off x="9734350" y="594509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5E68143-BFC9-488B-F0D7-54FA29F7FB25}"/>
                    </a:ext>
                  </a:extLst>
                </p:cNvPr>
                <p:cNvSpPr/>
                <p:nvPr/>
              </p:nvSpPr>
              <p:spPr>
                <a:xfrm rot="6261381">
                  <a:off x="10007218" y="543521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4B2E1BF-0B67-A3DA-8BC1-7AD3C3A43AF8}"/>
                    </a:ext>
                  </a:extLst>
                </p:cNvPr>
                <p:cNvSpPr/>
                <p:nvPr/>
              </p:nvSpPr>
              <p:spPr>
                <a:xfrm>
                  <a:off x="10933233" y="490597"/>
                  <a:ext cx="403974" cy="470253"/>
                </a:xfrm>
                <a:custGeom>
                  <a:avLst/>
                  <a:gdLst>
                    <a:gd name="connsiteX0" fmla="*/ 0 w 403974"/>
                    <a:gd name="connsiteY0" fmla="*/ 470260 h 470260"/>
                    <a:gd name="connsiteX1" fmla="*/ 42334 w 403974"/>
                    <a:gd name="connsiteY1" fmla="*/ 461794 h 470260"/>
                    <a:gd name="connsiteX2" fmla="*/ 93134 w 403974"/>
                    <a:gd name="connsiteY2" fmla="*/ 419460 h 470260"/>
                    <a:gd name="connsiteX3" fmla="*/ 143934 w 403974"/>
                    <a:gd name="connsiteY3" fmla="*/ 402527 h 470260"/>
                    <a:gd name="connsiteX4" fmla="*/ 169334 w 403974"/>
                    <a:gd name="connsiteY4" fmla="*/ 377127 h 470260"/>
                    <a:gd name="connsiteX5" fmla="*/ 203200 w 403974"/>
                    <a:gd name="connsiteY5" fmla="*/ 360194 h 470260"/>
                    <a:gd name="connsiteX6" fmla="*/ 237067 w 403974"/>
                    <a:gd name="connsiteY6" fmla="*/ 334794 h 470260"/>
                    <a:gd name="connsiteX7" fmla="*/ 279400 w 403974"/>
                    <a:gd name="connsiteY7" fmla="*/ 292460 h 470260"/>
                    <a:gd name="connsiteX8" fmla="*/ 296334 w 403974"/>
                    <a:gd name="connsiteY8" fmla="*/ 267060 h 470260"/>
                    <a:gd name="connsiteX9" fmla="*/ 321734 w 403974"/>
                    <a:gd name="connsiteY9" fmla="*/ 250127 h 470260"/>
                    <a:gd name="connsiteX10" fmla="*/ 355600 w 403974"/>
                    <a:gd name="connsiteY10" fmla="*/ 224727 h 470260"/>
                    <a:gd name="connsiteX11" fmla="*/ 381000 w 403974"/>
                    <a:gd name="connsiteY11" fmla="*/ 165460 h 470260"/>
                    <a:gd name="connsiteX12" fmla="*/ 397934 w 403974"/>
                    <a:gd name="connsiteY12" fmla="*/ 97727 h 470260"/>
                    <a:gd name="connsiteX13" fmla="*/ 389467 w 403974"/>
                    <a:gd name="connsiteY13" fmla="*/ 4594 h 470260"/>
                    <a:gd name="connsiteX14" fmla="*/ 287867 w 403974"/>
                    <a:gd name="connsiteY14" fmla="*/ 123127 h 470260"/>
                    <a:gd name="connsiteX15" fmla="*/ 372534 w 403974"/>
                    <a:gd name="connsiteY15" fmla="*/ 123127 h 47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974" h="470260">
                      <a:moveTo>
                        <a:pt x="0" y="470260"/>
                      </a:moveTo>
                      <a:cubicBezTo>
                        <a:pt x="14111" y="467438"/>
                        <a:pt x="28860" y="466847"/>
                        <a:pt x="42334" y="461794"/>
                      </a:cubicBezTo>
                      <a:cubicBezTo>
                        <a:pt x="88755" y="444386"/>
                        <a:pt x="47527" y="444797"/>
                        <a:pt x="93134" y="419460"/>
                      </a:cubicBezTo>
                      <a:cubicBezTo>
                        <a:pt x="108737" y="410792"/>
                        <a:pt x="143934" y="402527"/>
                        <a:pt x="143934" y="402527"/>
                      </a:cubicBezTo>
                      <a:cubicBezTo>
                        <a:pt x="152401" y="394060"/>
                        <a:pt x="159591" y="384087"/>
                        <a:pt x="169334" y="377127"/>
                      </a:cubicBezTo>
                      <a:cubicBezTo>
                        <a:pt x="179604" y="369791"/>
                        <a:pt x="192497" y="366883"/>
                        <a:pt x="203200" y="360194"/>
                      </a:cubicBezTo>
                      <a:cubicBezTo>
                        <a:pt x="215166" y="352715"/>
                        <a:pt x="225778" y="343261"/>
                        <a:pt x="237067" y="334794"/>
                      </a:cubicBezTo>
                      <a:cubicBezTo>
                        <a:pt x="282219" y="267065"/>
                        <a:pt x="222959" y="348901"/>
                        <a:pt x="279400" y="292460"/>
                      </a:cubicBezTo>
                      <a:cubicBezTo>
                        <a:pt x="286595" y="285265"/>
                        <a:pt x="289139" y="274255"/>
                        <a:pt x="296334" y="267060"/>
                      </a:cubicBezTo>
                      <a:cubicBezTo>
                        <a:pt x="303529" y="259865"/>
                        <a:pt x="313454" y="256041"/>
                        <a:pt x="321734" y="250127"/>
                      </a:cubicBezTo>
                      <a:cubicBezTo>
                        <a:pt x="333217" y="241925"/>
                        <a:pt x="344311" y="233194"/>
                        <a:pt x="355600" y="224727"/>
                      </a:cubicBezTo>
                      <a:cubicBezTo>
                        <a:pt x="369481" y="196965"/>
                        <a:pt x="373524" y="192873"/>
                        <a:pt x="381000" y="165460"/>
                      </a:cubicBezTo>
                      <a:cubicBezTo>
                        <a:pt x="387123" y="143007"/>
                        <a:pt x="397934" y="97727"/>
                        <a:pt x="397934" y="97727"/>
                      </a:cubicBezTo>
                      <a:cubicBezTo>
                        <a:pt x="395112" y="66683"/>
                        <a:pt x="418026" y="17089"/>
                        <a:pt x="389467" y="4594"/>
                      </a:cubicBezTo>
                      <a:cubicBezTo>
                        <a:pt x="340606" y="-16783"/>
                        <a:pt x="178181" y="38753"/>
                        <a:pt x="287867" y="123127"/>
                      </a:cubicBezTo>
                      <a:cubicBezTo>
                        <a:pt x="310237" y="140334"/>
                        <a:pt x="344312" y="123127"/>
                        <a:pt x="372534" y="123127"/>
                      </a:cubicBezTo>
                    </a:path>
                  </a:pathLst>
                </a:custGeom>
                <a:noFill/>
                <a:ln w="7620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650E5C-BFB1-045F-A428-F38EDC915AD5}"/>
                </a:ext>
              </a:extLst>
            </p:cNvPr>
            <p:cNvGrpSpPr/>
            <p:nvPr/>
          </p:nvGrpSpPr>
          <p:grpSpPr>
            <a:xfrm>
              <a:off x="11266701" y="3273611"/>
              <a:ext cx="1980781" cy="1424055"/>
              <a:chOff x="12151211" y="3222201"/>
              <a:chExt cx="3140542" cy="225784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4285763-C766-3C5D-D09F-D0B7B3D93E50}"/>
                  </a:ext>
                </a:extLst>
              </p:cNvPr>
              <p:cNvGrpSpPr/>
              <p:nvPr/>
            </p:nvGrpSpPr>
            <p:grpSpPr>
              <a:xfrm rot="1356938">
                <a:off x="12151211" y="3222201"/>
                <a:ext cx="1262325" cy="1745705"/>
                <a:chOff x="12329148" y="2324100"/>
                <a:chExt cx="1262325" cy="1745705"/>
              </a:xfrm>
            </p:grpSpPr>
            <p:sp>
              <p:nvSpPr>
                <p:cNvPr id="19" name="Rectangle: Rounded Corners 16">
                  <a:extLst>
                    <a:ext uri="{FF2B5EF4-FFF2-40B4-BE49-F238E27FC236}">
                      <a16:creationId xmlns:a16="http://schemas.microsoft.com/office/drawing/2014/main" id="{D031C4C8-4023-2C88-8628-5A41A0FC0BC6}"/>
                    </a:ext>
                  </a:extLst>
                </p:cNvPr>
                <p:cNvSpPr/>
                <p:nvPr/>
              </p:nvSpPr>
              <p:spPr>
                <a:xfrm>
                  <a:off x="12329148" y="2324100"/>
                  <a:ext cx="1262325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24786 w 1262325"/>
                    <a:gd name="connsiteY0" fmla="*/ 297721 h 1099180"/>
                    <a:gd name="connsiteX1" fmla="*/ 241227 w 1262325"/>
                    <a:gd name="connsiteY1" fmla="*/ 0 h 1099180"/>
                    <a:gd name="connsiteX2" fmla="*/ 1141844 w 1262325"/>
                    <a:gd name="connsiteY2" fmla="*/ 7620 h 1099180"/>
                    <a:gd name="connsiteX3" fmla="*/ 1247151 w 1262325"/>
                    <a:gd name="connsiteY3" fmla="*/ 287867 h 1099180"/>
                    <a:gd name="connsiteX4" fmla="*/ 1056025 w 1262325"/>
                    <a:gd name="connsiteY4" fmla="*/ 546641 h 1099180"/>
                    <a:gd name="connsiteX5" fmla="*/ 984905 w 1262325"/>
                    <a:gd name="connsiteY5" fmla="*/ 826859 h 1099180"/>
                    <a:gd name="connsiteX6" fmla="*/ 725284 w 1262325"/>
                    <a:gd name="connsiteY6" fmla="*/ 1099180 h 1099180"/>
                    <a:gd name="connsiteX7" fmla="*/ 546027 w 1262325"/>
                    <a:gd name="connsiteY7" fmla="*/ 1048380 h 1099180"/>
                    <a:gd name="connsiteX8" fmla="*/ 299106 w 1262325"/>
                    <a:gd name="connsiteY8" fmla="*/ 687159 h 1099180"/>
                    <a:gd name="connsiteX9" fmla="*/ 24786 w 1262325"/>
                    <a:gd name="connsiteY9" fmla="*/ 2977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325" h="1099180">
                      <a:moveTo>
                        <a:pt x="24786" y="297721"/>
                      </a:moveTo>
                      <a:cubicBezTo>
                        <a:pt x="-51414" y="112252"/>
                        <a:pt x="55758" y="0"/>
                        <a:pt x="241227" y="0"/>
                      </a:cubicBezTo>
                      <a:lnTo>
                        <a:pt x="1141844" y="7620"/>
                      </a:lnTo>
                      <a:cubicBezTo>
                        <a:pt x="1301737" y="38665"/>
                        <a:pt x="1261454" y="198030"/>
                        <a:pt x="1247151" y="287867"/>
                      </a:cubicBezTo>
                      <a:cubicBezTo>
                        <a:pt x="1232848" y="377704"/>
                        <a:pt x="1091972" y="439876"/>
                        <a:pt x="1056025" y="546641"/>
                      </a:cubicBezTo>
                      <a:cubicBezTo>
                        <a:pt x="1056025" y="689154"/>
                        <a:pt x="984905" y="684346"/>
                        <a:pt x="984905" y="826859"/>
                      </a:cubicBezTo>
                      <a:cubicBezTo>
                        <a:pt x="984905" y="1012328"/>
                        <a:pt x="910753" y="1099180"/>
                        <a:pt x="725284" y="1099180"/>
                      </a:cubicBezTo>
                      <a:lnTo>
                        <a:pt x="546027" y="1048380"/>
                      </a:lnTo>
                      <a:cubicBezTo>
                        <a:pt x="360558" y="1048380"/>
                        <a:pt x="299106" y="872628"/>
                        <a:pt x="299106" y="687159"/>
                      </a:cubicBezTo>
                      <a:cubicBezTo>
                        <a:pt x="220366" y="561580"/>
                        <a:pt x="73893" y="448700"/>
                        <a:pt x="24786" y="2977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2B5CF23-7C4F-5A19-23E2-D393E507DE98}"/>
                    </a:ext>
                  </a:extLst>
                </p:cNvPr>
                <p:cNvSpPr/>
                <p:nvPr/>
              </p:nvSpPr>
              <p:spPr>
                <a:xfrm>
                  <a:off x="12361516" y="2520320"/>
                  <a:ext cx="1187338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7338" h="1099180">
                      <a:moveTo>
                        <a:pt x="30519" y="310421"/>
                      </a:moveTo>
                      <a:cubicBezTo>
                        <a:pt x="-45681" y="124952"/>
                        <a:pt x="23391" y="0"/>
                        <a:pt x="208860" y="0"/>
                      </a:cubicBezTo>
                      <a:lnTo>
                        <a:pt x="1109477" y="7620"/>
                      </a:lnTo>
                      <a:cubicBezTo>
                        <a:pt x="1325426" y="124460"/>
                        <a:pt x="1023658" y="361172"/>
                        <a:pt x="1023658" y="546641"/>
                      </a:cubicBezTo>
                      <a:cubicBezTo>
                        <a:pt x="1023658" y="689154"/>
                        <a:pt x="952538" y="684346"/>
                        <a:pt x="952538" y="826859"/>
                      </a:cubicBezTo>
                      <a:cubicBezTo>
                        <a:pt x="952538" y="1012328"/>
                        <a:pt x="878386" y="1099180"/>
                        <a:pt x="692917" y="1099180"/>
                      </a:cubicBezTo>
                      <a:lnTo>
                        <a:pt x="513660" y="1048380"/>
                      </a:lnTo>
                      <a:cubicBezTo>
                        <a:pt x="328191" y="1048380"/>
                        <a:pt x="266739" y="872628"/>
                        <a:pt x="266739" y="687159"/>
                      </a:cubicBezTo>
                      <a:lnTo>
                        <a:pt x="30519" y="310421"/>
                      </a:lnTo>
                      <a:close/>
                    </a:path>
                  </a:pathLst>
                </a:custGeom>
                <a:solidFill>
                  <a:srgbClr val="E2AC00"/>
                </a:soli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EB44D8E-C6D0-7CA1-28FF-77673E2458D0}"/>
                    </a:ext>
                  </a:extLst>
                </p:cNvPr>
                <p:cNvSpPr/>
                <p:nvPr/>
              </p:nvSpPr>
              <p:spPr>
                <a:xfrm>
                  <a:off x="12490331" y="2781300"/>
                  <a:ext cx="886444" cy="1288505"/>
                </a:xfrm>
                <a:prstGeom prst="roundRect">
                  <a:avLst>
                    <a:gd name="adj" fmla="val 20154"/>
                  </a:avLst>
                </a:prstGeom>
                <a:gradFill>
                  <a:gsLst>
                    <a:gs pos="0">
                      <a:srgbClr val="E2AC00"/>
                    </a:gs>
                    <a:gs pos="74000">
                      <a:srgbClr val="FFD757"/>
                    </a:gs>
                    <a:gs pos="83000">
                      <a:srgbClr val="FFE38B"/>
                    </a:gs>
                    <a:gs pos="100000">
                      <a:srgbClr val="FFE38B"/>
                    </a:gs>
                  </a:gsLst>
                  <a:lin ang="5400000" scaled="1"/>
                </a:gra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5E968D4-BB13-68B8-7824-26D79D0715A5}"/>
                  </a:ext>
                </a:extLst>
              </p:cNvPr>
              <p:cNvGrpSpPr/>
              <p:nvPr/>
            </p:nvGrpSpPr>
            <p:grpSpPr>
              <a:xfrm rot="20560641">
                <a:off x="14029428" y="3734345"/>
                <a:ext cx="1262325" cy="1745705"/>
                <a:chOff x="12329148" y="2324100"/>
                <a:chExt cx="1262325" cy="1745705"/>
              </a:xfrm>
            </p:grpSpPr>
            <p:sp>
              <p:nvSpPr>
                <p:cNvPr id="22" name="Rectangle: Rounded Corners 16">
                  <a:extLst>
                    <a:ext uri="{FF2B5EF4-FFF2-40B4-BE49-F238E27FC236}">
                      <a16:creationId xmlns:a16="http://schemas.microsoft.com/office/drawing/2014/main" id="{9EE955A4-3322-FF55-4E58-71F984232418}"/>
                    </a:ext>
                  </a:extLst>
                </p:cNvPr>
                <p:cNvSpPr/>
                <p:nvPr/>
              </p:nvSpPr>
              <p:spPr>
                <a:xfrm>
                  <a:off x="12329148" y="2324100"/>
                  <a:ext cx="1262325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24786 w 1262325"/>
                    <a:gd name="connsiteY0" fmla="*/ 297721 h 1099180"/>
                    <a:gd name="connsiteX1" fmla="*/ 241227 w 1262325"/>
                    <a:gd name="connsiteY1" fmla="*/ 0 h 1099180"/>
                    <a:gd name="connsiteX2" fmla="*/ 1141844 w 1262325"/>
                    <a:gd name="connsiteY2" fmla="*/ 7620 h 1099180"/>
                    <a:gd name="connsiteX3" fmla="*/ 1247151 w 1262325"/>
                    <a:gd name="connsiteY3" fmla="*/ 287867 h 1099180"/>
                    <a:gd name="connsiteX4" fmla="*/ 1056025 w 1262325"/>
                    <a:gd name="connsiteY4" fmla="*/ 546641 h 1099180"/>
                    <a:gd name="connsiteX5" fmla="*/ 984905 w 1262325"/>
                    <a:gd name="connsiteY5" fmla="*/ 826859 h 1099180"/>
                    <a:gd name="connsiteX6" fmla="*/ 725284 w 1262325"/>
                    <a:gd name="connsiteY6" fmla="*/ 1099180 h 1099180"/>
                    <a:gd name="connsiteX7" fmla="*/ 546027 w 1262325"/>
                    <a:gd name="connsiteY7" fmla="*/ 1048380 h 1099180"/>
                    <a:gd name="connsiteX8" fmla="*/ 299106 w 1262325"/>
                    <a:gd name="connsiteY8" fmla="*/ 687159 h 1099180"/>
                    <a:gd name="connsiteX9" fmla="*/ 24786 w 1262325"/>
                    <a:gd name="connsiteY9" fmla="*/ 2977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325" h="1099180">
                      <a:moveTo>
                        <a:pt x="24786" y="297721"/>
                      </a:moveTo>
                      <a:cubicBezTo>
                        <a:pt x="-51414" y="112252"/>
                        <a:pt x="55758" y="0"/>
                        <a:pt x="241227" y="0"/>
                      </a:cubicBezTo>
                      <a:lnTo>
                        <a:pt x="1141844" y="7620"/>
                      </a:lnTo>
                      <a:cubicBezTo>
                        <a:pt x="1301737" y="38665"/>
                        <a:pt x="1261454" y="198030"/>
                        <a:pt x="1247151" y="287867"/>
                      </a:cubicBezTo>
                      <a:cubicBezTo>
                        <a:pt x="1232848" y="377704"/>
                        <a:pt x="1091972" y="439876"/>
                        <a:pt x="1056025" y="546641"/>
                      </a:cubicBezTo>
                      <a:cubicBezTo>
                        <a:pt x="1056025" y="689154"/>
                        <a:pt x="984905" y="684346"/>
                        <a:pt x="984905" y="826859"/>
                      </a:cubicBezTo>
                      <a:cubicBezTo>
                        <a:pt x="984905" y="1012328"/>
                        <a:pt x="910753" y="1099180"/>
                        <a:pt x="725284" y="1099180"/>
                      </a:cubicBezTo>
                      <a:lnTo>
                        <a:pt x="546027" y="1048380"/>
                      </a:lnTo>
                      <a:cubicBezTo>
                        <a:pt x="360558" y="1048380"/>
                        <a:pt x="299106" y="872628"/>
                        <a:pt x="299106" y="687159"/>
                      </a:cubicBezTo>
                      <a:cubicBezTo>
                        <a:pt x="220366" y="561580"/>
                        <a:pt x="73893" y="448700"/>
                        <a:pt x="24786" y="2977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Rounded Corners 16">
                  <a:extLst>
                    <a:ext uri="{FF2B5EF4-FFF2-40B4-BE49-F238E27FC236}">
                      <a16:creationId xmlns:a16="http://schemas.microsoft.com/office/drawing/2014/main" id="{12BBE539-DE74-AD9D-D6B4-45C321C83312}"/>
                    </a:ext>
                  </a:extLst>
                </p:cNvPr>
                <p:cNvSpPr/>
                <p:nvPr/>
              </p:nvSpPr>
              <p:spPr>
                <a:xfrm>
                  <a:off x="12361516" y="2520320"/>
                  <a:ext cx="1187338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7338" h="1099180">
                      <a:moveTo>
                        <a:pt x="30519" y="310421"/>
                      </a:moveTo>
                      <a:cubicBezTo>
                        <a:pt x="-45681" y="124952"/>
                        <a:pt x="23391" y="0"/>
                        <a:pt x="208860" y="0"/>
                      </a:cubicBezTo>
                      <a:lnTo>
                        <a:pt x="1109477" y="7620"/>
                      </a:lnTo>
                      <a:cubicBezTo>
                        <a:pt x="1325426" y="124460"/>
                        <a:pt x="1023658" y="361172"/>
                        <a:pt x="1023658" y="546641"/>
                      </a:cubicBezTo>
                      <a:cubicBezTo>
                        <a:pt x="1023658" y="689154"/>
                        <a:pt x="952538" y="684346"/>
                        <a:pt x="952538" y="826859"/>
                      </a:cubicBezTo>
                      <a:cubicBezTo>
                        <a:pt x="952538" y="1012328"/>
                        <a:pt x="878386" y="1099180"/>
                        <a:pt x="692917" y="1099180"/>
                      </a:cubicBezTo>
                      <a:lnTo>
                        <a:pt x="513660" y="1048380"/>
                      </a:lnTo>
                      <a:cubicBezTo>
                        <a:pt x="328191" y="1048380"/>
                        <a:pt x="266739" y="872628"/>
                        <a:pt x="266739" y="687159"/>
                      </a:cubicBezTo>
                      <a:lnTo>
                        <a:pt x="30519" y="310421"/>
                      </a:lnTo>
                      <a:close/>
                    </a:path>
                  </a:pathLst>
                </a:custGeom>
                <a:solidFill>
                  <a:srgbClr val="E2AC00"/>
                </a:soli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1C499BC5-EEE7-2C01-CF09-A516D48E4EAA}"/>
                    </a:ext>
                  </a:extLst>
                </p:cNvPr>
                <p:cNvSpPr/>
                <p:nvPr/>
              </p:nvSpPr>
              <p:spPr>
                <a:xfrm>
                  <a:off x="12490331" y="2781300"/>
                  <a:ext cx="886444" cy="1288505"/>
                </a:xfrm>
                <a:prstGeom prst="roundRect">
                  <a:avLst>
                    <a:gd name="adj" fmla="val 20154"/>
                  </a:avLst>
                </a:prstGeom>
                <a:gradFill>
                  <a:gsLst>
                    <a:gs pos="0">
                      <a:srgbClr val="E2AC00"/>
                    </a:gs>
                    <a:gs pos="74000">
                      <a:srgbClr val="FFD757"/>
                    </a:gs>
                    <a:gs pos="83000">
                      <a:srgbClr val="FFE38B"/>
                    </a:gs>
                    <a:gs pos="100000">
                      <a:srgbClr val="FFE38B"/>
                    </a:gs>
                  </a:gsLst>
                  <a:lin ang="5400000" scaled="1"/>
                </a:gra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269809-CCF3-6058-54CC-77C71E31AC0A}"/>
                </a:ext>
              </a:extLst>
            </p:cNvPr>
            <p:cNvSpPr txBox="1"/>
            <p:nvPr/>
          </p:nvSpPr>
          <p:spPr>
            <a:xfrm>
              <a:off x="4326057" y="2249714"/>
              <a:ext cx="81661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Discriminant </a:t>
              </a:r>
            </a:p>
            <a:p>
              <a:pPr algn="ctr"/>
              <a:r>
                <a:rPr lang="en-US" sz="4800" b="1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Analysis </a:t>
              </a:r>
            </a:p>
            <a:p>
              <a:pPr algn="ctr"/>
              <a:r>
                <a:rPr lang="en-US" sz="4800" b="1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Improvement</a:t>
              </a:r>
              <a:endParaRPr lang="en-US" sz="496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A7CA57-9405-8929-C2BD-233E6E5CBD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9832" y="6971773"/>
              <a:ext cx="11295680" cy="68724"/>
            </a:xfrm>
            <a:prstGeom prst="line">
              <a:avLst/>
            </a:prstGeom>
            <a:ln w="76200">
              <a:solidFill>
                <a:srgbClr val="E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C942D9C5-56C9-8732-B96E-38CC91D6E50D}"/>
                </a:ext>
              </a:extLst>
            </p:cNvPr>
            <p:cNvSpPr/>
            <p:nvPr/>
          </p:nvSpPr>
          <p:spPr>
            <a:xfrm rot="1473969">
              <a:off x="12034329" y="4634732"/>
              <a:ext cx="1484429" cy="1868274"/>
            </a:xfrm>
            <a:custGeom>
              <a:avLst/>
              <a:gdLst/>
              <a:ahLst/>
              <a:cxnLst/>
              <a:rect l="l" t="t" r="r" b="b"/>
              <a:pathLst>
                <a:path w="3269396" h="4114800">
                  <a:moveTo>
                    <a:pt x="0" y="0"/>
                  </a:moveTo>
                  <a:lnTo>
                    <a:pt x="3269396" y="0"/>
                  </a:lnTo>
                  <a:lnTo>
                    <a:pt x="3269396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3">
                <a:alphaModFix amt="4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>
                <a:fillRect/>
              </a:stretch>
            </a:blipFill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B86E012D-2175-753F-A196-BE2819927232}"/>
                </a:ext>
              </a:extLst>
            </p:cNvPr>
            <p:cNvSpPr/>
            <p:nvPr/>
          </p:nvSpPr>
          <p:spPr>
            <a:xfrm rot="17240612" flipH="1" flipV="1">
              <a:off x="11796452" y="4612967"/>
              <a:ext cx="1837218" cy="2328579"/>
            </a:xfrm>
            <a:custGeom>
              <a:avLst/>
              <a:gdLst/>
              <a:ahLst/>
              <a:cxnLst/>
              <a:rect l="l" t="t" r="r" b="b"/>
              <a:pathLst>
                <a:path w="2581102" h="4114800">
                  <a:moveTo>
                    <a:pt x="0" y="0"/>
                  </a:moveTo>
                  <a:lnTo>
                    <a:pt x="2581102" y="0"/>
                  </a:lnTo>
                  <a:lnTo>
                    <a:pt x="2581102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9" name="Freeform 8">
            <a:extLst>
              <a:ext uri="{FF2B5EF4-FFF2-40B4-BE49-F238E27FC236}">
                <a16:creationId xmlns:a16="http://schemas.microsoft.com/office/drawing/2014/main" id="{CAB452D0-81E0-9F65-8B5D-A3C5B3B27A42}"/>
              </a:ext>
            </a:extLst>
          </p:cNvPr>
          <p:cNvSpPr/>
          <p:nvPr/>
        </p:nvSpPr>
        <p:spPr>
          <a:xfrm rot="17240612" flipH="1" flipV="1">
            <a:off x="-3967738" y="3028959"/>
            <a:ext cx="1837218" cy="2328579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0622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9A056908-F893-3FC9-CBA1-E99F1D898D31}"/>
              </a:ext>
            </a:extLst>
          </p:cNvPr>
          <p:cNvSpPr/>
          <p:nvPr/>
        </p:nvSpPr>
        <p:spPr>
          <a:xfrm>
            <a:off x="914400" y="7499644"/>
            <a:ext cx="2286000" cy="2136371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2DDB4-B016-4295-3D45-B512DA043C33}"/>
              </a:ext>
            </a:extLst>
          </p:cNvPr>
          <p:cNvSpPr txBox="1"/>
          <p:nvPr/>
        </p:nvSpPr>
        <p:spPr>
          <a:xfrm>
            <a:off x="1143000" y="949729"/>
            <a:ext cx="15468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choose k=2 rather than k=3 for DA?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79FC-8D9B-606B-EACB-4C64ACD48AF7}"/>
              </a:ext>
            </a:extLst>
          </p:cNvPr>
          <p:cNvSpPr txBox="1"/>
          <p:nvPr/>
        </p:nvSpPr>
        <p:spPr>
          <a:xfrm>
            <a:off x="2032379" y="2787356"/>
            <a:ext cx="14935200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Improved overall accuracy </a:t>
            </a:r>
            <a:r>
              <a:rPr lang="en-US" sz="40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(61% &gt; 43%)</a:t>
            </a:r>
            <a:endParaRPr lang="en-US" sz="4000" dirty="0">
              <a:solidFill>
                <a:srgbClr val="C89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This indicates that the model's classification performance is better.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2. Significant improvement in Segment 2's classification accuracy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K=3, Segment 2 had only 46% accuracy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but at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K=2, it increased to 82%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9AC719-3C2D-D4F4-580A-0B2AFF25A19F}"/>
              </a:ext>
            </a:extLst>
          </p:cNvPr>
          <p:cNvCxnSpPr/>
          <p:nvPr/>
        </p:nvCxnSpPr>
        <p:spPr>
          <a:xfrm>
            <a:off x="17602200" y="800100"/>
            <a:ext cx="0" cy="266700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1229D3-C5C9-C84C-EFBA-F1E1576FC056}"/>
              </a:ext>
            </a:extLst>
          </p:cNvPr>
          <p:cNvCxnSpPr>
            <a:cxnSpLocks/>
          </p:cNvCxnSpPr>
          <p:nvPr/>
        </p:nvCxnSpPr>
        <p:spPr>
          <a:xfrm>
            <a:off x="15201900" y="571500"/>
            <a:ext cx="2819400" cy="0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8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4F7D83-DB82-9880-B3D9-4B6CBADA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32FB6-70CB-1AA4-8AE8-09E32F36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1ABB7638-B4CD-E007-8DC3-C672CEFC8953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6B520C8-E1E3-9549-5C1F-FB1C23C8EEA6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BCADC4EB-3E58-874E-C7B4-C652C1A16F5A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6313CB-7825-5933-23A2-2E8AE2859790}"/>
              </a:ext>
            </a:extLst>
          </p:cNvPr>
          <p:cNvCxnSpPr>
            <a:cxnSpLocks/>
          </p:cNvCxnSpPr>
          <p:nvPr/>
        </p:nvCxnSpPr>
        <p:spPr>
          <a:xfrm>
            <a:off x="-914400" y="838200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9C5C5C-A517-E967-F88A-F02DCD7BF9BA}"/>
              </a:ext>
            </a:extLst>
          </p:cNvPr>
          <p:cNvCxnSpPr>
            <a:cxnSpLocks/>
          </p:cNvCxnSpPr>
          <p:nvPr/>
        </p:nvCxnSpPr>
        <p:spPr>
          <a:xfrm flipH="1">
            <a:off x="11358562" y="838200"/>
            <a:ext cx="558697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AFB3DF-31B8-132B-B49B-E9D0AE9520C3}"/>
              </a:ext>
            </a:extLst>
          </p:cNvPr>
          <p:cNvCxnSpPr>
            <a:cxnSpLocks/>
          </p:cNvCxnSpPr>
          <p:nvPr/>
        </p:nvCxnSpPr>
        <p:spPr>
          <a:xfrm flipH="1">
            <a:off x="914400" y="838200"/>
            <a:ext cx="533400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46DDB0-D4ED-9921-B972-4202032E96E3}"/>
              </a:ext>
            </a:extLst>
          </p:cNvPr>
          <p:cNvGrpSpPr/>
          <p:nvPr/>
        </p:nvGrpSpPr>
        <p:grpSpPr>
          <a:xfrm>
            <a:off x="8868706" y="532224"/>
            <a:ext cx="2345607" cy="693268"/>
            <a:chOff x="8991600" y="490597"/>
            <a:chExt cx="2345607" cy="6932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86EDFF-0197-AE13-7B26-99148769588D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0AE0FF-688A-0CE1-D4D1-99DC5E0A38A2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165197-9FD2-F7E9-0CEA-EAE828561DBD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44AB89-8F1A-1540-3184-162E4C8F8460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6CD5B8-A9A6-95DF-83D2-13DB0745A900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0CEFE-8285-06BA-D9DE-D78B6499FC1E}"/>
              </a:ext>
            </a:extLst>
          </p:cNvPr>
          <p:cNvGrpSpPr/>
          <p:nvPr/>
        </p:nvGrpSpPr>
        <p:grpSpPr>
          <a:xfrm rot="282828" flipH="1">
            <a:off x="6430390" y="510490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AE6BD-7A90-A65F-71E1-CE64A34B3CC4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629126-635E-B67A-773E-EA31CEAB6981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BAF0A1-152E-4D54-0035-A1AD7CB97B12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B4FF52-C9C7-5A9D-BE66-21022395A4FC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530552E-BD82-F392-EBED-1B29F30AC85C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1">
            <a:extLst>
              <a:ext uri="{FF2B5EF4-FFF2-40B4-BE49-F238E27FC236}">
                <a16:creationId xmlns:a16="http://schemas.microsoft.com/office/drawing/2014/main" id="{B901C97A-6444-D361-52EA-7C36C436DE60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BAE97F-D490-EB02-A81F-CCCFFFC2FD93}"/>
              </a:ext>
            </a:extLst>
          </p:cNvPr>
          <p:cNvGrpSpPr/>
          <p:nvPr/>
        </p:nvGrpSpPr>
        <p:grpSpPr>
          <a:xfrm>
            <a:off x="802427" y="1535709"/>
            <a:ext cx="16831790" cy="2366216"/>
            <a:chOff x="802427" y="1535709"/>
            <a:chExt cx="16831790" cy="236621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097823-5BE3-1C9B-F251-F23A50F70BA9}"/>
                </a:ext>
              </a:extLst>
            </p:cNvPr>
            <p:cNvSpPr txBox="1"/>
            <p:nvPr/>
          </p:nvSpPr>
          <p:spPr>
            <a:xfrm>
              <a:off x="10439400" y="2544453"/>
              <a:ext cx="719481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global hit rate of the model is </a:t>
              </a:r>
              <a:r>
                <a:rPr lang="en-US" sz="4400" b="1" i="0" dirty="0">
                  <a:solidFill>
                    <a:srgbClr val="C898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59%. </a:t>
              </a:r>
              <a:endParaRPr lang="en-US" sz="28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AF0C56-8934-A137-5AE6-6C7FD4B0C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5336" y="3028401"/>
              <a:ext cx="5492696" cy="0"/>
            </a:xfrm>
            <a:prstGeom prst="line">
              <a:avLst/>
            </a:prstGeom>
            <a:ln w="38100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A246B7-55B4-517A-9D2C-11EADECDB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b="13394"/>
            <a:stretch/>
          </p:blipFill>
          <p:spPr>
            <a:xfrm>
              <a:off x="802427" y="1535709"/>
              <a:ext cx="5770284" cy="236621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DC5342-AC2B-22C8-DD80-2743B9BC03B9}"/>
              </a:ext>
            </a:extLst>
          </p:cNvPr>
          <p:cNvGrpSpPr/>
          <p:nvPr/>
        </p:nvGrpSpPr>
        <p:grpSpPr>
          <a:xfrm>
            <a:off x="673203" y="4344758"/>
            <a:ext cx="16961013" cy="2689516"/>
            <a:chOff x="673203" y="4344758"/>
            <a:chExt cx="16961013" cy="26895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0DEF97-9486-2215-AD25-1DC0EB8D4098}"/>
                </a:ext>
              </a:extLst>
            </p:cNvPr>
            <p:cNvSpPr txBox="1"/>
            <p:nvPr/>
          </p:nvSpPr>
          <p:spPr>
            <a:xfrm>
              <a:off x="10439399" y="5402759"/>
              <a:ext cx="719481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global hit rate of the model is </a:t>
              </a:r>
              <a:r>
                <a:rPr lang="en-US" sz="4400" b="1" dirty="0">
                  <a:solidFill>
                    <a:srgbClr val="C8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61</a:t>
              </a:r>
              <a:r>
                <a:rPr lang="en-US" sz="4400" b="1" i="0" dirty="0">
                  <a:solidFill>
                    <a:srgbClr val="C898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%. </a:t>
              </a:r>
              <a:endParaRPr lang="en-US" sz="28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4EAABE-B2C7-F73A-2782-535F7A941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5336" y="5905500"/>
              <a:ext cx="5492696" cy="0"/>
            </a:xfrm>
            <a:prstGeom prst="line">
              <a:avLst/>
            </a:prstGeom>
            <a:ln w="38100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23DF66-EA79-66FF-FCDF-E12E9B661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12136"/>
            <a:stretch/>
          </p:blipFill>
          <p:spPr>
            <a:xfrm>
              <a:off x="673203" y="4344758"/>
              <a:ext cx="6028733" cy="2689516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414012-DB7F-EEEB-7CDD-A0B2D4384F87}"/>
                </a:ext>
              </a:extLst>
            </p:cNvPr>
            <p:cNvSpPr/>
            <p:nvPr/>
          </p:nvSpPr>
          <p:spPr>
            <a:xfrm>
              <a:off x="7167947" y="5395138"/>
              <a:ext cx="2731997" cy="528858"/>
            </a:xfrm>
            <a:prstGeom prst="rect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rPr>
                <a:t>Add: Like  ethic food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A5F96D-8C16-C0C8-C445-E0E06A9F1844}"/>
              </a:ext>
            </a:extLst>
          </p:cNvPr>
          <p:cNvGrpSpPr/>
          <p:nvPr/>
        </p:nvGrpSpPr>
        <p:grpSpPr>
          <a:xfrm>
            <a:off x="802427" y="7499254"/>
            <a:ext cx="16831789" cy="2459323"/>
            <a:chOff x="802427" y="7499254"/>
            <a:chExt cx="16831789" cy="24593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AB4CA3-594C-0DB3-F444-619EBD20D709}"/>
                </a:ext>
              </a:extLst>
            </p:cNvPr>
            <p:cNvSpPr txBox="1"/>
            <p:nvPr/>
          </p:nvSpPr>
          <p:spPr>
            <a:xfrm>
              <a:off x="10439399" y="8279566"/>
              <a:ext cx="719481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 global hit rate of the model is </a:t>
              </a:r>
              <a:r>
                <a:rPr lang="en-US" sz="4400" b="1" i="0" dirty="0">
                  <a:solidFill>
                    <a:srgbClr val="C898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59%. </a:t>
              </a:r>
              <a:endParaRPr lang="en-US" sz="2800" b="1" dirty="0">
                <a:solidFill>
                  <a:srgbClr val="C898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57159E-2AE2-E1A5-E455-56085B9A6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5336" y="8801100"/>
              <a:ext cx="5492696" cy="0"/>
            </a:xfrm>
            <a:prstGeom prst="line">
              <a:avLst/>
            </a:prstGeom>
            <a:ln w="38100">
              <a:solidFill>
                <a:srgbClr val="FFD4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04C6271-A966-7D2C-66F7-4786B8B2D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13040"/>
            <a:stretch/>
          </p:blipFill>
          <p:spPr>
            <a:xfrm>
              <a:off x="802427" y="7499254"/>
              <a:ext cx="5621640" cy="245932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A3E536-5AB5-A684-F656-5D54FE431B85}"/>
                </a:ext>
              </a:extLst>
            </p:cNvPr>
            <p:cNvSpPr/>
            <p:nvPr/>
          </p:nvSpPr>
          <p:spPr>
            <a:xfrm>
              <a:off x="7167948" y="8321525"/>
              <a:ext cx="2438400" cy="479575"/>
            </a:xfrm>
            <a:prstGeom prst="rect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rPr>
                <a:t>Add: Age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8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2283CF-539F-4D81-C429-7369AFCC0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E1CEF-E4A7-CE9C-43BD-B0C2E2D6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A2B7A9BB-C6CE-360A-56EE-866FD97CB2DA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EDD22D65-437A-6413-2EC6-79711BED38E3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998E9703-4F6B-342A-142D-C9337ADE65C8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B0425C11-5240-220D-CFE4-B7D6D55BCAF4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CDB18D-BB6F-A65F-9EA3-8AC1FE653B30}"/>
              </a:ext>
            </a:extLst>
          </p:cNvPr>
          <p:cNvCxnSpPr>
            <a:cxnSpLocks/>
          </p:cNvCxnSpPr>
          <p:nvPr/>
        </p:nvCxnSpPr>
        <p:spPr>
          <a:xfrm>
            <a:off x="4277830" y="2628900"/>
            <a:ext cx="0" cy="4351502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BDD014-D69D-567A-6348-433534EEE890}"/>
              </a:ext>
            </a:extLst>
          </p:cNvPr>
          <p:cNvCxnSpPr>
            <a:cxnSpLocks/>
          </p:cNvCxnSpPr>
          <p:nvPr/>
        </p:nvCxnSpPr>
        <p:spPr>
          <a:xfrm flipH="1">
            <a:off x="4648200" y="7962900"/>
            <a:ext cx="9348824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C94D66-5762-6B15-3135-D9C01C7E53B9}"/>
              </a:ext>
            </a:extLst>
          </p:cNvPr>
          <p:cNvCxnSpPr>
            <a:cxnSpLocks/>
          </p:cNvCxnSpPr>
          <p:nvPr/>
        </p:nvCxnSpPr>
        <p:spPr>
          <a:xfrm flipH="1">
            <a:off x="4506430" y="2160571"/>
            <a:ext cx="1987642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D294B8-B2BD-AB0F-0093-4BCF5D6DCCAF}"/>
              </a:ext>
            </a:extLst>
          </p:cNvPr>
          <p:cNvGrpSpPr/>
          <p:nvPr/>
        </p:nvGrpSpPr>
        <p:grpSpPr>
          <a:xfrm>
            <a:off x="9592372" y="1902329"/>
            <a:ext cx="2345607" cy="693268"/>
            <a:chOff x="8991600" y="490597"/>
            <a:chExt cx="2345607" cy="6932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F651A8-F978-E40F-CC65-8D4F6C53FB9C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BA1231-8C9B-CA18-AAF6-CEAD8A7F7D9F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7F9B24-7077-E02A-EF89-45D9A58C9DD0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49ACFD-5635-3D86-DBBC-98EE8D4B78A7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56DAF3-ECA8-A855-62C0-2F208629358F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80C0CD-9282-4A48-87F9-133048C7335B}"/>
              </a:ext>
            </a:extLst>
          </p:cNvPr>
          <p:cNvGrpSpPr/>
          <p:nvPr/>
        </p:nvGrpSpPr>
        <p:grpSpPr>
          <a:xfrm rot="282828" flipH="1">
            <a:off x="7023779" y="1816963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0D4FDD-6870-CDF6-B5CB-6D2E6C4C9EBF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9987FB2-5330-3BA1-0B87-39660E46BC11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4EF3818-483B-EA86-19C4-930BE72B5786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81E7937-45CE-712A-7CE2-9C709FB9FFB6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D1C877C-F3BF-6FD1-8CF4-A11A48E9055F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32D588C-231F-846D-EBC9-52227B924F9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473" t="32562" r="29271" b="14404"/>
          <a:stretch/>
        </p:blipFill>
        <p:spPr>
          <a:xfrm>
            <a:off x="4983444" y="2752760"/>
            <a:ext cx="9084234" cy="2811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CE8601-A27F-E162-87A1-86ADE25D1C81}"/>
              </a:ext>
            </a:extLst>
          </p:cNvPr>
          <p:cNvSpPr txBox="1"/>
          <p:nvPr/>
        </p:nvSpPr>
        <p:spPr>
          <a:xfrm>
            <a:off x="6350132" y="5886360"/>
            <a:ext cx="7780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1 :is more willing to try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Segment 2: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More Conservative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451D0F-C1FA-3963-FB43-2581E64CAA25}"/>
              </a:ext>
            </a:extLst>
          </p:cNvPr>
          <p:cNvCxnSpPr>
            <a:cxnSpLocks/>
          </p:cNvCxnSpPr>
          <p:nvPr/>
        </p:nvCxnSpPr>
        <p:spPr>
          <a:xfrm>
            <a:off x="14717230" y="2752760"/>
            <a:ext cx="0" cy="4351502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7DAA14-8663-0078-CF79-FC55D3513030}"/>
              </a:ext>
            </a:extLst>
          </p:cNvPr>
          <p:cNvCxnSpPr>
            <a:cxnSpLocks/>
          </p:cNvCxnSpPr>
          <p:nvPr/>
        </p:nvCxnSpPr>
        <p:spPr>
          <a:xfrm flipH="1">
            <a:off x="12550926" y="2287217"/>
            <a:ext cx="1510628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480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CA7C5-4335-ED12-DE49-A6C34C2D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7F7EBA-C4A0-7E2A-22D1-59AABF9D32BC}"/>
              </a:ext>
            </a:extLst>
          </p:cNvPr>
          <p:cNvSpPr txBox="1"/>
          <p:nvPr/>
        </p:nvSpPr>
        <p:spPr>
          <a:xfrm>
            <a:off x="2145106" y="1933507"/>
            <a:ext cx="1536589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Segment 1 : 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BrewDog</a:t>
            </a:r>
            <a:r>
              <a:rPr lang="en-US" sz="2800" dirty="0">
                <a:solidFill>
                  <a:schemeClr val="bg1"/>
                </a:solidFill>
              </a:rPr>
              <a:t> – Known for </a:t>
            </a:r>
            <a:r>
              <a:rPr lang="en-US" sz="2800" b="1" dirty="0">
                <a:solidFill>
                  <a:srgbClr val="FFC000"/>
                </a:solidFill>
              </a:rPr>
              <a:t>experimental, high-ABV beers</a:t>
            </a:r>
            <a:r>
              <a:rPr lang="en-US" sz="2800" dirty="0">
                <a:solidFill>
                  <a:schemeClr val="bg1"/>
                </a:solidFill>
              </a:rPr>
              <a:t> and bold marketing strategies.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Strategy: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Launch </a:t>
            </a:r>
            <a:r>
              <a:rPr lang="en-US" sz="2800" b="1" dirty="0">
                <a:solidFill>
                  <a:schemeClr val="bg1"/>
                </a:solidFill>
              </a:rPr>
              <a:t>limited-edition craft beers</a:t>
            </a:r>
            <a:r>
              <a:rPr lang="en-US" sz="2800" dirty="0">
                <a:solidFill>
                  <a:schemeClr val="bg1"/>
                </a:solidFill>
              </a:rPr>
              <a:t> (e.g., seasonal or barrel-aged experiments).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Partner with </a:t>
            </a:r>
            <a:r>
              <a:rPr lang="en-US" sz="2800" b="1" dirty="0">
                <a:solidFill>
                  <a:schemeClr val="bg1"/>
                </a:solidFill>
              </a:rPr>
              <a:t>celebrities or influencers</a:t>
            </a:r>
            <a:r>
              <a:rPr lang="en-US" sz="2800" dirty="0">
                <a:solidFill>
                  <a:schemeClr val="bg1"/>
                </a:solidFill>
              </a:rPr>
              <a:t> for exclusive </a:t>
            </a:r>
            <a:r>
              <a:rPr lang="en-US" sz="2800" b="1" dirty="0">
                <a:solidFill>
                  <a:schemeClr val="bg1"/>
                </a:solidFill>
              </a:rPr>
              <a:t>collaborations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Host </a:t>
            </a:r>
            <a:r>
              <a:rPr lang="en-US" sz="2800" b="1" dirty="0">
                <a:solidFill>
                  <a:schemeClr val="bg1"/>
                </a:solidFill>
              </a:rPr>
              <a:t>beer-tasting events</a:t>
            </a:r>
            <a:r>
              <a:rPr lang="en-US" sz="2800" dirty="0">
                <a:solidFill>
                  <a:schemeClr val="bg1"/>
                </a:solidFill>
              </a:rPr>
              <a:t> and offer </a:t>
            </a:r>
            <a:r>
              <a:rPr lang="en-US" sz="2800" b="1" dirty="0">
                <a:solidFill>
                  <a:schemeClr val="bg1"/>
                </a:solidFill>
              </a:rPr>
              <a:t>early access</a:t>
            </a:r>
            <a:r>
              <a:rPr lang="en-US" sz="2800" dirty="0">
                <a:solidFill>
                  <a:schemeClr val="bg1"/>
                </a:solidFill>
              </a:rPr>
              <a:t> to new brews via memberships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Segment 2: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Guinness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en-US" sz="2800" dirty="0">
                <a:solidFill>
                  <a:srgbClr val="FFC000"/>
                </a:solidFill>
              </a:rPr>
              <a:t>A </a:t>
            </a:r>
            <a:r>
              <a:rPr lang="en-US" sz="2800" b="1" dirty="0">
                <a:solidFill>
                  <a:srgbClr val="FFC000"/>
                </a:solidFill>
              </a:rPr>
              <a:t>heritage brand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with strong quality positioning.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Strategy: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Focus on </a:t>
            </a:r>
            <a:r>
              <a:rPr lang="en-US" sz="2800" b="1" dirty="0">
                <a:solidFill>
                  <a:schemeClr val="bg1"/>
                </a:solidFill>
              </a:rPr>
              <a:t>storytelling</a:t>
            </a:r>
            <a:r>
              <a:rPr lang="en-US" sz="2800" dirty="0">
                <a:solidFill>
                  <a:schemeClr val="bg1"/>
                </a:solidFill>
              </a:rPr>
              <a:t> about </a:t>
            </a:r>
            <a:r>
              <a:rPr lang="en-US" sz="2800" b="1" dirty="0">
                <a:solidFill>
                  <a:schemeClr val="bg1"/>
                </a:solidFill>
              </a:rPr>
              <a:t>brewing techniques and history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expert endorsements and brand ambassadors</a:t>
            </a:r>
            <a:r>
              <a:rPr lang="en-US" sz="2800" dirty="0">
                <a:solidFill>
                  <a:schemeClr val="bg1"/>
                </a:solidFill>
              </a:rPr>
              <a:t> (e.g., Michelin-starred chefs).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Partner with </a:t>
            </a:r>
            <a:r>
              <a:rPr lang="en-US" sz="2800" b="1" dirty="0">
                <a:solidFill>
                  <a:schemeClr val="bg1"/>
                </a:solidFill>
              </a:rPr>
              <a:t>high-end restaurants and whiskey distilleries</a:t>
            </a:r>
            <a:r>
              <a:rPr lang="en-US" sz="2800" dirty="0">
                <a:solidFill>
                  <a:schemeClr val="bg1"/>
                </a:solidFill>
              </a:rPr>
              <a:t> for </a:t>
            </a:r>
            <a:r>
              <a:rPr lang="en-US" sz="2800" b="1" dirty="0">
                <a:solidFill>
                  <a:schemeClr val="bg1"/>
                </a:solidFill>
              </a:rPr>
              <a:t>premium pairing experiences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CC8716-C93E-DC9E-146F-ACF59775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3E056D50-EFB4-EE4B-34E2-43129DA139AB}"/>
              </a:ext>
            </a:extLst>
          </p:cNvPr>
          <p:cNvSpPr/>
          <p:nvPr/>
        </p:nvSpPr>
        <p:spPr>
          <a:xfrm>
            <a:off x="15540436" y="-1543163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74CAB7A-0499-6B52-86C2-BEDE68089532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BA7AB8-CE84-27A4-8613-7C3237C300A1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341DC83-8977-A3AA-9529-C2C2D33C1AC5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7C0358-A3E1-8774-95B5-266DE348E8B4}"/>
              </a:ext>
            </a:extLst>
          </p:cNvPr>
          <p:cNvCxnSpPr>
            <a:cxnSpLocks/>
          </p:cNvCxnSpPr>
          <p:nvPr/>
        </p:nvCxnSpPr>
        <p:spPr>
          <a:xfrm>
            <a:off x="914400" y="838200"/>
            <a:ext cx="0" cy="86487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91B197-4A86-1C72-351D-3A0CC7E4CED1}"/>
              </a:ext>
            </a:extLst>
          </p:cNvPr>
          <p:cNvCxnSpPr>
            <a:cxnSpLocks/>
          </p:cNvCxnSpPr>
          <p:nvPr/>
        </p:nvCxnSpPr>
        <p:spPr>
          <a:xfrm flipH="1">
            <a:off x="975450" y="9486900"/>
            <a:ext cx="16031132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30CAEF-1915-C551-E1A2-F698CF90C119}"/>
              </a:ext>
            </a:extLst>
          </p:cNvPr>
          <p:cNvCxnSpPr>
            <a:cxnSpLocks/>
          </p:cNvCxnSpPr>
          <p:nvPr/>
        </p:nvCxnSpPr>
        <p:spPr>
          <a:xfrm flipH="1">
            <a:off x="13106400" y="838200"/>
            <a:ext cx="3839132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13F67-F42D-7DD7-A50B-32740FACAD34}"/>
              </a:ext>
            </a:extLst>
          </p:cNvPr>
          <p:cNvCxnSpPr>
            <a:cxnSpLocks/>
          </p:cNvCxnSpPr>
          <p:nvPr/>
        </p:nvCxnSpPr>
        <p:spPr>
          <a:xfrm>
            <a:off x="16945532" y="838200"/>
            <a:ext cx="0" cy="86487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0B3955-73C7-8A7D-A31A-AA96DD59FD07}"/>
              </a:ext>
            </a:extLst>
          </p:cNvPr>
          <p:cNvCxnSpPr>
            <a:cxnSpLocks/>
          </p:cNvCxnSpPr>
          <p:nvPr/>
        </p:nvCxnSpPr>
        <p:spPr>
          <a:xfrm flipH="1">
            <a:off x="914400" y="838200"/>
            <a:ext cx="388620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0E1096-A13B-B777-7D4C-88A235AF17A9}"/>
              </a:ext>
            </a:extLst>
          </p:cNvPr>
          <p:cNvGrpSpPr/>
          <p:nvPr/>
        </p:nvGrpSpPr>
        <p:grpSpPr>
          <a:xfrm>
            <a:off x="-4077356" y="1885166"/>
            <a:ext cx="2345607" cy="693268"/>
            <a:chOff x="8991600" y="490597"/>
            <a:chExt cx="2345607" cy="6932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D78484-77DF-D3DB-F541-8E206C1B1D6E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A9F358-6E35-D186-D396-FC56C48DEB25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523CD1-661F-34CC-A394-6344CBE7D1BC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8303478-874E-B590-3989-002BA03441D0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E1A2893-A4F5-3EA2-A8B5-0EC5AAAD5149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EC6041-D997-0F36-FF71-E37064D60E0A}"/>
              </a:ext>
            </a:extLst>
          </p:cNvPr>
          <p:cNvGrpSpPr/>
          <p:nvPr/>
        </p:nvGrpSpPr>
        <p:grpSpPr>
          <a:xfrm rot="282828" flipH="1">
            <a:off x="1260554" y="6010036"/>
            <a:ext cx="554885" cy="16957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393CD72-DCC8-9D0C-D6A8-F2AF965296B2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6034C6C-3672-D7E8-A67C-F9FE22106C29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DE6F9F6-10F6-75B8-12A4-C2360773AADE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3D82C83-32F8-6656-76CA-B0214E7518E4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615B021-A57B-0003-E5F2-B92E57F5E551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59AC31-7341-2224-FE63-4F79AFFCED31}"/>
              </a:ext>
            </a:extLst>
          </p:cNvPr>
          <p:cNvGrpSpPr/>
          <p:nvPr/>
        </p:nvGrpSpPr>
        <p:grpSpPr>
          <a:xfrm rot="282828" flipH="1">
            <a:off x="1185830" y="2053459"/>
            <a:ext cx="554885" cy="169578"/>
            <a:chOff x="8991600" y="490597"/>
            <a:chExt cx="2345607" cy="6932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4B728D-1C1E-735E-F9D8-33526D0F7725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464003-54A9-30E3-330E-CCC184867FE2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5A9BD6-DCD4-9F38-A87E-D5C36A9D0ECD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24144E-AEBF-758B-018C-0A1BBDFEA5E9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943E36-6D86-65A0-C027-338015D35C66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744EFF-96FA-8E61-CD7C-AFB19DAB671E}"/>
              </a:ext>
            </a:extLst>
          </p:cNvPr>
          <p:cNvSpPr txBox="1"/>
          <p:nvPr/>
        </p:nvSpPr>
        <p:spPr>
          <a:xfrm>
            <a:off x="5289131" y="1140776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Suggestions for Marketing Strategy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D6410C-28CD-5FEB-8EBB-9117D8C56E95}"/>
              </a:ext>
            </a:extLst>
          </p:cNvPr>
          <p:cNvGrpSpPr/>
          <p:nvPr/>
        </p:nvGrpSpPr>
        <p:grpSpPr>
          <a:xfrm>
            <a:off x="6322363" y="492503"/>
            <a:ext cx="4783923" cy="715002"/>
            <a:chOff x="6430390" y="510490"/>
            <a:chExt cx="4783923" cy="71500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F5A013-B8C2-A3EB-2975-EE5D400B6C0F}"/>
                </a:ext>
              </a:extLst>
            </p:cNvPr>
            <p:cNvGrpSpPr/>
            <p:nvPr/>
          </p:nvGrpSpPr>
          <p:grpSpPr>
            <a:xfrm>
              <a:off x="8868706" y="532224"/>
              <a:ext cx="2345607" cy="693268"/>
              <a:chOff x="8991600" y="490597"/>
              <a:chExt cx="2345607" cy="69326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2A81D40-0C20-48FB-6061-1C4F7FD05DDA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9018C6-DF73-434A-CCDB-E9D31D6BA1CB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85C47C9-FEA4-9F49-075B-AD79CB355D8A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2135BED-735F-2DC7-9F37-EA4C2567AF2B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E123102-3E5E-F631-5A3A-952188846D70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DBA53FF-7634-EAA8-3C25-DC2C76044776}"/>
                </a:ext>
              </a:extLst>
            </p:cNvPr>
            <p:cNvGrpSpPr/>
            <p:nvPr/>
          </p:nvGrpSpPr>
          <p:grpSpPr>
            <a:xfrm rot="282828" flipH="1">
              <a:off x="6430390" y="510490"/>
              <a:ext cx="2268477" cy="693268"/>
              <a:chOff x="8991600" y="490597"/>
              <a:chExt cx="2345607" cy="69326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2C1C405-C945-2B6D-6926-39E88363F73C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C0C4049-C1FC-43BA-BF92-8250F9449A79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B521DBE-0A07-2B4D-9067-B824F8115CCE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247FECB-5535-FE7A-28A7-389976137C25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5A6D70-0DBF-F3B2-A1EE-9DF12DDEDC44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8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3F714-1B6A-3553-919F-F925F23CD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90F2FA-E207-C432-FB5F-157715D6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74D966B2-9EA0-2029-47D8-2CC69AFA6FA1}"/>
              </a:ext>
            </a:extLst>
          </p:cNvPr>
          <p:cNvSpPr/>
          <p:nvPr/>
        </p:nvSpPr>
        <p:spPr>
          <a:xfrm>
            <a:off x="15540436" y="-1543163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DEB9C8D6-921F-F4F7-A0BA-1D720E2C510B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BE89EBCA-6292-C688-75EC-F6CE61D81735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3A58290-7574-924D-AC66-0FDDFBEF5AEE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688391-4CAD-6CA1-ECB2-AF3A32D80C46}"/>
              </a:ext>
            </a:extLst>
          </p:cNvPr>
          <p:cNvCxnSpPr>
            <a:cxnSpLocks/>
          </p:cNvCxnSpPr>
          <p:nvPr/>
        </p:nvCxnSpPr>
        <p:spPr>
          <a:xfrm>
            <a:off x="914400" y="838200"/>
            <a:ext cx="0" cy="86487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D1611A-DEEE-2610-C3C7-B43614431184}"/>
              </a:ext>
            </a:extLst>
          </p:cNvPr>
          <p:cNvCxnSpPr>
            <a:cxnSpLocks/>
          </p:cNvCxnSpPr>
          <p:nvPr/>
        </p:nvCxnSpPr>
        <p:spPr>
          <a:xfrm flipH="1">
            <a:off x="975450" y="9486900"/>
            <a:ext cx="16031132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2B8CFA-AB74-172D-BA50-A40A0979C6F0}"/>
              </a:ext>
            </a:extLst>
          </p:cNvPr>
          <p:cNvCxnSpPr>
            <a:cxnSpLocks/>
          </p:cNvCxnSpPr>
          <p:nvPr/>
        </p:nvCxnSpPr>
        <p:spPr>
          <a:xfrm flipH="1">
            <a:off x="13106400" y="838200"/>
            <a:ext cx="3839132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0B3DA1-0857-E578-CF09-0ED69BB93F8C}"/>
              </a:ext>
            </a:extLst>
          </p:cNvPr>
          <p:cNvCxnSpPr>
            <a:cxnSpLocks/>
          </p:cNvCxnSpPr>
          <p:nvPr/>
        </p:nvCxnSpPr>
        <p:spPr>
          <a:xfrm>
            <a:off x="16945532" y="838200"/>
            <a:ext cx="0" cy="86487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F98120-D009-D700-0FC0-AF4A03F0F83B}"/>
              </a:ext>
            </a:extLst>
          </p:cNvPr>
          <p:cNvCxnSpPr>
            <a:cxnSpLocks/>
          </p:cNvCxnSpPr>
          <p:nvPr/>
        </p:nvCxnSpPr>
        <p:spPr>
          <a:xfrm flipH="1">
            <a:off x="914400" y="838200"/>
            <a:ext cx="388620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6AB44D-B7CA-0631-2E87-775779170A5E}"/>
              </a:ext>
            </a:extLst>
          </p:cNvPr>
          <p:cNvGrpSpPr/>
          <p:nvPr/>
        </p:nvGrpSpPr>
        <p:grpSpPr>
          <a:xfrm>
            <a:off x="-4077356" y="1885166"/>
            <a:ext cx="2345607" cy="693268"/>
            <a:chOff x="8991600" y="490597"/>
            <a:chExt cx="2345607" cy="6932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E31427-8480-69C9-479E-217D7C592054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73AA59-CE79-63F2-C881-397160B7ADAA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D4EFC0-7C9C-559C-9BA6-CCC39831C42A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B10AB1-78CB-FC8B-E0DB-F3FC7213793C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E51462C-BCB8-08E7-4457-D364C762F715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858C32-3F7E-181A-2DF9-15BCB326089D}"/>
              </a:ext>
            </a:extLst>
          </p:cNvPr>
          <p:cNvGrpSpPr/>
          <p:nvPr/>
        </p:nvGrpSpPr>
        <p:grpSpPr>
          <a:xfrm>
            <a:off x="6322363" y="492503"/>
            <a:ext cx="4783923" cy="715002"/>
            <a:chOff x="6430390" y="510490"/>
            <a:chExt cx="4783923" cy="71500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A49D87-1B99-F0DC-74DB-09760AF666AF}"/>
                </a:ext>
              </a:extLst>
            </p:cNvPr>
            <p:cNvGrpSpPr/>
            <p:nvPr/>
          </p:nvGrpSpPr>
          <p:grpSpPr>
            <a:xfrm>
              <a:off x="8868706" y="532224"/>
              <a:ext cx="2345607" cy="693268"/>
              <a:chOff x="8991600" y="490597"/>
              <a:chExt cx="2345607" cy="69326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EF5E15D-BFDB-5C1D-3C43-A3848F57DBCF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EDB6F4-C0F3-25D8-0CDC-DEB1A5834A83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C5CA718-02AE-A00C-817D-47482270432C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6438AC7-A745-58F8-77A2-7A29DE17849D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0120F21-B745-DF99-2A36-843A9B12E1BD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CA8C115-C97C-5EFE-C683-5DEF811A4DE6}"/>
                </a:ext>
              </a:extLst>
            </p:cNvPr>
            <p:cNvGrpSpPr/>
            <p:nvPr/>
          </p:nvGrpSpPr>
          <p:grpSpPr>
            <a:xfrm rot="282828" flipH="1">
              <a:off x="6430390" y="510490"/>
              <a:ext cx="2268477" cy="693268"/>
              <a:chOff x="8991600" y="490597"/>
              <a:chExt cx="2345607" cy="693268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ED5488-BBFE-EF04-A437-722ED91CA60D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6B711FC-9159-66B5-EC8A-4CD04FF28FC7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8D82503-41AB-6138-64D0-25CCFEC62603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4E3B43-4215-C9B7-F130-29F73C86F7E1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9AE4B9A-FDEB-5081-73B5-EC3E8A89E60D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3D383F-CCF9-67C9-8E7B-BBF2FBA05AF4}"/>
              </a:ext>
            </a:extLst>
          </p:cNvPr>
          <p:cNvSpPr txBox="1"/>
          <p:nvPr/>
        </p:nvSpPr>
        <p:spPr>
          <a:xfrm>
            <a:off x="1715183" y="2381258"/>
            <a:ext cx="1504159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Case 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Kirin</a:t>
            </a:r>
            <a:r>
              <a:rPr lang="en-US" sz="2800" dirty="0">
                <a:solidFill>
                  <a:schemeClr val="bg1"/>
                </a:solidFill>
              </a:rPr>
              <a:t>, one of Japan’s leading beer brands, is aiming to grow its </a:t>
            </a:r>
            <a:r>
              <a:rPr lang="en-US" sz="2800" b="1" dirty="0">
                <a:solidFill>
                  <a:schemeClr val="bg1"/>
                </a:solidFill>
              </a:rPr>
              <a:t>U.S. market share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</a:rPr>
              <a:t>challenge?</a:t>
            </a:r>
            <a:r>
              <a:rPr lang="en-US" sz="2800" dirty="0">
                <a:solidFill>
                  <a:schemeClr val="bg1"/>
                </a:solidFill>
              </a:rPr>
              <a:t> Competing against </a:t>
            </a:r>
            <a:r>
              <a:rPr lang="en-US" sz="2800" b="1" dirty="0">
                <a:solidFill>
                  <a:schemeClr val="bg1"/>
                </a:solidFill>
              </a:rPr>
              <a:t>Sapporo</a:t>
            </a:r>
            <a:r>
              <a:rPr lang="en-US" sz="2800" dirty="0">
                <a:solidFill>
                  <a:schemeClr val="bg1"/>
                </a:solidFill>
              </a:rPr>
              <a:t>, which currently dominates in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succeed, Kirin needs a </a:t>
            </a:r>
            <a:r>
              <a:rPr lang="en-US" sz="2800" b="1" dirty="0">
                <a:solidFill>
                  <a:schemeClr val="bg1"/>
                </a:solidFill>
              </a:rPr>
              <a:t>data-driven strategy</a:t>
            </a:r>
            <a:r>
              <a:rPr lang="en-US" sz="2800" dirty="0">
                <a:solidFill>
                  <a:schemeClr val="bg1"/>
                </a:solidFill>
              </a:rPr>
              <a:t> to understand and reach the right customers.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Business Challenge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Who are the ideal customers?</a:t>
            </a:r>
            <a:r>
              <a:rPr lang="en-US" sz="2800" dirty="0">
                <a:solidFill>
                  <a:schemeClr val="bg1"/>
                </a:solidFill>
              </a:rPr>
              <a:t> Identify </a:t>
            </a:r>
            <a:r>
              <a:rPr lang="en-US" sz="2800" b="1" dirty="0">
                <a:solidFill>
                  <a:schemeClr val="bg1"/>
                </a:solidFill>
              </a:rPr>
              <a:t>target segments</a:t>
            </a:r>
            <a:r>
              <a:rPr lang="en-US" sz="2800" dirty="0">
                <a:solidFill>
                  <a:schemeClr val="bg1"/>
                </a:solidFill>
              </a:rPr>
              <a:t> that offer the best market potential.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What do they want?</a:t>
            </a:r>
            <a:r>
              <a:rPr lang="en-US" sz="2800" dirty="0">
                <a:solidFill>
                  <a:schemeClr val="bg1"/>
                </a:solidFill>
              </a:rPr>
              <a:t> Determine the </a:t>
            </a:r>
            <a:r>
              <a:rPr lang="en-US" sz="2800" b="1" dirty="0">
                <a:solidFill>
                  <a:schemeClr val="bg1"/>
                </a:solidFill>
              </a:rPr>
              <a:t>key product attributes</a:t>
            </a:r>
            <a:r>
              <a:rPr lang="en-US" sz="2800" dirty="0">
                <a:solidFill>
                  <a:schemeClr val="bg1"/>
                </a:solidFill>
              </a:rPr>
              <a:t> that appeal to different consumer groups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b="1" dirty="0">
                <a:solidFill>
                  <a:schemeClr val="bg1"/>
                </a:solidFill>
              </a:rPr>
              <a:t>Strategic Goal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Use K-Means Clustering &amp; Discriminant Analysis (DA)</a:t>
            </a:r>
            <a:r>
              <a:rPr lang="en-US" sz="2800" dirty="0">
                <a:solidFill>
                  <a:schemeClr val="bg1"/>
                </a:solidFill>
              </a:rPr>
              <a:t> to uncover meaningful market segments.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Analyze customer preferences &amp; demographics</a:t>
            </a:r>
            <a:r>
              <a:rPr lang="en-US" sz="2800" dirty="0">
                <a:solidFill>
                  <a:schemeClr val="bg1"/>
                </a:solidFill>
              </a:rPr>
              <a:t> to refine product &amp; marketing strategies.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Optimize targeting</a:t>
            </a:r>
            <a:r>
              <a:rPr lang="en-US" sz="2800" dirty="0">
                <a:solidFill>
                  <a:schemeClr val="bg1"/>
                </a:solidFill>
              </a:rPr>
              <a:t> by selecting the </a:t>
            </a:r>
            <a:r>
              <a:rPr lang="en-US" sz="2800" b="1" dirty="0">
                <a:solidFill>
                  <a:schemeClr val="bg1"/>
                </a:solidFill>
              </a:rPr>
              <a:t>most relevant customer descriptors</a:t>
            </a:r>
            <a:r>
              <a:rPr lang="en-US" sz="2800" dirty="0">
                <a:solidFill>
                  <a:schemeClr val="bg1"/>
                </a:solidFill>
              </a:rPr>
              <a:t>, improving efficiency and impact.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B9F7D44-F9D6-1177-8665-8D93DA823F6A}"/>
              </a:ext>
            </a:extLst>
          </p:cNvPr>
          <p:cNvSpPr txBox="1">
            <a:spLocks/>
          </p:cNvSpPr>
          <p:nvPr/>
        </p:nvSpPr>
        <p:spPr>
          <a:xfrm>
            <a:off x="4475521" y="1283163"/>
            <a:ext cx="9336957" cy="88057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&amp; Discriminant Analysis – Kirin USA</a:t>
            </a:r>
          </a:p>
        </p:txBody>
      </p:sp>
    </p:spTree>
    <p:extLst>
      <p:ext uri="{BB962C8B-B14F-4D97-AF65-F5344CB8AC3E}">
        <p14:creationId xmlns:p14="http://schemas.microsoft.com/office/powerpoint/2010/main" val="34689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7F7CAD-D537-990E-0CE6-FB4A3C109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E736E318-A000-3322-E1D8-F7851CAB1DAF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CB8F0EE3-5F77-7EEC-3955-BB30BE41F66C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7B7D5332-8284-3D87-9FC3-ABFEEC3DDD27}"/>
              </a:ext>
            </a:extLst>
          </p:cNvPr>
          <p:cNvSpPr/>
          <p:nvPr/>
        </p:nvSpPr>
        <p:spPr>
          <a:xfrm rot="3564671">
            <a:off x="-642085" y="-820477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3C64F5-F4ED-4170-ABA1-536F0A9C36B1}"/>
              </a:ext>
            </a:extLst>
          </p:cNvPr>
          <p:cNvCxnSpPr>
            <a:cxnSpLocks/>
          </p:cNvCxnSpPr>
          <p:nvPr/>
        </p:nvCxnSpPr>
        <p:spPr>
          <a:xfrm flipH="1">
            <a:off x="5553908" y="-1714500"/>
            <a:ext cx="6310183" cy="125498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4">
            <a:extLst>
              <a:ext uri="{FF2B5EF4-FFF2-40B4-BE49-F238E27FC236}">
                <a16:creationId xmlns:a16="http://schemas.microsoft.com/office/drawing/2014/main" id="{3896B042-E94F-2822-4539-CFD6FBA4FD68}"/>
              </a:ext>
            </a:extLst>
          </p:cNvPr>
          <p:cNvSpPr/>
          <p:nvPr/>
        </p:nvSpPr>
        <p:spPr>
          <a:xfrm rot="21197627">
            <a:off x="-558914" y="6926104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6CA7D388-4F2B-0070-DAAD-1D35EA1F7016}"/>
              </a:ext>
            </a:extLst>
          </p:cNvPr>
          <p:cNvSpPr/>
          <p:nvPr/>
        </p:nvSpPr>
        <p:spPr>
          <a:xfrm rot="16977900">
            <a:off x="15874142" y="8226961"/>
            <a:ext cx="2342627" cy="2458837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49C1A135-2C45-044F-56AC-DF8EEB133AA8}"/>
              </a:ext>
            </a:extLst>
          </p:cNvPr>
          <p:cNvSpPr/>
          <p:nvPr/>
        </p:nvSpPr>
        <p:spPr>
          <a:xfrm rot="9511443">
            <a:off x="112825" y="-386418"/>
            <a:ext cx="1408463" cy="2201734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091482FB-929E-0004-4D76-7680DABC2080}"/>
              </a:ext>
            </a:extLst>
          </p:cNvPr>
          <p:cNvSpPr/>
          <p:nvPr/>
        </p:nvSpPr>
        <p:spPr>
          <a:xfrm rot="10800000" flipH="1">
            <a:off x="16464875" y="-550251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5947CBE0-89F1-4F61-A9AF-F35E9C77E93B}"/>
              </a:ext>
            </a:extLst>
          </p:cNvPr>
          <p:cNvSpPr/>
          <p:nvPr/>
        </p:nvSpPr>
        <p:spPr>
          <a:xfrm rot="10800000" flipH="1">
            <a:off x="16464875" y="-7395955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4DB2D5-79EC-2C9A-55D5-0D7338A0B198}"/>
              </a:ext>
            </a:extLst>
          </p:cNvPr>
          <p:cNvCxnSpPr>
            <a:cxnSpLocks/>
          </p:cNvCxnSpPr>
          <p:nvPr/>
        </p:nvCxnSpPr>
        <p:spPr>
          <a:xfrm flipH="1" flipV="1">
            <a:off x="3927882" y="7085619"/>
            <a:ext cx="11295680" cy="68724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5153B4-1069-ACD1-3127-8F1B2D281DDE}"/>
              </a:ext>
            </a:extLst>
          </p:cNvPr>
          <p:cNvCxnSpPr>
            <a:cxnSpLocks/>
          </p:cNvCxnSpPr>
          <p:nvPr/>
        </p:nvCxnSpPr>
        <p:spPr>
          <a:xfrm flipH="1" flipV="1">
            <a:off x="3927882" y="7408647"/>
            <a:ext cx="11295680" cy="68724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BB781-D48A-57BE-44FD-D15B9EB2F79C}"/>
              </a:ext>
            </a:extLst>
          </p:cNvPr>
          <p:cNvGrpSpPr/>
          <p:nvPr/>
        </p:nvGrpSpPr>
        <p:grpSpPr>
          <a:xfrm>
            <a:off x="6553200" y="3669639"/>
            <a:ext cx="7650123" cy="3495057"/>
            <a:chOff x="6542877" y="3073432"/>
            <a:chExt cx="7650123" cy="349505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CEF1B90-44BC-3909-978F-E7094AA8AD66}"/>
                </a:ext>
              </a:extLst>
            </p:cNvPr>
            <p:cNvGrpSpPr/>
            <p:nvPr/>
          </p:nvGrpSpPr>
          <p:grpSpPr>
            <a:xfrm>
              <a:off x="6542877" y="4860484"/>
              <a:ext cx="4783923" cy="715002"/>
              <a:chOff x="6430390" y="5730793"/>
              <a:chExt cx="4783923" cy="71500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2AA65B-E146-FFB9-EECB-70FCE54E960A}"/>
                  </a:ext>
                </a:extLst>
              </p:cNvPr>
              <p:cNvGrpSpPr/>
              <p:nvPr/>
            </p:nvGrpSpPr>
            <p:grpSpPr>
              <a:xfrm>
                <a:off x="8868706" y="5752527"/>
                <a:ext cx="2345607" cy="693268"/>
                <a:chOff x="8991600" y="490597"/>
                <a:chExt cx="2345607" cy="693268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6B0F478-56D4-6054-4C2A-12C6F2BED005}"/>
                    </a:ext>
                  </a:extLst>
                </p:cNvPr>
                <p:cNvSpPr/>
                <p:nvPr/>
              </p:nvSpPr>
              <p:spPr>
                <a:xfrm>
                  <a:off x="8991600" y="667235"/>
                  <a:ext cx="2133600" cy="341927"/>
                </a:xfrm>
                <a:custGeom>
                  <a:avLst/>
                  <a:gdLst>
                    <a:gd name="connsiteX0" fmla="*/ 0 w 2133600"/>
                    <a:gd name="connsiteY0" fmla="*/ 169333 h 341927"/>
                    <a:gd name="connsiteX1" fmla="*/ 42334 w 2133600"/>
                    <a:gd name="connsiteY1" fmla="*/ 152400 h 341927"/>
                    <a:gd name="connsiteX2" fmla="*/ 118534 w 2133600"/>
                    <a:gd name="connsiteY2" fmla="*/ 110067 h 341927"/>
                    <a:gd name="connsiteX3" fmla="*/ 160867 w 2133600"/>
                    <a:gd name="connsiteY3" fmla="*/ 93133 h 341927"/>
                    <a:gd name="connsiteX4" fmla="*/ 211667 w 2133600"/>
                    <a:gd name="connsiteY4" fmla="*/ 76200 h 341927"/>
                    <a:gd name="connsiteX5" fmla="*/ 270934 w 2133600"/>
                    <a:gd name="connsiteY5" fmla="*/ 50800 h 341927"/>
                    <a:gd name="connsiteX6" fmla="*/ 313267 w 2133600"/>
                    <a:gd name="connsiteY6" fmla="*/ 42333 h 341927"/>
                    <a:gd name="connsiteX7" fmla="*/ 364067 w 2133600"/>
                    <a:gd name="connsiteY7" fmla="*/ 25400 h 341927"/>
                    <a:gd name="connsiteX8" fmla="*/ 414867 w 2133600"/>
                    <a:gd name="connsiteY8" fmla="*/ 16933 h 341927"/>
                    <a:gd name="connsiteX9" fmla="*/ 482600 w 2133600"/>
                    <a:gd name="connsiteY9" fmla="*/ 0 h 341927"/>
                    <a:gd name="connsiteX10" fmla="*/ 618067 w 2133600"/>
                    <a:gd name="connsiteY10" fmla="*/ 16933 h 341927"/>
                    <a:gd name="connsiteX11" fmla="*/ 651934 w 2133600"/>
                    <a:gd name="connsiteY11" fmla="*/ 33867 h 341927"/>
                    <a:gd name="connsiteX12" fmla="*/ 719667 w 2133600"/>
                    <a:gd name="connsiteY12" fmla="*/ 67733 h 341927"/>
                    <a:gd name="connsiteX13" fmla="*/ 778934 w 2133600"/>
                    <a:gd name="connsiteY13" fmla="*/ 110067 h 341927"/>
                    <a:gd name="connsiteX14" fmla="*/ 804334 w 2133600"/>
                    <a:gd name="connsiteY14" fmla="*/ 135467 h 341927"/>
                    <a:gd name="connsiteX15" fmla="*/ 838200 w 2133600"/>
                    <a:gd name="connsiteY15" fmla="*/ 160867 h 341927"/>
                    <a:gd name="connsiteX16" fmla="*/ 880534 w 2133600"/>
                    <a:gd name="connsiteY16" fmla="*/ 211667 h 341927"/>
                    <a:gd name="connsiteX17" fmla="*/ 922867 w 2133600"/>
                    <a:gd name="connsiteY17" fmla="*/ 237067 h 341927"/>
                    <a:gd name="connsiteX18" fmla="*/ 982134 w 2133600"/>
                    <a:gd name="connsiteY18" fmla="*/ 279400 h 341927"/>
                    <a:gd name="connsiteX19" fmla="*/ 1016000 w 2133600"/>
                    <a:gd name="connsiteY19" fmla="*/ 287867 h 341927"/>
                    <a:gd name="connsiteX20" fmla="*/ 1083734 w 2133600"/>
                    <a:gd name="connsiteY20" fmla="*/ 304800 h 341927"/>
                    <a:gd name="connsiteX21" fmla="*/ 1159934 w 2133600"/>
                    <a:gd name="connsiteY21" fmla="*/ 313267 h 341927"/>
                    <a:gd name="connsiteX22" fmla="*/ 1303867 w 2133600"/>
                    <a:gd name="connsiteY22" fmla="*/ 338667 h 341927"/>
                    <a:gd name="connsiteX23" fmla="*/ 1828800 w 2133600"/>
                    <a:gd name="connsiteY23" fmla="*/ 321733 h 341927"/>
                    <a:gd name="connsiteX24" fmla="*/ 2023534 w 2133600"/>
                    <a:gd name="connsiteY24" fmla="*/ 270933 h 341927"/>
                    <a:gd name="connsiteX25" fmla="*/ 2091267 w 2133600"/>
                    <a:gd name="connsiteY25" fmla="*/ 245533 h 341927"/>
                    <a:gd name="connsiteX26" fmla="*/ 2133600 w 2133600"/>
                    <a:gd name="connsiteY26" fmla="*/ 228600 h 341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33600" h="341927">
                      <a:moveTo>
                        <a:pt x="0" y="169333"/>
                      </a:moveTo>
                      <a:cubicBezTo>
                        <a:pt x="14111" y="163689"/>
                        <a:pt x="28740" y="159197"/>
                        <a:pt x="42334" y="152400"/>
                      </a:cubicBezTo>
                      <a:cubicBezTo>
                        <a:pt x="127860" y="109637"/>
                        <a:pt x="45121" y="142695"/>
                        <a:pt x="118534" y="110067"/>
                      </a:cubicBezTo>
                      <a:cubicBezTo>
                        <a:pt x="132422" y="103894"/>
                        <a:pt x="146584" y="98327"/>
                        <a:pt x="160867" y="93133"/>
                      </a:cubicBezTo>
                      <a:cubicBezTo>
                        <a:pt x="177642" y="87033"/>
                        <a:pt x="195702" y="84182"/>
                        <a:pt x="211667" y="76200"/>
                      </a:cubicBezTo>
                      <a:cubicBezTo>
                        <a:pt x="235896" y="64086"/>
                        <a:pt x="246020" y="57029"/>
                        <a:pt x="270934" y="50800"/>
                      </a:cubicBezTo>
                      <a:cubicBezTo>
                        <a:pt x="284895" y="47310"/>
                        <a:pt x="299384" y="46119"/>
                        <a:pt x="313267" y="42333"/>
                      </a:cubicBezTo>
                      <a:cubicBezTo>
                        <a:pt x="330487" y="37637"/>
                        <a:pt x="346751" y="29729"/>
                        <a:pt x="364067" y="25400"/>
                      </a:cubicBezTo>
                      <a:cubicBezTo>
                        <a:pt x="380721" y="21236"/>
                        <a:pt x="398081" y="20530"/>
                        <a:pt x="414867" y="16933"/>
                      </a:cubicBezTo>
                      <a:cubicBezTo>
                        <a:pt x="437623" y="12057"/>
                        <a:pt x="482600" y="0"/>
                        <a:pt x="482600" y="0"/>
                      </a:cubicBezTo>
                      <a:cubicBezTo>
                        <a:pt x="527756" y="5644"/>
                        <a:pt x="573444" y="8008"/>
                        <a:pt x="618067" y="16933"/>
                      </a:cubicBezTo>
                      <a:cubicBezTo>
                        <a:pt x="630443" y="19408"/>
                        <a:pt x="640901" y="27737"/>
                        <a:pt x="651934" y="33867"/>
                      </a:cubicBezTo>
                      <a:cubicBezTo>
                        <a:pt x="711914" y="67190"/>
                        <a:pt x="673235" y="52257"/>
                        <a:pt x="719667" y="67733"/>
                      </a:cubicBezTo>
                      <a:cubicBezTo>
                        <a:pt x="739765" y="81133"/>
                        <a:pt x="760560" y="94318"/>
                        <a:pt x="778934" y="110067"/>
                      </a:cubicBezTo>
                      <a:cubicBezTo>
                        <a:pt x="788025" y="117859"/>
                        <a:pt x="795243" y="127675"/>
                        <a:pt x="804334" y="135467"/>
                      </a:cubicBezTo>
                      <a:cubicBezTo>
                        <a:pt x="815048" y="144650"/>
                        <a:pt x="828222" y="150889"/>
                        <a:pt x="838200" y="160867"/>
                      </a:cubicBezTo>
                      <a:cubicBezTo>
                        <a:pt x="881222" y="203889"/>
                        <a:pt x="825057" y="170059"/>
                        <a:pt x="880534" y="211667"/>
                      </a:cubicBezTo>
                      <a:cubicBezTo>
                        <a:pt x="893699" y="221541"/>
                        <a:pt x="909175" y="227939"/>
                        <a:pt x="922867" y="237067"/>
                      </a:cubicBezTo>
                      <a:cubicBezTo>
                        <a:pt x="943067" y="250534"/>
                        <a:pt x="960821" y="267775"/>
                        <a:pt x="982134" y="279400"/>
                      </a:cubicBezTo>
                      <a:cubicBezTo>
                        <a:pt x="992349" y="284972"/>
                        <a:pt x="1004812" y="284670"/>
                        <a:pt x="1016000" y="287867"/>
                      </a:cubicBezTo>
                      <a:cubicBezTo>
                        <a:pt x="1055391" y="299121"/>
                        <a:pt x="1032103" y="297424"/>
                        <a:pt x="1083734" y="304800"/>
                      </a:cubicBezTo>
                      <a:cubicBezTo>
                        <a:pt x="1109033" y="308414"/>
                        <a:pt x="1134725" y="309066"/>
                        <a:pt x="1159934" y="313267"/>
                      </a:cubicBezTo>
                      <a:cubicBezTo>
                        <a:pt x="1389568" y="351539"/>
                        <a:pt x="1095565" y="312628"/>
                        <a:pt x="1303867" y="338667"/>
                      </a:cubicBezTo>
                      <a:cubicBezTo>
                        <a:pt x="1446882" y="336113"/>
                        <a:pt x="1659906" y="355512"/>
                        <a:pt x="1828800" y="321733"/>
                      </a:cubicBezTo>
                      <a:cubicBezTo>
                        <a:pt x="1937836" y="299926"/>
                        <a:pt x="1932639" y="303014"/>
                        <a:pt x="2023534" y="270933"/>
                      </a:cubicBezTo>
                      <a:cubicBezTo>
                        <a:pt x="2046272" y="262908"/>
                        <a:pt x="2069009" y="254807"/>
                        <a:pt x="2091267" y="245533"/>
                      </a:cubicBezTo>
                      <a:cubicBezTo>
                        <a:pt x="2134935" y="227338"/>
                        <a:pt x="2110885" y="228600"/>
                        <a:pt x="2133600" y="228600"/>
                      </a:cubicBezTo>
                    </a:path>
                  </a:pathLst>
                </a:custGeom>
                <a:noFill/>
                <a:ln w="5715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E03A946-9895-BB3C-3312-991A139ACC09}"/>
                    </a:ext>
                  </a:extLst>
                </p:cNvPr>
                <p:cNvSpPr/>
                <p:nvPr/>
              </p:nvSpPr>
              <p:spPr>
                <a:xfrm rot="3842053">
                  <a:off x="9415720" y="299458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4E060EE-183D-9F20-9355-2699871E8B7D}"/>
                    </a:ext>
                  </a:extLst>
                </p:cNvPr>
                <p:cNvSpPr/>
                <p:nvPr/>
              </p:nvSpPr>
              <p:spPr>
                <a:xfrm rot="8240801">
                  <a:off x="9734350" y="594509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00817BF-2961-9A67-EAF2-EDF35DBFA806}"/>
                    </a:ext>
                  </a:extLst>
                </p:cNvPr>
                <p:cNvSpPr/>
                <p:nvPr/>
              </p:nvSpPr>
              <p:spPr>
                <a:xfrm rot="6261381">
                  <a:off x="10007218" y="543521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D793403-22DE-7A63-48A7-FD5C3A349861}"/>
                    </a:ext>
                  </a:extLst>
                </p:cNvPr>
                <p:cNvSpPr/>
                <p:nvPr/>
              </p:nvSpPr>
              <p:spPr>
                <a:xfrm>
                  <a:off x="10933233" y="490597"/>
                  <a:ext cx="403974" cy="470253"/>
                </a:xfrm>
                <a:custGeom>
                  <a:avLst/>
                  <a:gdLst>
                    <a:gd name="connsiteX0" fmla="*/ 0 w 403974"/>
                    <a:gd name="connsiteY0" fmla="*/ 470260 h 470260"/>
                    <a:gd name="connsiteX1" fmla="*/ 42334 w 403974"/>
                    <a:gd name="connsiteY1" fmla="*/ 461794 h 470260"/>
                    <a:gd name="connsiteX2" fmla="*/ 93134 w 403974"/>
                    <a:gd name="connsiteY2" fmla="*/ 419460 h 470260"/>
                    <a:gd name="connsiteX3" fmla="*/ 143934 w 403974"/>
                    <a:gd name="connsiteY3" fmla="*/ 402527 h 470260"/>
                    <a:gd name="connsiteX4" fmla="*/ 169334 w 403974"/>
                    <a:gd name="connsiteY4" fmla="*/ 377127 h 470260"/>
                    <a:gd name="connsiteX5" fmla="*/ 203200 w 403974"/>
                    <a:gd name="connsiteY5" fmla="*/ 360194 h 470260"/>
                    <a:gd name="connsiteX6" fmla="*/ 237067 w 403974"/>
                    <a:gd name="connsiteY6" fmla="*/ 334794 h 470260"/>
                    <a:gd name="connsiteX7" fmla="*/ 279400 w 403974"/>
                    <a:gd name="connsiteY7" fmla="*/ 292460 h 470260"/>
                    <a:gd name="connsiteX8" fmla="*/ 296334 w 403974"/>
                    <a:gd name="connsiteY8" fmla="*/ 267060 h 470260"/>
                    <a:gd name="connsiteX9" fmla="*/ 321734 w 403974"/>
                    <a:gd name="connsiteY9" fmla="*/ 250127 h 470260"/>
                    <a:gd name="connsiteX10" fmla="*/ 355600 w 403974"/>
                    <a:gd name="connsiteY10" fmla="*/ 224727 h 470260"/>
                    <a:gd name="connsiteX11" fmla="*/ 381000 w 403974"/>
                    <a:gd name="connsiteY11" fmla="*/ 165460 h 470260"/>
                    <a:gd name="connsiteX12" fmla="*/ 397934 w 403974"/>
                    <a:gd name="connsiteY12" fmla="*/ 97727 h 470260"/>
                    <a:gd name="connsiteX13" fmla="*/ 389467 w 403974"/>
                    <a:gd name="connsiteY13" fmla="*/ 4594 h 470260"/>
                    <a:gd name="connsiteX14" fmla="*/ 287867 w 403974"/>
                    <a:gd name="connsiteY14" fmla="*/ 123127 h 470260"/>
                    <a:gd name="connsiteX15" fmla="*/ 372534 w 403974"/>
                    <a:gd name="connsiteY15" fmla="*/ 123127 h 47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974" h="470260">
                      <a:moveTo>
                        <a:pt x="0" y="470260"/>
                      </a:moveTo>
                      <a:cubicBezTo>
                        <a:pt x="14111" y="467438"/>
                        <a:pt x="28860" y="466847"/>
                        <a:pt x="42334" y="461794"/>
                      </a:cubicBezTo>
                      <a:cubicBezTo>
                        <a:pt x="88755" y="444386"/>
                        <a:pt x="47527" y="444797"/>
                        <a:pt x="93134" y="419460"/>
                      </a:cubicBezTo>
                      <a:cubicBezTo>
                        <a:pt x="108737" y="410792"/>
                        <a:pt x="143934" y="402527"/>
                        <a:pt x="143934" y="402527"/>
                      </a:cubicBezTo>
                      <a:cubicBezTo>
                        <a:pt x="152401" y="394060"/>
                        <a:pt x="159591" y="384087"/>
                        <a:pt x="169334" y="377127"/>
                      </a:cubicBezTo>
                      <a:cubicBezTo>
                        <a:pt x="179604" y="369791"/>
                        <a:pt x="192497" y="366883"/>
                        <a:pt x="203200" y="360194"/>
                      </a:cubicBezTo>
                      <a:cubicBezTo>
                        <a:pt x="215166" y="352715"/>
                        <a:pt x="225778" y="343261"/>
                        <a:pt x="237067" y="334794"/>
                      </a:cubicBezTo>
                      <a:cubicBezTo>
                        <a:pt x="282219" y="267065"/>
                        <a:pt x="222959" y="348901"/>
                        <a:pt x="279400" y="292460"/>
                      </a:cubicBezTo>
                      <a:cubicBezTo>
                        <a:pt x="286595" y="285265"/>
                        <a:pt x="289139" y="274255"/>
                        <a:pt x="296334" y="267060"/>
                      </a:cubicBezTo>
                      <a:cubicBezTo>
                        <a:pt x="303529" y="259865"/>
                        <a:pt x="313454" y="256041"/>
                        <a:pt x="321734" y="250127"/>
                      </a:cubicBezTo>
                      <a:cubicBezTo>
                        <a:pt x="333217" y="241925"/>
                        <a:pt x="344311" y="233194"/>
                        <a:pt x="355600" y="224727"/>
                      </a:cubicBezTo>
                      <a:cubicBezTo>
                        <a:pt x="369481" y="196965"/>
                        <a:pt x="373524" y="192873"/>
                        <a:pt x="381000" y="165460"/>
                      </a:cubicBezTo>
                      <a:cubicBezTo>
                        <a:pt x="387123" y="143007"/>
                        <a:pt x="397934" y="97727"/>
                        <a:pt x="397934" y="97727"/>
                      </a:cubicBezTo>
                      <a:cubicBezTo>
                        <a:pt x="395112" y="66683"/>
                        <a:pt x="418026" y="17089"/>
                        <a:pt x="389467" y="4594"/>
                      </a:cubicBezTo>
                      <a:cubicBezTo>
                        <a:pt x="340606" y="-16783"/>
                        <a:pt x="178181" y="38753"/>
                        <a:pt x="287867" y="123127"/>
                      </a:cubicBezTo>
                      <a:cubicBezTo>
                        <a:pt x="310237" y="140334"/>
                        <a:pt x="344312" y="123127"/>
                        <a:pt x="372534" y="123127"/>
                      </a:cubicBezTo>
                    </a:path>
                  </a:pathLst>
                </a:custGeom>
                <a:noFill/>
                <a:ln w="7620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400509A-E05F-DC41-8160-5B295538BD31}"/>
                  </a:ext>
                </a:extLst>
              </p:cNvPr>
              <p:cNvGrpSpPr/>
              <p:nvPr/>
            </p:nvGrpSpPr>
            <p:grpSpPr>
              <a:xfrm rot="282828" flipH="1">
                <a:off x="6430390" y="5730793"/>
                <a:ext cx="2268477" cy="693268"/>
                <a:chOff x="8991600" y="490597"/>
                <a:chExt cx="2345607" cy="693268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22F1A8F-7CFF-25C2-A980-0F8F4A480A54}"/>
                    </a:ext>
                  </a:extLst>
                </p:cNvPr>
                <p:cNvSpPr/>
                <p:nvPr/>
              </p:nvSpPr>
              <p:spPr>
                <a:xfrm>
                  <a:off x="8991600" y="667235"/>
                  <a:ext cx="2133600" cy="341927"/>
                </a:xfrm>
                <a:custGeom>
                  <a:avLst/>
                  <a:gdLst>
                    <a:gd name="connsiteX0" fmla="*/ 0 w 2133600"/>
                    <a:gd name="connsiteY0" fmla="*/ 169333 h 341927"/>
                    <a:gd name="connsiteX1" fmla="*/ 42334 w 2133600"/>
                    <a:gd name="connsiteY1" fmla="*/ 152400 h 341927"/>
                    <a:gd name="connsiteX2" fmla="*/ 118534 w 2133600"/>
                    <a:gd name="connsiteY2" fmla="*/ 110067 h 341927"/>
                    <a:gd name="connsiteX3" fmla="*/ 160867 w 2133600"/>
                    <a:gd name="connsiteY3" fmla="*/ 93133 h 341927"/>
                    <a:gd name="connsiteX4" fmla="*/ 211667 w 2133600"/>
                    <a:gd name="connsiteY4" fmla="*/ 76200 h 341927"/>
                    <a:gd name="connsiteX5" fmla="*/ 270934 w 2133600"/>
                    <a:gd name="connsiteY5" fmla="*/ 50800 h 341927"/>
                    <a:gd name="connsiteX6" fmla="*/ 313267 w 2133600"/>
                    <a:gd name="connsiteY6" fmla="*/ 42333 h 341927"/>
                    <a:gd name="connsiteX7" fmla="*/ 364067 w 2133600"/>
                    <a:gd name="connsiteY7" fmla="*/ 25400 h 341927"/>
                    <a:gd name="connsiteX8" fmla="*/ 414867 w 2133600"/>
                    <a:gd name="connsiteY8" fmla="*/ 16933 h 341927"/>
                    <a:gd name="connsiteX9" fmla="*/ 482600 w 2133600"/>
                    <a:gd name="connsiteY9" fmla="*/ 0 h 341927"/>
                    <a:gd name="connsiteX10" fmla="*/ 618067 w 2133600"/>
                    <a:gd name="connsiteY10" fmla="*/ 16933 h 341927"/>
                    <a:gd name="connsiteX11" fmla="*/ 651934 w 2133600"/>
                    <a:gd name="connsiteY11" fmla="*/ 33867 h 341927"/>
                    <a:gd name="connsiteX12" fmla="*/ 719667 w 2133600"/>
                    <a:gd name="connsiteY12" fmla="*/ 67733 h 341927"/>
                    <a:gd name="connsiteX13" fmla="*/ 778934 w 2133600"/>
                    <a:gd name="connsiteY13" fmla="*/ 110067 h 341927"/>
                    <a:gd name="connsiteX14" fmla="*/ 804334 w 2133600"/>
                    <a:gd name="connsiteY14" fmla="*/ 135467 h 341927"/>
                    <a:gd name="connsiteX15" fmla="*/ 838200 w 2133600"/>
                    <a:gd name="connsiteY15" fmla="*/ 160867 h 341927"/>
                    <a:gd name="connsiteX16" fmla="*/ 880534 w 2133600"/>
                    <a:gd name="connsiteY16" fmla="*/ 211667 h 341927"/>
                    <a:gd name="connsiteX17" fmla="*/ 922867 w 2133600"/>
                    <a:gd name="connsiteY17" fmla="*/ 237067 h 341927"/>
                    <a:gd name="connsiteX18" fmla="*/ 982134 w 2133600"/>
                    <a:gd name="connsiteY18" fmla="*/ 279400 h 341927"/>
                    <a:gd name="connsiteX19" fmla="*/ 1016000 w 2133600"/>
                    <a:gd name="connsiteY19" fmla="*/ 287867 h 341927"/>
                    <a:gd name="connsiteX20" fmla="*/ 1083734 w 2133600"/>
                    <a:gd name="connsiteY20" fmla="*/ 304800 h 341927"/>
                    <a:gd name="connsiteX21" fmla="*/ 1159934 w 2133600"/>
                    <a:gd name="connsiteY21" fmla="*/ 313267 h 341927"/>
                    <a:gd name="connsiteX22" fmla="*/ 1303867 w 2133600"/>
                    <a:gd name="connsiteY22" fmla="*/ 338667 h 341927"/>
                    <a:gd name="connsiteX23" fmla="*/ 1828800 w 2133600"/>
                    <a:gd name="connsiteY23" fmla="*/ 321733 h 341927"/>
                    <a:gd name="connsiteX24" fmla="*/ 2023534 w 2133600"/>
                    <a:gd name="connsiteY24" fmla="*/ 270933 h 341927"/>
                    <a:gd name="connsiteX25" fmla="*/ 2091267 w 2133600"/>
                    <a:gd name="connsiteY25" fmla="*/ 245533 h 341927"/>
                    <a:gd name="connsiteX26" fmla="*/ 2133600 w 2133600"/>
                    <a:gd name="connsiteY26" fmla="*/ 228600 h 341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33600" h="341927">
                      <a:moveTo>
                        <a:pt x="0" y="169333"/>
                      </a:moveTo>
                      <a:cubicBezTo>
                        <a:pt x="14111" y="163689"/>
                        <a:pt x="28740" y="159197"/>
                        <a:pt x="42334" y="152400"/>
                      </a:cubicBezTo>
                      <a:cubicBezTo>
                        <a:pt x="127860" y="109637"/>
                        <a:pt x="45121" y="142695"/>
                        <a:pt x="118534" y="110067"/>
                      </a:cubicBezTo>
                      <a:cubicBezTo>
                        <a:pt x="132422" y="103894"/>
                        <a:pt x="146584" y="98327"/>
                        <a:pt x="160867" y="93133"/>
                      </a:cubicBezTo>
                      <a:cubicBezTo>
                        <a:pt x="177642" y="87033"/>
                        <a:pt x="195702" y="84182"/>
                        <a:pt x="211667" y="76200"/>
                      </a:cubicBezTo>
                      <a:cubicBezTo>
                        <a:pt x="235896" y="64086"/>
                        <a:pt x="246020" y="57029"/>
                        <a:pt x="270934" y="50800"/>
                      </a:cubicBezTo>
                      <a:cubicBezTo>
                        <a:pt x="284895" y="47310"/>
                        <a:pt x="299384" y="46119"/>
                        <a:pt x="313267" y="42333"/>
                      </a:cubicBezTo>
                      <a:cubicBezTo>
                        <a:pt x="330487" y="37637"/>
                        <a:pt x="346751" y="29729"/>
                        <a:pt x="364067" y="25400"/>
                      </a:cubicBezTo>
                      <a:cubicBezTo>
                        <a:pt x="380721" y="21236"/>
                        <a:pt x="398081" y="20530"/>
                        <a:pt x="414867" y="16933"/>
                      </a:cubicBezTo>
                      <a:cubicBezTo>
                        <a:pt x="437623" y="12057"/>
                        <a:pt x="482600" y="0"/>
                        <a:pt x="482600" y="0"/>
                      </a:cubicBezTo>
                      <a:cubicBezTo>
                        <a:pt x="527756" y="5644"/>
                        <a:pt x="573444" y="8008"/>
                        <a:pt x="618067" y="16933"/>
                      </a:cubicBezTo>
                      <a:cubicBezTo>
                        <a:pt x="630443" y="19408"/>
                        <a:pt x="640901" y="27737"/>
                        <a:pt x="651934" y="33867"/>
                      </a:cubicBezTo>
                      <a:cubicBezTo>
                        <a:pt x="711914" y="67190"/>
                        <a:pt x="673235" y="52257"/>
                        <a:pt x="719667" y="67733"/>
                      </a:cubicBezTo>
                      <a:cubicBezTo>
                        <a:pt x="739765" y="81133"/>
                        <a:pt x="760560" y="94318"/>
                        <a:pt x="778934" y="110067"/>
                      </a:cubicBezTo>
                      <a:cubicBezTo>
                        <a:pt x="788025" y="117859"/>
                        <a:pt x="795243" y="127675"/>
                        <a:pt x="804334" y="135467"/>
                      </a:cubicBezTo>
                      <a:cubicBezTo>
                        <a:pt x="815048" y="144650"/>
                        <a:pt x="828222" y="150889"/>
                        <a:pt x="838200" y="160867"/>
                      </a:cubicBezTo>
                      <a:cubicBezTo>
                        <a:pt x="881222" y="203889"/>
                        <a:pt x="825057" y="170059"/>
                        <a:pt x="880534" y="211667"/>
                      </a:cubicBezTo>
                      <a:cubicBezTo>
                        <a:pt x="893699" y="221541"/>
                        <a:pt x="909175" y="227939"/>
                        <a:pt x="922867" y="237067"/>
                      </a:cubicBezTo>
                      <a:cubicBezTo>
                        <a:pt x="943067" y="250534"/>
                        <a:pt x="960821" y="267775"/>
                        <a:pt x="982134" y="279400"/>
                      </a:cubicBezTo>
                      <a:cubicBezTo>
                        <a:pt x="992349" y="284972"/>
                        <a:pt x="1004812" y="284670"/>
                        <a:pt x="1016000" y="287867"/>
                      </a:cubicBezTo>
                      <a:cubicBezTo>
                        <a:pt x="1055391" y="299121"/>
                        <a:pt x="1032103" y="297424"/>
                        <a:pt x="1083734" y="304800"/>
                      </a:cubicBezTo>
                      <a:cubicBezTo>
                        <a:pt x="1109033" y="308414"/>
                        <a:pt x="1134725" y="309066"/>
                        <a:pt x="1159934" y="313267"/>
                      </a:cubicBezTo>
                      <a:cubicBezTo>
                        <a:pt x="1389568" y="351539"/>
                        <a:pt x="1095565" y="312628"/>
                        <a:pt x="1303867" y="338667"/>
                      </a:cubicBezTo>
                      <a:cubicBezTo>
                        <a:pt x="1446882" y="336113"/>
                        <a:pt x="1659906" y="355512"/>
                        <a:pt x="1828800" y="321733"/>
                      </a:cubicBezTo>
                      <a:cubicBezTo>
                        <a:pt x="1937836" y="299926"/>
                        <a:pt x="1932639" y="303014"/>
                        <a:pt x="2023534" y="270933"/>
                      </a:cubicBezTo>
                      <a:cubicBezTo>
                        <a:pt x="2046272" y="262908"/>
                        <a:pt x="2069009" y="254807"/>
                        <a:pt x="2091267" y="245533"/>
                      </a:cubicBezTo>
                      <a:cubicBezTo>
                        <a:pt x="2134935" y="227338"/>
                        <a:pt x="2110885" y="228600"/>
                        <a:pt x="2133600" y="228600"/>
                      </a:cubicBezTo>
                    </a:path>
                  </a:pathLst>
                </a:custGeom>
                <a:noFill/>
                <a:ln w="5715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C88FA02-31C2-CCFA-761F-6CF0FA529D41}"/>
                    </a:ext>
                  </a:extLst>
                </p:cNvPr>
                <p:cNvSpPr/>
                <p:nvPr/>
              </p:nvSpPr>
              <p:spPr>
                <a:xfrm rot="3842053">
                  <a:off x="9415720" y="299458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745640C-9A0D-6983-5FBB-3BDA367D8448}"/>
                    </a:ext>
                  </a:extLst>
                </p:cNvPr>
                <p:cNvSpPr/>
                <p:nvPr/>
              </p:nvSpPr>
              <p:spPr>
                <a:xfrm rot="8240801">
                  <a:off x="9734350" y="594509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19FF533-359C-01F5-E2A3-7206EB5E4B52}"/>
                    </a:ext>
                  </a:extLst>
                </p:cNvPr>
                <p:cNvSpPr/>
                <p:nvPr/>
              </p:nvSpPr>
              <p:spPr>
                <a:xfrm rot="6261381">
                  <a:off x="10007218" y="543521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99BC433-E0E2-113F-CBCB-9D69FB8DA627}"/>
                    </a:ext>
                  </a:extLst>
                </p:cNvPr>
                <p:cNvSpPr/>
                <p:nvPr/>
              </p:nvSpPr>
              <p:spPr>
                <a:xfrm>
                  <a:off x="10933233" y="490597"/>
                  <a:ext cx="403974" cy="470253"/>
                </a:xfrm>
                <a:custGeom>
                  <a:avLst/>
                  <a:gdLst>
                    <a:gd name="connsiteX0" fmla="*/ 0 w 403974"/>
                    <a:gd name="connsiteY0" fmla="*/ 470260 h 470260"/>
                    <a:gd name="connsiteX1" fmla="*/ 42334 w 403974"/>
                    <a:gd name="connsiteY1" fmla="*/ 461794 h 470260"/>
                    <a:gd name="connsiteX2" fmla="*/ 93134 w 403974"/>
                    <a:gd name="connsiteY2" fmla="*/ 419460 h 470260"/>
                    <a:gd name="connsiteX3" fmla="*/ 143934 w 403974"/>
                    <a:gd name="connsiteY3" fmla="*/ 402527 h 470260"/>
                    <a:gd name="connsiteX4" fmla="*/ 169334 w 403974"/>
                    <a:gd name="connsiteY4" fmla="*/ 377127 h 470260"/>
                    <a:gd name="connsiteX5" fmla="*/ 203200 w 403974"/>
                    <a:gd name="connsiteY5" fmla="*/ 360194 h 470260"/>
                    <a:gd name="connsiteX6" fmla="*/ 237067 w 403974"/>
                    <a:gd name="connsiteY6" fmla="*/ 334794 h 470260"/>
                    <a:gd name="connsiteX7" fmla="*/ 279400 w 403974"/>
                    <a:gd name="connsiteY7" fmla="*/ 292460 h 470260"/>
                    <a:gd name="connsiteX8" fmla="*/ 296334 w 403974"/>
                    <a:gd name="connsiteY8" fmla="*/ 267060 h 470260"/>
                    <a:gd name="connsiteX9" fmla="*/ 321734 w 403974"/>
                    <a:gd name="connsiteY9" fmla="*/ 250127 h 470260"/>
                    <a:gd name="connsiteX10" fmla="*/ 355600 w 403974"/>
                    <a:gd name="connsiteY10" fmla="*/ 224727 h 470260"/>
                    <a:gd name="connsiteX11" fmla="*/ 381000 w 403974"/>
                    <a:gd name="connsiteY11" fmla="*/ 165460 h 470260"/>
                    <a:gd name="connsiteX12" fmla="*/ 397934 w 403974"/>
                    <a:gd name="connsiteY12" fmla="*/ 97727 h 470260"/>
                    <a:gd name="connsiteX13" fmla="*/ 389467 w 403974"/>
                    <a:gd name="connsiteY13" fmla="*/ 4594 h 470260"/>
                    <a:gd name="connsiteX14" fmla="*/ 287867 w 403974"/>
                    <a:gd name="connsiteY14" fmla="*/ 123127 h 470260"/>
                    <a:gd name="connsiteX15" fmla="*/ 372534 w 403974"/>
                    <a:gd name="connsiteY15" fmla="*/ 123127 h 47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974" h="470260">
                      <a:moveTo>
                        <a:pt x="0" y="470260"/>
                      </a:moveTo>
                      <a:cubicBezTo>
                        <a:pt x="14111" y="467438"/>
                        <a:pt x="28860" y="466847"/>
                        <a:pt x="42334" y="461794"/>
                      </a:cubicBezTo>
                      <a:cubicBezTo>
                        <a:pt x="88755" y="444386"/>
                        <a:pt x="47527" y="444797"/>
                        <a:pt x="93134" y="419460"/>
                      </a:cubicBezTo>
                      <a:cubicBezTo>
                        <a:pt x="108737" y="410792"/>
                        <a:pt x="143934" y="402527"/>
                        <a:pt x="143934" y="402527"/>
                      </a:cubicBezTo>
                      <a:cubicBezTo>
                        <a:pt x="152401" y="394060"/>
                        <a:pt x="159591" y="384087"/>
                        <a:pt x="169334" y="377127"/>
                      </a:cubicBezTo>
                      <a:cubicBezTo>
                        <a:pt x="179604" y="369791"/>
                        <a:pt x="192497" y="366883"/>
                        <a:pt x="203200" y="360194"/>
                      </a:cubicBezTo>
                      <a:cubicBezTo>
                        <a:pt x="215166" y="352715"/>
                        <a:pt x="225778" y="343261"/>
                        <a:pt x="237067" y="334794"/>
                      </a:cubicBezTo>
                      <a:cubicBezTo>
                        <a:pt x="282219" y="267065"/>
                        <a:pt x="222959" y="348901"/>
                        <a:pt x="279400" y="292460"/>
                      </a:cubicBezTo>
                      <a:cubicBezTo>
                        <a:pt x="286595" y="285265"/>
                        <a:pt x="289139" y="274255"/>
                        <a:pt x="296334" y="267060"/>
                      </a:cubicBezTo>
                      <a:cubicBezTo>
                        <a:pt x="303529" y="259865"/>
                        <a:pt x="313454" y="256041"/>
                        <a:pt x="321734" y="250127"/>
                      </a:cubicBezTo>
                      <a:cubicBezTo>
                        <a:pt x="333217" y="241925"/>
                        <a:pt x="344311" y="233194"/>
                        <a:pt x="355600" y="224727"/>
                      </a:cubicBezTo>
                      <a:cubicBezTo>
                        <a:pt x="369481" y="196965"/>
                        <a:pt x="373524" y="192873"/>
                        <a:pt x="381000" y="165460"/>
                      </a:cubicBezTo>
                      <a:cubicBezTo>
                        <a:pt x="387123" y="143007"/>
                        <a:pt x="397934" y="97727"/>
                        <a:pt x="397934" y="97727"/>
                      </a:cubicBezTo>
                      <a:cubicBezTo>
                        <a:pt x="395112" y="66683"/>
                        <a:pt x="418026" y="17089"/>
                        <a:pt x="389467" y="4594"/>
                      </a:cubicBezTo>
                      <a:cubicBezTo>
                        <a:pt x="340606" y="-16783"/>
                        <a:pt x="178181" y="38753"/>
                        <a:pt x="287867" y="123127"/>
                      </a:cubicBezTo>
                      <a:cubicBezTo>
                        <a:pt x="310237" y="140334"/>
                        <a:pt x="344312" y="123127"/>
                        <a:pt x="372534" y="123127"/>
                      </a:cubicBezTo>
                    </a:path>
                  </a:pathLst>
                </a:custGeom>
                <a:noFill/>
                <a:ln w="7620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04E38D7-5BBB-7905-9E47-FF5AD3756472}"/>
                </a:ext>
              </a:extLst>
            </p:cNvPr>
            <p:cNvGrpSpPr/>
            <p:nvPr/>
          </p:nvGrpSpPr>
          <p:grpSpPr>
            <a:xfrm>
              <a:off x="11580351" y="3146234"/>
              <a:ext cx="1980781" cy="1424055"/>
              <a:chOff x="12151211" y="3222201"/>
              <a:chExt cx="3140542" cy="225784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6A3C355-BE52-577E-F5DF-A2F0BF8596B4}"/>
                  </a:ext>
                </a:extLst>
              </p:cNvPr>
              <p:cNvGrpSpPr/>
              <p:nvPr/>
            </p:nvGrpSpPr>
            <p:grpSpPr>
              <a:xfrm rot="1356938">
                <a:off x="12151211" y="3222201"/>
                <a:ext cx="1262325" cy="1745705"/>
                <a:chOff x="12329148" y="2324100"/>
                <a:chExt cx="1262325" cy="1745705"/>
              </a:xfrm>
            </p:grpSpPr>
            <p:sp>
              <p:nvSpPr>
                <p:cNvPr id="19" name="Rectangle: Rounded Corners 16">
                  <a:extLst>
                    <a:ext uri="{FF2B5EF4-FFF2-40B4-BE49-F238E27FC236}">
                      <a16:creationId xmlns:a16="http://schemas.microsoft.com/office/drawing/2014/main" id="{4BC2C54B-65CE-92C2-AF5A-475765E79CC3}"/>
                    </a:ext>
                  </a:extLst>
                </p:cNvPr>
                <p:cNvSpPr/>
                <p:nvPr/>
              </p:nvSpPr>
              <p:spPr>
                <a:xfrm>
                  <a:off x="12329148" y="2324100"/>
                  <a:ext cx="1262325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24786 w 1262325"/>
                    <a:gd name="connsiteY0" fmla="*/ 297721 h 1099180"/>
                    <a:gd name="connsiteX1" fmla="*/ 241227 w 1262325"/>
                    <a:gd name="connsiteY1" fmla="*/ 0 h 1099180"/>
                    <a:gd name="connsiteX2" fmla="*/ 1141844 w 1262325"/>
                    <a:gd name="connsiteY2" fmla="*/ 7620 h 1099180"/>
                    <a:gd name="connsiteX3" fmla="*/ 1247151 w 1262325"/>
                    <a:gd name="connsiteY3" fmla="*/ 287867 h 1099180"/>
                    <a:gd name="connsiteX4" fmla="*/ 1056025 w 1262325"/>
                    <a:gd name="connsiteY4" fmla="*/ 546641 h 1099180"/>
                    <a:gd name="connsiteX5" fmla="*/ 984905 w 1262325"/>
                    <a:gd name="connsiteY5" fmla="*/ 826859 h 1099180"/>
                    <a:gd name="connsiteX6" fmla="*/ 725284 w 1262325"/>
                    <a:gd name="connsiteY6" fmla="*/ 1099180 h 1099180"/>
                    <a:gd name="connsiteX7" fmla="*/ 546027 w 1262325"/>
                    <a:gd name="connsiteY7" fmla="*/ 1048380 h 1099180"/>
                    <a:gd name="connsiteX8" fmla="*/ 299106 w 1262325"/>
                    <a:gd name="connsiteY8" fmla="*/ 687159 h 1099180"/>
                    <a:gd name="connsiteX9" fmla="*/ 24786 w 1262325"/>
                    <a:gd name="connsiteY9" fmla="*/ 2977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325" h="1099180">
                      <a:moveTo>
                        <a:pt x="24786" y="297721"/>
                      </a:moveTo>
                      <a:cubicBezTo>
                        <a:pt x="-51414" y="112252"/>
                        <a:pt x="55758" y="0"/>
                        <a:pt x="241227" y="0"/>
                      </a:cubicBezTo>
                      <a:lnTo>
                        <a:pt x="1141844" y="7620"/>
                      </a:lnTo>
                      <a:cubicBezTo>
                        <a:pt x="1301737" y="38665"/>
                        <a:pt x="1261454" y="198030"/>
                        <a:pt x="1247151" y="287867"/>
                      </a:cubicBezTo>
                      <a:cubicBezTo>
                        <a:pt x="1232848" y="377704"/>
                        <a:pt x="1091972" y="439876"/>
                        <a:pt x="1056025" y="546641"/>
                      </a:cubicBezTo>
                      <a:cubicBezTo>
                        <a:pt x="1056025" y="689154"/>
                        <a:pt x="984905" y="684346"/>
                        <a:pt x="984905" y="826859"/>
                      </a:cubicBezTo>
                      <a:cubicBezTo>
                        <a:pt x="984905" y="1012328"/>
                        <a:pt x="910753" y="1099180"/>
                        <a:pt x="725284" y="1099180"/>
                      </a:cubicBezTo>
                      <a:lnTo>
                        <a:pt x="546027" y="1048380"/>
                      </a:lnTo>
                      <a:cubicBezTo>
                        <a:pt x="360558" y="1048380"/>
                        <a:pt x="299106" y="872628"/>
                        <a:pt x="299106" y="687159"/>
                      </a:cubicBezTo>
                      <a:cubicBezTo>
                        <a:pt x="220366" y="561580"/>
                        <a:pt x="73893" y="448700"/>
                        <a:pt x="24786" y="2977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B46B097-70F1-9582-D762-7920B05AFD15}"/>
                    </a:ext>
                  </a:extLst>
                </p:cNvPr>
                <p:cNvSpPr/>
                <p:nvPr/>
              </p:nvSpPr>
              <p:spPr>
                <a:xfrm>
                  <a:off x="12361516" y="2520320"/>
                  <a:ext cx="1187338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7338" h="1099180">
                      <a:moveTo>
                        <a:pt x="30519" y="310421"/>
                      </a:moveTo>
                      <a:cubicBezTo>
                        <a:pt x="-45681" y="124952"/>
                        <a:pt x="23391" y="0"/>
                        <a:pt x="208860" y="0"/>
                      </a:cubicBezTo>
                      <a:lnTo>
                        <a:pt x="1109477" y="7620"/>
                      </a:lnTo>
                      <a:cubicBezTo>
                        <a:pt x="1325426" y="124460"/>
                        <a:pt x="1023658" y="361172"/>
                        <a:pt x="1023658" y="546641"/>
                      </a:cubicBezTo>
                      <a:cubicBezTo>
                        <a:pt x="1023658" y="689154"/>
                        <a:pt x="952538" y="684346"/>
                        <a:pt x="952538" y="826859"/>
                      </a:cubicBezTo>
                      <a:cubicBezTo>
                        <a:pt x="952538" y="1012328"/>
                        <a:pt x="878386" y="1099180"/>
                        <a:pt x="692917" y="1099180"/>
                      </a:cubicBezTo>
                      <a:lnTo>
                        <a:pt x="513660" y="1048380"/>
                      </a:lnTo>
                      <a:cubicBezTo>
                        <a:pt x="328191" y="1048380"/>
                        <a:pt x="266739" y="872628"/>
                        <a:pt x="266739" y="687159"/>
                      </a:cubicBezTo>
                      <a:lnTo>
                        <a:pt x="30519" y="310421"/>
                      </a:lnTo>
                      <a:close/>
                    </a:path>
                  </a:pathLst>
                </a:custGeom>
                <a:solidFill>
                  <a:srgbClr val="E2AC00"/>
                </a:soli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25121B3-3C65-1C2C-6B5E-4C133F6E28A3}"/>
                    </a:ext>
                  </a:extLst>
                </p:cNvPr>
                <p:cNvSpPr/>
                <p:nvPr/>
              </p:nvSpPr>
              <p:spPr>
                <a:xfrm>
                  <a:off x="12490331" y="2781300"/>
                  <a:ext cx="886444" cy="1288505"/>
                </a:xfrm>
                <a:prstGeom prst="roundRect">
                  <a:avLst>
                    <a:gd name="adj" fmla="val 20154"/>
                  </a:avLst>
                </a:prstGeom>
                <a:gradFill>
                  <a:gsLst>
                    <a:gs pos="0">
                      <a:srgbClr val="E2AC00"/>
                    </a:gs>
                    <a:gs pos="74000">
                      <a:srgbClr val="FFD757"/>
                    </a:gs>
                    <a:gs pos="83000">
                      <a:srgbClr val="FFE38B"/>
                    </a:gs>
                    <a:gs pos="100000">
                      <a:srgbClr val="FFE38B"/>
                    </a:gs>
                  </a:gsLst>
                  <a:lin ang="5400000" scaled="1"/>
                </a:gra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1D8E136-A636-A830-34D5-CCD6557A8EC7}"/>
                  </a:ext>
                </a:extLst>
              </p:cNvPr>
              <p:cNvGrpSpPr/>
              <p:nvPr/>
            </p:nvGrpSpPr>
            <p:grpSpPr>
              <a:xfrm rot="20560641">
                <a:off x="14029428" y="3734345"/>
                <a:ext cx="1262325" cy="1745705"/>
                <a:chOff x="12329148" y="2324100"/>
                <a:chExt cx="1262325" cy="1745705"/>
              </a:xfrm>
            </p:grpSpPr>
            <p:sp>
              <p:nvSpPr>
                <p:cNvPr id="22" name="Rectangle: Rounded Corners 16">
                  <a:extLst>
                    <a:ext uri="{FF2B5EF4-FFF2-40B4-BE49-F238E27FC236}">
                      <a16:creationId xmlns:a16="http://schemas.microsoft.com/office/drawing/2014/main" id="{49AE916C-93DE-9E58-FB50-9C66022FE530}"/>
                    </a:ext>
                  </a:extLst>
                </p:cNvPr>
                <p:cNvSpPr/>
                <p:nvPr/>
              </p:nvSpPr>
              <p:spPr>
                <a:xfrm>
                  <a:off x="12329148" y="2324100"/>
                  <a:ext cx="1262325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24786 w 1262325"/>
                    <a:gd name="connsiteY0" fmla="*/ 297721 h 1099180"/>
                    <a:gd name="connsiteX1" fmla="*/ 241227 w 1262325"/>
                    <a:gd name="connsiteY1" fmla="*/ 0 h 1099180"/>
                    <a:gd name="connsiteX2" fmla="*/ 1141844 w 1262325"/>
                    <a:gd name="connsiteY2" fmla="*/ 7620 h 1099180"/>
                    <a:gd name="connsiteX3" fmla="*/ 1247151 w 1262325"/>
                    <a:gd name="connsiteY3" fmla="*/ 287867 h 1099180"/>
                    <a:gd name="connsiteX4" fmla="*/ 1056025 w 1262325"/>
                    <a:gd name="connsiteY4" fmla="*/ 546641 h 1099180"/>
                    <a:gd name="connsiteX5" fmla="*/ 984905 w 1262325"/>
                    <a:gd name="connsiteY5" fmla="*/ 826859 h 1099180"/>
                    <a:gd name="connsiteX6" fmla="*/ 725284 w 1262325"/>
                    <a:gd name="connsiteY6" fmla="*/ 1099180 h 1099180"/>
                    <a:gd name="connsiteX7" fmla="*/ 546027 w 1262325"/>
                    <a:gd name="connsiteY7" fmla="*/ 1048380 h 1099180"/>
                    <a:gd name="connsiteX8" fmla="*/ 299106 w 1262325"/>
                    <a:gd name="connsiteY8" fmla="*/ 687159 h 1099180"/>
                    <a:gd name="connsiteX9" fmla="*/ 24786 w 1262325"/>
                    <a:gd name="connsiteY9" fmla="*/ 2977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325" h="1099180">
                      <a:moveTo>
                        <a:pt x="24786" y="297721"/>
                      </a:moveTo>
                      <a:cubicBezTo>
                        <a:pt x="-51414" y="112252"/>
                        <a:pt x="55758" y="0"/>
                        <a:pt x="241227" y="0"/>
                      </a:cubicBezTo>
                      <a:lnTo>
                        <a:pt x="1141844" y="7620"/>
                      </a:lnTo>
                      <a:cubicBezTo>
                        <a:pt x="1301737" y="38665"/>
                        <a:pt x="1261454" y="198030"/>
                        <a:pt x="1247151" y="287867"/>
                      </a:cubicBezTo>
                      <a:cubicBezTo>
                        <a:pt x="1232848" y="377704"/>
                        <a:pt x="1091972" y="439876"/>
                        <a:pt x="1056025" y="546641"/>
                      </a:cubicBezTo>
                      <a:cubicBezTo>
                        <a:pt x="1056025" y="689154"/>
                        <a:pt x="984905" y="684346"/>
                        <a:pt x="984905" y="826859"/>
                      </a:cubicBezTo>
                      <a:cubicBezTo>
                        <a:pt x="984905" y="1012328"/>
                        <a:pt x="910753" y="1099180"/>
                        <a:pt x="725284" y="1099180"/>
                      </a:cubicBezTo>
                      <a:lnTo>
                        <a:pt x="546027" y="1048380"/>
                      </a:lnTo>
                      <a:cubicBezTo>
                        <a:pt x="360558" y="1048380"/>
                        <a:pt x="299106" y="872628"/>
                        <a:pt x="299106" y="687159"/>
                      </a:cubicBezTo>
                      <a:cubicBezTo>
                        <a:pt x="220366" y="561580"/>
                        <a:pt x="73893" y="448700"/>
                        <a:pt x="24786" y="2977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Rounded Corners 16">
                  <a:extLst>
                    <a:ext uri="{FF2B5EF4-FFF2-40B4-BE49-F238E27FC236}">
                      <a16:creationId xmlns:a16="http://schemas.microsoft.com/office/drawing/2014/main" id="{5F5FE219-D324-01A0-E922-9002A4B9796E}"/>
                    </a:ext>
                  </a:extLst>
                </p:cNvPr>
                <p:cNvSpPr/>
                <p:nvPr/>
              </p:nvSpPr>
              <p:spPr>
                <a:xfrm>
                  <a:off x="12361516" y="2520320"/>
                  <a:ext cx="1187338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7338" h="1099180">
                      <a:moveTo>
                        <a:pt x="30519" y="310421"/>
                      </a:moveTo>
                      <a:cubicBezTo>
                        <a:pt x="-45681" y="124952"/>
                        <a:pt x="23391" y="0"/>
                        <a:pt x="208860" y="0"/>
                      </a:cubicBezTo>
                      <a:lnTo>
                        <a:pt x="1109477" y="7620"/>
                      </a:lnTo>
                      <a:cubicBezTo>
                        <a:pt x="1325426" y="124460"/>
                        <a:pt x="1023658" y="361172"/>
                        <a:pt x="1023658" y="546641"/>
                      </a:cubicBezTo>
                      <a:cubicBezTo>
                        <a:pt x="1023658" y="689154"/>
                        <a:pt x="952538" y="684346"/>
                        <a:pt x="952538" y="826859"/>
                      </a:cubicBezTo>
                      <a:cubicBezTo>
                        <a:pt x="952538" y="1012328"/>
                        <a:pt x="878386" y="1099180"/>
                        <a:pt x="692917" y="1099180"/>
                      </a:cubicBezTo>
                      <a:lnTo>
                        <a:pt x="513660" y="1048380"/>
                      </a:lnTo>
                      <a:cubicBezTo>
                        <a:pt x="328191" y="1048380"/>
                        <a:pt x="266739" y="872628"/>
                        <a:pt x="266739" y="687159"/>
                      </a:cubicBezTo>
                      <a:lnTo>
                        <a:pt x="30519" y="310421"/>
                      </a:lnTo>
                      <a:close/>
                    </a:path>
                  </a:pathLst>
                </a:custGeom>
                <a:solidFill>
                  <a:srgbClr val="E2AC00"/>
                </a:soli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6C3A2D8C-72C5-A806-1B8F-CFC3179B17B6}"/>
                    </a:ext>
                  </a:extLst>
                </p:cNvPr>
                <p:cNvSpPr/>
                <p:nvPr/>
              </p:nvSpPr>
              <p:spPr>
                <a:xfrm>
                  <a:off x="12490331" y="2781300"/>
                  <a:ext cx="886444" cy="1288505"/>
                </a:xfrm>
                <a:prstGeom prst="roundRect">
                  <a:avLst>
                    <a:gd name="adj" fmla="val 20154"/>
                  </a:avLst>
                </a:prstGeom>
                <a:gradFill>
                  <a:gsLst>
                    <a:gs pos="0">
                      <a:srgbClr val="E2AC00"/>
                    </a:gs>
                    <a:gs pos="74000">
                      <a:srgbClr val="FFD757"/>
                    </a:gs>
                    <a:gs pos="83000">
                      <a:srgbClr val="FFE38B"/>
                    </a:gs>
                    <a:gs pos="100000">
                      <a:srgbClr val="FFE38B"/>
                    </a:gs>
                  </a:gsLst>
                  <a:lin ang="5400000" scaled="1"/>
                </a:gra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92BD34-EE9B-F23E-C64C-556DCFF8DAA0}"/>
                </a:ext>
              </a:extLst>
            </p:cNvPr>
            <p:cNvSpPr txBox="1"/>
            <p:nvPr/>
          </p:nvSpPr>
          <p:spPr>
            <a:xfrm>
              <a:off x="6828304" y="3073432"/>
              <a:ext cx="443102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Segmentation </a:t>
              </a:r>
            </a:p>
            <a:p>
              <a:pPr algn="ctr"/>
              <a:r>
                <a:rPr lang="en-US" sz="4800" b="1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Analysis</a:t>
              </a:r>
              <a:endParaRPr lang="en-US" sz="49600" b="1" dirty="0">
                <a:solidFill>
                  <a:srgbClr val="FFC000"/>
                </a:solidFill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2703185-E376-9529-A6C3-21A25CF9EBA9}"/>
                </a:ext>
              </a:extLst>
            </p:cNvPr>
            <p:cNvSpPr/>
            <p:nvPr/>
          </p:nvSpPr>
          <p:spPr>
            <a:xfrm rot="1473969">
              <a:off x="12347979" y="4507355"/>
              <a:ext cx="1484429" cy="1868274"/>
            </a:xfrm>
            <a:custGeom>
              <a:avLst/>
              <a:gdLst/>
              <a:ahLst/>
              <a:cxnLst/>
              <a:rect l="l" t="t" r="r" b="b"/>
              <a:pathLst>
                <a:path w="3269396" h="4114800">
                  <a:moveTo>
                    <a:pt x="0" y="0"/>
                  </a:moveTo>
                  <a:lnTo>
                    <a:pt x="3269396" y="0"/>
                  </a:lnTo>
                  <a:lnTo>
                    <a:pt x="3269396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8">
                <a:alphaModFix amt="45000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DBE0F437-C7F0-1FA0-76AC-8BA6205E30D0}"/>
                </a:ext>
              </a:extLst>
            </p:cNvPr>
            <p:cNvSpPr/>
            <p:nvPr/>
          </p:nvSpPr>
          <p:spPr>
            <a:xfrm rot="17240612" flipH="1" flipV="1">
              <a:off x="12110102" y="4485590"/>
              <a:ext cx="1837218" cy="2328579"/>
            </a:xfrm>
            <a:custGeom>
              <a:avLst/>
              <a:gdLst/>
              <a:ahLst/>
              <a:cxnLst/>
              <a:rect l="l" t="t" r="r" b="b"/>
              <a:pathLst>
                <a:path w="2581102" h="4114800">
                  <a:moveTo>
                    <a:pt x="0" y="0"/>
                  </a:moveTo>
                  <a:lnTo>
                    <a:pt x="2581102" y="0"/>
                  </a:lnTo>
                  <a:lnTo>
                    <a:pt x="2581102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814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5CF2E-E2E8-27C9-1A9A-DCB60482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B4EF834B-DDDA-1F29-1A6B-17EEB0C7E0D2}"/>
              </a:ext>
            </a:extLst>
          </p:cNvPr>
          <p:cNvSpPr/>
          <p:nvPr/>
        </p:nvSpPr>
        <p:spPr>
          <a:xfrm>
            <a:off x="-1273675" y="69723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4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3538D009-C297-DB44-8576-F68EBED89C27}"/>
              </a:ext>
            </a:extLst>
          </p:cNvPr>
          <p:cNvSpPr/>
          <p:nvPr/>
        </p:nvSpPr>
        <p:spPr>
          <a:xfrm rot="3564671">
            <a:off x="-1501746" y="-1064924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9D9C71-967A-A612-313D-31911D4F3B1B}"/>
              </a:ext>
            </a:extLst>
          </p:cNvPr>
          <p:cNvGrpSpPr/>
          <p:nvPr/>
        </p:nvGrpSpPr>
        <p:grpSpPr>
          <a:xfrm>
            <a:off x="11520061" y="1926107"/>
            <a:ext cx="4869027" cy="755365"/>
            <a:chOff x="1245507" y="800899"/>
            <a:chExt cx="4869027" cy="75536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21AFCF-A093-4805-4A6A-DEEC4B01B69D}"/>
                </a:ext>
              </a:extLst>
            </p:cNvPr>
            <p:cNvGrpSpPr/>
            <p:nvPr/>
          </p:nvGrpSpPr>
          <p:grpSpPr>
            <a:xfrm>
              <a:off x="3768927" y="862996"/>
              <a:ext cx="2345607" cy="693268"/>
              <a:chOff x="8991600" y="490597"/>
              <a:chExt cx="2345607" cy="693268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AE6EF-B5DE-E442-7C8E-FB0B822B3F61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42EDA56-113B-4038-DCDC-191B754ED1CC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3A49AC6-FB2A-B2D2-2CF6-B55053211C09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7C6C810-B74C-04FA-37B6-1741A490960E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F5A3A6-F32A-0A27-152D-9513BF385F69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2AE1E6-0F2A-1A85-F818-151CE74977FF}"/>
                </a:ext>
              </a:extLst>
            </p:cNvPr>
            <p:cNvGrpSpPr/>
            <p:nvPr/>
          </p:nvGrpSpPr>
          <p:grpSpPr>
            <a:xfrm rot="282828" flipH="1">
              <a:off x="1245507" y="800899"/>
              <a:ext cx="2268477" cy="693268"/>
              <a:chOff x="8991600" y="490597"/>
              <a:chExt cx="2345607" cy="69326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2AE9657-7DAD-6B58-5012-A4DE94CE1353}"/>
                  </a:ext>
                </a:extLst>
              </p:cNvPr>
              <p:cNvSpPr/>
              <p:nvPr/>
            </p:nvSpPr>
            <p:spPr>
              <a:xfrm>
                <a:off x="8991600" y="667235"/>
                <a:ext cx="2133600" cy="341927"/>
              </a:xfrm>
              <a:custGeom>
                <a:avLst/>
                <a:gdLst>
                  <a:gd name="connsiteX0" fmla="*/ 0 w 2133600"/>
                  <a:gd name="connsiteY0" fmla="*/ 169333 h 341927"/>
                  <a:gd name="connsiteX1" fmla="*/ 42334 w 2133600"/>
                  <a:gd name="connsiteY1" fmla="*/ 152400 h 341927"/>
                  <a:gd name="connsiteX2" fmla="*/ 118534 w 2133600"/>
                  <a:gd name="connsiteY2" fmla="*/ 110067 h 341927"/>
                  <a:gd name="connsiteX3" fmla="*/ 160867 w 2133600"/>
                  <a:gd name="connsiteY3" fmla="*/ 93133 h 341927"/>
                  <a:gd name="connsiteX4" fmla="*/ 211667 w 2133600"/>
                  <a:gd name="connsiteY4" fmla="*/ 76200 h 341927"/>
                  <a:gd name="connsiteX5" fmla="*/ 270934 w 2133600"/>
                  <a:gd name="connsiteY5" fmla="*/ 50800 h 341927"/>
                  <a:gd name="connsiteX6" fmla="*/ 313267 w 2133600"/>
                  <a:gd name="connsiteY6" fmla="*/ 42333 h 341927"/>
                  <a:gd name="connsiteX7" fmla="*/ 364067 w 2133600"/>
                  <a:gd name="connsiteY7" fmla="*/ 25400 h 341927"/>
                  <a:gd name="connsiteX8" fmla="*/ 414867 w 2133600"/>
                  <a:gd name="connsiteY8" fmla="*/ 16933 h 341927"/>
                  <a:gd name="connsiteX9" fmla="*/ 482600 w 2133600"/>
                  <a:gd name="connsiteY9" fmla="*/ 0 h 341927"/>
                  <a:gd name="connsiteX10" fmla="*/ 618067 w 2133600"/>
                  <a:gd name="connsiteY10" fmla="*/ 16933 h 341927"/>
                  <a:gd name="connsiteX11" fmla="*/ 651934 w 2133600"/>
                  <a:gd name="connsiteY11" fmla="*/ 33867 h 341927"/>
                  <a:gd name="connsiteX12" fmla="*/ 719667 w 2133600"/>
                  <a:gd name="connsiteY12" fmla="*/ 67733 h 341927"/>
                  <a:gd name="connsiteX13" fmla="*/ 778934 w 2133600"/>
                  <a:gd name="connsiteY13" fmla="*/ 110067 h 341927"/>
                  <a:gd name="connsiteX14" fmla="*/ 804334 w 2133600"/>
                  <a:gd name="connsiteY14" fmla="*/ 135467 h 341927"/>
                  <a:gd name="connsiteX15" fmla="*/ 838200 w 2133600"/>
                  <a:gd name="connsiteY15" fmla="*/ 160867 h 341927"/>
                  <a:gd name="connsiteX16" fmla="*/ 880534 w 2133600"/>
                  <a:gd name="connsiteY16" fmla="*/ 211667 h 341927"/>
                  <a:gd name="connsiteX17" fmla="*/ 922867 w 2133600"/>
                  <a:gd name="connsiteY17" fmla="*/ 237067 h 341927"/>
                  <a:gd name="connsiteX18" fmla="*/ 982134 w 2133600"/>
                  <a:gd name="connsiteY18" fmla="*/ 279400 h 341927"/>
                  <a:gd name="connsiteX19" fmla="*/ 1016000 w 2133600"/>
                  <a:gd name="connsiteY19" fmla="*/ 287867 h 341927"/>
                  <a:gd name="connsiteX20" fmla="*/ 1083734 w 2133600"/>
                  <a:gd name="connsiteY20" fmla="*/ 304800 h 341927"/>
                  <a:gd name="connsiteX21" fmla="*/ 1159934 w 2133600"/>
                  <a:gd name="connsiteY21" fmla="*/ 313267 h 341927"/>
                  <a:gd name="connsiteX22" fmla="*/ 1303867 w 2133600"/>
                  <a:gd name="connsiteY22" fmla="*/ 338667 h 341927"/>
                  <a:gd name="connsiteX23" fmla="*/ 1828800 w 2133600"/>
                  <a:gd name="connsiteY23" fmla="*/ 321733 h 341927"/>
                  <a:gd name="connsiteX24" fmla="*/ 2023534 w 2133600"/>
                  <a:gd name="connsiteY24" fmla="*/ 270933 h 341927"/>
                  <a:gd name="connsiteX25" fmla="*/ 2091267 w 2133600"/>
                  <a:gd name="connsiteY25" fmla="*/ 245533 h 341927"/>
                  <a:gd name="connsiteX26" fmla="*/ 2133600 w 2133600"/>
                  <a:gd name="connsiteY26" fmla="*/ 228600 h 341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133600" h="341927">
                    <a:moveTo>
                      <a:pt x="0" y="169333"/>
                    </a:moveTo>
                    <a:cubicBezTo>
                      <a:pt x="14111" y="163689"/>
                      <a:pt x="28740" y="159197"/>
                      <a:pt x="42334" y="152400"/>
                    </a:cubicBezTo>
                    <a:cubicBezTo>
                      <a:pt x="127860" y="109637"/>
                      <a:pt x="45121" y="142695"/>
                      <a:pt x="118534" y="110067"/>
                    </a:cubicBezTo>
                    <a:cubicBezTo>
                      <a:pt x="132422" y="103894"/>
                      <a:pt x="146584" y="98327"/>
                      <a:pt x="160867" y="93133"/>
                    </a:cubicBezTo>
                    <a:cubicBezTo>
                      <a:pt x="177642" y="87033"/>
                      <a:pt x="195702" y="84182"/>
                      <a:pt x="211667" y="76200"/>
                    </a:cubicBezTo>
                    <a:cubicBezTo>
                      <a:pt x="235896" y="64086"/>
                      <a:pt x="246020" y="57029"/>
                      <a:pt x="270934" y="50800"/>
                    </a:cubicBezTo>
                    <a:cubicBezTo>
                      <a:pt x="284895" y="47310"/>
                      <a:pt x="299384" y="46119"/>
                      <a:pt x="313267" y="42333"/>
                    </a:cubicBezTo>
                    <a:cubicBezTo>
                      <a:pt x="330487" y="37637"/>
                      <a:pt x="346751" y="29729"/>
                      <a:pt x="364067" y="25400"/>
                    </a:cubicBezTo>
                    <a:cubicBezTo>
                      <a:pt x="380721" y="21236"/>
                      <a:pt x="398081" y="20530"/>
                      <a:pt x="414867" y="16933"/>
                    </a:cubicBezTo>
                    <a:cubicBezTo>
                      <a:pt x="437623" y="12057"/>
                      <a:pt x="482600" y="0"/>
                      <a:pt x="482600" y="0"/>
                    </a:cubicBezTo>
                    <a:cubicBezTo>
                      <a:pt x="527756" y="5644"/>
                      <a:pt x="573444" y="8008"/>
                      <a:pt x="618067" y="16933"/>
                    </a:cubicBezTo>
                    <a:cubicBezTo>
                      <a:pt x="630443" y="19408"/>
                      <a:pt x="640901" y="27737"/>
                      <a:pt x="651934" y="33867"/>
                    </a:cubicBezTo>
                    <a:cubicBezTo>
                      <a:pt x="711914" y="67190"/>
                      <a:pt x="673235" y="52257"/>
                      <a:pt x="719667" y="67733"/>
                    </a:cubicBezTo>
                    <a:cubicBezTo>
                      <a:pt x="739765" y="81133"/>
                      <a:pt x="760560" y="94318"/>
                      <a:pt x="778934" y="110067"/>
                    </a:cubicBezTo>
                    <a:cubicBezTo>
                      <a:pt x="788025" y="117859"/>
                      <a:pt x="795243" y="127675"/>
                      <a:pt x="804334" y="135467"/>
                    </a:cubicBezTo>
                    <a:cubicBezTo>
                      <a:pt x="815048" y="144650"/>
                      <a:pt x="828222" y="150889"/>
                      <a:pt x="838200" y="160867"/>
                    </a:cubicBezTo>
                    <a:cubicBezTo>
                      <a:pt x="881222" y="203889"/>
                      <a:pt x="825057" y="170059"/>
                      <a:pt x="880534" y="211667"/>
                    </a:cubicBezTo>
                    <a:cubicBezTo>
                      <a:pt x="893699" y="221541"/>
                      <a:pt x="909175" y="227939"/>
                      <a:pt x="922867" y="237067"/>
                    </a:cubicBezTo>
                    <a:cubicBezTo>
                      <a:pt x="943067" y="250534"/>
                      <a:pt x="960821" y="267775"/>
                      <a:pt x="982134" y="279400"/>
                    </a:cubicBezTo>
                    <a:cubicBezTo>
                      <a:pt x="992349" y="284972"/>
                      <a:pt x="1004812" y="284670"/>
                      <a:pt x="1016000" y="287867"/>
                    </a:cubicBezTo>
                    <a:cubicBezTo>
                      <a:pt x="1055391" y="299121"/>
                      <a:pt x="1032103" y="297424"/>
                      <a:pt x="1083734" y="304800"/>
                    </a:cubicBezTo>
                    <a:cubicBezTo>
                      <a:pt x="1109033" y="308414"/>
                      <a:pt x="1134725" y="309066"/>
                      <a:pt x="1159934" y="313267"/>
                    </a:cubicBezTo>
                    <a:cubicBezTo>
                      <a:pt x="1389568" y="351539"/>
                      <a:pt x="1095565" y="312628"/>
                      <a:pt x="1303867" y="338667"/>
                    </a:cubicBezTo>
                    <a:cubicBezTo>
                      <a:pt x="1446882" y="336113"/>
                      <a:pt x="1659906" y="355512"/>
                      <a:pt x="1828800" y="321733"/>
                    </a:cubicBezTo>
                    <a:cubicBezTo>
                      <a:pt x="1937836" y="299926"/>
                      <a:pt x="1932639" y="303014"/>
                      <a:pt x="2023534" y="270933"/>
                    </a:cubicBezTo>
                    <a:cubicBezTo>
                      <a:pt x="2046272" y="262908"/>
                      <a:pt x="2069009" y="254807"/>
                      <a:pt x="2091267" y="245533"/>
                    </a:cubicBezTo>
                    <a:cubicBezTo>
                      <a:pt x="2134935" y="227338"/>
                      <a:pt x="2110885" y="228600"/>
                      <a:pt x="2133600" y="228600"/>
                    </a:cubicBezTo>
                  </a:path>
                </a:pathLst>
              </a:custGeom>
              <a:noFill/>
              <a:ln w="5715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6A4E376-0253-423B-16F1-8BB377DCCC12}"/>
                  </a:ext>
                </a:extLst>
              </p:cNvPr>
              <p:cNvSpPr/>
              <p:nvPr/>
            </p:nvSpPr>
            <p:spPr>
              <a:xfrm rot="3842053">
                <a:off x="9415720" y="299458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D85C7EF-1D8A-C3C0-9040-25BDFFA3C4CE}"/>
                  </a:ext>
                </a:extLst>
              </p:cNvPr>
              <p:cNvSpPr/>
              <p:nvPr/>
            </p:nvSpPr>
            <p:spPr>
              <a:xfrm rot="8240801">
                <a:off x="9734350" y="594509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9874DB7-0CEA-9D4E-0D88-127E0B72994F}"/>
                  </a:ext>
                </a:extLst>
              </p:cNvPr>
              <p:cNvSpPr/>
              <p:nvPr/>
            </p:nvSpPr>
            <p:spPr>
              <a:xfrm rot="6261381">
                <a:off x="10007218" y="543521"/>
                <a:ext cx="102366" cy="589356"/>
              </a:xfrm>
              <a:prstGeom prst="ellipse">
                <a:avLst/>
              </a:prstGeom>
              <a:noFill/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B296195-C1CD-65F5-9C7D-24CFFFA61B19}"/>
                  </a:ext>
                </a:extLst>
              </p:cNvPr>
              <p:cNvSpPr/>
              <p:nvPr/>
            </p:nvSpPr>
            <p:spPr>
              <a:xfrm>
                <a:off x="10933233" y="490597"/>
                <a:ext cx="403974" cy="470253"/>
              </a:xfrm>
              <a:custGeom>
                <a:avLst/>
                <a:gdLst>
                  <a:gd name="connsiteX0" fmla="*/ 0 w 403974"/>
                  <a:gd name="connsiteY0" fmla="*/ 470260 h 470260"/>
                  <a:gd name="connsiteX1" fmla="*/ 42334 w 403974"/>
                  <a:gd name="connsiteY1" fmla="*/ 461794 h 470260"/>
                  <a:gd name="connsiteX2" fmla="*/ 93134 w 403974"/>
                  <a:gd name="connsiteY2" fmla="*/ 419460 h 470260"/>
                  <a:gd name="connsiteX3" fmla="*/ 143934 w 403974"/>
                  <a:gd name="connsiteY3" fmla="*/ 402527 h 470260"/>
                  <a:gd name="connsiteX4" fmla="*/ 169334 w 403974"/>
                  <a:gd name="connsiteY4" fmla="*/ 377127 h 470260"/>
                  <a:gd name="connsiteX5" fmla="*/ 203200 w 403974"/>
                  <a:gd name="connsiteY5" fmla="*/ 360194 h 470260"/>
                  <a:gd name="connsiteX6" fmla="*/ 237067 w 403974"/>
                  <a:gd name="connsiteY6" fmla="*/ 334794 h 470260"/>
                  <a:gd name="connsiteX7" fmla="*/ 279400 w 403974"/>
                  <a:gd name="connsiteY7" fmla="*/ 292460 h 470260"/>
                  <a:gd name="connsiteX8" fmla="*/ 296334 w 403974"/>
                  <a:gd name="connsiteY8" fmla="*/ 267060 h 470260"/>
                  <a:gd name="connsiteX9" fmla="*/ 321734 w 403974"/>
                  <a:gd name="connsiteY9" fmla="*/ 250127 h 470260"/>
                  <a:gd name="connsiteX10" fmla="*/ 355600 w 403974"/>
                  <a:gd name="connsiteY10" fmla="*/ 224727 h 470260"/>
                  <a:gd name="connsiteX11" fmla="*/ 381000 w 403974"/>
                  <a:gd name="connsiteY11" fmla="*/ 165460 h 470260"/>
                  <a:gd name="connsiteX12" fmla="*/ 397934 w 403974"/>
                  <a:gd name="connsiteY12" fmla="*/ 97727 h 470260"/>
                  <a:gd name="connsiteX13" fmla="*/ 389467 w 403974"/>
                  <a:gd name="connsiteY13" fmla="*/ 4594 h 470260"/>
                  <a:gd name="connsiteX14" fmla="*/ 287867 w 403974"/>
                  <a:gd name="connsiteY14" fmla="*/ 123127 h 470260"/>
                  <a:gd name="connsiteX15" fmla="*/ 372534 w 403974"/>
                  <a:gd name="connsiteY15" fmla="*/ 123127 h 47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3974" h="470260">
                    <a:moveTo>
                      <a:pt x="0" y="470260"/>
                    </a:moveTo>
                    <a:cubicBezTo>
                      <a:pt x="14111" y="467438"/>
                      <a:pt x="28860" y="466847"/>
                      <a:pt x="42334" y="461794"/>
                    </a:cubicBezTo>
                    <a:cubicBezTo>
                      <a:pt x="88755" y="444386"/>
                      <a:pt x="47527" y="444797"/>
                      <a:pt x="93134" y="419460"/>
                    </a:cubicBezTo>
                    <a:cubicBezTo>
                      <a:pt x="108737" y="410792"/>
                      <a:pt x="143934" y="402527"/>
                      <a:pt x="143934" y="402527"/>
                    </a:cubicBezTo>
                    <a:cubicBezTo>
                      <a:pt x="152401" y="394060"/>
                      <a:pt x="159591" y="384087"/>
                      <a:pt x="169334" y="377127"/>
                    </a:cubicBezTo>
                    <a:cubicBezTo>
                      <a:pt x="179604" y="369791"/>
                      <a:pt x="192497" y="366883"/>
                      <a:pt x="203200" y="360194"/>
                    </a:cubicBezTo>
                    <a:cubicBezTo>
                      <a:pt x="215166" y="352715"/>
                      <a:pt x="225778" y="343261"/>
                      <a:pt x="237067" y="334794"/>
                    </a:cubicBezTo>
                    <a:cubicBezTo>
                      <a:pt x="282219" y="267065"/>
                      <a:pt x="222959" y="348901"/>
                      <a:pt x="279400" y="292460"/>
                    </a:cubicBezTo>
                    <a:cubicBezTo>
                      <a:pt x="286595" y="285265"/>
                      <a:pt x="289139" y="274255"/>
                      <a:pt x="296334" y="267060"/>
                    </a:cubicBezTo>
                    <a:cubicBezTo>
                      <a:pt x="303529" y="259865"/>
                      <a:pt x="313454" y="256041"/>
                      <a:pt x="321734" y="250127"/>
                    </a:cubicBezTo>
                    <a:cubicBezTo>
                      <a:pt x="333217" y="241925"/>
                      <a:pt x="344311" y="233194"/>
                      <a:pt x="355600" y="224727"/>
                    </a:cubicBezTo>
                    <a:cubicBezTo>
                      <a:pt x="369481" y="196965"/>
                      <a:pt x="373524" y="192873"/>
                      <a:pt x="381000" y="165460"/>
                    </a:cubicBezTo>
                    <a:cubicBezTo>
                      <a:pt x="387123" y="143007"/>
                      <a:pt x="397934" y="97727"/>
                      <a:pt x="397934" y="97727"/>
                    </a:cubicBezTo>
                    <a:cubicBezTo>
                      <a:pt x="395112" y="66683"/>
                      <a:pt x="418026" y="17089"/>
                      <a:pt x="389467" y="4594"/>
                    </a:cubicBezTo>
                    <a:cubicBezTo>
                      <a:pt x="340606" y="-16783"/>
                      <a:pt x="178181" y="38753"/>
                      <a:pt x="287867" y="123127"/>
                    </a:cubicBezTo>
                    <a:cubicBezTo>
                      <a:pt x="310237" y="140334"/>
                      <a:pt x="344312" y="123127"/>
                      <a:pt x="372534" y="123127"/>
                    </a:cubicBezTo>
                  </a:path>
                </a:pathLst>
              </a:custGeom>
              <a:noFill/>
              <a:ln w="76200"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3350ED-75FD-2F7F-15CA-89BDA48C05BE}"/>
              </a:ext>
            </a:extLst>
          </p:cNvPr>
          <p:cNvSpPr txBox="1"/>
          <p:nvPr/>
        </p:nvSpPr>
        <p:spPr>
          <a:xfrm>
            <a:off x="1159362" y="866775"/>
            <a:ext cx="8702844" cy="901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Segmentation Analysis - Key Insights(k=2)</a:t>
            </a:r>
            <a:endParaRPr lang="en-US" sz="3200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Segmentation method relies on the </a:t>
            </a:r>
            <a:r>
              <a:rPr lang="en-US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1" i="0" u="none" strike="noStrike" dirty="0">
                <a:effectLst/>
                <a:highlight>
                  <a:srgbClr val="E2AC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Approach </a:t>
            </a:r>
            <a:r>
              <a:rPr lang="en-US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 Clustering with 2 segments</a:t>
            </a:r>
            <a:endParaRPr lang="en-US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1" i="0" u="none" strike="noStrike" dirty="0">
                <a:effectLst/>
                <a:highlight>
                  <a:srgbClr val="E2AC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Segment Sizes: 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Population (317)</a:t>
            </a:r>
            <a:endParaRPr lang="en-US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1: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44% (140)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2: 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56% (177)</a:t>
            </a:r>
            <a:endParaRPr lang="en-US" sz="32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lnSpc>
                <a:spcPct val="150000"/>
              </a:lnSpc>
            </a:pPr>
            <a:r>
              <a:rPr lang="en-US" sz="3200" b="1" i="0" u="none" strike="noStrike" dirty="0">
                <a:effectLst/>
                <a:highlight>
                  <a:srgbClr val="E2AC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Business Implications:</a:t>
            </a:r>
            <a:b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1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targeted with low-cost, easy-drinking offerings.</a:t>
            </a:r>
            <a:br>
              <a:rPr lang="en-U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Segment 2</a:t>
            </a:r>
            <a:r>
              <a:rPr lang="en-US" sz="3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potential market for premium, high-quality beers.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03C6EC9-6203-CC7F-8DBA-16E6243CE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916" y="3141897"/>
            <a:ext cx="7722852" cy="535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3F12D3C-600B-4C7D-5333-D0006E6CAC0F}"/>
              </a:ext>
            </a:extLst>
          </p:cNvPr>
          <p:cNvSpPr/>
          <p:nvPr/>
        </p:nvSpPr>
        <p:spPr>
          <a:xfrm>
            <a:off x="9967531" y="2681472"/>
            <a:ext cx="7786957" cy="5475779"/>
          </a:xfrm>
          <a:prstGeom prst="rect">
            <a:avLst/>
          </a:prstGeom>
          <a:noFill/>
          <a:ln w="57150">
            <a:solidFill>
              <a:srgbClr val="E2A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6AEC0194-D549-A78A-2BE9-A3CD13057710}"/>
              </a:ext>
            </a:extLst>
          </p:cNvPr>
          <p:cNvSpPr/>
          <p:nvPr/>
        </p:nvSpPr>
        <p:spPr>
          <a:xfrm rot="16944216">
            <a:off x="16283270" y="8091911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3922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CEA7D-0890-1C00-A752-12B9D382C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B726EF-B415-BAC9-F2C7-845E8647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AC6A3974-6F32-4FA6-4B5B-1D23CA4A516F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85CC9F87-E15C-3C73-64AA-4067306064DA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A62C2AB4-7811-12F2-3D82-59E5124C446F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09ABF607-3E6D-E270-C73E-400F9E1D2478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C7D638-7953-099B-666C-AE0DE19EFE70}"/>
              </a:ext>
            </a:extLst>
          </p:cNvPr>
          <p:cNvCxnSpPr>
            <a:cxnSpLocks/>
          </p:cNvCxnSpPr>
          <p:nvPr/>
        </p:nvCxnSpPr>
        <p:spPr>
          <a:xfrm>
            <a:off x="914400" y="838200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452906-F78D-4D7F-8F9F-230C20A7CAE6}"/>
              </a:ext>
            </a:extLst>
          </p:cNvPr>
          <p:cNvCxnSpPr>
            <a:cxnSpLocks/>
          </p:cNvCxnSpPr>
          <p:nvPr/>
        </p:nvCxnSpPr>
        <p:spPr>
          <a:xfrm flipH="1">
            <a:off x="914400" y="9448800"/>
            <a:ext cx="7261456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0AD6E2-B291-E761-9FC7-F6905B5D3767}"/>
              </a:ext>
            </a:extLst>
          </p:cNvPr>
          <p:cNvCxnSpPr>
            <a:cxnSpLocks/>
          </p:cNvCxnSpPr>
          <p:nvPr/>
        </p:nvCxnSpPr>
        <p:spPr>
          <a:xfrm>
            <a:off x="8528104" y="1485900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7B84FD-D2EC-3E0D-6E51-70E37C009670}"/>
              </a:ext>
            </a:extLst>
          </p:cNvPr>
          <p:cNvCxnSpPr>
            <a:cxnSpLocks/>
          </p:cNvCxnSpPr>
          <p:nvPr/>
        </p:nvCxnSpPr>
        <p:spPr>
          <a:xfrm flipH="1">
            <a:off x="914400" y="838200"/>
            <a:ext cx="533400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BDDFDA-9716-F5FF-3C7C-029663EAE9C8}"/>
              </a:ext>
            </a:extLst>
          </p:cNvPr>
          <p:cNvGrpSpPr/>
          <p:nvPr/>
        </p:nvGrpSpPr>
        <p:grpSpPr>
          <a:xfrm rot="282828" flipH="1">
            <a:off x="6430390" y="510490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5024BC-55A0-7861-5D87-F72CC24633B9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04FFDB-1257-70DD-C72C-F0D8FBA39DE5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C67301-8C48-EC11-5B2F-51FAC89B704B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021D10-7B4D-16B0-777B-CDE6A382CDCB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E597B1-2DA4-D15F-AB0E-33786BB6632B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38C3D3-9D6E-FCAC-677F-E8736FCA41C1}"/>
              </a:ext>
            </a:extLst>
          </p:cNvPr>
          <p:cNvCxnSpPr>
            <a:cxnSpLocks/>
          </p:cNvCxnSpPr>
          <p:nvPr/>
        </p:nvCxnSpPr>
        <p:spPr>
          <a:xfrm>
            <a:off x="457200" y="2078362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056558-8230-8BA5-D282-26DA7BE55266}"/>
              </a:ext>
            </a:extLst>
          </p:cNvPr>
          <p:cNvCxnSpPr>
            <a:cxnSpLocks/>
          </p:cNvCxnSpPr>
          <p:nvPr/>
        </p:nvCxnSpPr>
        <p:spPr>
          <a:xfrm>
            <a:off x="-1143000" y="1943100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34DC06E0-476D-3C2E-392D-BB292EC4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70" y="1636221"/>
            <a:ext cx="6438900" cy="726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99AF5D-7E29-B8B1-AB7C-54E48B216F8F}"/>
              </a:ext>
            </a:extLst>
          </p:cNvPr>
          <p:cNvSpPr txBox="1"/>
          <p:nvPr/>
        </p:nvSpPr>
        <p:spPr>
          <a:xfrm>
            <a:off x="9581516" y="1232168"/>
            <a:ext cx="7955829" cy="8167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sz="2800" b="1" i="0" u="none" strike="noStrike" dirty="0">
                <a:solidFill>
                  <a:srgbClr val="C89800"/>
                </a:solidFill>
                <a:effectLst/>
                <a:latin typeface="Arial" panose="020B0604020202020204" pitchFamily="34" charset="0"/>
              </a:rPr>
              <a:t>Conclusion : </a:t>
            </a:r>
            <a:br>
              <a:rPr lang="en-US" sz="4000" b="0" dirty="0">
                <a:solidFill>
                  <a:schemeClr val="bg1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K-Means Clustering (K=2) Analysis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identified two distinct consumer segments.</a:t>
            </a:r>
            <a:endParaRPr lang="en-US" sz="4000" b="0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1 (44%)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prefers light, easy-drinking beers that emphasize affordability.</a:t>
            </a:r>
            <a:endParaRPr lang="en-US" sz="4000" b="0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2 (56%)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enjoys full-bodied, rich, high-quality beers with greater brand consideration.</a:t>
            </a:r>
            <a:endParaRPr lang="en-US" sz="4000" b="0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Spider Chart &amp; PCA Segment Space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confirm the differences between these segments.</a:t>
            </a:r>
            <a:endParaRPr lang="en-US" sz="4000" b="0" dirty="0">
              <a:solidFill>
                <a:schemeClr val="bg1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2400" b="1" i="0" u="none" strike="noStrike" dirty="0">
                <a:solidFill>
                  <a:srgbClr val="C89800"/>
                </a:solidFill>
                <a:effectLst/>
                <a:latin typeface="Arial" panose="020B0604020202020204" pitchFamily="34" charset="0"/>
              </a:rPr>
              <a:t>Targeted Marketing Implications:</a:t>
            </a:r>
            <a:endParaRPr lang="en-US" sz="4400" b="0" dirty="0">
              <a:solidFill>
                <a:srgbClr val="C89800"/>
              </a:solidFill>
              <a:effectLst/>
            </a:endParaRPr>
          </a:p>
          <a:p>
            <a:pPr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1: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Focus on affordable, thirst-quenching beers.</a:t>
            </a:r>
          </a:p>
          <a:p>
            <a:pPr rtl="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2: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Opportunity for premium, high-end beer offerings.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Impact on Brand &amp; Product Strategy: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Insights inform brand positioning and product design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554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CA89F-AF3E-4801-2344-39E27759F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5C28E57E-4822-5D07-16C0-F9356DEB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989" y="1413440"/>
            <a:ext cx="65246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99C289-D915-7F42-CB23-7F0EA7BE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B5221E78-E70F-856C-6C1F-624F9CBB7583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0F3814E7-CDF4-AE8E-F4CD-88BE8267796B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A364F2B0-3508-2C4C-1BD6-92133D714990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562C71EA-D933-C0EF-C195-B69314D8DB6A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7B6D2-6691-5E50-F09B-955540FE2272}"/>
              </a:ext>
            </a:extLst>
          </p:cNvPr>
          <p:cNvCxnSpPr>
            <a:cxnSpLocks/>
          </p:cNvCxnSpPr>
          <p:nvPr/>
        </p:nvCxnSpPr>
        <p:spPr>
          <a:xfrm flipH="1">
            <a:off x="914400" y="9448800"/>
            <a:ext cx="7261456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E6E30D-8DB2-4B85-5228-3F475CAB1A2C}"/>
              </a:ext>
            </a:extLst>
          </p:cNvPr>
          <p:cNvCxnSpPr>
            <a:cxnSpLocks/>
          </p:cNvCxnSpPr>
          <p:nvPr/>
        </p:nvCxnSpPr>
        <p:spPr>
          <a:xfrm>
            <a:off x="17449800" y="983206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1C518B-7560-4F93-E756-72C6359584BF}"/>
              </a:ext>
            </a:extLst>
          </p:cNvPr>
          <p:cNvGrpSpPr/>
          <p:nvPr/>
        </p:nvGrpSpPr>
        <p:grpSpPr>
          <a:xfrm rot="282828" flipH="1">
            <a:off x="14502649" y="8808501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01D2297-8960-4101-937D-091790F95B1A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0339B0-8517-78DB-EE9C-948EE9F1D012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1874FB-08A8-D5BA-CEEF-64370EE11103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5BE910-9A31-3646-2642-A0067183440C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1B8897-A075-B926-0FA6-115DBD376C4E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E857E7-888B-FB96-C107-C1B57CE14A17}"/>
              </a:ext>
            </a:extLst>
          </p:cNvPr>
          <p:cNvCxnSpPr>
            <a:cxnSpLocks/>
          </p:cNvCxnSpPr>
          <p:nvPr/>
        </p:nvCxnSpPr>
        <p:spPr>
          <a:xfrm>
            <a:off x="-2667000" y="1546985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8C4D392-6078-B894-479B-FD9F51377056}"/>
              </a:ext>
            </a:extLst>
          </p:cNvPr>
          <p:cNvGrpSpPr/>
          <p:nvPr/>
        </p:nvGrpSpPr>
        <p:grpSpPr>
          <a:xfrm>
            <a:off x="14844389" y="7173081"/>
            <a:ext cx="1980781" cy="1424055"/>
            <a:chOff x="12151211" y="3222201"/>
            <a:chExt cx="3140542" cy="22578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3B57F5-D230-DC0B-7B91-EC827BC3D773}"/>
                </a:ext>
              </a:extLst>
            </p:cNvPr>
            <p:cNvGrpSpPr/>
            <p:nvPr/>
          </p:nvGrpSpPr>
          <p:grpSpPr>
            <a:xfrm rot="1356938">
              <a:off x="12151211" y="3222201"/>
              <a:ext cx="1262325" cy="1745705"/>
              <a:chOff x="12329148" y="2324100"/>
              <a:chExt cx="1262325" cy="1745705"/>
            </a:xfrm>
          </p:grpSpPr>
          <p:sp>
            <p:nvSpPr>
              <p:cNvPr id="19" name="Rectangle: Rounded Corners 16">
                <a:extLst>
                  <a:ext uri="{FF2B5EF4-FFF2-40B4-BE49-F238E27FC236}">
                    <a16:creationId xmlns:a16="http://schemas.microsoft.com/office/drawing/2014/main" id="{92374B2B-3129-F901-E357-4ADC0E72D3BE}"/>
                  </a:ext>
                </a:extLst>
              </p:cNvPr>
              <p:cNvSpPr/>
              <p:nvPr/>
            </p:nvSpPr>
            <p:spPr>
              <a:xfrm>
                <a:off x="12329148" y="2324100"/>
                <a:ext cx="1262325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24786 w 1262325"/>
                  <a:gd name="connsiteY0" fmla="*/ 297721 h 1099180"/>
                  <a:gd name="connsiteX1" fmla="*/ 241227 w 1262325"/>
                  <a:gd name="connsiteY1" fmla="*/ 0 h 1099180"/>
                  <a:gd name="connsiteX2" fmla="*/ 1141844 w 1262325"/>
                  <a:gd name="connsiteY2" fmla="*/ 7620 h 1099180"/>
                  <a:gd name="connsiteX3" fmla="*/ 1247151 w 1262325"/>
                  <a:gd name="connsiteY3" fmla="*/ 287867 h 1099180"/>
                  <a:gd name="connsiteX4" fmla="*/ 1056025 w 1262325"/>
                  <a:gd name="connsiteY4" fmla="*/ 546641 h 1099180"/>
                  <a:gd name="connsiteX5" fmla="*/ 984905 w 1262325"/>
                  <a:gd name="connsiteY5" fmla="*/ 826859 h 1099180"/>
                  <a:gd name="connsiteX6" fmla="*/ 725284 w 1262325"/>
                  <a:gd name="connsiteY6" fmla="*/ 1099180 h 1099180"/>
                  <a:gd name="connsiteX7" fmla="*/ 546027 w 1262325"/>
                  <a:gd name="connsiteY7" fmla="*/ 1048380 h 1099180"/>
                  <a:gd name="connsiteX8" fmla="*/ 299106 w 1262325"/>
                  <a:gd name="connsiteY8" fmla="*/ 687159 h 1099180"/>
                  <a:gd name="connsiteX9" fmla="*/ 24786 w 1262325"/>
                  <a:gd name="connsiteY9" fmla="*/ 2977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2325" h="1099180">
                    <a:moveTo>
                      <a:pt x="24786" y="297721"/>
                    </a:moveTo>
                    <a:cubicBezTo>
                      <a:pt x="-51414" y="112252"/>
                      <a:pt x="55758" y="0"/>
                      <a:pt x="241227" y="0"/>
                    </a:cubicBezTo>
                    <a:lnTo>
                      <a:pt x="1141844" y="7620"/>
                    </a:lnTo>
                    <a:cubicBezTo>
                      <a:pt x="1301737" y="38665"/>
                      <a:pt x="1261454" y="198030"/>
                      <a:pt x="1247151" y="287867"/>
                    </a:cubicBezTo>
                    <a:cubicBezTo>
                      <a:pt x="1232848" y="377704"/>
                      <a:pt x="1091972" y="439876"/>
                      <a:pt x="1056025" y="546641"/>
                    </a:cubicBezTo>
                    <a:cubicBezTo>
                      <a:pt x="1056025" y="689154"/>
                      <a:pt x="984905" y="684346"/>
                      <a:pt x="984905" y="826859"/>
                    </a:cubicBezTo>
                    <a:cubicBezTo>
                      <a:pt x="984905" y="1012328"/>
                      <a:pt x="910753" y="1099180"/>
                      <a:pt x="725284" y="1099180"/>
                    </a:cubicBezTo>
                    <a:lnTo>
                      <a:pt x="546027" y="1048380"/>
                    </a:lnTo>
                    <a:cubicBezTo>
                      <a:pt x="360558" y="1048380"/>
                      <a:pt x="299106" y="872628"/>
                      <a:pt x="299106" y="687159"/>
                    </a:cubicBezTo>
                    <a:cubicBezTo>
                      <a:pt x="220366" y="561580"/>
                      <a:pt x="73893" y="448700"/>
                      <a:pt x="24786" y="2977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6">
                <a:extLst>
                  <a:ext uri="{FF2B5EF4-FFF2-40B4-BE49-F238E27FC236}">
                    <a16:creationId xmlns:a16="http://schemas.microsoft.com/office/drawing/2014/main" id="{2968AF8D-0C44-BFBC-D8F3-8582AF851338}"/>
                  </a:ext>
                </a:extLst>
              </p:cNvPr>
              <p:cNvSpPr/>
              <p:nvPr/>
            </p:nvSpPr>
            <p:spPr>
              <a:xfrm>
                <a:off x="12361516" y="2520320"/>
                <a:ext cx="1187338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7338" h="1099180">
                    <a:moveTo>
                      <a:pt x="30519" y="310421"/>
                    </a:moveTo>
                    <a:cubicBezTo>
                      <a:pt x="-45681" y="124952"/>
                      <a:pt x="23391" y="0"/>
                      <a:pt x="208860" y="0"/>
                    </a:cubicBezTo>
                    <a:lnTo>
                      <a:pt x="1109477" y="7620"/>
                    </a:lnTo>
                    <a:cubicBezTo>
                      <a:pt x="1325426" y="124460"/>
                      <a:pt x="1023658" y="361172"/>
                      <a:pt x="1023658" y="546641"/>
                    </a:cubicBezTo>
                    <a:cubicBezTo>
                      <a:pt x="1023658" y="689154"/>
                      <a:pt x="952538" y="684346"/>
                      <a:pt x="952538" y="826859"/>
                    </a:cubicBezTo>
                    <a:cubicBezTo>
                      <a:pt x="952538" y="1012328"/>
                      <a:pt x="878386" y="1099180"/>
                      <a:pt x="692917" y="1099180"/>
                    </a:cubicBezTo>
                    <a:lnTo>
                      <a:pt x="513660" y="1048380"/>
                    </a:lnTo>
                    <a:cubicBezTo>
                      <a:pt x="328191" y="1048380"/>
                      <a:pt x="266739" y="872628"/>
                      <a:pt x="266739" y="687159"/>
                    </a:cubicBezTo>
                    <a:lnTo>
                      <a:pt x="30519" y="310421"/>
                    </a:lnTo>
                    <a:close/>
                  </a:path>
                </a:pathLst>
              </a:custGeom>
              <a:solidFill>
                <a:srgbClr val="E2AC00"/>
              </a:soli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D3BDF25-2E12-472A-F995-1F61BD3AFA00}"/>
                  </a:ext>
                </a:extLst>
              </p:cNvPr>
              <p:cNvSpPr/>
              <p:nvPr/>
            </p:nvSpPr>
            <p:spPr>
              <a:xfrm>
                <a:off x="12490331" y="2781300"/>
                <a:ext cx="886444" cy="1288505"/>
              </a:xfrm>
              <a:prstGeom prst="roundRect">
                <a:avLst>
                  <a:gd name="adj" fmla="val 20154"/>
                </a:avLst>
              </a:prstGeom>
              <a:gradFill>
                <a:gsLst>
                  <a:gs pos="0">
                    <a:srgbClr val="E2AC00"/>
                  </a:gs>
                  <a:gs pos="74000">
                    <a:srgbClr val="FFD757"/>
                  </a:gs>
                  <a:gs pos="83000">
                    <a:srgbClr val="FFE38B"/>
                  </a:gs>
                  <a:gs pos="100000">
                    <a:srgbClr val="FFE38B"/>
                  </a:gs>
                </a:gsLst>
                <a:lin ang="5400000" scaled="1"/>
              </a:gra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9AAF6C-BE6A-8A11-EE9A-929D851D8EB9}"/>
                </a:ext>
              </a:extLst>
            </p:cNvPr>
            <p:cNvGrpSpPr/>
            <p:nvPr/>
          </p:nvGrpSpPr>
          <p:grpSpPr>
            <a:xfrm rot="20560641">
              <a:off x="14029428" y="3734345"/>
              <a:ext cx="1262325" cy="1745705"/>
              <a:chOff x="12329148" y="2324100"/>
              <a:chExt cx="1262325" cy="1745705"/>
            </a:xfrm>
          </p:grpSpPr>
          <p:sp>
            <p:nvSpPr>
              <p:cNvPr id="15" name="Rectangle: Rounded Corners 16">
                <a:extLst>
                  <a:ext uri="{FF2B5EF4-FFF2-40B4-BE49-F238E27FC236}">
                    <a16:creationId xmlns:a16="http://schemas.microsoft.com/office/drawing/2014/main" id="{C21EDA08-D3E1-3E28-D0FD-12C4AF15EA78}"/>
                  </a:ext>
                </a:extLst>
              </p:cNvPr>
              <p:cNvSpPr/>
              <p:nvPr/>
            </p:nvSpPr>
            <p:spPr>
              <a:xfrm>
                <a:off x="12329148" y="2324100"/>
                <a:ext cx="1262325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30519 w 1229958"/>
                  <a:gd name="connsiteY0" fmla="*/ 310421 h 1099180"/>
                  <a:gd name="connsiteX1" fmla="*/ 208860 w 1229958"/>
                  <a:gd name="connsiteY1" fmla="*/ 0 h 1099180"/>
                  <a:gd name="connsiteX2" fmla="*/ 1109477 w 1229958"/>
                  <a:gd name="connsiteY2" fmla="*/ 7620 h 1099180"/>
                  <a:gd name="connsiteX3" fmla="*/ 1214784 w 1229958"/>
                  <a:gd name="connsiteY3" fmla="*/ 287867 h 1099180"/>
                  <a:gd name="connsiteX4" fmla="*/ 1023658 w 1229958"/>
                  <a:gd name="connsiteY4" fmla="*/ 546641 h 1099180"/>
                  <a:gd name="connsiteX5" fmla="*/ 952538 w 1229958"/>
                  <a:gd name="connsiteY5" fmla="*/ 826859 h 1099180"/>
                  <a:gd name="connsiteX6" fmla="*/ 692917 w 1229958"/>
                  <a:gd name="connsiteY6" fmla="*/ 1099180 h 1099180"/>
                  <a:gd name="connsiteX7" fmla="*/ 513660 w 1229958"/>
                  <a:gd name="connsiteY7" fmla="*/ 1048380 h 1099180"/>
                  <a:gd name="connsiteX8" fmla="*/ 266739 w 1229958"/>
                  <a:gd name="connsiteY8" fmla="*/ 687159 h 1099180"/>
                  <a:gd name="connsiteX9" fmla="*/ 30519 w 1229958"/>
                  <a:gd name="connsiteY9" fmla="*/ 310421 h 1099180"/>
                  <a:gd name="connsiteX0" fmla="*/ 24786 w 1262325"/>
                  <a:gd name="connsiteY0" fmla="*/ 297721 h 1099180"/>
                  <a:gd name="connsiteX1" fmla="*/ 241227 w 1262325"/>
                  <a:gd name="connsiteY1" fmla="*/ 0 h 1099180"/>
                  <a:gd name="connsiteX2" fmla="*/ 1141844 w 1262325"/>
                  <a:gd name="connsiteY2" fmla="*/ 7620 h 1099180"/>
                  <a:gd name="connsiteX3" fmla="*/ 1247151 w 1262325"/>
                  <a:gd name="connsiteY3" fmla="*/ 287867 h 1099180"/>
                  <a:gd name="connsiteX4" fmla="*/ 1056025 w 1262325"/>
                  <a:gd name="connsiteY4" fmla="*/ 546641 h 1099180"/>
                  <a:gd name="connsiteX5" fmla="*/ 984905 w 1262325"/>
                  <a:gd name="connsiteY5" fmla="*/ 826859 h 1099180"/>
                  <a:gd name="connsiteX6" fmla="*/ 725284 w 1262325"/>
                  <a:gd name="connsiteY6" fmla="*/ 1099180 h 1099180"/>
                  <a:gd name="connsiteX7" fmla="*/ 546027 w 1262325"/>
                  <a:gd name="connsiteY7" fmla="*/ 1048380 h 1099180"/>
                  <a:gd name="connsiteX8" fmla="*/ 299106 w 1262325"/>
                  <a:gd name="connsiteY8" fmla="*/ 687159 h 1099180"/>
                  <a:gd name="connsiteX9" fmla="*/ 24786 w 1262325"/>
                  <a:gd name="connsiteY9" fmla="*/ 2977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2325" h="1099180">
                    <a:moveTo>
                      <a:pt x="24786" y="297721"/>
                    </a:moveTo>
                    <a:cubicBezTo>
                      <a:pt x="-51414" y="112252"/>
                      <a:pt x="55758" y="0"/>
                      <a:pt x="241227" y="0"/>
                    </a:cubicBezTo>
                    <a:lnTo>
                      <a:pt x="1141844" y="7620"/>
                    </a:lnTo>
                    <a:cubicBezTo>
                      <a:pt x="1301737" y="38665"/>
                      <a:pt x="1261454" y="198030"/>
                      <a:pt x="1247151" y="287867"/>
                    </a:cubicBezTo>
                    <a:cubicBezTo>
                      <a:pt x="1232848" y="377704"/>
                      <a:pt x="1091972" y="439876"/>
                      <a:pt x="1056025" y="546641"/>
                    </a:cubicBezTo>
                    <a:cubicBezTo>
                      <a:pt x="1056025" y="689154"/>
                      <a:pt x="984905" y="684346"/>
                      <a:pt x="984905" y="826859"/>
                    </a:cubicBezTo>
                    <a:cubicBezTo>
                      <a:pt x="984905" y="1012328"/>
                      <a:pt x="910753" y="1099180"/>
                      <a:pt x="725284" y="1099180"/>
                    </a:cubicBezTo>
                    <a:lnTo>
                      <a:pt x="546027" y="1048380"/>
                    </a:lnTo>
                    <a:cubicBezTo>
                      <a:pt x="360558" y="1048380"/>
                      <a:pt x="299106" y="872628"/>
                      <a:pt x="299106" y="687159"/>
                    </a:cubicBezTo>
                    <a:cubicBezTo>
                      <a:pt x="220366" y="561580"/>
                      <a:pt x="73893" y="448700"/>
                      <a:pt x="24786" y="2977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FE3EB88-5061-7CA1-D2CC-A3B6CC5C426D}"/>
                  </a:ext>
                </a:extLst>
              </p:cNvPr>
              <p:cNvSpPr/>
              <p:nvPr/>
            </p:nvSpPr>
            <p:spPr>
              <a:xfrm>
                <a:off x="12361516" y="2520320"/>
                <a:ext cx="1187338" cy="1099180"/>
              </a:xfrm>
              <a:custGeom>
                <a:avLst/>
                <a:gdLst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485899 w 1485899"/>
                  <a:gd name="connsiteY4" fmla="*/ 7633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85899"/>
                  <a:gd name="connsiteY0" fmla="*/ 335821 h 1099180"/>
                  <a:gd name="connsiteX1" fmla="*/ 335821 w 1485899"/>
                  <a:gd name="connsiteY1" fmla="*/ 0 h 1099180"/>
                  <a:gd name="connsiteX2" fmla="*/ 1150078 w 1485899"/>
                  <a:gd name="connsiteY2" fmla="*/ 0 h 1099180"/>
                  <a:gd name="connsiteX3" fmla="*/ 1485899 w 1485899"/>
                  <a:gd name="connsiteY3" fmla="*/ 335821 h 1099180"/>
                  <a:gd name="connsiteX4" fmla="*/ 1206499 w 1485899"/>
                  <a:gd name="connsiteY4" fmla="*/ 776059 h 1099180"/>
                  <a:gd name="connsiteX5" fmla="*/ 1150078 w 1485899"/>
                  <a:gd name="connsiteY5" fmla="*/ 1099180 h 1099180"/>
                  <a:gd name="connsiteX6" fmla="*/ 335821 w 1485899"/>
                  <a:gd name="connsiteY6" fmla="*/ 1099180 h 1099180"/>
                  <a:gd name="connsiteX7" fmla="*/ 0 w 1485899"/>
                  <a:gd name="connsiteY7" fmla="*/ 763359 h 1099180"/>
                  <a:gd name="connsiteX8" fmla="*/ 0 w 14858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760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11500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953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2342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06499 w 1422399"/>
                  <a:gd name="connsiteY4" fmla="*/ 7633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0 w 1422399"/>
                  <a:gd name="connsiteY7" fmla="*/ 7633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335821 w 1422399"/>
                  <a:gd name="connsiteY6" fmla="*/ 10991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79400 w 1422399"/>
                  <a:gd name="connsiteY7" fmla="*/ 598259 h 1099180"/>
                  <a:gd name="connsiteX8" fmla="*/ 0 w 1422399"/>
                  <a:gd name="connsiteY8" fmla="*/ 335821 h 1099180"/>
                  <a:gd name="connsiteX0" fmla="*/ 0 w 1422399"/>
                  <a:gd name="connsiteY0" fmla="*/ 335821 h 1099180"/>
                  <a:gd name="connsiteX1" fmla="*/ 335821 w 1422399"/>
                  <a:gd name="connsiteY1" fmla="*/ 0 h 1099180"/>
                  <a:gd name="connsiteX2" fmla="*/ 1150078 w 1422399"/>
                  <a:gd name="connsiteY2" fmla="*/ 0 h 1099180"/>
                  <a:gd name="connsiteX3" fmla="*/ 1422399 w 1422399"/>
                  <a:gd name="connsiteY3" fmla="*/ 424721 h 1099180"/>
                  <a:gd name="connsiteX4" fmla="*/ 1282699 w 1422399"/>
                  <a:gd name="connsiteY4" fmla="*/ 801459 h 1099180"/>
                  <a:gd name="connsiteX5" fmla="*/ 819878 w 1422399"/>
                  <a:gd name="connsiteY5" fmla="*/ 1099180 h 1099180"/>
                  <a:gd name="connsiteX6" fmla="*/ 640621 w 1422399"/>
                  <a:gd name="connsiteY6" fmla="*/ 1048380 h 1099180"/>
                  <a:gd name="connsiteX7" fmla="*/ 203200 w 1422399"/>
                  <a:gd name="connsiteY7" fmla="*/ 699859 h 1099180"/>
                  <a:gd name="connsiteX8" fmla="*/ 0 w 1422399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282699 w 1299063"/>
                  <a:gd name="connsiteY4" fmla="*/ 8014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0 w 1299063"/>
                  <a:gd name="connsiteY0" fmla="*/ 335821 h 1099180"/>
                  <a:gd name="connsiteX1" fmla="*/ 335821 w 1299063"/>
                  <a:gd name="connsiteY1" fmla="*/ 0 h 1099180"/>
                  <a:gd name="connsiteX2" fmla="*/ 1150078 w 1299063"/>
                  <a:gd name="connsiteY2" fmla="*/ 0 h 1099180"/>
                  <a:gd name="connsiteX3" fmla="*/ 1295399 w 1299063"/>
                  <a:gd name="connsiteY3" fmla="*/ 437421 h 1099180"/>
                  <a:gd name="connsiteX4" fmla="*/ 1079499 w 1299063"/>
                  <a:gd name="connsiteY4" fmla="*/ 826859 h 1099180"/>
                  <a:gd name="connsiteX5" fmla="*/ 819878 w 1299063"/>
                  <a:gd name="connsiteY5" fmla="*/ 1099180 h 1099180"/>
                  <a:gd name="connsiteX6" fmla="*/ 640621 w 1299063"/>
                  <a:gd name="connsiteY6" fmla="*/ 1048380 h 1099180"/>
                  <a:gd name="connsiteX7" fmla="*/ 203200 w 1299063"/>
                  <a:gd name="connsiteY7" fmla="*/ 699859 h 1099180"/>
                  <a:gd name="connsiteX8" fmla="*/ 0 w 1299063"/>
                  <a:gd name="connsiteY8" fmla="*/ 3358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50801 w 1146664"/>
                  <a:gd name="connsiteY7" fmla="*/ 699859 h 1099180"/>
                  <a:gd name="connsiteX8" fmla="*/ 1 w 1146664"/>
                  <a:gd name="connsiteY8" fmla="*/ 310421 h 1099180"/>
                  <a:gd name="connsiteX0" fmla="*/ 1 w 1146664"/>
                  <a:gd name="connsiteY0" fmla="*/ 310421 h 1099180"/>
                  <a:gd name="connsiteX1" fmla="*/ 183422 w 1146664"/>
                  <a:gd name="connsiteY1" fmla="*/ 0 h 1099180"/>
                  <a:gd name="connsiteX2" fmla="*/ 997679 w 1146664"/>
                  <a:gd name="connsiteY2" fmla="*/ 0 h 1099180"/>
                  <a:gd name="connsiteX3" fmla="*/ 1143000 w 1146664"/>
                  <a:gd name="connsiteY3" fmla="*/ 437421 h 1099180"/>
                  <a:gd name="connsiteX4" fmla="*/ 927100 w 1146664"/>
                  <a:gd name="connsiteY4" fmla="*/ 826859 h 1099180"/>
                  <a:gd name="connsiteX5" fmla="*/ 667479 w 1146664"/>
                  <a:gd name="connsiteY5" fmla="*/ 1099180 h 1099180"/>
                  <a:gd name="connsiteX6" fmla="*/ 488222 w 1146664"/>
                  <a:gd name="connsiteY6" fmla="*/ 1048380 h 1099180"/>
                  <a:gd name="connsiteX7" fmla="*/ 241301 w 1146664"/>
                  <a:gd name="connsiteY7" fmla="*/ 687159 h 1099180"/>
                  <a:gd name="connsiteX8" fmla="*/ 1 w 1146664"/>
                  <a:gd name="connsiteY8" fmla="*/ 310421 h 1099180"/>
                  <a:gd name="connsiteX0" fmla="*/ 1 w 1093200"/>
                  <a:gd name="connsiteY0" fmla="*/ 310421 h 1099180"/>
                  <a:gd name="connsiteX1" fmla="*/ 183422 w 1093200"/>
                  <a:gd name="connsiteY1" fmla="*/ 0 h 1099180"/>
                  <a:gd name="connsiteX2" fmla="*/ 997679 w 1093200"/>
                  <a:gd name="connsiteY2" fmla="*/ 0 h 1099180"/>
                  <a:gd name="connsiteX3" fmla="*/ 1041400 w 1093200"/>
                  <a:gd name="connsiteY3" fmla="*/ 437421 h 1099180"/>
                  <a:gd name="connsiteX4" fmla="*/ 927100 w 1093200"/>
                  <a:gd name="connsiteY4" fmla="*/ 826859 h 1099180"/>
                  <a:gd name="connsiteX5" fmla="*/ 667479 w 1093200"/>
                  <a:gd name="connsiteY5" fmla="*/ 1099180 h 1099180"/>
                  <a:gd name="connsiteX6" fmla="*/ 488222 w 1093200"/>
                  <a:gd name="connsiteY6" fmla="*/ 1048380 h 1099180"/>
                  <a:gd name="connsiteX7" fmla="*/ 241301 w 1093200"/>
                  <a:gd name="connsiteY7" fmla="*/ 687159 h 1099180"/>
                  <a:gd name="connsiteX8" fmla="*/ 1 w 1093200"/>
                  <a:gd name="connsiteY8" fmla="*/ 310421 h 1099180"/>
                  <a:gd name="connsiteX0" fmla="*/ 1 w 1189946"/>
                  <a:gd name="connsiteY0" fmla="*/ 310421 h 1099180"/>
                  <a:gd name="connsiteX1" fmla="*/ 183422 w 1189946"/>
                  <a:gd name="connsiteY1" fmla="*/ 0 h 1099180"/>
                  <a:gd name="connsiteX2" fmla="*/ 1124679 w 1189946"/>
                  <a:gd name="connsiteY2" fmla="*/ 0 h 1099180"/>
                  <a:gd name="connsiteX3" fmla="*/ 1041400 w 1189946"/>
                  <a:gd name="connsiteY3" fmla="*/ 437421 h 1099180"/>
                  <a:gd name="connsiteX4" fmla="*/ 927100 w 1189946"/>
                  <a:gd name="connsiteY4" fmla="*/ 826859 h 1099180"/>
                  <a:gd name="connsiteX5" fmla="*/ 667479 w 1189946"/>
                  <a:gd name="connsiteY5" fmla="*/ 1099180 h 1099180"/>
                  <a:gd name="connsiteX6" fmla="*/ 488222 w 1189946"/>
                  <a:gd name="connsiteY6" fmla="*/ 1048380 h 1099180"/>
                  <a:gd name="connsiteX7" fmla="*/ 241301 w 1189946"/>
                  <a:gd name="connsiteY7" fmla="*/ 687159 h 1099180"/>
                  <a:gd name="connsiteX8" fmla="*/ 1 w 1189946"/>
                  <a:gd name="connsiteY8" fmla="*/ 310421 h 1099180"/>
                  <a:gd name="connsiteX0" fmla="*/ 1 w 1178030"/>
                  <a:gd name="connsiteY0" fmla="*/ 310421 h 1099180"/>
                  <a:gd name="connsiteX1" fmla="*/ 183422 w 1178030"/>
                  <a:gd name="connsiteY1" fmla="*/ 0 h 1099180"/>
                  <a:gd name="connsiteX2" fmla="*/ 1124679 w 1178030"/>
                  <a:gd name="connsiteY2" fmla="*/ 0 h 1099180"/>
                  <a:gd name="connsiteX3" fmla="*/ 952500 w 1178030"/>
                  <a:gd name="connsiteY3" fmla="*/ 475521 h 1099180"/>
                  <a:gd name="connsiteX4" fmla="*/ 927100 w 1178030"/>
                  <a:gd name="connsiteY4" fmla="*/ 826859 h 1099180"/>
                  <a:gd name="connsiteX5" fmla="*/ 667479 w 1178030"/>
                  <a:gd name="connsiteY5" fmla="*/ 1099180 h 1099180"/>
                  <a:gd name="connsiteX6" fmla="*/ 488222 w 1178030"/>
                  <a:gd name="connsiteY6" fmla="*/ 1048380 h 1099180"/>
                  <a:gd name="connsiteX7" fmla="*/ 241301 w 1178030"/>
                  <a:gd name="connsiteY7" fmla="*/ 687159 h 1099180"/>
                  <a:gd name="connsiteX8" fmla="*/ 1 w 1178030"/>
                  <a:gd name="connsiteY8" fmla="*/ 310421 h 1099180"/>
                  <a:gd name="connsiteX0" fmla="*/ 1 w 1090492"/>
                  <a:gd name="connsiteY0" fmla="*/ 399321 h 1188080"/>
                  <a:gd name="connsiteX1" fmla="*/ 183422 w 1090492"/>
                  <a:gd name="connsiteY1" fmla="*/ 88900 h 1188080"/>
                  <a:gd name="connsiteX2" fmla="*/ 1023079 w 1090492"/>
                  <a:gd name="connsiteY2" fmla="*/ 0 h 1188080"/>
                  <a:gd name="connsiteX3" fmla="*/ 952500 w 1090492"/>
                  <a:gd name="connsiteY3" fmla="*/ 564421 h 1188080"/>
                  <a:gd name="connsiteX4" fmla="*/ 927100 w 1090492"/>
                  <a:gd name="connsiteY4" fmla="*/ 915759 h 1188080"/>
                  <a:gd name="connsiteX5" fmla="*/ 667479 w 1090492"/>
                  <a:gd name="connsiteY5" fmla="*/ 1188080 h 1188080"/>
                  <a:gd name="connsiteX6" fmla="*/ 488222 w 1090492"/>
                  <a:gd name="connsiteY6" fmla="*/ 1137280 h 1188080"/>
                  <a:gd name="connsiteX7" fmla="*/ 241301 w 1090492"/>
                  <a:gd name="connsiteY7" fmla="*/ 776059 h 1188080"/>
                  <a:gd name="connsiteX8" fmla="*/ 1 w 1090492"/>
                  <a:gd name="connsiteY8" fmla="*/ 399321 h 1188080"/>
                  <a:gd name="connsiteX0" fmla="*/ 1 w 1103647"/>
                  <a:gd name="connsiteY0" fmla="*/ 399321 h 1188080"/>
                  <a:gd name="connsiteX1" fmla="*/ 183422 w 1103647"/>
                  <a:gd name="connsiteY1" fmla="*/ 88900 h 1188080"/>
                  <a:gd name="connsiteX2" fmla="*/ 1023079 w 1103647"/>
                  <a:gd name="connsiteY2" fmla="*/ 0 h 1188080"/>
                  <a:gd name="connsiteX3" fmla="*/ 952500 w 1103647"/>
                  <a:gd name="connsiteY3" fmla="*/ 564421 h 1188080"/>
                  <a:gd name="connsiteX4" fmla="*/ 927100 w 1103647"/>
                  <a:gd name="connsiteY4" fmla="*/ 915759 h 1188080"/>
                  <a:gd name="connsiteX5" fmla="*/ 667479 w 1103647"/>
                  <a:gd name="connsiteY5" fmla="*/ 1188080 h 1188080"/>
                  <a:gd name="connsiteX6" fmla="*/ 488222 w 1103647"/>
                  <a:gd name="connsiteY6" fmla="*/ 1137280 h 1188080"/>
                  <a:gd name="connsiteX7" fmla="*/ 241301 w 1103647"/>
                  <a:gd name="connsiteY7" fmla="*/ 776059 h 1188080"/>
                  <a:gd name="connsiteX8" fmla="*/ 1 w 1103647"/>
                  <a:gd name="connsiteY8" fmla="*/ 399321 h 1188080"/>
                  <a:gd name="connsiteX0" fmla="*/ 1 w 1154761"/>
                  <a:gd name="connsiteY0" fmla="*/ 310421 h 1099180"/>
                  <a:gd name="connsiteX1" fmla="*/ 183422 w 1154761"/>
                  <a:gd name="connsiteY1" fmla="*/ 0 h 1099180"/>
                  <a:gd name="connsiteX2" fmla="*/ 1084039 w 1154761"/>
                  <a:gd name="connsiteY2" fmla="*/ 7620 h 1099180"/>
                  <a:gd name="connsiteX3" fmla="*/ 952500 w 1154761"/>
                  <a:gd name="connsiteY3" fmla="*/ 475521 h 1099180"/>
                  <a:gd name="connsiteX4" fmla="*/ 927100 w 1154761"/>
                  <a:gd name="connsiteY4" fmla="*/ 826859 h 1099180"/>
                  <a:gd name="connsiteX5" fmla="*/ 667479 w 1154761"/>
                  <a:gd name="connsiteY5" fmla="*/ 1099180 h 1099180"/>
                  <a:gd name="connsiteX6" fmla="*/ 488222 w 1154761"/>
                  <a:gd name="connsiteY6" fmla="*/ 1048380 h 1099180"/>
                  <a:gd name="connsiteX7" fmla="*/ 241301 w 1154761"/>
                  <a:gd name="connsiteY7" fmla="*/ 687159 h 1099180"/>
                  <a:gd name="connsiteX8" fmla="*/ 1 w 1154761"/>
                  <a:gd name="connsiteY8" fmla="*/ 310421 h 1099180"/>
                  <a:gd name="connsiteX0" fmla="*/ 1 w 1161900"/>
                  <a:gd name="connsiteY0" fmla="*/ 310421 h 1099180"/>
                  <a:gd name="connsiteX1" fmla="*/ 183422 w 1161900"/>
                  <a:gd name="connsiteY1" fmla="*/ 0 h 1099180"/>
                  <a:gd name="connsiteX2" fmla="*/ 1084039 w 1161900"/>
                  <a:gd name="connsiteY2" fmla="*/ 7620 h 1099180"/>
                  <a:gd name="connsiteX3" fmla="*/ 998220 w 1161900"/>
                  <a:gd name="connsiteY3" fmla="*/ 546641 h 1099180"/>
                  <a:gd name="connsiteX4" fmla="*/ 927100 w 1161900"/>
                  <a:gd name="connsiteY4" fmla="*/ 826859 h 1099180"/>
                  <a:gd name="connsiteX5" fmla="*/ 667479 w 1161900"/>
                  <a:gd name="connsiteY5" fmla="*/ 1099180 h 1099180"/>
                  <a:gd name="connsiteX6" fmla="*/ 488222 w 1161900"/>
                  <a:gd name="connsiteY6" fmla="*/ 1048380 h 1099180"/>
                  <a:gd name="connsiteX7" fmla="*/ 241301 w 1161900"/>
                  <a:gd name="connsiteY7" fmla="*/ 687159 h 1099180"/>
                  <a:gd name="connsiteX8" fmla="*/ 1 w 1161900"/>
                  <a:gd name="connsiteY8" fmla="*/ 310421 h 1099180"/>
                  <a:gd name="connsiteX0" fmla="*/ 5522 w 1121701"/>
                  <a:gd name="connsiteY0" fmla="*/ 310421 h 1099180"/>
                  <a:gd name="connsiteX1" fmla="*/ 143223 w 1121701"/>
                  <a:gd name="connsiteY1" fmla="*/ 0 h 1099180"/>
                  <a:gd name="connsiteX2" fmla="*/ 1043840 w 1121701"/>
                  <a:gd name="connsiteY2" fmla="*/ 7620 h 1099180"/>
                  <a:gd name="connsiteX3" fmla="*/ 958021 w 1121701"/>
                  <a:gd name="connsiteY3" fmla="*/ 546641 h 1099180"/>
                  <a:gd name="connsiteX4" fmla="*/ 886901 w 1121701"/>
                  <a:gd name="connsiteY4" fmla="*/ 826859 h 1099180"/>
                  <a:gd name="connsiteX5" fmla="*/ 627280 w 1121701"/>
                  <a:gd name="connsiteY5" fmla="*/ 1099180 h 1099180"/>
                  <a:gd name="connsiteX6" fmla="*/ 448023 w 1121701"/>
                  <a:gd name="connsiteY6" fmla="*/ 1048380 h 1099180"/>
                  <a:gd name="connsiteX7" fmla="*/ 201102 w 1121701"/>
                  <a:gd name="connsiteY7" fmla="*/ 687159 h 1099180"/>
                  <a:gd name="connsiteX8" fmla="*/ 5522 w 1121701"/>
                  <a:gd name="connsiteY8" fmla="*/ 310421 h 1099180"/>
                  <a:gd name="connsiteX0" fmla="*/ 28873 w 1089172"/>
                  <a:gd name="connsiteY0" fmla="*/ 295181 h 1099180"/>
                  <a:gd name="connsiteX1" fmla="*/ 110694 w 1089172"/>
                  <a:gd name="connsiteY1" fmla="*/ 0 h 1099180"/>
                  <a:gd name="connsiteX2" fmla="*/ 1011311 w 1089172"/>
                  <a:gd name="connsiteY2" fmla="*/ 7620 h 1099180"/>
                  <a:gd name="connsiteX3" fmla="*/ 925492 w 1089172"/>
                  <a:gd name="connsiteY3" fmla="*/ 546641 h 1099180"/>
                  <a:gd name="connsiteX4" fmla="*/ 854372 w 1089172"/>
                  <a:gd name="connsiteY4" fmla="*/ 826859 h 1099180"/>
                  <a:gd name="connsiteX5" fmla="*/ 594751 w 1089172"/>
                  <a:gd name="connsiteY5" fmla="*/ 1099180 h 1099180"/>
                  <a:gd name="connsiteX6" fmla="*/ 415494 w 1089172"/>
                  <a:gd name="connsiteY6" fmla="*/ 1048380 h 1099180"/>
                  <a:gd name="connsiteX7" fmla="*/ 168573 w 1089172"/>
                  <a:gd name="connsiteY7" fmla="*/ 687159 h 1099180"/>
                  <a:gd name="connsiteX8" fmla="*/ 28873 w 1089172"/>
                  <a:gd name="connsiteY8" fmla="*/ 295181 h 1099180"/>
                  <a:gd name="connsiteX0" fmla="*/ 52096 w 1112395"/>
                  <a:gd name="connsiteY0" fmla="*/ 295181 h 1099180"/>
                  <a:gd name="connsiteX1" fmla="*/ 133917 w 1112395"/>
                  <a:gd name="connsiteY1" fmla="*/ 0 h 1099180"/>
                  <a:gd name="connsiteX2" fmla="*/ 1034534 w 1112395"/>
                  <a:gd name="connsiteY2" fmla="*/ 7620 h 1099180"/>
                  <a:gd name="connsiteX3" fmla="*/ 948715 w 1112395"/>
                  <a:gd name="connsiteY3" fmla="*/ 546641 h 1099180"/>
                  <a:gd name="connsiteX4" fmla="*/ 877595 w 1112395"/>
                  <a:gd name="connsiteY4" fmla="*/ 826859 h 1099180"/>
                  <a:gd name="connsiteX5" fmla="*/ 617974 w 1112395"/>
                  <a:gd name="connsiteY5" fmla="*/ 1099180 h 1099180"/>
                  <a:gd name="connsiteX6" fmla="*/ 438717 w 1112395"/>
                  <a:gd name="connsiteY6" fmla="*/ 1048380 h 1099180"/>
                  <a:gd name="connsiteX7" fmla="*/ 191796 w 1112395"/>
                  <a:gd name="connsiteY7" fmla="*/ 687159 h 1099180"/>
                  <a:gd name="connsiteX8" fmla="*/ 52096 w 1112395"/>
                  <a:gd name="connsiteY8" fmla="*/ 295181 h 1099180"/>
                  <a:gd name="connsiteX0" fmla="*/ 58298 w 1118597"/>
                  <a:gd name="connsiteY0" fmla="*/ 295181 h 1099180"/>
                  <a:gd name="connsiteX1" fmla="*/ 140119 w 1118597"/>
                  <a:gd name="connsiteY1" fmla="*/ 0 h 1099180"/>
                  <a:gd name="connsiteX2" fmla="*/ 1040736 w 1118597"/>
                  <a:gd name="connsiteY2" fmla="*/ 7620 h 1099180"/>
                  <a:gd name="connsiteX3" fmla="*/ 954917 w 1118597"/>
                  <a:gd name="connsiteY3" fmla="*/ 546641 h 1099180"/>
                  <a:gd name="connsiteX4" fmla="*/ 883797 w 1118597"/>
                  <a:gd name="connsiteY4" fmla="*/ 826859 h 1099180"/>
                  <a:gd name="connsiteX5" fmla="*/ 624176 w 1118597"/>
                  <a:gd name="connsiteY5" fmla="*/ 1099180 h 1099180"/>
                  <a:gd name="connsiteX6" fmla="*/ 444919 w 1118597"/>
                  <a:gd name="connsiteY6" fmla="*/ 1048380 h 1099180"/>
                  <a:gd name="connsiteX7" fmla="*/ 197998 w 1118597"/>
                  <a:gd name="connsiteY7" fmla="*/ 687159 h 1099180"/>
                  <a:gd name="connsiteX8" fmla="*/ 58298 w 1118597"/>
                  <a:gd name="connsiteY8" fmla="*/ 295181 h 1099180"/>
                  <a:gd name="connsiteX0" fmla="*/ 30519 w 1187338"/>
                  <a:gd name="connsiteY0" fmla="*/ 310421 h 1099180"/>
                  <a:gd name="connsiteX1" fmla="*/ 208860 w 1187338"/>
                  <a:gd name="connsiteY1" fmla="*/ 0 h 1099180"/>
                  <a:gd name="connsiteX2" fmla="*/ 1109477 w 1187338"/>
                  <a:gd name="connsiteY2" fmla="*/ 7620 h 1099180"/>
                  <a:gd name="connsiteX3" fmla="*/ 1023658 w 1187338"/>
                  <a:gd name="connsiteY3" fmla="*/ 546641 h 1099180"/>
                  <a:gd name="connsiteX4" fmla="*/ 952538 w 1187338"/>
                  <a:gd name="connsiteY4" fmla="*/ 826859 h 1099180"/>
                  <a:gd name="connsiteX5" fmla="*/ 692917 w 1187338"/>
                  <a:gd name="connsiteY5" fmla="*/ 1099180 h 1099180"/>
                  <a:gd name="connsiteX6" fmla="*/ 513660 w 1187338"/>
                  <a:gd name="connsiteY6" fmla="*/ 1048380 h 1099180"/>
                  <a:gd name="connsiteX7" fmla="*/ 266739 w 1187338"/>
                  <a:gd name="connsiteY7" fmla="*/ 687159 h 1099180"/>
                  <a:gd name="connsiteX8" fmla="*/ 30519 w 1187338"/>
                  <a:gd name="connsiteY8" fmla="*/ 310421 h 109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7338" h="1099180">
                    <a:moveTo>
                      <a:pt x="30519" y="310421"/>
                    </a:moveTo>
                    <a:cubicBezTo>
                      <a:pt x="-45681" y="124952"/>
                      <a:pt x="23391" y="0"/>
                      <a:pt x="208860" y="0"/>
                    </a:cubicBezTo>
                    <a:lnTo>
                      <a:pt x="1109477" y="7620"/>
                    </a:lnTo>
                    <a:cubicBezTo>
                      <a:pt x="1325426" y="124460"/>
                      <a:pt x="1023658" y="361172"/>
                      <a:pt x="1023658" y="546641"/>
                    </a:cubicBezTo>
                    <a:cubicBezTo>
                      <a:pt x="1023658" y="689154"/>
                      <a:pt x="952538" y="684346"/>
                      <a:pt x="952538" y="826859"/>
                    </a:cubicBezTo>
                    <a:cubicBezTo>
                      <a:pt x="952538" y="1012328"/>
                      <a:pt x="878386" y="1099180"/>
                      <a:pt x="692917" y="1099180"/>
                    </a:cubicBezTo>
                    <a:lnTo>
                      <a:pt x="513660" y="1048380"/>
                    </a:lnTo>
                    <a:cubicBezTo>
                      <a:pt x="328191" y="1048380"/>
                      <a:pt x="266739" y="872628"/>
                      <a:pt x="266739" y="687159"/>
                    </a:cubicBezTo>
                    <a:lnTo>
                      <a:pt x="30519" y="310421"/>
                    </a:lnTo>
                    <a:close/>
                  </a:path>
                </a:pathLst>
              </a:custGeom>
              <a:solidFill>
                <a:srgbClr val="E2AC00"/>
              </a:soli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9243F50-0AC3-D2AB-22BA-C93ABB9B71F9}"/>
                  </a:ext>
                </a:extLst>
              </p:cNvPr>
              <p:cNvSpPr/>
              <p:nvPr/>
            </p:nvSpPr>
            <p:spPr>
              <a:xfrm>
                <a:off x="12490331" y="2781300"/>
                <a:ext cx="886444" cy="1288505"/>
              </a:xfrm>
              <a:prstGeom prst="roundRect">
                <a:avLst>
                  <a:gd name="adj" fmla="val 20154"/>
                </a:avLst>
              </a:prstGeom>
              <a:gradFill>
                <a:gsLst>
                  <a:gs pos="0">
                    <a:srgbClr val="E2AC00"/>
                  </a:gs>
                  <a:gs pos="74000">
                    <a:srgbClr val="FFD757"/>
                  </a:gs>
                  <a:gs pos="83000">
                    <a:srgbClr val="FFE38B"/>
                  </a:gs>
                  <a:gs pos="100000">
                    <a:srgbClr val="FFE38B"/>
                  </a:gs>
                </a:gsLst>
                <a:lin ang="5400000" scaled="1"/>
              </a:gradFill>
              <a:ln>
                <a:solidFill>
                  <a:srgbClr val="E2A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84D6FD-754E-C9B4-E588-7021B916C4B4}"/>
              </a:ext>
            </a:extLst>
          </p:cNvPr>
          <p:cNvSpPr txBox="1"/>
          <p:nvPr/>
        </p:nvSpPr>
        <p:spPr>
          <a:xfrm>
            <a:off x="1403381" y="987141"/>
            <a:ext cx="8007494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Segmentation Analysis - Key Insights(K=3)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sz="2800" b="0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Segmentation method relies on the K-means Approach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Approach :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K-Means Clustering with 3 segments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Sizes: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Population (317)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1: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38% (119)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2: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34% (108)</a:t>
            </a:r>
            <a:endParaRPr lang="en-US" sz="24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2: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28% (90)</a:t>
            </a:r>
            <a:endParaRPr lang="en-US" sz="24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Implications: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sz="2400" b="0" dirty="0">
                <a:solidFill>
                  <a:schemeClr val="bg1"/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1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Target smooth, refreshing beers easy to consume.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2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Target premium, high-quality products to meet their desire for strong, full-bodied flavor.</a:t>
            </a:r>
          </a:p>
          <a:p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3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Position cost-effective, mass-market beers for price-sensitive consumers.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8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02827-8BCB-E384-7B92-55069292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403ED-E32E-7018-A2BD-EE43BD06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1772" y="2781300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0029BE00-FA6C-ADB8-086A-2CDC31D048CB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91315517-F6CA-A2A0-FAFF-9FA63C26F927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E50724A4-96FF-89FA-6AE6-0AD2435476C2}"/>
              </a:ext>
            </a:extLst>
          </p:cNvPr>
          <p:cNvSpPr/>
          <p:nvPr/>
        </p:nvSpPr>
        <p:spPr>
          <a:xfrm rot="3564671">
            <a:off x="-487359" y="-687868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ED97BE3-ADF2-0CD3-0722-EB137B64B616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4B1889-A007-768E-4C86-8ED4C558CCA6}"/>
              </a:ext>
            </a:extLst>
          </p:cNvPr>
          <p:cNvCxnSpPr>
            <a:cxnSpLocks/>
          </p:cNvCxnSpPr>
          <p:nvPr/>
        </p:nvCxnSpPr>
        <p:spPr>
          <a:xfrm>
            <a:off x="914400" y="838200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98820-4DA4-9775-0B92-D8180FCAF5B1}"/>
              </a:ext>
            </a:extLst>
          </p:cNvPr>
          <p:cNvCxnSpPr>
            <a:cxnSpLocks/>
          </p:cNvCxnSpPr>
          <p:nvPr/>
        </p:nvCxnSpPr>
        <p:spPr>
          <a:xfrm flipH="1">
            <a:off x="914400" y="9448800"/>
            <a:ext cx="7261456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9F050-BF57-E2FB-AB9C-CC6CDED16C48}"/>
              </a:ext>
            </a:extLst>
          </p:cNvPr>
          <p:cNvCxnSpPr>
            <a:cxnSpLocks/>
          </p:cNvCxnSpPr>
          <p:nvPr/>
        </p:nvCxnSpPr>
        <p:spPr>
          <a:xfrm>
            <a:off x="8528104" y="1485900"/>
            <a:ext cx="0" cy="861060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D2B30C-F15E-0ABF-B15C-A39B108A2776}"/>
              </a:ext>
            </a:extLst>
          </p:cNvPr>
          <p:cNvCxnSpPr>
            <a:cxnSpLocks/>
          </p:cNvCxnSpPr>
          <p:nvPr/>
        </p:nvCxnSpPr>
        <p:spPr>
          <a:xfrm flipH="1">
            <a:off x="914400" y="838200"/>
            <a:ext cx="5334000" cy="0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E03B5B-58D9-4A0A-02F5-BDF713217AA7}"/>
              </a:ext>
            </a:extLst>
          </p:cNvPr>
          <p:cNvGrpSpPr/>
          <p:nvPr/>
        </p:nvGrpSpPr>
        <p:grpSpPr>
          <a:xfrm rot="282828" flipH="1">
            <a:off x="6430390" y="510490"/>
            <a:ext cx="2268477" cy="693268"/>
            <a:chOff x="8991600" y="490597"/>
            <a:chExt cx="2345607" cy="6932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FD5691-BD70-91F8-F0FD-EC78011EAB66}"/>
                </a:ext>
              </a:extLst>
            </p:cNvPr>
            <p:cNvSpPr/>
            <p:nvPr/>
          </p:nvSpPr>
          <p:spPr>
            <a:xfrm>
              <a:off x="8991600" y="667235"/>
              <a:ext cx="2133600" cy="341927"/>
            </a:xfrm>
            <a:custGeom>
              <a:avLst/>
              <a:gdLst>
                <a:gd name="connsiteX0" fmla="*/ 0 w 2133600"/>
                <a:gd name="connsiteY0" fmla="*/ 169333 h 341927"/>
                <a:gd name="connsiteX1" fmla="*/ 42334 w 2133600"/>
                <a:gd name="connsiteY1" fmla="*/ 152400 h 341927"/>
                <a:gd name="connsiteX2" fmla="*/ 118534 w 2133600"/>
                <a:gd name="connsiteY2" fmla="*/ 110067 h 341927"/>
                <a:gd name="connsiteX3" fmla="*/ 160867 w 2133600"/>
                <a:gd name="connsiteY3" fmla="*/ 93133 h 341927"/>
                <a:gd name="connsiteX4" fmla="*/ 211667 w 2133600"/>
                <a:gd name="connsiteY4" fmla="*/ 76200 h 341927"/>
                <a:gd name="connsiteX5" fmla="*/ 270934 w 2133600"/>
                <a:gd name="connsiteY5" fmla="*/ 50800 h 341927"/>
                <a:gd name="connsiteX6" fmla="*/ 313267 w 2133600"/>
                <a:gd name="connsiteY6" fmla="*/ 42333 h 341927"/>
                <a:gd name="connsiteX7" fmla="*/ 364067 w 2133600"/>
                <a:gd name="connsiteY7" fmla="*/ 25400 h 341927"/>
                <a:gd name="connsiteX8" fmla="*/ 414867 w 2133600"/>
                <a:gd name="connsiteY8" fmla="*/ 16933 h 341927"/>
                <a:gd name="connsiteX9" fmla="*/ 482600 w 2133600"/>
                <a:gd name="connsiteY9" fmla="*/ 0 h 341927"/>
                <a:gd name="connsiteX10" fmla="*/ 618067 w 2133600"/>
                <a:gd name="connsiteY10" fmla="*/ 16933 h 341927"/>
                <a:gd name="connsiteX11" fmla="*/ 651934 w 2133600"/>
                <a:gd name="connsiteY11" fmla="*/ 33867 h 341927"/>
                <a:gd name="connsiteX12" fmla="*/ 719667 w 2133600"/>
                <a:gd name="connsiteY12" fmla="*/ 67733 h 341927"/>
                <a:gd name="connsiteX13" fmla="*/ 778934 w 2133600"/>
                <a:gd name="connsiteY13" fmla="*/ 110067 h 341927"/>
                <a:gd name="connsiteX14" fmla="*/ 804334 w 2133600"/>
                <a:gd name="connsiteY14" fmla="*/ 135467 h 341927"/>
                <a:gd name="connsiteX15" fmla="*/ 838200 w 2133600"/>
                <a:gd name="connsiteY15" fmla="*/ 160867 h 341927"/>
                <a:gd name="connsiteX16" fmla="*/ 880534 w 2133600"/>
                <a:gd name="connsiteY16" fmla="*/ 211667 h 341927"/>
                <a:gd name="connsiteX17" fmla="*/ 922867 w 2133600"/>
                <a:gd name="connsiteY17" fmla="*/ 237067 h 341927"/>
                <a:gd name="connsiteX18" fmla="*/ 982134 w 2133600"/>
                <a:gd name="connsiteY18" fmla="*/ 279400 h 341927"/>
                <a:gd name="connsiteX19" fmla="*/ 1016000 w 2133600"/>
                <a:gd name="connsiteY19" fmla="*/ 287867 h 341927"/>
                <a:gd name="connsiteX20" fmla="*/ 1083734 w 2133600"/>
                <a:gd name="connsiteY20" fmla="*/ 304800 h 341927"/>
                <a:gd name="connsiteX21" fmla="*/ 1159934 w 2133600"/>
                <a:gd name="connsiteY21" fmla="*/ 313267 h 341927"/>
                <a:gd name="connsiteX22" fmla="*/ 1303867 w 2133600"/>
                <a:gd name="connsiteY22" fmla="*/ 338667 h 341927"/>
                <a:gd name="connsiteX23" fmla="*/ 1828800 w 2133600"/>
                <a:gd name="connsiteY23" fmla="*/ 321733 h 341927"/>
                <a:gd name="connsiteX24" fmla="*/ 2023534 w 2133600"/>
                <a:gd name="connsiteY24" fmla="*/ 270933 h 341927"/>
                <a:gd name="connsiteX25" fmla="*/ 2091267 w 2133600"/>
                <a:gd name="connsiteY25" fmla="*/ 245533 h 341927"/>
                <a:gd name="connsiteX26" fmla="*/ 2133600 w 2133600"/>
                <a:gd name="connsiteY26" fmla="*/ 228600 h 34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33600" h="341927">
                  <a:moveTo>
                    <a:pt x="0" y="169333"/>
                  </a:moveTo>
                  <a:cubicBezTo>
                    <a:pt x="14111" y="163689"/>
                    <a:pt x="28740" y="159197"/>
                    <a:pt x="42334" y="152400"/>
                  </a:cubicBezTo>
                  <a:cubicBezTo>
                    <a:pt x="127860" y="109637"/>
                    <a:pt x="45121" y="142695"/>
                    <a:pt x="118534" y="110067"/>
                  </a:cubicBezTo>
                  <a:cubicBezTo>
                    <a:pt x="132422" y="103894"/>
                    <a:pt x="146584" y="98327"/>
                    <a:pt x="160867" y="93133"/>
                  </a:cubicBezTo>
                  <a:cubicBezTo>
                    <a:pt x="177642" y="87033"/>
                    <a:pt x="195702" y="84182"/>
                    <a:pt x="211667" y="76200"/>
                  </a:cubicBezTo>
                  <a:cubicBezTo>
                    <a:pt x="235896" y="64086"/>
                    <a:pt x="246020" y="57029"/>
                    <a:pt x="270934" y="50800"/>
                  </a:cubicBezTo>
                  <a:cubicBezTo>
                    <a:pt x="284895" y="47310"/>
                    <a:pt x="299384" y="46119"/>
                    <a:pt x="313267" y="42333"/>
                  </a:cubicBezTo>
                  <a:cubicBezTo>
                    <a:pt x="330487" y="37637"/>
                    <a:pt x="346751" y="29729"/>
                    <a:pt x="364067" y="25400"/>
                  </a:cubicBezTo>
                  <a:cubicBezTo>
                    <a:pt x="380721" y="21236"/>
                    <a:pt x="398081" y="20530"/>
                    <a:pt x="414867" y="16933"/>
                  </a:cubicBezTo>
                  <a:cubicBezTo>
                    <a:pt x="437623" y="12057"/>
                    <a:pt x="482600" y="0"/>
                    <a:pt x="482600" y="0"/>
                  </a:cubicBezTo>
                  <a:cubicBezTo>
                    <a:pt x="527756" y="5644"/>
                    <a:pt x="573444" y="8008"/>
                    <a:pt x="618067" y="16933"/>
                  </a:cubicBezTo>
                  <a:cubicBezTo>
                    <a:pt x="630443" y="19408"/>
                    <a:pt x="640901" y="27737"/>
                    <a:pt x="651934" y="33867"/>
                  </a:cubicBezTo>
                  <a:cubicBezTo>
                    <a:pt x="711914" y="67190"/>
                    <a:pt x="673235" y="52257"/>
                    <a:pt x="719667" y="67733"/>
                  </a:cubicBezTo>
                  <a:cubicBezTo>
                    <a:pt x="739765" y="81133"/>
                    <a:pt x="760560" y="94318"/>
                    <a:pt x="778934" y="110067"/>
                  </a:cubicBezTo>
                  <a:cubicBezTo>
                    <a:pt x="788025" y="117859"/>
                    <a:pt x="795243" y="127675"/>
                    <a:pt x="804334" y="135467"/>
                  </a:cubicBezTo>
                  <a:cubicBezTo>
                    <a:pt x="815048" y="144650"/>
                    <a:pt x="828222" y="150889"/>
                    <a:pt x="838200" y="160867"/>
                  </a:cubicBezTo>
                  <a:cubicBezTo>
                    <a:pt x="881222" y="203889"/>
                    <a:pt x="825057" y="170059"/>
                    <a:pt x="880534" y="211667"/>
                  </a:cubicBezTo>
                  <a:cubicBezTo>
                    <a:pt x="893699" y="221541"/>
                    <a:pt x="909175" y="227939"/>
                    <a:pt x="922867" y="237067"/>
                  </a:cubicBezTo>
                  <a:cubicBezTo>
                    <a:pt x="943067" y="250534"/>
                    <a:pt x="960821" y="267775"/>
                    <a:pt x="982134" y="279400"/>
                  </a:cubicBezTo>
                  <a:cubicBezTo>
                    <a:pt x="992349" y="284972"/>
                    <a:pt x="1004812" y="284670"/>
                    <a:pt x="1016000" y="287867"/>
                  </a:cubicBezTo>
                  <a:cubicBezTo>
                    <a:pt x="1055391" y="299121"/>
                    <a:pt x="1032103" y="297424"/>
                    <a:pt x="1083734" y="304800"/>
                  </a:cubicBezTo>
                  <a:cubicBezTo>
                    <a:pt x="1109033" y="308414"/>
                    <a:pt x="1134725" y="309066"/>
                    <a:pt x="1159934" y="313267"/>
                  </a:cubicBezTo>
                  <a:cubicBezTo>
                    <a:pt x="1389568" y="351539"/>
                    <a:pt x="1095565" y="312628"/>
                    <a:pt x="1303867" y="338667"/>
                  </a:cubicBezTo>
                  <a:cubicBezTo>
                    <a:pt x="1446882" y="336113"/>
                    <a:pt x="1659906" y="355512"/>
                    <a:pt x="1828800" y="321733"/>
                  </a:cubicBezTo>
                  <a:cubicBezTo>
                    <a:pt x="1937836" y="299926"/>
                    <a:pt x="1932639" y="303014"/>
                    <a:pt x="2023534" y="270933"/>
                  </a:cubicBezTo>
                  <a:cubicBezTo>
                    <a:pt x="2046272" y="262908"/>
                    <a:pt x="2069009" y="254807"/>
                    <a:pt x="2091267" y="245533"/>
                  </a:cubicBezTo>
                  <a:cubicBezTo>
                    <a:pt x="2134935" y="227338"/>
                    <a:pt x="2110885" y="228600"/>
                    <a:pt x="2133600" y="228600"/>
                  </a:cubicBezTo>
                </a:path>
              </a:pathLst>
            </a:custGeom>
            <a:noFill/>
            <a:ln w="5715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A0AA7B-F020-AFF5-F568-9B0B032C9346}"/>
                </a:ext>
              </a:extLst>
            </p:cNvPr>
            <p:cNvSpPr/>
            <p:nvPr/>
          </p:nvSpPr>
          <p:spPr>
            <a:xfrm rot="3842053">
              <a:off x="9415720" y="299458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8CEBB3-A729-007D-3EC0-4D8A9D4FB82D}"/>
                </a:ext>
              </a:extLst>
            </p:cNvPr>
            <p:cNvSpPr/>
            <p:nvPr/>
          </p:nvSpPr>
          <p:spPr>
            <a:xfrm rot="8240801">
              <a:off x="9734350" y="594509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2C4BA6-16D6-3992-9B1B-0B4DC7308923}"/>
                </a:ext>
              </a:extLst>
            </p:cNvPr>
            <p:cNvSpPr/>
            <p:nvPr/>
          </p:nvSpPr>
          <p:spPr>
            <a:xfrm rot="6261381">
              <a:off x="10007218" y="543521"/>
              <a:ext cx="102366" cy="589356"/>
            </a:xfrm>
            <a:prstGeom prst="ellipse">
              <a:avLst/>
            </a:prstGeom>
            <a:noFill/>
            <a:ln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85D7B0D-8447-61C1-D47A-BB62E9D1BB34}"/>
                </a:ext>
              </a:extLst>
            </p:cNvPr>
            <p:cNvSpPr/>
            <p:nvPr/>
          </p:nvSpPr>
          <p:spPr>
            <a:xfrm>
              <a:off x="10933233" y="490597"/>
              <a:ext cx="403974" cy="470253"/>
            </a:xfrm>
            <a:custGeom>
              <a:avLst/>
              <a:gdLst>
                <a:gd name="connsiteX0" fmla="*/ 0 w 403974"/>
                <a:gd name="connsiteY0" fmla="*/ 470260 h 470260"/>
                <a:gd name="connsiteX1" fmla="*/ 42334 w 403974"/>
                <a:gd name="connsiteY1" fmla="*/ 461794 h 470260"/>
                <a:gd name="connsiteX2" fmla="*/ 93134 w 403974"/>
                <a:gd name="connsiteY2" fmla="*/ 419460 h 470260"/>
                <a:gd name="connsiteX3" fmla="*/ 143934 w 403974"/>
                <a:gd name="connsiteY3" fmla="*/ 402527 h 470260"/>
                <a:gd name="connsiteX4" fmla="*/ 169334 w 403974"/>
                <a:gd name="connsiteY4" fmla="*/ 377127 h 470260"/>
                <a:gd name="connsiteX5" fmla="*/ 203200 w 403974"/>
                <a:gd name="connsiteY5" fmla="*/ 360194 h 470260"/>
                <a:gd name="connsiteX6" fmla="*/ 237067 w 403974"/>
                <a:gd name="connsiteY6" fmla="*/ 334794 h 470260"/>
                <a:gd name="connsiteX7" fmla="*/ 279400 w 403974"/>
                <a:gd name="connsiteY7" fmla="*/ 292460 h 470260"/>
                <a:gd name="connsiteX8" fmla="*/ 296334 w 403974"/>
                <a:gd name="connsiteY8" fmla="*/ 267060 h 470260"/>
                <a:gd name="connsiteX9" fmla="*/ 321734 w 403974"/>
                <a:gd name="connsiteY9" fmla="*/ 250127 h 470260"/>
                <a:gd name="connsiteX10" fmla="*/ 355600 w 403974"/>
                <a:gd name="connsiteY10" fmla="*/ 224727 h 470260"/>
                <a:gd name="connsiteX11" fmla="*/ 381000 w 403974"/>
                <a:gd name="connsiteY11" fmla="*/ 165460 h 470260"/>
                <a:gd name="connsiteX12" fmla="*/ 397934 w 403974"/>
                <a:gd name="connsiteY12" fmla="*/ 97727 h 470260"/>
                <a:gd name="connsiteX13" fmla="*/ 389467 w 403974"/>
                <a:gd name="connsiteY13" fmla="*/ 4594 h 470260"/>
                <a:gd name="connsiteX14" fmla="*/ 287867 w 403974"/>
                <a:gd name="connsiteY14" fmla="*/ 123127 h 470260"/>
                <a:gd name="connsiteX15" fmla="*/ 372534 w 403974"/>
                <a:gd name="connsiteY15" fmla="*/ 123127 h 4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974" h="470260">
                  <a:moveTo>
                    <a:pt x="0" y="470260"/>
                  </a:moveTo>
                  <a:cubicBezTo>
                    <a:pt x="14111" y="467438"/>
                    <a:pt x="28860" y="466847"/>
                    <a:pt x="42334" y="461794"/>
                  </a:cubicBezTo>
                  <a:cubicBezTo>
                    <a:pt x="88755" y="444386"/>
                    <a:pt x="47527" y="444797"/>
                    <a:pt x="93134" y="419460"/>
                  </a:cubicBezTo>
                  <a:cubicBezTo>
                    <a:pt x="108737" y="410792"/>
                    <a:pt x="143934" y="402527"/>
                    <a:pt x="143934" y="402527"/>
                  </a:cubicBezTo>
                  <a:cubicBezTo>
                    <a:pt x="152401" y="394060"/>
                    <a:pt x="159591" y="384087"/>
                    <a:pt x="169334" y="377127"/>
                  </a:cubicBezTo>
                  <a:cubicBezTo>
                    <a:pt x="179604" y="369791"/>
                    <a:pt x="192497" y="366883"/>
                    <a:pt x="203200" y="360194"/>
                  </a:cubicBezTo>
                  <a:cubicBezTo>
                    <a:pt x="215166" y="352715"/>
                    <a:pt x="225778" y="343261"/>
                    <a:pt x="237067" y="334794"/>
                  </a:cubicBezTo>
                  <a:cubicBezTo>
                    <a:pt x="282219" y="267065"/>
                    <a:pt x="222959" y="348901"/>
                    <a:pt x="279400" y="292460"/>
                  </a:cubicBezTo>
                  <a:cubicBezTo>
                    <a:pt x="286595" y="285265"/>
                    <a:pt x="289139" y="274255"/>
                    <a:pt x="296334" y="267060"/>
                  </a:cubicBezTo>
                  <a:cubicBezTo>
                    <a:pt x="303529" y="259865"/>
                    <a:pt x="313454" y="256041"/>
                    <a:pt x="321734" y="250127"/>
                  </a:cubicBezTo>
                  <a:cubicBezTo>
                    <a:pt x="333217" y="241925"/>
                    <a:pt x="344311" y="233194"/>
                    <a:pt x="355600" y="224727"/>
                  </a:cubicBezTo>
                  <a:cubicBezTo>
                    <a:pt x="369481" y="196965"/>
                    <a:pt x="373524" y="192873"/>
                    <a:pt x="381000" y="165460"/>
                  </a:cubicBezTo>
                  <a:cubicBezTo>
                    <a:pt x="387123" y="143007"/>
                    <a:pt x="397934" y="97727"/>
                    <a:pt x="397934" y="97727"/>
                  </a:cubicBezTo>
                  <a:cubicBezTo>
                    <a:pt x="395112" y="66683"/>
                    <a:pt x="418026" y="17089"/>
                    <a:pt x="389467" y="4594"/>
                  </a:cubicBezTo>
                  <a:cubicBezTo>
                    <a:pt x="340606" y="-16783"/>
                    <a:pt x="178181" y="38753"/>
                    <a:pt x="287867" y="123127"/>
                  </a:cubicBezTo>
                  <a:cubicBezTo>
                    <a:pt x="310237" y="140334"/>
                    <a:pt x="344312" y="123127"/>
                    <a:pt x="372534" y="123127"/>
                  </a:cubicBezTo>
                </a:path>
              </a:pathLst>
            </a:custGeom>
            <a:noFill/>
            <a:ln w="762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F06886-AC2C-EF2D-BF3B-6DEDB9E15166}"/>
              </a:ext>
            </a:extLst>
          </p:cNvPr>
          <p:cNvCxnSpPr>
            <a:cxnSpLocks/>
          </p:cNvCxnSpPr>
          <p:nvPr/>
        </p:nvCxnSpPr>
        <p:spPr>
          <a:xfrm>
            <a:off x="457200" y="2078362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E74295-3EC8-81C7-CB07-197C96CA1B64}"/>
              </a:ext>
            </a:extLst>
          </p:cNvPr>
          <p:cNvCxnSpPr>
            <a:cxnSpLocks/>
          </p:cNvCxnSpPr>
          <p:nvPr/>
        </p:nvCxnSpPr>
        <p:spPr>
          <a:xfrm>
            <a:off x="-1143000" y="1943100"/>
            <a:ext cx="0" cy="5981700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8F5AD3-4875-AE6F-366C-503BABD699BA}"/>
              </a:ext>
            </a:extLst>
          </p:cNvPr>
          <p:cNvSpPr txBox="1"/>
          <p:nvPr/>
        </p:nvSpPr>
        <p:spPr>
          <a:xfrm>
            <a:off x="9490320" y="798780"/>
            <a:ext cx="7955829" cy="901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1" i="0" u="none" strike="noStrike" dirty="0">
                <a:solidFill>
                  <a:srgbClr val="E2AC00"/>
                </a:solidFill>
                <a:effectLst/>
                <a:latin typeface="Arial" panose="020B0604020202020204" pitchFamily="34" charset="0"/>
              </a:rPr>
              <a:t>Conclusion :</a:t>
            </a:r>
            <a:endParaRPr lang="en-US" sz="2400" b="0" dirty="0">
              <a:solidFill>
                <a:srgbClr val="E2AC00"/>
              </a:solidFill>
              <a:effectLst/>
            </a:endParaRPr>
          </a:p>
          <a:p>
            <a:pPr rtl="0"/>
            <a:br>
              <a:rPr lang="en-US" sz="2400" b="0" dirty="0">
                <a:solidFill>
                  <a:schemeClr val="bg1"/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K-Means Clustering (K=3) Segmentation Analysis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identified three consumer segments.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/>
            <a:br>
              <a:rPr lang="en-US" sz="2400" b="0" dirty="0">
                <a:solidFill>
                  <a:schemeClr val="bg1"/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1 (38%)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prefers 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light, refreshing, easy-to-drink beers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moderate quality and value.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/>
            <a:br>
              <a:rPr lang="en-US" sz="2400" b="0" dirty="0">
                <a:solidFill>
                  <a:schemeClr val="bg1"/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2 (34%)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enjoys 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rich, full-bodied, premium beers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a strong taste and tradition preference.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/>
            <a:br>
              <a:rPr lang="en-US" sz="2400" b="0" dirty="0">
                <a:solidFill>
                  <a:schemeClr val="bg1"/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3 (28%)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price-sensitive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prioritizing affordability over taste or branding.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/>
            <a:br>
              <a:rPr lang="en-US" sz="2400" b="0" dirty="0">
                <a:solidFill>
                  <a:schemeClr val="bg1"/>
                </a:solidFill>
                <a:effectLst/>
              </a:rPr>
            </a:b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Spider Chart and PCA Segment Space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confirm these differences.</a:t>
            </a:r>
            <a:endParaRPr lang="en-US" sz="2400" b="0" dirty="0">
              <a:solidFill>
                <a:schemeClr val="bg1"/>
              </a:solidFill>
              <a:effectLst/>
            </a:endParaRPr>
          </a:p>
          <a:p>
            <a:pPr rtl="0"/>
            <a:br>
              <a:rPr lang="en-US" sz="2400" b="0" dirty="0">
                <a:solidFill>
                  <a:schemeClr val="bg1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E2AC00"/>
                </a:solidFill>
                <a:effectLst/>
                <a:latin typeface="Arial" panose="020B0604020202020204" pitchFamily="34" charset="0"/>
              </a:rPr>
              <a:t>Marketing Strategy:</a:t>
            </a:r>
            <a:endParaRPr lang="en-US" sz="2400" b="0" dirty="0">
              <a:solidFill>
                <a:srgbClr val="E2AC00"/>
              </a:solidFill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1: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Smooth, easy-drinking beers.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2: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High-end, premium beers.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 3: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Budget-friendly, mass-market beers.</a:t>
            </a:r>
          </a:p>
          <a:p>
            <a:pPr rtl="0"/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Implications: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Guides </a:t>
            </a:r>
            <a:r>
              <a:rPr lang="en-US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positioning and marketing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meet each segment's needs.</a:t>
            </a:r>
            <a:endParaRPr lang="en-US" sz="24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1D115D-10A2-4341-D950-3117AB3E8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89" y="2245550"/>
            <a:ext cx="6353358" cy="594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48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D35F2-F8D2-BBB9-4903-3BF0A6E52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052FF3-A551-8A67-5E79-3581B1B1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2141" y="399615"/>
            <a:ext cx="9637009" cy="13570012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7FF3C333-9BD2-3189-D6ED-02FBE7D4C6B1}"/>
              </a:ext>
            </a:extLst>
          </p:cNvPr>
          <p:cNvSpPr/>
          <p:nvPr/>
        </p:nvSpPr>
        <p:spPr>
          <a:xfrm>
            <a:off x="11373" y="6172200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B48D8794-3383-29BF-D214-736644AACFC4}"/>
              </a:ext>
            </a:extLst>
          </p:cNvPr>
          <p:cNvSpPr/>
          <p:nvPr/>
        </p:nvSpPr>
        <p:spPr>
          <a:xfrm rot="16944216">
            <a:off x="16120949" y="7565405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8A8E26E9-71D9-9D15-4576-1F5E3E28C825}"/>
              </a:ext>
            </a:extLst>
          </p:cNvPr>
          <p:cNvSpPr/>
          <p:nvPr/>
        </p:nvSpPr>
        <p:spPr>
          <a:xfrm rot="3564671">
            <a:off x="-642085" y="-820477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1F60D32B-887C-EB2E-2981-2E358CFB216E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440552-EACE-A7C5-1E0D-37AFB041F485}"/>
              </a:ext>
            </a:extLst>
          </p:cNvPr>
          <p:cNvCxnSpPr>
            <a:cxnSpLocks/>
          </p:cNvCxnSpPr>
          <p:nvPr/>
        </p:nvCxnSpPr>
        <p:spPr>
          <a:xfrm flipH="1">
            <a:off x="5553908" y="-1714500"/>
            <a:ext cx="6310183" cy="125498"/>
          </a:xfrm>
          <a:prstGeom prst="line">
            <a:avLst/>
          </a:prstGeom>
          <a:ln w="28575">
            <a:solidFill>
              <a:srgbClr val="FFD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4">
            <a:extLst>
              <a:ext uri="{FF2B5EF4-FFF2-40B4-BE49-F238E27FC236}">
                <a16:creationId xmlns:a16="http://schemas.microsoft.com/office/drawing/2014/main" id="{01E64702-B04C-5B1D-BFA3-473A171DFFB8}"/>
              </a:ext>
            </a:extLst>
          </p:cNvPr>
          <p:cNvSpPr/>
          <p:nvPr/>
        </p:nvSpPr>
        <p:spPr>
          <a:xfrm rot="21197627">
            <a:off x="-558914" y="6926104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14">
            <a:extLst>
              <a:ext uri="{FF2B5EF4-FFF2-40B4-BE49-F238E27FC236}">
                <a16:creationId xmlns:a16="http://schemas.microsoft.com/office/drawing/2014/main" id="{9F6603BA-402C-D4F6-B42D-04ADEDC6B71A}"/>
              </a:ext>
            </a:extLst>
          </p:cNvPr>
          <p:cNvSpPr/>
          <p:nvPr/>
        </p:nvSpPr>
        <p:spPr>
          <a:xfrm rot="16977900">
            <a:off x="15874142" y="8226961"/>
            <a:ext cx="2342627" cy="2458837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E1B2B236-74DC-6543-2814-EE12986E8AFF}"/>
              </a:ext>
            </a:extLst>
          </p:cNvPr>
          <p:cNvSpPr/>
          <p:nvPr/>
        </p:nvSpPr>
        <p:spPr>
          <a:xfrm rot="9511443">
            <a:off x="112825" y="-386418"/>
            <a:ext cx="1408463" cy="2201734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10">
            <a:extLst>
              <a:ext uri="{FF2B5EF4-FFF2-40B4-BE49-F238E27FC236}">
                <a16:creationId xmlns:a16="http://schemas.microsoft.com/office/drawing/2014/main" id="{2C4C1689-D72B-8C50-B840-5B69279D7B4B}"/>
              </a:ext>
            </a:extLst>
          </p:cNvPr>
          <p:cNvSpPr/>
          <p:nvPr/>
        </p:nvSpPr>
        <p:spPr>
          <a:xfrm>
            <a:off x="-5385854" y="-1342950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1" y="0"/>
                </a:lnTo>
                <a:lnTo>
                  <a:pt x="268203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EE775312-A761-95E2-3876-D01035F69C1B}"/>
              </a:ext>
            </a:extLst>
          </p:cNvPr>
          <p:cNvSpPr/>
          <p:nvPr/>
        </p:nvSpPr>
        <p:spPr>
          <a:xfrm>
            <a:off x="-5410809" y="4795980"/>
            <a:ext cx="2460048" cy="2948752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4F3E5907-CDFF-805A-37DB-5EC4BF56B10C}"/>
              </a:ext>
            </a:extLst>
          </p:cNvPr>
          <p:cNvSpPr/>
          <p:nvPr/>
        </p:nvSpPr>
        <p:spPr>
          <a:xfrm rot="10800000" flipH="1">
            <a:off x="16464875" y="-550251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201F710F-9704-6299-FEF5-B11093E60755}"/>
              </a:ext>
            </a:extLst>
          </p:cNvPr>
          <p:cNvSpPr/>
          <p:nvPr/>
        </p:nvSpPr>
        <p:spPr>
          <a:xfrm rot="10800000" flipH="1">
            <a:off x="16464875" y="-7395955"/>
            <a:ext cx="1850252" cy="2499120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1B199C7C-9412-0B71-9EF7-F740AC126C53}"/>
              </a:ext>
            </a:extLst>
          </p:cNvPr>
          <p:cNvSpPr/>
          <p:nvPr/>
        </p:nvSpPr>
        <p:spPr>
          <a:xfrm>
            <a:off x="-4170042" y="6286878"/>
            <a:ext cx="1587947" cy="199856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15FFCAF6-2C62-6AF1-CEF9-31D42D9E62A7}"/>
              </a:ext>
            </a:extLst>
          </p:cNvPr>
          <p:cNvSpPr/>
          <p:nvPr/>
        </p:nvSpPr>
        <p:spPr>
          <a:xfrm>
            <a:off x="-3188467" y="5491020"/>
            <a:ext cx="1484429" cy="186827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alphaModFix amt="45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</p:spPr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983F30-EDA1-61F7-FE83-9864815A91D9}"/>
              </a:ext>
            </a:extLst>
          </p:cNvPr>
          <p:cNvGrpSpPr/>
          <p:nvPr/>
        </p:nvGrpSpPr>
        <p:grpSpPr>
          <a:xfrm>
            <a:off x="3927882" y="3073432"/>
            <a:ext cx="11295680" cy="4403939"/>
            <a:chOff x="3614232" y="3200809"/>
            <a:chExt cx="11295680" cy="440393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574B27-CD94-3200-1C86-8B8694516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4232" y="7212996"/>
              <a:ext cx="11295680" cy="68724"/>
            </a:xfrm>
            <a:prstGeom prst="line">
              <a:avLst/>
            </a:prstGeom>
            <a:ln w="76200">
              <a:solidFill>
                <a:srgbClr val="E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0518EF-3563-AA16-2049-C28418800334}"/>
                </a:ext>
              </a:extLst>
            </p:cNvPr>
            <p:cNvGrpSpPr/>
            <p:nvPr/>
          </p:nvGrpSpPr>
          <p:grpSpPr>
            <a:xfrm>
              <a:off x="6229227" y="4987861"/>
              <a:ext cx="4783923" cy="715002"/>
              <a:chOff x="6430390" y="5730793"/>
              <a:chExt cx="4783923" cy="71500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F7BD132-9917-AE45-D052-0A40E935E171}"/>
                  </a:ext>
                </a:extLst>
              </p:cNvPr>
              <p:cNvGrpSpPr/>
              <p:nvPr/>
            </p:nvGrpSpPr>
            <p:grpSpPr>
              <a:xfrm>
                <a:off x="8868706" y="5752527"/>
                <a:ext cx="2345607" cy="693268"/>
                <a:chOff x="8991600" y="490597"/>
                <a:chExt cx="2345607" cy="693268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F91A8CD5-35A6-4143-C278-4477BAC75F4C}"/>
                    </a:ext>
                  </a:extLst>
                </p:cNvPr>
                <p:cNvSpPr/>
                <p:nvPr/>
              </p:nvSpPr>
              <p:spPr>
                <a:xfrm>
                  <a:off x="8991600" y="667235"/>
                  <a:ext cx="2133600" cy="341927"/>
                </a:xfrm>
                <a:custGeom>
                  <a:avLst/>
                  <a:gdLst>
                    <a:gd name="connsiteX0" fmla="*/ 0 w 2133600"/>
                    <a:gd name="connsiteY0" fmla="*/ 169333 h 341927"/>
                    <a:gd name="connsiteX1" fmla="*/ 42334 w 2133600"/>
                    <a:gd name="connsiteY1" fmla="*/ 152400 h 341927"/>
                    <a:gd name="connsiteX2" fmla="*/ 118534 w 2133600"/>
                    <a:gd name="connsiteY2" fmla="*/ 110067 h 341927"/>
                    <a:gd name="connsiteX3" fmla="*/ 160867 w 2133600"/>
                    <a:gd name="connsiteY3" fmla="*/ 93133 h 341927"/>
                    <a:gd name="connsiteX4" fmla="*/ 211667 w 2133600"/>
                    <a:gd name="connsiteY4" fmla="*/ 76200 h 341927"/>
                    <a:gd name="connsiteX5" fmla="*/ 270934 w 2133600"/>
                    <a:gd name="connsiteY5" fmla="*/ 50800 h 341927"/>
                    <a:gd name="connsiteX6" fmla="*/ 313267 w 2133600"/>
                    <a:gd name="connsiteY6" fmla="*/ 42333 h 341927"/>
                    <a:gd name="connsiteX7" fmla="*/ 364067 w 2133600"/>
                    <a:gd name="connsiteY7" fmla="*/ 25400 h 341927"/>
                    <a:gd name="connsiteX8" fmla="*/ 414867 w 2133600"/>
                    <a:gd name="connsiteY8" fmla="*/ 16933 h 341927"/>
                    <a:gd name="connsiteX9" fmla="*/ 482600 w 2133600"/>
                    <a:gd name="connsiteY9" fmla="*/ 0 h 341927"/>
                    <a:gd name="connsiteX10" fmla="*/ 618067 w 2133600"/>
                    <a:gd name="connsiteY10" fmla="*/ 16933 h 341927"/>
                    <a:gd name="connsiteX11" fmla="*/ 651934 w 2133600"/>
                    <a:gd name="connsiteY11" fmla="*/ 33867 h 341927"/>
                    <a:gd name="connsiteX12" fmla="*/ 719667 w 2133600"/>
                    <a:gd name="connsiteY12" fmla="*/ 67733 h 341927"/>
                    <a:gd name="connsiteX13" fmla="*/ 778934 w 2133600"/>
                    <a:gd name="connsiteY13" fmla="*/ 110067 h 341927"/>
                    <a:gd name="connsiteX14" fmla="*/ 804334 w 2133600"/>
                    <a:gd name="connsiteY14" fmla="*/ 135467 h 341927"/>
                    <a:gd name="connsiteX15" fmla="*/ 838200 w 2133600"/>
                    <a:gd name="connsiteY15" fmla="*/ 160867 h 341927"/>
                    <a:gd name="connsiteX16" fmla="*/ 880534 w 2133600"/>
                    <a:gd name="connsiteY16" fmla="*/ 211667 h 341927"/>
                    <a:gd name="connsiteX17" fmla="*/ 922867 w 2133600"/>
                    <a:gd name="connsiteY17" fmla="*/ 237067 h 341927"/>
                    <a:gd name="connsiteX18" fmla="*/ 982134 w 2133600"/>
                    <a:gd name="connsiteY18" fmla="*/ 279400 h 341927"/>
                    <a:gd name="connsiteX19" fmla="*/ 1016000 w 2133600"/>
                    <a:gd name="connsiteY19" fmla="*/ 287867 h 341927"/>
                    <a:gd name="connsiteX20" fmla="*/ 1083734 w 2133600"/>
                    <a:gd name="connsiteY20" fmla="*/ 304800 h 341927"/>
                    <a:gd name="connsiteX21" fmla="*/ 1159934 w 2133600"/>
                    <a:gd name="connsiteY21" fmla="*/ 313267 h 341927"/>
                    <a:gd name="connsiteX22" fmla="*/ 1303867 w 2133600"/>
                    <a:gd name="connsiteY22" fmla="*/ 338667 h 341927"/>
                    <a:gd name="connsiteX23" fmla="*/ 1828800 w 2133600"/>
                    <a:gd name="connsiteY23" fmla="*/ 321733 h 341927"/>
                    <a:gd name="connsiteX24" fmla="*/ 2023534 w 2133600"/>
                    <a:gd name="connsiteY24" fmla="*/ 270933 h 341927"/>
                    <a:gd name="connsiteX25" fmla="*/ 2091267 w 2133600"/>
                    <a:gd name="connsiteY25" fmla="*/ 245533 h 341927"/>
                    <a:gd name="connsiteX26" fmla="*/ 2133600 w 2133600"/>
                    <a:gd name="connsiteY26" fmla="*/ 228600 h 341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33600" h="341927">
                      <a:moveTo>
                        <a:pt x="0" y="169333"/>
                      </a:moveTo>
                      <a:cubicBezTo>
                        <a:pt x="14111" y="163689"/>
                        <a:pt x="28740" y="159197"/>
                        <a:pt x="42334" y="152400"/>
                      </a:cubicBezTo>
                      <a:cubicBezTo>
                        <a:pt x="127860" y="109637"/>
                        <a:pt x="45121" y="142695"/>
                        <a:pt x="118534" y="110067"/>
                      </a:cubicBezTo>
                      <a:cubicBezTo>
                        <a:pt x="132422" y="103894"/>
                        <a:pt x="146584" y="98327"/>
                        <a:pt x="160867" y="93133"/>
                      </a:cubicBezTo>
                      <a:cubicBezTo>
                        <a:pt x="177642" y="87033"/>
                        <a:pt x="195702" y="84182"/>
                        <a:pt x="211667" y="76200"/>
                      </a:cubicBezTo>
                      <a:cubicBezTo>
                        <a:pt x="235896" y="64086"/>
                        <a:pt x="246020" y="57029"/>
                        <a:pt x="270934" y="50800"/>
                      </a:cubicBezTo>
                      <a:cubicBezTo>
                        <a:pt x="284895" y="47310"/>
                        <a:pt x="299384" y="46119"/>
                        <a:pt x="313267" y="42333"/>
                      </a:cubicBezTo>
                      <a:cubicBezTo>
                        <a:pt x="330487" y="37637"/>
                        <a:pt x="346751" y="29729"/>
                        <a:pt x="364067" y="25400"/>
                      </a:cubicBezTo>
                      <a:cubicBezTo>
                        <a:pt x="380721" y="21236"/>
                        <a:pt x="398081" y="20530"/>
                        <a:pt x="414867" y="16933"/>
                      </a:cubicBezTo>
                      <a:cubicBezTo>
                        <a:pt x="437623" y="12057"/>
                        <a:pt x="482600" y="0"/>
                        <a:pt x="482600" y="0"/>
                      </a:cubicBezTo>
                      <a:cubicBezTo>
                        <a:pt x="527756" y="5644"/>
                        <a:pt x="573444" y="8008"/>
                        <a:pt x="618067" y="16933"/>
                      </a:cubicBezTo>
                      <a:cubicBezTo>
                        <a:pt x="630443" y="19408"/>
                        <a:pt x="640901" y="27737"/>
                        <a:pt x="651934" y="33867"/>
                      </a:cubicBezTo>
                      <a:cubicBezTo>
                        <a:pt x="711914" y="67190"/>
                        <a:pt x="673235" y="52257"/>
                        <a:pt x="719667" y="67733"/>
                      </a:cubicBezTo>
                      <a:cubicBezTo>
                        <a:pt x="739765" y="81133"/>
                        <a:pt x="760560" y="94318"/>
                        <a:pt x="778934" y="110067"/>
                      </a:cubicBezTo>
                      <a:cubicBezTo>
                        <a:pt x="788025" y="117859"/>
                        <a:pt x="795243" y="127675"/>
                        <a:pt x="804334" y="135467"/>
                      </a:cubicBezTo>
                      <a:cubicBezTo>
                        <a:pt x="815048" y="144650"/>
                        <a:pt x="828222" y="150889"/>
                        <a:pt x="838200" y="160867"/>
                      </a:cubicBezTo>
                      <a:cubicBezTo>
                        <a:pt x="881222" y="203889"/>
                        <a:pt x="825057" y="170059"/>
                        <a:pt x="880534" y="211667"/>
                      </a:cubicBezTo>
                      <a:cubicBezTo>
                        <a:pt x="893699" y="221541"/>
                        <a:pt x="909175" y="227939"/>
                        <a:pt x="922867" y="237067"/>
                      </a:cubicBezTo>
                      <a:cubicBezTo>
                        <a:pt x="943067" y="250534"/>
                        <a:pt x="960821" y="267775"/>
                        <a:pt x="982134" y="279400"/>
                      </a:cubicBezTo>
                      <a:cubicBezTo>
                        <a:pt x="992349" y="284972"/>
                        <a:pt x="1004812" y="284670"/>
                        <a:pt x="1016000" y="287867"/>
                      </a:cubicBezTo>
                      <a:cubicBezTo>
                        <a:pt x="1055391" y="299121"/>
                        <a:pt x="1032103" y="297424"/>
                        <a:pt x="1083734" y="304800"/>
                      </a:cubicBezTo>
                      <a:cubicBezTo>
                        <a:pt x="1109033" y="308414"/>
                        <a:pt x="1134725" y="309066"/>
                        <a:pt x="1159934" y="313267"/>
                      </a:cubicBezTo>
                      <a:cubicBezTo>
                        <a:pt x="1389568" y="351539"/>
                        <a:pt x="1095565" y="312628"/>
                        <a:pt x="1303867" y="338667"/>
                      </a:cubicBezTo>
                      <a:cubicBezTo>
                        <a:pt x="1446882" y="336113"/>
                        <a:pt x="1659906" y="355512"/>
                        <a:pt x="1828800" y="321733"/>
                      </a:cubicBezTo>
                      <a:cubicBezTo>
                        <a:pt x="1937836" y="299926"/>
                        <a:pt x="1932639" y="303014"/>
                        <a:pt x="2023534" y="270933"/>
                      </a:cubicBezTo>
                      <a:cubicBezTo>
                        <a:pt x="2046272" y="262908"/>
                        <a:pt x="2069009" y="254807"/>
                        <a:pt x="2091267" y="245533"/>
                      </a:cubicBezTo>
                      <a:cubicBezTo>
                        <a:pt x="2134935" y="227338"/>
                        <a:pt x="2110885" y="228600"/>
                        <a:pt x="2133600" y="228600"/>
                      </a:cubicBezTo>
                    </a:path>
                  </a:pathLst>
                </a:custGeom>
                <a:noFill/>
                <a:ln w="5715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3940E34-22AB-6400-FC9B-EB6B9C26943F}"/>
                    </a:ext>
                  </a:extLst>
                </p:cNvPr>
                <p:cNvSpPr/>
                <p:nvPr/>
              </p:nvSpPr>
              <p:spPr>
                <a:xfrm rot="3842053">
                  <a:off x="9415720" y="299458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727F24E-37A1-3DA1-38FC-F2FA8DB02314}"/>
                    </a:ext>
                  </a:extLst>
                </p:cNvPr>
                <p:cNvSpPr/>
                <p:nvPr/>
              </p:nvSpPr>
              <p:spPr>
                <a:xfrm rot="8240801">
                  <a:off x="9734350" y="594509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6FE6ACC-B575-F185-4E8E-83294C9F3832}"/>
                    </a:ext>
                  </a:extLst>
                </p:cNvPr>
                <p:cNvSpPr/>
                <p:nvPr/>
              </p:nvSpPr>
              <p:spPr>
                <a:xfrm rot="6261381">
                  <a:off x="10007218" y="543521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C447F75F-604A-B9D3-D8CB-F1BCD277851D}"/>
                    </a:ext>
                  </a:extLst>
                </p:cNvPr>
                <p:cNvSpPr/>
                <p:nvPr/>
              </p:nvSpPr>
              <p:spPr>
                <a:xfrm>
                  <a:off x="10933233" y="490597"/>
                  <a:ext cx="403974" cy="470253"/>
                </a:xfrm>
                <a:custGeom>
                  <a:avLst/>
                  <a:gdLst>
                    <a:gd name="connsiteX0" fmla="*/ 0 w 403974"/>
                    <a:gd name="connsiteY0" fmla="*/ 470260 h 470260"/>
                    <a:gd name="connsiteX1" fmla="*/ 42334 w 403974"/>
                    <a:gd name="connsiteY1" fmla="*/ 461794 h 470260"/>
                    <a:gd name="connsiteX2" fmla="*/ 93134 w 403974"/>
                    <a:gd name="connsiteY2" fmla="*/ 419460 h 470260"/>
                    <a:gd name="connsiteX3" fmla="*/ 143934 w 403974"/>
                    <a:gd name="connsiteY3" fmla="*/ 402527 h 470260"/>
                    <a:gd name="connsiteX4" fmla="*/ 169334 w 403974"/>
                    <a:gd name="connsiteY4" fmla="*/ 377127 h 470260"/>
                    <a:gd name="connsiteX5" fmla="*/ 203200 w 403974"/>
                    <a:gd name="connsiteY5" fmla="*/ 360194 h 470260"/>
                    <a:gd name="connsiteX6" fmla="*/ 237067 w 403974"/>
                    <a:gd name="connsiteY6" fmla="*/ 334794 h 470260"/>
                    <a:gd name="connsiteX7" fmla="*/ 279400 w 403974"/>
                    <a:gd name="connsiteY7" fmla="*/ 292460 h 470260"/>
                    <a:gd name="connsiteX8" fmla="*/ 296334 w 403974"/>
                    <a:gd name="connsiteY8" fmla="*/ 267060 h 470260"/>
                    <a:gd name="connsiteX9" fmla="*/ 321734 w 403974"/>
                    <a:gd name="connsiteY9" fmla="*/ 250127 h 470260"/>
                    <a:gd name="connsiteX10" fmla="*/ 355600 w 403974"/>
                    <a:gd name="connsiteY10" fmla="*/ 224727 h 470260"/>
                    <a:gd name="connsiteX11" fmla="*/ 381000 w 403974"/>
                    <a:gd name="connsiteY11" fmla="*/ 165460 h 470260"/>
                    <a:gd name="connsiteX12" fmla="*/ 397934 w 403974"/>
                    <a:gd name="connsiteY12" fmla="*/ 97727 h 470260"/>
                    <a:gd name="connsiteX13" fmla="*/ 389467 w 403974"/>
                    <a:gd name="connsiteY13" fmla="*/ 4594 h 470260"/>
                    <a:gd name="connsiteX14" fmla="*/ 287867 w 403974"/>
                    <a:gd name="connsiteY14" fmla="*/ 123127 h 470260"/>
                    <a:gd name="connsiteX15" fmla="*/ 372534 w 403974"/>
                    <a:gd name="connsiteY15" fmla="*/ 123127 h 47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974" h="470260">
                      <a:moveTo>
                        <a:pt x="0" y="470260"/>
                      </a:moveTo>
                      <a:cubicBezTo>
                        <a:pt x="14111" y="467438"/>
                        <a:pt x="28860" y="466847"/>
                        <a:pt x="42334" y="461794"/>
                      </a:cubicBezTo>
                      <a:cubicBezTo>
                        <a:pt x="88755" y="444386"/>
                        <a:pt x="47527" y="444797"/>
                        <a:pt x="93134" y="419460"/>
                      </a:cubicBezTo>
                      <a:cubicBezTo>
                        <a:pt x="108737" y="410792"/>
                        <a:pt x="143934" y="402527"/>
                        <a:pt x="143934" y="402527"/>
                      </a:cubicBezTo>
                      <a:cubicBezTo>
                        <a:pt x="152401" y="394060"/>
                        <a:pt x="159591" y="384087"/>
                        <a:pt x="169334" y="377127"/>
                      </a:cubicBezTo>
                      <a:cubicBezTo>
                        <a:pt x="179604" y="369791"/>
                        <a:pt x="192497" y="366883"/>
                        <a:pt x="203200" y="360194"/>
                      </a:cubicBezTo>
                      <a:cubicBezTo>
                        <a:pt x="215166" y="352715"/>
                        <a:pt x="225778" y="343261"/>
                        <a:pt x="237067" y="334794"/>
                      </a:cubicBezTo>
                      <a:cubicBezTo>
                        <a:pt x="282219" y="267065"/>
                        <a:pt x="222959" y="348901"/>
                        <a:pt x="279400" y="292460"/>
                      </a:cubicBezTo>
                      <a:cubicBezTo>
                        <a:pt x="286595" y="285265"/>
                        <a:pt x="289139" y="274255"/>
                        <a:pt x="296334" y="267060"/>
                      </a:cubicBezTo>
                      <a:cubicBezTo>
                        <a:pt x="303529" y="259865"/>
                        <a:pt x="313454" y="256041"/>
                        <a:pt x="321734" y="250127"/>
                      </a:cubicBezTo>
                      <a:cubicBezTo>
                        <a:pt x="333217" y="241925"/>
                        <a:pt x="344311" y="233194"/>
                        <a:pt x="355600" y="224727"/>
                      </a:cubicBezTo>
                      <a:cubicBezTo>
                        <a:pt x="369481" y="196965"/>
                        <a:pt x="373524" y="192873"/>
                        <a:pt x="381000" y="165460"/>
                      </a:cubicBezTo>
                      <a:cubicBezTo>
                        <a:pt x="387123" y="143007"/>
                        <a:pt x="397934" y="97727"/>
                        <a:pt x="397934" y="97727"/>
                      </a:cubicBezTo>
                      <a:cubicBezTo>
                        <a:pt x="395112" y="66683"/>
                        <a:pt x="418026" y="17089"/>
                        <a:pt x="389467" y="4594"/>
                      </a:cubicBezTo>
                      <a:cubicBezTo>
                        <a:pt x="340606" y="-16783"/>
                        <a:pt x="178181" y="38753"/>
                        <a:pt x="287867" y="123127"/>
                      </a:cubicBezTo>
                      <a:cubicBezTo>
                        <a:pt x="310237" y="140334"/>
                        <a:pt x="344312" y="123127"/>
                        <a:pt x="372534" y="123127"/>
                      </a:cubicBezTo>
                    </a:path>
                  </a:pathLst>
                </a:custGeom>
                <a:noFill/>
                <a:ln w="7620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0C127D2-DC67-D1D4-A9E4-F5F5DCFB7B90}"/>
                  </a:ext>
                </a:extLst>
              </p:cNvPr>
              <p:cNvGrpSpPr/>
              <p:nvPr/>
            </p:nvGrpSpPr>
            <p:grpSpPr>
              <a:xfrm rot="282828" flipH="1">
                <a:off x="6430390" y="5730793"/>
                <a:ext cx="2268477" cy="693268"/>
                <a:chOff x="8991600" y="490597"/>
                <a:chExt cx="2345607" cy="693268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15826E9-C055-E3CF-69F6-19F3115D0B54}"/>
                    </a:ext>
                  </a:extLst>
                </p:cNvPr>
                <p:cNvSpPr/>
                <p:nvPr/>
              </p:nvSpPr>
              <p:spPr>
                <a:xfrm>
                  <a:off x="8991600" y="667235"/>
                  <a:ext cx="2133600" cy="341927"/>
                </a:xfrm>
                <a:custGeom>
                  <a:avLst/>
                  <a:gdLst>
                    <a:gd name="connsiteX0" fmla="*/ 0 w 2133600"/>
                    <a:gd name="connsiteY0" fmla="*/ 169333 h 341927"/>
                    <a:gd name="connsiteX1" fmla="*/ 42334 w 2133600"/>
                    <a:gd name="connsiteY1" fmla="*/ 152400 h 341927"/>
                    <a:gd name="connsiteX2" fmla="*/ 118534 w 2133600"/>
                    <a:gd name="connsiteY2" fmla="*/ 110067 h 341927"/>
                    <a:gd name="connsiteX3" fmla="*/ 160867 w 2133600"/>
                    <a:gd name="connsiteY3" fmla="*/ 93133 h 341927"/>
                    <a:gd name="connsiteX4" fmla="*/ 211667 w 2133600"/>
                    <a:gd name="connsiteY4" fmla="*/ 76200 h 341927"/>
                    <a:gd name="connsiteX5" fmla="*/ 270934 w 2133600"/>
                    <a:gd name="connsiteY5" fmla="*/ 50800 h 341927"/>
                    <a:gd name="connsiteX6" fmla="*/ 313267 w 2133600"/>
                    <a:gd name="connsiteY6" fmla="*/ 42333 h 341927"/>
                    <a:gd name="connsiteX7" fmla="*/ 364067 w 2133600"/>
                    <a:gd name="connsiteY7" fmla="*/ 25400 h 341927"/>
                    <a:gd name="connsiteX8" fmla="*/ 414867 w 2133600"/>
                    <a:gd name="connsiteY8" fmla="*/ 16933 h 341927"/>
                    <a:gd name="connsiteX9" fmla="*/ 482600 w 2133600"/>
                    <a:gd name="connsiteY9" fmla="*/ 0 h 341927"/>
                    <a:gd name="connsiteX10" fmla="*/ 618067 w 2133600"/>
                    <a:gd name="connsiteY10" fmla="*/ 16933 h 341927"/>
                    <a:gd name="connsiteX11" fmla="*/ 651934 w 2133600"/>
                    <a:gd name="connsiteY11" fmla="*/ 33867 h 341927"/>
                    <a:gd name="connsiteX12" fmla="*/ 719667 w 2133600"/>
                    <a:gd name="connsiteY12" fmla="*/ 67733 h 341927"/>
                    <a:gd name="connsiteX13" fmla="*/ 778934 w 2133600"/>
                    <a:gd name="connsiteY13" fmla="*/ 110067 h 341927"/>
                    <a:gd name="connsiteX14" fmla="*/ 804334 w 2133600"/>
                    <a:gd name="connsiteY14" fmla="*/ 135467 h 341927"/>
                    <a:gd name="connsiteX15" fmla="*/ 838200 w 2133600"/>
                    <a:gd name="connsiteY15" fmla="*/ 160867 h 341927"/>
                    <a:gd name="connsiteX16" fmla="*/ 880534 w 2133600"/>
                    <a:gd name="connsiteY16" fmla="*/ 211667 h 341927"/>
                    <a:gd name="connsiteX17" fmla="*/ 922867 w 2133600"/>
                    <a:gd name="connsiteY17" fmla="*/ 237067 h 341927"/>
                    <a:gd name="connsiteX18" fmla="*/ 982134 w 2133600"/>
                    <a:gd name="connsiteY18" fmla="*/ 279400 h 341927"/>
                    <a:gd name="connsiteX19" fmla="*/ 1016000 w 2133600"/>
                    <a:gd name="connsiteY19" fmla="*/ 287867 h 341927"/>
                    <a:gd name="connsiteX20" fmla="*/ 1083734 w 2133600"/>
                    <a:gd name="connsiteY20" fmla="*/ 304800 h 341927"/>
                    <a:gd name="connsiteX21" fmla="*/ 1159934 w 2133600"/>
                    <a:gd name="connsiteY21" fmla="*/ 313267 h 341927"/>
                    <a:gd name="connsiteX22" fmla="*/ 1303867 w 2133600"/>
                    <a:gd name="connsiteY22" fmla="*/ 338667 h 341927"/>
                    <a:gd name="connsiteX23" fmla="*/ 1828800 w 2133600"/>
                    <a:gd name="connsiteY23" fmla="*/ 321733 h 341927"/>
                    <a:gd name="connsiteX24" fmla="*/ 2023534 w 2133600"/>
                    <a:gd name="connsiteY24" fmla="*/ 270933 h 341927"/>
                    <a:gd name="connsiteX25" fmla="*/ 2091267 w 2133600"/>
                    <a:gd name="connsiteY25" fmla="*/ 245533 h 341927"/>
                    <a:gd name="connsiteX26" fmla="*/ 2133600 w 2133600"/>
                    <a:gd name="connsiteY26" fmla="*/ 228600 h 341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133600" h="341927">
                      <a:moveTo>
                        <a:pt x="0" y="169333"/>
                      </a:moveTo>
                      <a:cubicBezTo>
                        <a:pt x="14111" y="163689"/>
                        <a:pt x="28740" y="159197"/>
                        <a:pt x="42334" y="152400"/>
                      </a:cubicBezTo>
                      <a:cubicBezTo>
                        <a:pt x="127860" y="109637"/>
                        <a:pt x="45121" y="142695"/>
                        <a:pt x="118534" y="110067"/>
                      </a:cubicBezTo>
                      <a:cubicBezTo>
                        <a:pt x="132422" y="103894"/>
                        <a:pt x="146584" y="98327"/>
                        <a:pt x="160867" y="93133"/>
                      </a:cubicBezTo>
                      <a:cubicBezTo>
                        <a:pt x="177642" y="87033"/>
                        <a:pt x="195702" y="84182"/>
                        <a:pt x="211667" y="76200"/>
                      </a:cubicBezTo>
                      <a:cubicBezTo>
                        <a:pt x="235896" y="64086"/>
                        <a:pt x="246020" y="57029"/>
                        <a:pt x="270934" y="50800"/>
                      </a:cubicBezTo>
                      <a:cubicBezTo>
                        <a:pt x="284895" y="47310"/>
                        <a:pt x="299384" y="46119"/>
                        <a:pt x="313267" y="42333"/>
                      </a:cubicBezTo>
                      <a:cubicBezTo>
                        <a:pt x="330487" y="37637"/>
                        <a:pt x="346751" y="29729"/>
                        <a:pt x="364067" y="25400"/>
                      </a:cubicBezTo>
                      <a:cubicBezTo>
                        <a:pt x="380721" y="21236"/>
                        <a:pt x="398081" y="20530"/>
                        <a:pt x="414867" y="16933"/>
                      </a:cubicBezTo>
                      <a:cubicBezTo>
                        <a:pt x="437623" y="12057"/>
                        <a:pt x="482600" y="0"/>
                        <a:pt x="482600" y="0"/>
                      </a:cubicBezTo>
                      <a:cubicBezTo>
                        <a:pt x="527756" y="5644"/>
                        <a:pt x="573444" y="8008"/>
                        <a:pt x="618067" y="16933"/>
                      </a:cubicBezTo>
                      <a:cubicBezTo>
                        <a:pt x="630443" y="19408"/>
                        <a:pt x="640901" y="27737"/>
                        <a:pt x="651934" y="33867"/>
                      </a:cubicBezTo>
                      <a:cubicBezTo>
                        <a:pt x="711914" y="67190"/>
                        <a:pt x="673235" y="52257"/>
                        <a:pt x="719667" y="67733"/>
                      </a:cubicBezTo>
                      <a:cubicBezTo>
                        <a:pt x="739765" y="81133"/>
                        <a:pt x="760560" y="94318"/>
                        <a:pt x="778934" y="110067"/>
                      </a:cubicBezTo>
                      <a:cubicBezTo>
                        <a:pt x="788025" y="117859"/>
                        <a:pt x="795243" y="127675"/>
                        <a:pt x="804334" y="135467"/>
                      </a:cubicBezTo>
                      <a:cubicBezTo>
                        <a:pt x="815048" y="144650"/>
                        <a:pt x="828222" y="150889"/>
                        <a:pt x="838200" y="160867"/>
                      </a:cubicBezTo>
                      <a:cubicBezTo>
                        <a:pt x="881222" y="203889"/>
                        <a:pt x="825057" y="170059"/>
                        <a:pt x="880534" y="211667"/>
                      </a:cubicBezTo>
                      <a:cubicBezTo>
                        <a:pt x="893699" y="221541"/>
                        <a:pt x="909175" y="227939"/>
                        <a:pt x="922867" y="237067"/>
                      </a:cubicBezTo>
                      <a:cubicBezTo>
                        <a:pt x="943067" y="250534"/>
                        <a:pt x="960821" y="267775"/>
                        <a:pt x="982134" y="279400"/>
                      </a:cubicBezTo>
                      <a:cubicBezTo>
                        <a:pt x="992349" y="284972"/>
                        <a:pt x="1004812" y="284670"/>
                        <a:pt x="1016000" y="287867"/>
                      </a:cubicBezTo>
                      <a:cubicBezTo>
                        <a:pt x="1055391" y="299121"/>
                        <a:pt x="1032103" y="297424"/>
                        <a:pt x="1083734" y="304800"/>
                      </a:cubicBezTo>
                      <a:cubicBezTo>
                        <a:pt x="1109033" y="308414"/>
                        <a:pt x="1134725" y="309066"/>
                        <a:pt x="1159934" y="313267"/>
                      </a:cubicBezTo>
                      <a:cubicBezTo>
                        <a:pt x="1389568" y="351539"/>
                        <a:pt x="1095565" y="312628"/>
                        <a:pt x="1303867" y="338667"/>
                      </a:cubicBezTo>
                      <a:cubicBezTo>
                        <a:pt x="1446882" y="336113"/>
                        <a:pt x="1659906" y="355512"/>
                        <a:pt x="1828800" y="321733"/>
                      </a:cubicBezTo>
                      <a:cubicBezTo>
                        <a:pt x="1937836" y="299926"/>
                        <a:pt x="1932639" y="303014"/>
                        <a:pt x="2023534" y="270933"/>
                      </a:cubicBezTo>
                      <a:cubicBezTo>
                        <a:pt x="2046272" y="262908"/>
                        <a:pt x="2069009" y="254807"/>
                        <a:pt x="2091267" y="245533"/>
                      </a:cubicBezTo>
                      <a:cubicBezTo>
                        <a:pt x="2134935" y="227338"/>
                        <a:pt x="2110885" y="228600"/>
                        <a:pt x="2133600" y="228600"/>
                      </a:cubicBezTo>
                    </a:path>
                  </a:pathLst>
                </a:custGeom>
                <a:noFill/>
                <a:ln w="5715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B48BAC0-9762-5625-C542-1C792283E305}"/>
                    </a:ext>
                  </a:extLst>
                </p:cNvPr>
                <p:cNvSpPr/>
                <p:nvPr/>
              </p:nvSpPr>
              <p:spPr>
                <a:xfrm rot="3842053">
                  <a:off x="9415720" y="299458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21B9B56-C89E-2422-55DD-92ECFCE202AD}"/>
                    </a:ext>
                  </a:extLst>
                </p:cNvPr>
                <p:cNvSpPr/>
                <p:nvPr/>
              </p:nvSpPr>
              <p:spPr>
                <a:xfrm rot="8240801">
                  <a:off x="9734350" y="594509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C8574AF-7527-2300-8E50-A931EBFD71B2}"/>
                    </a:ext>
                  </a:extLst>
                </p:cNvPr>
                <p:cNvSpPr/>
                <p:nvPr/>
              </p:nvSpPr>
              <p:spPr>
                <a:xfrm rot="6261381">
                  <a:off x="10007218" y="543521"/>
                  <a:ext cx="102366" cy="589356"/>
                </a:xfrm>
                <a:prstGeom prst="ellipse">
                  <a:avLst/>
                </a:prstGeom>
                <a:noFill/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727D77E-1757-BF9E-E33E-407B0663104B}"/>
                    </a:ext>
                  </a:extLst>
                </p:cNvPr>
                <p:cNvSpPr/>
                <p:nvPr/>
              </p:nvSpPr>
              <p:spPr>
                <a:xfrm>
                  <a:off x="10933233" y="490597"/>
                  <a:ext cx="403974" cy="470253"/>
                </a:xfrm>
                <a:custGeom>
                  <a:avLst/>
                  <a:gdLst>
                    <a:gd name="connsiteX0" fmla="*/ 0 w 403974"/>
                    <a:gd name="connsiteY0" fmla="*/ 470260 h 470260"/>
                    <a:gd name="connsiteX1" fmla="*/ 42334 w 403974"/>
                    <a:gd name="connsiteY1" fmla="*/ 461794 h 470260"/>
                    <a:gd name="connsiteX2" fmla="*/ 93134 w 403974"/>
                    <a:gd name="connsiteY2" fmla="*/ 419460 h 470260"/>
                    <a:gd name="connsiteX3" fmla="*/ 143934 w 403974"/>
                    <a:gd name="connsiteY3" fmla="*/ 402527 h 470260"/>
                    <a:gd name="connsiteX4" fmla="*/ 169334 w 403974"/>
                    <a:gd name="connsiteY4" fmla="*/ 377127 h 470260"/>
                    <a:gd name="connsiteX5" fmla="*/ 203200 w 403974"/>
                    <a:gd name="connsiteY5" fmla="*/ 360194 h 470260"/>
                    <a:gd name="connsiteX6" fmla="*/ 237067 w 403974"/>
                    <a:gd name="connsiteY6" fmla="*/ 334794 h 470260"/>
                    <a:gd name="connsiteX7" fmla="*/ 279400 w 403974"/>
                    <a:gd name="connsiteY7" fmla="*/ 292460 h 470260"/>
                    <a:gd name="connsiteX8" fmla="*/ 296334 w 403974"/>
                    <a:gd name="connsiteY8" fmla="*/ 267060 h 470260"/>
                    <a:gd name="connsiteX9" fmla="*/ 321734 w 403974"/>
                    <a:gd name="connsiteY9" fmla="*/ 250127 h 470260"/>
                    <a:gd name="connsiteX10" fmla="*/ 355600 w 403974"/>
                    <a:gd name="connsiteY10" fmla="*/ 224727 h 470260"/>
                    <a:gd name="connsiteX11" fmla="*/ 381000 w 403974"/>
                    <a:gd name="connsiteY11" fmla="*/ 165460 h 470260"/>
                    <a:gd name="connsiteX12" fmla="*/ 397934 w 403974"/>
                    <a:gd name="connsiteY12" fmla="*/ 97727 h 470260"/>
                    <a:gd name="connsiteX13" fmla="*/ 389467 w 403974"/>
                    <a:gd name="connsiteY13" fmla="*/ 4594 h 470260"/>
                    <a:gd name="connsiteX14" fmla="*/ 287867 w 403974"/>
                    <a:gd name="connsiteY14" fmla="*/ 123127 h 470260"/>
                    <a:gd name="connsiteX15" fmla="*/ 372534 w 403974"/>
                    <a:gd name="connsiteY15" fmla="*/ 123127 h 470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974" h="470260">
                      <a:moveTo>
                        <a:pt x="0" y="470260"/>
                      </a:moveTo>
                      <a:cubicBezTo>
                        <a:pt x="14111" y="467438"/>
                        <a:pt x="28860" y="466847"/>
                        <a:pt x="42334" y="461794"/>
                      </a:cubicBezTo>
                      <a:cubicBezTo>
                        <a:pt x="88755" y="444386"/>
                        <a:pt x="47527" y="444797"/>
                        <a:pt x="93134" y="419460"/>
                      </a:cubicBezTo>
                      <a:cubicBezTo>
                        <a:pt x="108737" y="410792"/>
                        <a:pt x="143934" y="402527"/>
                        <a:pt x="143934" y="402527"/>
                      </a:cubicBezTo>
                      <a:cubicBezTo>
                        <a:pt x="152401" y="394060"/>
                        <a:pt x="159591" y="384087"/>
                        <a:pt x="169334" y="377127"/>
                      </a:cubicBezTo>
                      <a:cubicBezTo>
                        <a:pt x="179604" y="369791"/>
                        <a:pt x="192497" y="366883"/>
                        <a:pt x="203200" y="360194"/>
                      </a:cubicBezTo>
                      <a:cubicBezTo>
                        <a:pt x="215166" y="352715"/>
                        <a:pt x="225778" y="343261"/>
                        <a:pt x="237067" y="334794"/>
                      </a:cubicBezTo>
                      <a:cubicBezTo>
                        <a:pt x="282219" y="267065"/>
                        <a:pt x="222959" y="348901"/>
                        <a:pt x="279400" y="292460"/>
                      </a:cubicBezTo>
                      <a:cubicBezTo>
                        <a:pt x="286595" y="285265"/>
                        <a:pt x="289139" y="274255"/>
                        <a:pt x="296334" y="267060"/>
                      </a:cubicBezTo>
                      <a:cubicBezTo>
                        <a:pt x="303529" y="259865"/>
                        <a:pt x="313454" y="256041"/>
                        <a:pt x="321734" y="250127"/>
                      </a:cubicBezTo>
                      <a:cubicBezTo>
                        <a:pt x="333217" y="241925"/>
                        <a:pt x="344311" y="233194"/>
                        <a:pt x="355600" y="224727"/>
                      </a:cubicBezTo>
                      <a:cubicBezTo>
                        <a:pt x="369481" y="196965"/>
                        <a:pt x="373524" y="192873"/>
                        <a:pt x="381000" y="165460"/>
                      </a:cubicBezTo>
                      <a:cubicBezTo>
                        <a:pt x="387123" y="143007"/>
                        <a:pt x="397934" y="97727"/>
                        <a:pt x="397934" y="97727"/>
                      </a:cubicBezTo>
                      <a:cubicBezTo>
                        <a:pt x="395112" y="66683"/>
                        <a:pt x="418026" y="17089"/>
                        <a:pt x="389467" y="4594"/>
                      </a:cubicBezTo>
                      <a:cubicBezTo>
                        <a:pt x="340606" y="-16783"/>
                        <a:pt x="178181" y="38753"/>
                        <a:pt x="287867" y="123127"/>
                      </a:cubicBezTo>
                      <a:cubicBezTo>
                        <a:pt x="310237" y="140334"/>
                        <a:pt x="344312" y="123127"/>
                        <a:pt x="372534" y="123127"/>
                      </a:cubicBezTo>
                    </a:path>
                  </a:pathLst>
                </a:custGeom>
                <a:noFill/>
                <a:ln w="76200"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6F17E8-AC9E-8369-588D-D061E3FC979F}"/>
                </a:ext>
              </a:extLst>
            </p:cNvPr>
            <p:cNvGrpSpPr/>
            <p:nvPr/>
          </p:nvGrpSpPr>
          <p:grpSpPr>
            <a:xfrm>
              <a:off x="11266701" y="3273611"/>
              <a:ext cx="1980781" cy="1424055"/>
              <a:chOff x="12151211" y="3222201"/>
              <a:chExt cx="3140542" cy="225784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4F507C3-9FC3-47FC-FE91-CAF5ACF59253}"/>
                  </a:ext>
                </a:extLst>
              </p:cNvPr>
              <p:cNvGrpSpPr/>
              <p:nvPr/>
            </p:nvGrpSpPr>
            <p:grpSpPr>
              <a:xfrm rot="1356938">
                <a:off x="12151211" y="3222201"/>
                <a:ext cx="1262325" cy="1745705"/>
                <a:chOff x="12329148" y="2324100"/>
                <a:chExt cx="1262325" cy="1745705"/>
              </a:xfrm>
            </p:grpSpPr>
            <p:sp>
              <p:nvSpPr>
                <p:cNvPr id="19" name="Rectangle: Rounded Corners 16">
                  <a:extLst>
                    <a:ext uri="{FF2B5EF4-FFF2-40B4-BE49-F238E27FC236}">
                      <a16:creationId xmlns:a16="http://schemas.microsoft.com/office/drawing/2014/main" id="{C9C30074-4F68-57C6-635B-278646C18918}"/>
                    </a:ext>
                  </a:extLst>
                </p:cNvPr>
                <p:cNvSpPr/>
                <p:nvPr/>
              </p:nvSpPr>
              <p:spPr>
                <a:xfrm>
                  <a:off x="12329148" y="2324100"/>
                  <a:ext cx="1262325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24786 w 1262325"/>
                    <a:gd name="connsiteY0" fmla="*/ 297721 h 1099180"/>
                    <a:gd name="connsiteX1" fmla="*/ 241227 w 1262325"/>
                    <a:gd name="connsiteY1" fmla="*/ 0 h 1099180"/>
                    <a:gd name="connsiteX2" fmla="*/ 1141844 w 1262325"/>
                    <a:gd name="connsiteY2" fmla="*/ 7620 h 1099180"/>
                    <a:gd name="connsiteX3" fmla="*/ 1247151 w 1262325"/>
                    <a:gd name="connsiteY3" fmla="*/ 287867 h 1099180"/>
                    <a:gd name="connsiteX4" fmla="*/ 1056025 w 1262325"/>
                    <a:gd name="connsiteY4" fmla="*/ 546641 h 1099180"/>
                    <a:gd name="connsiteX5" fmla="*/ 984905 w 1262325"/>
                    <a:gd name="connsiteY5" fmla="*/ 826859 h 1099180"/>
                    <a:gd name="connsiteX6" fmla="*/ 725284 w 1262325"/>
                    <a:gd name="connsiteY6" fmla="*/ 1099180 h 1099180"/>
                    <a:gd name="connsiteX7" fmla="*/ 546027 w 1262325"/>
                    <a:gd name="connsiteY7" fmla="*/ 1048380 h 1099180"/>
                    <a:gd name="connsiteX8" fmla="*/ 299106 w 1262325"/>
                    <a:gd name="connsiteY8" fmla="*/ 687159 h 1099180"/>
                    <a:gd name="connsiteX9" fmla="*/ 24786 w 1262325"/>
                    <a:gd name="connsiteY9" fmla="*/ 2977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325" h="1099180">
                      <a:moveTo>
                        <a:pt x="24786" y="297721"/>
                      </a:moveTo>
                      <a:cubicBezTo>
                        <a:pt x="-51414" y="112252"/>
                        <a:pt x="55758" y="0"/>
                        <a:pt x="241227" y="0"/>
                      </a:cubicBezTo>
                      <a:lnTo>
                        <a:pt x="1141844" y="7620"/>
                      </a:lnTo>
                      <a:cubicBezTo>
                        <a:pt x="1301737" y="38665"/>
                        <a:pt x="1261454" y="198030"/>
                        <a:pt x="1247151" y="287867"/>
                      </a:cubicBezTo>
                      <a:cubicBezTo>
                        <a:pt x="1232848" y="377704"/>
                        <a:pt x="1091972" y="439876"/>
                        <a:pt x="1056025" y="546641"/>
                      </a:cubicBezTo>
                      <a:cubicBezTo>
                        <a:pt x="1056025" y="689154"/>
                        <a:pt x="984905" y="684346"/>
                        <a:pt x="984905" y="826859"/>
                      </a:cubicBezTo>
                      <a:cubicBezTo>
                        <a:pt x="984905" y="1012328"/>
                        <a:pt x="910753" y="1099180"/>
                        <a:pt x="725284" y="1099180"/>
                      </a:cubicBezTo>
                      <a:lnTo>
                        <a:pt x="546027" y="1048380"/>
                      </a:lnTo>
                      <a:cubicBezTo>
                        <a:pt x="360558" y="1048380"/>
                        <a:pt x="299106" y="872628"/>
                        <a:pt x="299106" y="687159"/>
                      </a:cubicBezTo>
                      <a:cubicBezTo>
                        <a:pt x="220366" y="561580"/>
                        <a:pt x="73893" y="448700"/>
                        <a:pt x="24786" y="2977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E2474B7-567D-1E43-D0EE-D0FF2EFCBB83}"/>
                    </a:ext>
                  </a:extLst>
                </p:cNvPr>
                <p:cNvSpPr/>
                <p:nvPr/>
              </p:nvSpPr>
              <p:spPr>
                <a:xfrm>
                  <a:off x="12361516" y="2520320"/>
                  <a:ext cx="1187338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7338" h="1099180">
                      <a:moveTo>
                        <a:pt x="30519" y="310421"/>
                      </a:moveTo>
                      <a:cubicBezTo>
                        <a:pt x="-45681" y="124952"/>
                        <a:pt x="23391" y="0"/>
                        <a:pt x="208860" y="0"/>
                      </a:cubicBezTo>
                      <a:lnTo>
                        <a:pt x="1109477" y="7620"/>
                      </a:lnTo>
                      <a:cubicBezTo>
                        <a:pt x="1325426" y="124460"/>
                        <a:pt x="1023658" y="361172"/>
                        <a:pt x="1023658" y="546641"/>
                      </a:cubicBezTo>
                      <a:cubicBezTo>
                        <a:pt x="1023658" y="689154"/>
                        <a:pt x="952538" y="684346"/>
                        <a:pt x="952538" y="826859"/>
                      </a:cubicBezTo>
                      <a:cubicBezTo>
                        <a:pt x="952538" y="1012328"/>
                        <a:pt x="878386" y="1099180"/>
                        <a:pt x="692917" y="1099180"/>
                      </a:cubicBezTo>
                      <a:lnTo>
                        <a:pt x="513660" y="1048380"/>
                      </a:lnTo>
                      <a:cubicBezTo>
                        <a:pt x="328191" y="1048380"/>
                        <a:pt x="266739" y="872628"/>
                        <a:pt x="266739" y="687159"/>
                      </a:cubicBezTo>
                      <a:lnTo>
                        <a:pt x="30519" y="310421"/>
                      </a:lnTo>
                      <a:close/>
                    </a:path>
                  </a:pathLst>
                </a:custGeom>
                <a:solidFill>
                  <a:srgbClr val="E2AC00"/>
                </a:soli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929BBB74-37D1-2393-285E-7C25245FDEC8}"/>
                    </a:ext>
                  </a:extLst>
                </p:cNvPr>
                <p:cNvSpPr/>
                <p:nvPr/>
              </p:nvSpPr>
              <p:spPr>
                <a:xfrm>
                  <a:off x="12490331" y="2781300"/>
                  <a:ext cx="886444" cy="1288505"/>
                </a:xfrm>
                <a:prstGeom prst="roundRect">
                  <a:avLst>
                    <a:gd name="adj" fmla="val 20154"/>
                  </a:avLst>
                </a:prstGeom>
                <a:gradFill>
                  <a:gsLst>
                    <a:gs pos="0">
                      <a:srgbClr val="E2AC00"/>
                    </a:gs>
                    <a:gs pos="74000">
                      <a:srgbClr val="FFD757"/>
                    </a:gs>
                    <a:gs pos="83000">
                      <a:srgbClr val="FFE38B"/>
                    </a:gs>
                    <a:gs pos="100000">
                      <a:srgbClr val="FFE38B"/>
                    </a:gs>
                  </a:gsLst>
                  <a:lin ang="5400000" scaled="1"/>
                </a:gra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FDAD5C-287F-61E3-6EEF-68FA40FC9BA6}"/>
                  </a:ext>
                </a:extLst>
              </p:cNvPr>
              <p:cNvGrpSpPr/>
              <p:nvPr/>
            </p:nvGrpSpPr>
            <p:grpSpPr>
              <a:xfrm rot="20560641">
                <a:off x="14029428" y="3734345"/>
                <a:ext cx="1262325" cy="1745705"/>
                <a:chOff x="12329148" y="2324100"/>
                <a:chExt cx="1262325" cy="1745705"/>
              </a:xfrm>
            </p:grpSpPr>
            <p:sp>
              <p:nvSpPr>
                <p:cNvPr id="22" name="Rectangle: Rounded Corners 16">
                  <a:extLst>
                    <a:ext uri="{FF2B5EF4-FFF2-40B4-BE49-F238E27FC236}">
                      <a16:creationId xmlns:a16="http://schemas.microsoft.com/office/drawing/2014/main" id="{2C547BDA-0B96-E6F0-CCC2-9493025D8FF5}"/>
                    </a:ext>
                  </a:extLst>
                </p:cNvPr>
                <p:cNvSpPr/>
                <p:nvPr/>
              </p:nvSpPr>
              <p:spPr>
                <a:xfrm>
                  <a:off x="12329148" y="2324100"/>
                  <a:ext cx="1262325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30519 w 1229958"/>
                    <a:gd name="connsiteY0" fmla="*/ 310421 h 1099180"/>
                    <a:gd name="connsiteX1" fmla="*/ 208860 w 1229958"/>
                    <a:gd name="connsiteY1" fmla="*/ 0 h 1099180"/>
                    <a:gd name="connsiteX2" fmla="*/ 1109477 w 1229958"/>
                    <a:gd name="connsiteY2" fmla="*/ 7620 h 1099180"/>
                    <a:gd name="connsiteX3" fmla="*/ 1214784 w 1229958"/>
                    <a:gd name="connsiteY3" fmla="*/ 287867 h 1099180"/>
                    <a:gd name="connsiteX4" fmla="*/ 1023658 w 1229958"/>
                    <a:gd name="connsiteY4" fmla="*/ 546641 h 1099180"/>
                    <a:gd name="connsiteX5" fmla="*/ 952538 w 1229958"/>
                    <a:gd name="connsiteY5" fmla="*/ 826859 h 1099180"/>
                    <a:gd name="connsiteX6" fmla="*/ 692917 w 1229958"/>
                    <a:gd name="connsiteY6" fmla="*/ 1099180 h 1099180"/>
                    <a:gd name="connsiteX7" fmla="*/ 513660 w 1229958"/>
                    <a:gd name="connsiteY7" fmla="*/ 1048380 h 1099180"/>
                    <a:gd name="connsiteX8" fmla="*/ 266739 w 1229958"/>
                    <a:gd name="connsiteY8" fmla="*/ 687159 h 1099180"/>
                    <a:gd name="connsiteX9" fmla="*/ 30519 w 1229958"/>
                    <a:gd name="connsiteY9" fmla="*/ 310421 h 1099180"/>
                    <a:gd name="connsiteX0" fmla="*/ 24786 w 1262325"/>
                    <a:gd name="connsiteY0" fmla="*/ 297721 h 1099180"/>
                    <a:gd name="connsiteX1" fmla="*/ 241227 w 1262325"/>
                    <a:gd name="connsiteY1" fmla="*/ 0 h 1099180"/>
                    <a:gd name="connsiteX2" fmla="*/ 1141844 w 1262325"/>
                    <a:gd name="connsiteY2" fmla="*/ 7620 h 1099180"/>
                    <a:gd name="connsiteX3" fmla="*/ 1247151 w 1262325"/>
                    <a:gd name="connsiteY3" fmla="*/ 287867 h 1099180"/>
                    <a:gd name="connsiteX4" fmla="*/ 1056025 w 1262325"/>
                    <a:gd name="connsiteY4" fmla="*/ 546641 h 1099180"/>
                    <a:gd name="connsiteX5" fmla="*/ 984905 w 1262325"/>
                    <a:gd name="connsiteY5" fmla="*/ 826859 h 1099180"/>
                    <a:gd name="connsiteX6" fmla="*/ 725284 w 1262325"/>
                    <a:gd name="connsiteY6" fmla="*/ 1099180 h 1099180"/>
                    <a:gd name="connsiteX7" fmla="*/ 546027 w 1262325"/>
                    <a:gd name="connsiteY7" fmla="*/ 1048380 h 1099180"/>
                    <a:gd name="connsiteX8" fmla="*/ 299106 w 1262325"/>
                    <a:gd name="connsiteY8" fmla="*/ 687159 h 1099180"/>
                    <a:gd name="connsiteX9" fmla="*/ 24786 w 1262325"/>
                    <a:gd name="connsiteY9" fmla="*/ 2977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62325" h="1099180">
                      <a:moveTo>
                        <a:pt x="24786" y="297721"/>
                      </a:moveTo>
                      <a:cubicBezTo>
                        <a:pt x="-51414" y="112252"/>
                        <a:pt x="55758" y="0"/>
                        <a:pt x="241227" y="0"/>
                      </a:cubicBezTo>
                      <a:lnTo>
                        <a:pt x="1141844" y="7620"/>
                      </a:lnTo>
                      <a:cubicBezTo>
                        <a:pt x="1301737" y="38665"/>
                        <a:pt x="1261454" y="198030"/>
                        <a:pt x="1247151" y="287867"/>
                      </a:cubicBezTo>
                      <a:cubicBezTo>
                        <a:pt x="1232848" y="377704"/>
                        <a:pt x="1091972" y="439876"/>
                        <a:pt x="1056025" y="546641"/>
                      </a:cubicBezTo>
                      <a:cubicBezTo>
                        <a:pt x="1056025" y="689154"/>
                        <a:pt x="984905" y="684346"/>
                        <a:pt x="984905" y="826859"/>
                      </a:cubicBezTo>
                      <a:cubicBezTo>
                        <a:pt x="984905" y="1012328"/>
                        <a:pt x="910753" y="1099180"/>
                        <a:pt x="725284" y="1099180"/>
                      </a:cubicBezTo>
                      <a:lnTo>
                        <a:pt x="546027" y="1048380"/>
                      </a:lnTo>
                      <a:cubicBezTo>
                        <a:pt x="360558" y="1048380"/>
                        <a:pt x="299106" y="872628"/>
                        <a:pt x="299106" y="687159"/>
                      </a:cubicBezTo>
                      <a:cubicBezTo>
                        <a:pt x="220366" y="561580"/>
                        <a:pt x="73893" y="448700"/>
                        <a:pt x="24786" y="2977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Rounded Corners 16">
                  <a:extLst>
                    <a:ext uri="{FF2B5EF4-FFF2-40B4-BE49-F238E27FC236}">
                      <a16:creationId xmlns:a16="http://schemas.microsoft.com/office/drawing/2014/main" id="{B1E36D22-9A12-A1E2-BE1A-679DF1EA42D8}"/>
                    </a:ext>
                  </a:extLst>
                </p:cNvPr>
                <p:cNvSpPr/>
                <p:nvPr/>
              </p:nvSpPr>
              <p:spPr>
                <a:xfrm>
                  <a:off x="12361516" y="2520320"/>
                  <a:ext cx="1187338" cy="1099180"/>
                </a:xfrm>
                <a:custGeom>
                  <a:avLst/>
                  <a:gdLst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485899 w 1485899"/>
                    <a:gd name="connsiteY4" fmla="*/ 7633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85899"/>
                    <a:gd name="connsiteY0" fmla="*/ 335821 h 1099180"/>
                    <a:gd name="connsiteX1" fmla="*/ 335821 w 1485899"/>
                    <a:gd name="connsiteY1" fmla="*/ 0 h 1099180"/>
                    <a:gd name="connsiteX2" fmla="*/ 1150078 w 1485899"/>
                    <a:gd name="connsiteY2" fmla="*/ 0 h 1099180"/>
                    <a:gd name="connsiteX3" fmla="*/ 1485899 w 1485899"/>
                    <a:gd name="connsiteY3" fmla="*/ 335821 h 1099180"/>
                    <a:gd name="connsiteX4" fmla="*/ 1206499 w 1485899"/>
                    <a:gd name="connsiteY4" fmla="*/ 776059 h 1099180"/>
                    <a:gd name="connsiteX5" fmla="*/ 1150078 w 1485899"/>
                    <a:gd name="connsiteY5" fmla="*/ 1099180 h 1099180"/>
                    <a:gd name="connsiteX6" fmla="*/ 335821 w 1485899"/>
                    <a:gd name="connsiteY6" fmla="*/ 1099180 h 1099180"/>
                    <a:gd name="connsiteX7" fmla="*/ 0 w 1485899"/>
                    <a:gd name="connsiteY7" fmla="*/ 763359 h 1099180"/>
                    <a:gd name="connsiteX8" fmla="*/ 0 w 14858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760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11500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953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2342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06499 w 1422399"/>
                    <a:gd name="connsiteY4" fmla="*/ 7633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0 w 1422399"/>
                    <a:gd name="connsiteY7" fmla="*/ 7633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335821 w 1422399"/>
                    <a:gd name="connsiteY6" fmla="*/ 10991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79400 w 1422399"/>
                    <a:gd name="connsiteY7" fmla="*/ 598259 h 1099180"/>
                    <a:gd name="connsiteX8" fmla="*/ 0 w 1422399"/>
                    <a:gd name="connsiteY8" fmla="*/ 335821 h 1099180"/>
                    <a:gd name="connsiteX0" fmla="*/ 0 w 1422399"/>
                    <a:gd name="connsiteY0" fmla="*/ 335821 h 1099180"/>
                    <a:gd name="connsiteX1" fmla="*/ 335821 w 1422399"/>
                    <a:gd name="connsiteY1" fmla="*/ 0 h 1099180"/>
                    <a:gd name="connsiteX2" fmla="*/ 1150078 w 1422399"/>
                    <a:gd name="connsiteY2" fmla="*/ 0 h 1099180"/>
                    <a:gd name="connsiteX3" fmla="*/ 1422399 w 1422399"/>
                    <a:gd name="connsiteY3" fmla="*/ 424721 h 1099180"/>
                    <a:gd name="connsiteX4" fmla="*/ 1282699 w 1422399"/>
                    <a:gd name="connsiteY4" fmla="*/ 801459 h 1099180"/>
                    <a:gd name="connsiteX5" fmla="*/ 819878 w 1422399"/>
                    <a:gd name="connsiteY5" fmla="*/ 1099180 h 1099180"/>
                    <a:gd name="connsiteX6" fmla="*/ 640621 w 1422399"/>
                    <a:gd name="connsiteY6" fmla="*/ 1048380 h 1099180"/>
                    <a:gd name="connsiteX7" fmla="*/ 203200 w 1422399"/>
                    <a:gd name="connsiteY7" fmla="*/ 699859 h 1099180"/>
                    <a:gd name="connsiteX8" fmla="*/ 0 w 1422399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282699 w 1299063"/>
                    <a:gd name="connsiteY4" fmla="*/ 8014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0 w 1299063"/>
                    <a:gd name="connsiteY0" fmla="*/ 335821 h 1099180"/>
                    <a:gd name="connsiteX1" fmla="*/ 335821 w 1299063"/>
                    <a:gd name="connsiteY1" fmla="*/ 0 h 1099180"/>
                    <a:gd name="connsiteX2" fmla="*/ 1150078 w 1299063"/>
                    <a:gd name="connsiteY2" fmla="*/ 0 h 1099180"/>
                    <a:gd name="connsiteX3" fmla="*/ 1295399 w 1299063"/>
                    <a:gd name="connsiteY3" fmla="*/ 437421 h 1099180"/>
                    <a:gd name="connsiteX4" fmla="*/ 1079499 w 1299063"/>
                    <a:gd name="connsiteY4" fmla="*/ 826859 h 1099180"/>
                    <a:gd name="connsiteX5" fmla="*/ 819878 w 1299063"/>
                    <a:gd name="connsiteY5" fmla="*/ 1099180 h 1099180"/>
                    <a:gd name="connsiteX6" fmla="*/ 640621 w 1299063"/>
                    <a:gd name="connsiteY6" fmla="*/ 1048380 h 1099180"/>
                    <a:gd name="connsiteX7" fmla="*/ 203200 w 1299063"/>
                    <a:gd name="connsiteY7" fmla="*/ 699859 h 1099180"/>
                    <a:gd name="connsiteX8" fmla="*/ 0 w 1299063"/>
                    <a:gd name="connsiteY8" fmla="*/ 3358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50801 w 1146664"/>
                    <a:gd name="connsiteY7" fmla="*/ 699859 h 1099180"/>
                    <a:gd name="connsiteX8" fmla="*/ 1 w 1146664"/>
                    <a:gd name="connsiteY8" fmla="*/ 310421 h 1099180"/>
                    <a:gd name="connsiteX0" fmla="*/ 1 w 1146664"/>
                    <a:gd name="connsiteY0" fmla="*/ 310421 h 1099180"/>
                    <a:gd name="connsiteX1" fmla="*/ 183422 w 1146664"/>
                    <a:gd name="connsiteY1" fmla="*/ 0 h 1099180"/>
                    <a:gd name="connsiteX2" fmla="*/ 997679 w 1146664"/>
                    <a:gd name="connsiteY2" fmla="*/ 0 h 1099180"/>
                    <a:gd name="connsiteX3" fmla="*/ 1143000 w 1146664"/>
                    <a:gd name="connsiteY3" fmla="*/ 437421 h 1099180"/>
                    <a:gd name="connsiteX4" fmla="*/ 927100 w 1146664"/>
                    <a:gd name="connsiteY4" fmla="*/ 826859 h 1099180"/>
                    <a:gd name="connsiteX5" fmla="*/ 667479 w 1146664"/>
                    <a:gd name="connsiteY5" fmla="*/ 1099180 h 1099180"/>
                    <a:gd name="connsiteX6" fmla="*/ 488222 w 1146664"/>
                    <a:gd name="connsiteY6" fmla="*/ 1048380 h 1099180"/>
                    <a:gd name="connsiteX7" fmla="*/ 241301 w 1146664"/>
                    <a:gd name="connsiteY7" fmla="*/ 687159 h 1099180"/>
                    <a:gd name="connsiteX8" fmla="*/ 1 w 1146664"/>
                    <a:gd name="connsiteY8" fmla="*/ 310421 h 1099180"/>
                    <a:gd name="connsiteX0" fmla="*/ 1 w 1093200"/>
                    <a:gd name="connsiteY0" fmla="*/ 310421 h 1099180"/>
                    <a:gd name="connsiteX1" fmla="*/ 183422 w 1093200"/>
                    <a:gd name="connsiteY1" fmla="*/ 0 h 1099180"/>
                    <a:gd name="connsiteX2" fmla="*/ 997679 w 1093200"/>
                    <a:gd name="connsiteY2" fmla="*/ 0 h 1099180"/>
                    <a:gd name="connsiteX3" fmla="*/ 1041400 w 1093200"/>
                    <a:gd name="connsiteY3" fmla="*/ 437421 h 1099180"/>
                    <a:gd name="connsiteX4" fmla="*/ 927100 w 1093200"/>
                    <a:gd name="connsiteY4" fmla="*/ 826859 h 1099180"/>
                    <a:gd name="connsiteX5" fmla="*/ 667479 w 1093200"/>
                    <a:gd name="connsiteY5" fmla="*/ 1099180 h 1099180"/>
                    <a:gd name="connsiteX6" fmla="*/ 488222 w 1093200"/>
                    <a:gd name="connsiteY6" fmla="*/ 1048380 h 1099180"/>
                    <a:gd name="connsiteX7" fmla="*/ 241301 w 1093200"/>
                    <a:gd name="connsiteY7" fmla="*/ 687159 h 1099180"/>
                    <a:gd name="connsiteX8" fmla="*/ 1 w 1093200"/>
                    <a:gd name="connsiteY8" fmla="*/ 310421 h 1099180"/>
                    <a:gd name="connsiteX0" fmla="*/ 1 w 1189946"/>
                    <a:gd name="connsiteY0" fmla="*/ 310421 h 1099180"/>
                    <a:gd name="connsiteX1" fmla="*/ 183422 w 1189946"/>
                    <a:gd name="connsiteY1" fmla="*/ 0 h 1099180"/>
                    <a:gd name="connsiteX2" fmla="*/ 1124679 w 1189946"/>
                    <a:gd name="connsiteY2" fmla="*/ 0 h 1099180"/>
                    <a:gd name="connsiteX3" fmla="*/ 1041400 w 1189946"/>
                    <a:gd name="connsiteY3" fmla="*/ 437421 h 1099180"/>
                    <a:gd name="connsiteX4" fmla="*/ 927100 w 1189946"/>
                    <a:gd name="connsiteY4" fmla="*/ 826859 h 1099180"/>
                    <a:gd name="connsiteX5" fmla="*/ 667479 w 1189946"/>
                    <a:gd name="connsiteY5" fmla="*/ 1099180 h 1099180"/>
                    <a:gd name="connsiteX6" fmla="*/ 488222 w 1189946"/>
                    <a:gd name="connsiteY6" fmla="*/ 1048380 h 1099180"/>
                    <a:gd name="connsiteX7" fmla="*/ 241301 w 1189946"/>
                    <a:gd name="connsiteY7" fmla="*/ 687159 h 1099180"/>
                    <a:gd name="connsiteX8" fmla="*/ 1 w 1189946"/>
                    <a:gd name="connsiteY8" fmla="*/ 310421 h 1099180"/>
                    <a:gd name="connsiteX0" fmla="*/ 1 w 1178030"/>
                    <a:gd name="connsiteY0" fmla="*/ 310421 h 1099180"/>
                    <a:gd name="connsiteX1" fmla="*/ 183422 w 1178030"/>
                    <a:gd name="connsiteY1" fmla="*/ 0 h 1099180"/>
                    <a:gd name="connsiteX2" fmla="*/ 1124679 w 1178030"/>
                    <a:gd name="connsiteY2" fmla="*/ 0 h 1099180"/>
                    <a:gd name="connsiteX3" fmla="*/ 952500 w 1178030"/>
                    <a:gd name="connsiteY3" fmla="*/ 475521 h 1099180"/>
                    <a:gd name="connsiteX4" fmla="*/ 927100 w 1178030"/>
                    <a:gd name="connsiteY4" fmla="*/ 826859 h 1099180"/>
                    <a:gd name="connsiteX5" fmla="*/ 667479 w 1178030"/>
                    <a:gd name="connsiteY5" fmla="*/ 1099180 h 1099180"/>
                    <a:gd name="connsiteX6" fmla="*/ 488222 w 1178030"/>
                    <a:gd name="connsiteY6" fmla="*/ 1048380 h 1099180"/>
                    <a:gd name="connsiteX7" fmla="*/ 241301 w 1178030"/>
                    <a:gd name="connsiteY7" fmla="*/ 687159 h 1099180"/>
                    <a:gd name="connsiteX8" fmla="*/ 1 w 1178030"/>
                    <a:gd name="connsiteY8" fmla="*/ 310421 h 1099180"/>
                    <a:gd name="connsiteX0" fmla="*/ 1 w 1090492"/>
                    <a:gd name="connsiteY0" fmla="*/ 399321 h 1188080"/>
                    <a:gd name="connsiteX1" fmla="*/ 183422 w 1090492"/>
                    <a:gd name="connsiteY1" fmla="*/ 88900 h 1188080"/>
                    <a:gd name="connsiteX2" fmla="*/ 1023079 w 1090492"/>
                    <a:gd name="connsiteY2" fmla="*/ 0 h 1188080"/>
                    <a:gd name="connsiteX3" fmla="*/ 952500 w 1090492"/>
                    <a:gd name="connsiteY3" fmla="*/ 564421 h 1188080"/>
                    <a:gd name="connsiteX4" fmla="*/ 927100 w 1090492"/>
                    <a:gd name="connsiteY4" fmla="*/ 915759 h 1188080"/>
                    <a:gd name="connsiteX5" fmla="*/ 667479 w 1090492"/>
                    <a:gd name="connsiteY5" fmla="*/ 1188080 h 1188080"/>
                    <a:gd name="connsiteX6" fmla="*/ 488222 w 1090492"/>
                    <a:gd name="connsiteY6" fmla="*/ 1137280 h 1188080"/>
                    <a:gd name="connsiteX7" fmla="*/ 241301 w 1090492"/>
                    <a:gd name="connsiteY7" fmla="*/ 776059 h 1188080"/>
                    <a:gd name="connsiteX8" fmla="*/ 1 w 1090492"/>
                    <a:gd name="connsiteY8" fmla="*/ 399321 h 1188080"/>
                    <a:gd name="connsiteX0" fmla="*/ 1 w 1103647"/>
                    <a:gd name="connsiteY0" fmla="*/ 399321 h 1188080"/>
                    <a:gd name="connsiteX1" fmla="*/ 183422 w 1103647"/>
                    <a:gd name="connsiteY1" fmla="*/ 88900 h 1188080"/>
                    <a:gd name="connsiteX2" fmla="*/ 1023079 w 1103647"/>
                    <a:gd name="connsiteY2" fmla="*/ 0 h 1188080"/>
                    <a:gd name="connsiteX3" fmla="*/ 952500 w 1103647"/>
                    <a:gd name="connsiteY3" fmla="*/ 564421 h 1188080"/>
                    <a:gd name="connsiteX4" fmla="*/ 927100 w 1103647"/>
                    <a:gd name="connsiteY4" fmla="*/ 915759 h 1188080"/>
                    <a:gd name="connsiteX5" fmla="*/ 667479 w 1103647"/>
                    <a:gd name="connsiteY5" fmla="*/ 1188080 h 1188080"/>
                    <a:gd name="connsiteX6" fmla="*/ 488222 w 1103647"/>
                    <a:gd name="connsiteY6" fmla="*/ 1137280 h 1188080"/>
                    <a:gd name="connsiteX7" fmla="*/ 241301 w 1103647"/>
                    <a:gd name="connsiteY7" fmla="*/ 776059 h 1188080"/>
                    <a:gd name="connsiteX8" fmla="*/ 1 w 1103647"/>
                    <a:gd name="connsiteY8" fmla="*/ 399321 h 1188080"/>
                    <a:gd name="connsiteX0" fmla="*/ 1 w 1154761"/>
                    <a:gd name="connsiteY0" fmla="*/ 310421 h 1099180"/>
                    <a:gd name="connsiteX1" fmla="*/ 183422 w 1154761"/>
                    <a:gd name="connsiteY1" fmla="*/ 0 h 1099180"/>
                    <a:gd name="connsiteX2" fmla="*/ 1084039 w 1154761"/>
                    <a:gd name="connsiteY2" fmla="*/ 7620 h 1099180"/>
                    <a:gd name="connsiteX3" fmla="*/ 952500 w 1154761"/>
                    <a:gd name="connsiteY3" fmla="*/ 475521 h 1099180"/>
                    <a:gd name="connsiteX4" fmla="*/ 927100 w 1154761"/>
                    <a:gd name="connsiteY4" fmla="*/ 826859 h 1099180"/>
                    <a:gd name="connsiteX5" fmla="*/ 667479 w 1154761"/>
                    <a:gd name="connsiteY5" fmla="*/ 1099180 h 1099180"/>
                    <a:gd name="connsiteX6" fmla="*/ 488222 w 1154761"/>
                    <a:gd name="connsiteY6" fmla="*/ 1048380 h 1099180"/>
                    <a:gd name="connsiteX7" fmla="*/ 241301 w 1154761"/>
                    <a:gd name="connsiteY7" fmla="*/ 687159 h 1099180"/>
                    <a:gd name="connsiteX8" fmla="*/ 1 w 1154761"/>
                    <a:gd name="connsiteY8" fmla="*/ 310421 h 1099180"/>
                    <a:gd name="connsiteX0" fmla="*/ 1 w 1161900"/>
                    <a:gd name="connsiteY0" fmla="*/ 310421 h 1099180"/>
                    <a:gd name="connsiteX1" fmla="*/ 183422 w 1161900"/>
                    <a:gd name="connsiteY1" fmla="*/ 0 h 1099180"/>
                    <a:gd name="connsiteX2" fmla="*/ 1084039 w 1161900"/>
                    <a:gd name="connsiteY2" fmla="*/ 7620 h 1099180"/>
                    <a:gd name="connsiteX3" fmla="*/ 998220 w 1161900"/>
                    <a:gd name="connsiteY3" fmla="*/ 546641 h 1099180"/>
                    <a:gd name="connsiteX4" fmla="*/ 927100 w 1161900"/>
                    <a:gd name="connsiteY4" fmla="*/ 826859 h 1099180"/>
                    <a:gd name="connsiteX5" fmla="*/ 667479 w 1161900"/>
                    <a:gd name="connsiteY5" fmla="*/ 1099180 h 1099180"/>
                    <a:gd name="connsiteX6" fmla="*/ 488222 w 1161900"/>
                    <a:gd name="connsiteY6" fmla="*/ 1048380 h 1099180"/>
                    <a:gd name="connsiteX7" fmla="*/ 241301 w 1161900"/>
                    <a:gd name="connsiteY7" fmla="*/ 687159 h 1099180"/>
                    <a:gd name="connsiteX8" fmla="*/ 1 w 1161900"/>
                    <a:gd name="connsiteY8" fmla="*/ 310421 h 1099180"/>
                    <a:gd name="connsiteX0" fmla="*/ 5522 w 1121701"/>
                    <a:gd name="connsiteY0" fmla="*/ 310421 h 1099180"/>
                    <a:gd name="connsiteX1" fmla="*/ 143223 w 1121701"/>
                    <a:gd name="connsiteY1" fmla="*/ 0 h 1099180"/>
                    <a:gd name="connsiteX2" fmla="*/ 1043840 w 1121701"/>
                    <a:gd name="connsiteY2" fmla="*/ 7620 h 1099180"/>
                    <a:gd name="connsiteX3" fmla="*/ 958021 w 1121701"/>
                    <a:gd name="connsiteY3" fmla="*/ 546641 h 1099180"/>
                    <a:gd name="connsiteX4" fmla="*/ 886901 w 1121701"/>
                    <a:gd name="connsiteY4" fmla="*/ 826859 h 1099180"/>
                    <a:gd name="connsiteX5" fmla="*/ 627280 w 1121701"/>
                    <a:gd name="connsiteY5" fmla="*/ 1099180 h 1099180"/>
                    <a:gd name="connsiteX6" fmla="*/ 448023 w 1121701"/>
                    <a:gd name="connsiteY6" fmla="*/ 1048380 h 1099180"/>
                    <a:gd name="connsiteX7" fmla="*/ 201102 w 1121701"/>
                    <a:gd name="connsiteY7" fmla="*/ 687159 h 1099180"/>
                    <a:gd name="connsiteX8" fmla="*/ 5522 w 1121701"/>
                    <a:gd name="connsiteY8" fmla="*/ 310421 h 1099180"/>
                    <a:gd name="connsiteX0" fmla="*/ 28873 w 1089172"/>
                    <a:gd name="connsiteY0" fmla="*/ 295181 h 1099180"/>
                    <a:gd name="connsiteX1" fmla="*/ 110694 w 1089172"/>
                    <a:gd name="connsiteY1" fmla="*/ 0 h 1099180"/>
                    <a:gd name="connsiteX2" fmla="*/ 1011311 w 1089172"/>
                    <a:gd name="connsiteY2" fmla="*/ 7620 h 1099180"/>
                    <a:gd name="connsiteX3" fmla="*/ 925492 w 1089172"/>
                    <a:gd name="connsiteY3" fmla="*/ 546641 h 1099180"/>
                    <a:gd name="connsiteX4" fmla="*/ 854372 w 1089172"/>
                    <a:gd name="connsiteY4" fmla="*/ 826859 h 1099180"/>
                    <a:gd name="connsiteX5" fmla="*/ 594751 w 1089172"/>
                    <a:gd name="connsiteY5" fmla="*/ 1099180 h 1099180"/>
                    <a:gd name="connsiteX6" fmla="*/ 415494 w 1089172"/>
                    <a:gd name="connsiteY6" fmla="*/ 1048380 h 1099180"/>
                    <a:gd name="connsiteX7" fmla="*/ 168573 w 1089172"/>
                    <a:gd name="connsiteY7" fmla="*/ 687159 h 1099180"/>
                    <a:gd name="connsiteX8" fmla="*/ 28873 w 1089172"/>
                    <a:gd name="connsiteY8" fmla="*/ 295181 h 1099180"/>
                    <a:gd name="connsiteX0" fmla="*/ 52096 w 1112395"/>
                    <a:gd name="connsiteY0" fmla="*/ 295181 h 1099180"/>
                    <a:gd name="connsiteX1" fmla="*/ 133917 w 1112395"/>
                    <a:gd name="connsiteY1" fmla="*/ 0 h 1099180"/>
                    <a:gd name="connsiteX2" fmla="*/ 1034534 w 1112395"/>
                    <a:gd name="connsiteY2" fmla="*/ 7620 h 1099180"/>
                    <a:gd name="connsiteX3" fmla="*/ 948715 w 1112395"/>
                    <a:gd name="connsiteY3" fmla="*/ 546641 h 1099180"/>
                    <a:gd name="connsiteX4" fmla="*/ 877595 w 1112395"/>
                    <a:gd name="connsiteY4" fmla="*/ 826859 h 1099180"/>
                    <a:gd name="connsiteX5" fmla="*/ 617974 w 1112395"/>
                    <a:gd name="connsiteY5" fmla="*/ 1099180 h 1099180"/>
                    <a:gd name="connsiteX6" fmla="*/ 438717 w 1112395"/>
                    <a:gd name="connsiteY6" fmla="*/ 1048380 h 1099180"/>
                    <a:gd name="connsiteX7" fmla="*/ 191796 w 1112395"/>
                    <a:gd name="connsiteY7" fmla="*/ 687159 h 1099180"/>
                    <a:gd name="connsiteX8" fmla="*/ 52096 w 1112395"/>
                    <a:gd name="connsiteY8" fmla="*/ 295181 h 1099180"/>
                    <a:gd name="connsiteX0" fmla="*/ 58298 w 1118597"/>
                    <a:gd name="connsiteY0" fmla="*/ 295181 h 1099180"/>
                    <a:gd name="connsiteX1" fmla="*/ 140119 w 1118597"/>
                    <a:gd name="connsiteY1" fmla="*/ 0 h 1099180"/>
                    <a:gd name="connsiteX2" fmla="*/ 1040736 w 1118597"/>
                    <a:gd name="connsiteY2" fmla="*/ 7620 h 1099180"/>
                    <a:gd name="connsiteX3" fmla="*/ 954917 w 1118597"/>
                    <a:gd name="connsiteY3" fmla="*/ 546641 h 1099180"/>
                    <a:gd name="connsiteX4" fmla="*/ 883797 w 1118597"/>
                    <a:gd name="connsiteY4" fmla="*/ 826859 h 1099180"/>
                    <a:gd name="connsiteX5" fmla="*/ 624176 w 1118597"/>
                    <a:gd name="connsiteY5" fmla="*/ 1099180 h 1099180"/>
                    <a:gd name="connsiteX6" fmla="*/ 444919 w 1118597"/>
                    <a:gd name="connsiteY6" fmla="*/ 1048380 h 1099180"/>
                    <a:gd name="connsiteX7" fmla="*/ 197998 w 1118597"/>
                    <a:gd name="connsiteY7" fmla="*/ 687159 h 1099180"/>
                    <a:gd name="connsiteX8" fmla="*/ 58298 w 1118597"/>
                    <a:gd name="connsiteY8" fmla="*/ 295181 h 1099180"/>
                    <a:gd name="connsiteX0" fmla="*/ 30519 w 1187338"/>
                    <a:gd name="connsiteY0" fmla="*/ 310421 h 1099180"/>
                    <a:gd name="connsiteX1" fmla="*/ 208860 w 1187338"/>
                    <a:gd name="connsiteY1" fmla="*/ 0 h 1099180"/>
                    <a:gd name="connsiteX2" fmla="*/ 1109477 w 1187338"/>
                    <a:gd name="connsiteY2" fmla="*/ 7620 h 1099180"/>
                    <a:gd name="connsiteX3" fmla="*/ 1023658 w 1187338"/>
                    <a:gd name="connsiteY3" fmla="*/ 546641 h 1099180"/>
                    <a:gd name="connsiteX4" fmla="*/ 952538 w 1187338"/>
                    <a:gd name="connsiteY4" fmla="*/ 826859 h 1099180"/>
                    <a:gd name="connsiteX5" fmla="*/ 692917 w 1187338"/>
                    <a:gd name="connsiteY5" fmla="*/ 1099180 h 1099180"/>
                    <a:gd name="connsiteX6" fmla="*/ 513660 w 1187338"/>
                    <a:gd name="connsiteY6" fmla="*/ 1048380 h 1099180"/>
                    <a:gd name="connsiteX7" fmla="*/ 266739 w 1187338"/>
                    <a:gd name="connsiteY7" fmla="*/ 687159 h 1099180"/>
                    <a:gd name="connsiteX8" fmla="*/ 30519 w 1187338"/>
                    <a:gd name="connsiteY8" fmla="*/ 310421 h 1099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7338" h="1099180">
                      <a:moveTo>
                        <a:pt x="30519" y="310421"/>
                      </a:moveTo>
                      <a:cubicBezTo>
                        <a:pt x="-45681" y="124952"/>
                        <a:pt x="23391" y="0"/>
                        <a:pt x="208860" y="0"/>
                      </a:cubicBezTo>
                      <a:lnTo>
                        <a:pt x="1109477" y="7620"/>
                      </a:lnTo>
                      <a:cubicBezTo>
                        <a:pt x="1325426" y="124460"/>
                        <a:pt x="1023658" y="361172"/>
                        <a:pt x="1023658" y="546641"/>
                      </a:cubicBezTo>
                      <a:cubicBezTo>
                        <a:pt x="1023658" y="689154"/>
                        <a:pt x="952538" y="684346"/>
                        <a:pt x="952538" y="826859"/>
                      </a:cubicBezTo>
                      <a:cubicBezTo>
                        <a:pt x="952538" y="1012328"/>
                        <a:pt x="878386" y="1099180"/>
                        <a:pt x="692917" y="1099180"/>
                      </a:cubicBezTo>
                      <a:lnTo>
                        <a:pt x="513660" y="1048380"/>
                      </a:lnTo>
                      <a:cubicBezTo>
                        <a:pt x="328191" y="1048380"/>
                        <a:pt x="266739" y="872628"/>
                        <a:pt x="266739" y="687159"/>
                      </a:cubicBezTo>
                      <a:lnTo>
                        <a:pt x="30519" y="310421"/>
                      </a:lnTo>
                      <a:close/>
                    </a:path>
                  </a:pathLst>
                </a:custGeom>
                <a:solidFill>
                  <a:srgbClr val="E2AC00"/>
                </a:soli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BA0D9A89-349C-541C-6F85-BDA3C71D0D38}"/>
                    </a:ext>
                  </a:extLst>
                </p:cNvPr>
                <p:cNvSpPr/>
                <p:nvPr/>
              </p:nvSpPr>
              <p:spPr>
                <a:xfrm>
                  <a:off x="12490331" y="2781300"/>
                  <a:ext cx="886444" cy="1288505"/>
                </a:xfrm>
                <a:prstGeom prst="roundRect">
                  <a:avLst>
                    <a:gd name="adj" fmla="val 20154"/>
                  </a:avLst>
                </a:prstGeom>
                <a:gradFill>
                  <a:gsLst>
                    <a:gs pos="0">
                      <a:srgbClr val="E2AC00"/>
                    </a:gs>
                    <a:gs pos="74000">
                      <a:srgbClr val="FFD757"/>
                    </a:gs>
                    <a:gs pos="83000">
                      <a:srgbClr val="FFE38B"/>
                    </a:gs>
                    <a:gs pos="100000">
                      <a:srgbClr val="FFE38B"/>
                    </a:gs>
                  </a:gsLst>
                  <a:lin ang="5400000" scaled="1"/>
                </a:gradFill>
                <a:ln>
                  <a:solidFill>
                    <a:srgbClr val="E2AC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2CF795-D70A-128A-042F-D328D3ECB069}"/>
                </a:ext>
              </a:extLst>
            </p:cNvPr>
            <p:cNvSpPr txBox="1"/>
            <p:nvPr/>
          </p:nvSpPr>
          <p:spPr>
            <a:xfrm>
              <a:off x="6600415" y="3200809"/>
              <a:ext cx="425949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 Discriminant </a:t>
              </a:r>
            </a:p>
            <a:p>
              <a:pPr algn="ctr"/>
              <a:r>
                <a:rPr lang="en-US" sz="4800" b="1" i="0" dirty="0">
                  <a:solidFill>
                    <a:srgbClr val="FFC000"/>
                  </a:solidFill>
                  <a:effectLst/>
                  <a:latin typeface="Arial" panose="020B0604020202020204" pitchFamily="34" charset="0"/>
                </a:rPr>
                <a:t>Analysis</a:t>
              </a:r>
              <a:endParaRPr lang="en-US" sz="496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0053D7-007C-6952-B99C-0D171BB52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4232" y="7536024"/>
              <a:ext cx="11295680" cy="68724"/>
            </a:xfrm>
            <a:prstGeom prst="line">
              <a:avLst/>
            </a:prstGeom>
            <a:ln w="76200">
              <a:solidFill>
                <a:srgbClr val="E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163BD129-70A4-DE58-0E2D-DE14641210C9}"/>
                </a:ext>
              </a:extLst>
            </p:cNvPr>
            <p:cNvSpPr/>
            <p:nvPr/>
          </p:nvSpPr>
          <p:spPr>
            <a:xfrm rot="1473969">
              <a:off x="12034329" y="4634732"/>
              <a:ext cx="1484429" cy="1868274"/>
            </a:xfrm>
            <a:custGeom>
              <a:avLst/>
              <a:gdLst/>
              <a:ahLst/>
              <a:cxnLst/>
              <a:rect l="l" t="t" r="r" b="b"/>
              <a:pathLst>
                <a:path w="3269396" h="4114800">
                  <a:moveTo>
                    <a:pt x="0" y="0"/>
                  </a:moveTo>
                  <a:lnTo>
                    <a:pt x="3269396" y="0"/>
                  </a:lnTo>
                  <a:lnTo>
                    <a:pt x="3269396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3">
                <a:alphaModFix amt="45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>
                <a:fillRect/>
              </a:stretch>
            </a:blipFill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515E8EB-5DDE-AA86-1AA7-FED927B51EF3}"/>
                </a:ext>
              </a:extLst>
            </p:cNvPr>
            <p:cNvSpPr/>
            <p:nvPr/>
          </p:nvSpPr>
          <p:spPr>
            <a:xfrm rot="17240612" flipH="1" flipV="1">
              <a:off x="11796452" y="4612967"/>
              <a:ext cx="1837218" cy="2328579"/>
            </a:xfrm>
            <a:custGeom>
              <a:avLst/>
              <a:gdLst/>
              <a:ahLst/>
              <a:cxnLst/>
              <a:rect l="l" t="t" r="r" b="b"/>
              <a:pathLst>
                <a:path w="2581102" h="4114800">
                  <a:moveTo>
                    <a:pt x="0" y="0"/>
                  </a:moveTo>
                  <a:lnTo>
                    <a:pt x="2581102" y="0"/>
                  </a:lnTo>
                  <a:lnTo>
                    <a:pt x="2581102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9" name="Freeform 8">
            <a:extLst>
              <a:ext uri="{FF2B5EF4-FFF2-40B4-BE49-F238E27FC236}">
                <a16:creationId xmlns:a16="http://schemas.microsoft.com/office/drawing/2014/main" id="{D2A8C937-2BEA-B1C5-2B76-D10409454995}"/>
              </a:ext>
            </a:extLst>
          </p:cNvPr>
          <p:cNvSpPr/>
          <p:nvPr/>
        </p:nvSpPr>
        <p:spPr>
          <a:xfrm rot="17240612" flipH="1" flipV="1">
            <a:off x="-3967738" y="3028959"/>
            <a:ext cx="1837218" cy="2328579"/>
          </a:xfrm>
          <a:custGeom>
            <a:avLst/>
            <a:gdLst/>
            <a:ahLst/>
            <a:cxnLst/>
            <a:rect l="l" t="t" r="r" b="b"/>
            <a:pathLst>
              <a:path w="2581102" h="4114800">
                <a:moveTo>
                  <a:pt x="0" y="0"/>
                </a:moveTo>
                <a:lnTo>
                  <a:pt x="2581102" y="0"/>
                </a:lnTo>
                <a:lnTo>
                  <a:pt x="25811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77942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8F2A-E108-10E4-8E80-F0C19C8FB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CBC18C-3154-C65D-815D-750AA7EF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9980" y="3696231"/>
            <a:ext cx="3991532" cy="5620534"/>
          </a:xfrm>
          <a:prstGeom prst="rect">
            <a:avLst/>
          </a:prstGeom>
        </p:spPr>
      </p:pic>
      <p:sp>
        <p:nvSpPr>
          <p:cNvPr id="3" name="Freeform 11">
            <a:extLst>
              <a:ext uri="{FF2B5EF4-FFF2-40B4-BE49-F238E27FC236}">
                <a16:creationId xmlns:a16="http://schemas.microsoft.com/office/drawing/2014/main" id="{3FCCF18F-CE8A-5D28-5CCB-73212F82EF0C}"/>
              </a:ext>
            </a:extLst>
          </p:cNvPr>
          <p:cNvSpPr/>
          <p:nvPr/>
        </p:nvSpPr>
        <p:spPr>
          <a:xfrm>
            <a:off x="-1447800" y="8246756"/>
            <a:ext cx="3269396" cy="4114800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alphaModFix amt="4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79125343-AE59-012F-4BC9-1C6FF1715336}"/>
              </a:ext>
            </a:extLst>
          </p:cNvPr>
          <p:cNvSpPr/>
          <p:nvPr/>
        </p:nvSpPr>
        <p:spPr>
          <a:xfrm rot="3564671">
            <a:off x="-1501746" y="-1064924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2E438746-2861-8F2C-3CF4-C20DC5F4D518}"/>
              </a:ext>
            </a:extLst>
          </p:cNvPr>
          <p:cNvSpPr/>
          <p:nvPr/>
        </p:nvSpPr>
        <p:spPr>
          <a:xfrm>
            <a:off x="-3200400" y="3169194"/>
            <a:ext cx="2682031" cy="4114800"/>
          </a:xfrm>
          <a:custGeom>
            <a:avLst/>
            <a:gdLst/>
            <a:ahLst/>
            <a:cxnLst/>
            <a:rect l="l" t="t" r="r" b="b"/>
            <a:pathLst>
              <a:path w="2682031" h="4114800">
                <a:moveTo>
                  <a:pt x="0" y="0"/>
                </a:moveTo>
                <a:lnTo>
                  <a:pt x="2682030" y="0"/>
                </a:lnTo>
                <a:lnTo>
                  <a:pt x="268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44FEF7-62BC-17FE-91EE-6831D04C931A}"/>
              </a:ext>
            </a:extLst>
          </p:cNvPr>
          <p:cNvSpPr txBox="1">
            <a:spLocks/>
          </p:cNvSpPr>
          <p:nvPr/>
        </p:nvSpPr>
        <p:spPr>
          <a:xfrm>
            <a:off x="1072970" y="2400300"/>
            <a:ext cx="9174997" cy="60995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Identify consumer groups based on beer preferences.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K-Means Clustering (2 Segments, Forced).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for Descriptor Analysis.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Segment Size: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Segment 1 (44%)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→ More diverse in behavior.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Segment 2 (56%)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→ More uniform responses.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Business Implications: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Segment 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Cost-conscious, prefers familiar options.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Segment 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Values experiences, prefers high-quality beer.</a:t>
            </a:r>
          </a:p>
        </p:txBody>
      </p:sp>
      <p:pic>
        <p:nvPicPr>
          <p:cNvPr id="8" name="Picture 7" descr="A diagram with a red and blue line&#10;&#10;AI-generated content may be incorrect.">
            <a:extLst>
              <a:ext uri="{FF2B5EF4-FFF2-40B4-BE49-F238E27FC236}">
                <a16:creationId xmlns:a16="http://schemas.microsoft.com/office/drawing/2014/main" id="{CFE31652-8183-82E7-EAB3-6E10D4682D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857" y="1246658"/>
            <a:ext cx="7272595" cy="7793684"/>
          </a:xfrm>
          <a:prstGeom prst="rect">
            <a:avLst/>
          </a:prstGeom>
        </p:spPr>
      </p:pic>
      <p:sp>
        <p:nvSpPr>
          <p:cNvPr id="4" name="Freeform 11">
            <a:extLst>
              <a:ext uri="{FF2B5EF4-FFF2-40B4-BE49-F238E27FC236}">
                <a16:creationId xmlns:a16="http://schemas.microsoft.com/office/drawing/2014/main" id="{1F7D21AC-11D1-0959-128F-44CB7654094E}"/>
              </a:ext>
            </a:extLst>
          </p:cNvPr>
          <p:cNvSpPr/>
          <p:nvPr/>
        </p:nvSpPr>
        <p:spPr>
          <a:xfrm rot="16944216">
            <a:off x="16283270" y="8091911"/>
            <a:ext cx="2538105" cy="2440184"/>
          </a:xfrm>
          <a:custGeom>
            <a:avLst/>
            <a:gdLst/>
            <a:ahLst/>
            <a:cxnLst/>
            <a:rect l="l" t="t" r="r" b="b"/>
            <a:pathLst>
              <a:path w="3269396" h="4114800">
                <a:moveTo>
                  <a:pt x="0" y="0"/>
                </a:moveTo>
                <a:lnTo>
                  <a:pt x="3269396" y="0"/>
                </a:lnTo>
                <a:lnTo>
                  <a:pt x="32693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36E31-61AC-1BBD-366C-C4EE82346A81}"/>
              </a:ext>
            </a:extLst>
          </p:cNvPr>
          <p:cNvSpPr txBox="1"/>
          <p:nvPr/>
        </p:nvSpPr>
        <p:spPr>
          <a:xfrm>
            <a:off x="1092020" y="995349"/>
            <a:ext cx="16177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404738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1264</Words>
  <Application>Microsoft Office PowerPoint</Application>
  <PresentationFormat>Custom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昱瑾 陳</cp:lastModifiedBy>
  <cp:revision>10</cp:revision>
  <dcterms:created xsi:type="dcterms:W3CDTF">2006-08-16T00:00:00Z</dcterms:created>
  <dcterms:modified xsi:type="dcterms:W3CDTF">2025-02-17T04:03:49Z</dcterms:modified>
  <dc:identifier>DAGfTUXbkU0</dc:identifier>
</cp:coreProperties>
</file>