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2" r:id="rId2"/>
    <p:sldId id="258" r:id="rId3"/>
    <p:sldId id="260" r:id="rId4"/>
    <p:sldId id="261"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082"/>
    <a:srgbClr val="3B4096"/>
    <a:srgbClr val="1D1884"/>
    <a:srgbClr val="CC9900"/>
    <a:srgbClr val="FFCC00"/>
    <a:srgbClr val="821D7D"/>
    <a:srgbClr val="555D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6"/>
    <p:restoredTop sz="94652"/>
  </p:normalViewPr>
  <p:slideViewPr>
    <p:cSldViewPr snapToGrid="0">
      <p:cViewPr varScale="1">
        <p:scale>
          <a:sx n="70" d="100"/>
          <a:sy n="70" d="100"/>
        </p:scale>
        <p:origin x="7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03AED-31E0-FF46-9A50-3D6CA219930F}" type="datetimeFigureOut">
              <a:rPr lang="en-US" smtClean="0"/>
              <a:t>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67F5F-1C3F-9F4B-B4EB-8DD160D4B19B}" type="slidenum">
              <a:rPr lang="en-US" smtClean="0"/>
              <a:t>‹#›</a:t>
            </a:fld>
            <a:endParaRPr lang="en-US"/>
          </a:p>
        </p:txBody>
      </p:sp>
    </p:spTree>
    <p:extLst>
      <p:ext uri="{BB962C8B-B14F-4D97-AF65-F5344CB8AC3E}">
        <p14:creationId xmlns:p14="http://schemas.microsoft.com/office/powerpoint/2010/main" val="2441793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867F5F-1C3F-9F4B-B4EB-8DD160D4B19B}" type="slidenum">
              <a:rPr lang="en-US" smtClean="0"/>
              <a:t>5</a:t>
            </a:fld>
            <a:endParaRPr lang="en-US"/>
          </a:p>
        </p:txBody>
      </p:sp>
    </p:spTree>
    <p:extLst>
      <p:ext uri="{BB962C8B-B14F-4D97-AF65-F5344CB8AC3E}">
        <p14:creationId xmlns:p14="http://schemas.microsoft.com/office/powerpoint/2010/main" val="427877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FE39F-CD06-E408-94BA-C5B4C3F541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B5F5253-4EA8-25EE-52D4-C331396EF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0CD3248-C2E4-0E15-4B10-46D2AE1DCF38}"/>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5" name="Footer Placeholder 4">
            <a:extLst>
              <a:ext uri="{FF2B5EF4-FFF2-40B4-BE49-F238E27FC236}">
                <a16:creationId xmlns:a16="http://schemas.microsoft.com/office/drawing/2014/main" id="{F674C764-E305-D689-81AF-93EE7BADA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FDA10-0ABE-35FF-FFC7-A7C9E75525FD}"/>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210751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A21A-8456-0D36-F8D9-439DD16F834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EC56C6-832B-139E-0D92-5EE6A1D58A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D7D242-BD0A-940B-4776-37CDC72E7647}"/>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5" name="Footer Placeholder 4">
            <a:extLst>
              <a:ext uri="{FF2B5EF4-FFF2-40B4-BE49-F238E27FC236}">
                <a16:creationId xmlns:a16="http://schemas.microsoft.com/office/drawing/2014/main" id="{7367DAF1-7CB6-34D9-8607-1C386FEF2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AA9F3-E179-011F-1DB3-5AEE7E27D23E}"/>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12600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3F2A2-4BAF-2D19-2AE6-6313856F5E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4610D9A-1CB9-3B49-B9E9-B8B4AE9FA8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3AECC0-657E-0C5C-6EC7-DA3002B3CD66}"/>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5" name="Footer Placeholder 4">
            <a:extLst>
              <a:ext uri="{FF2B5EF4-FFF2-40B4-BE49-F238E27FC236}">
                <a16:creationId xmlns:a16="http://schemas.microsoft.com/office/drawing/2014/main" id="{263E5C61-E938-71D7-902A-A7CB59CE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6D865-0097-FE48-7A58-5869E2CA1028}"/>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135101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D617-0DAE-D988-F4DD-84A7F266145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3DB108-36B3-3E03-AAFF-5C3F806376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6387BC-3E42-ECD6-9D29-CA0B9C2398E0}"/>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5" name="Footer Placeholder 4">
            <a:extLst>
              <a:ext uri="{FF2B5EF4-FFF2-40B4-BE49-F238E27FC236}">
                <a16:creationId xmlns:a16="http://schemas.microsoft.com/office/drawing/2014/main" id="{0A5D4130-696D-F4A6-51BE-B650C2264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19C36-F868-A92A-9242-08B4E5F06666}"/>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25055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27FB-C1F6-3C3A-AFA3-719AD563E75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DB62C44-8DD3-0B5D-DB0B-1F122478CB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331598-C7A0-9912-D0C9-C5E2D051ED74}"/>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5" name="Footer Placeholder 4">
            <a:extLst>
              <a:ext uri="{FF2B5EF4-FFF2-40B4-BE49-F238E27FC236}">
                <a16:creationId xmlns:a16="http://schemas.microsoft.com/office/drawing/2014/main" id="{ABB93B30-DA22-DC52-CC94-B0A1E66443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D72CF-2BE2-2E0B-A3BA-7A28C1BBD748}"/>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267458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BF88-5BB6-85B1-0EDA-3B63EE0C76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1ECC195-DFC8-B8D2-3A5C-6D03BD3719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36B7972-7807-7067-495D-7CA1B4FC75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3177F26-4F04-9CDE-F558-989930453347}"/>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6" name="Footer Placeholder 5">
            <a:extLst>
              <a:ext uri="{FF2B5EF4-FFF2-40B4-BE49-F238E27FC236}">
                <a16:creationId xmlns:a16="http://schemas.microsoft.com/office/drawing/2014/main" id="{0DEB7A77-7764-4D68-9640-513FAC2A7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42858-B21B-6B7A-4757-0C7B61DBB6B1}"/>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1653956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A12E-886A-1B99-2F91-63D0C00B657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F9B63E-9BE3-6759-50BA-4D1BF848E2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09E177-F3BE-A1AD-8EC8-6FA37EC8002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C9323E-6170-AB66-978A-FF3598E31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FD2390C-1B8B-BDE3-41E9-D5C1AA11986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1F8DCBA-622B-D4D7-111E-09F2AE31E7AF}"/>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8" name="Footer Placeholder 7">
            <a:extLst>
              <a:ext uri="{FF2B5EF4-FFF2-40B4-BE49-F238E27FC236}">
                <a16:creationId xmlns:a16="http://schemas.microsoft.com/office/drawing/2014/main" id="{74526AB9-C600-384A-F896-E8813DA7EC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8FBD25-4770-B6BA-FD4A-6CC75EC284DE}"/>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199237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3C66-845E-DFD9-6AB4-EFDE51A1D45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808622D-2EA3-79B4-BD98-A0B32A140BCC}"/>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4" name="Footer Placeholder 3">
            <a:extLst>
              <a:ext uri="{FF2B5EF4-FFF2-40B4-BE49-F238E27FC236}">
                <a16:creationId xmlns:a16="http://schemas.microsoft.com/office/drawing/2014/main" id="{873CA3FD-24C5-0362-CC86-3E31F97C06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4C4C50-D749-98BE-D109-3D51C517527F}"/>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89324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6A0A4F-C9B7-00C1-88C0-A316733EB807}"/>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3" name="Footer Placeholder 2">
            <a:extLst>
              <a:ext uri="{FF2B5EF4-FFF2-40B4-BE49-F238E27FC236}">
                <a16:creationId xmlns:a16="http://schemas.microsoft.com/office/drawing/2014/main" id="{06DE354B-BA86-EACE-1F3B-6199B64A4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9AD48-933C-AF1E-05AE-0F9B0A5397BF}"/>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100793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9F82-2BF6-F1EB-8CD2-48A93A4849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8EAD034-F97B-4C0F-31C6-FAA756C501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008869-5DA0-9AE8-18B0-1AE79BE4F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F563D0-009A-6280-68A2-46B4851ECA99}"/>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6" name="Footer Placeholder 5">
            <a:extLst>
              <a:ext uri="{FF2B5EF4-FFF2-40B4-BE49-F238E27FC236}">
                <a16:creationId xmlns:a16="http://schemas.microsoft.com/office/drawing/2014/main" id="{2CDD7612-8178-74AC-1300-ECB0B749A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ACDAF-AF4D-3F02-122E-F237284CB5BC}"/>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112248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97C4-4BE3-A817-2CCF-B38DD543E4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96E3598-6631-C07C-F91C-CE5210D20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0977C7-2ED0-3FCD-AEB6-C418E543F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222413C-6086-7FA1-10CD-197E121B3F75}"/>
              </a:ext>
            </a:extLst>
          </p:cNvPr>
          <p:cNvSpPr>
            <a:spLocks noGrp="1"/>
          </p:cNvSpPr>
          <p:nvPr>
            <p:ph type="dt" sz="half" idx="10"/>
          </p:nvPr>
        </p:nvSpPr>
        <p:spPr/>
        <p:txBody>
          <a:bodyPr/>
          <a:lstStyle/>
          <a:p>
            <a:fld id="{EE011018-8BD6-CB4E-B587-814BDD13472C}" type="datetimeFigureOut">
              <a:rPr lang="en-US" smtClean="0"/>
              <a:t>2/1/2025</a:t>
            </a:fld>
            <a:endParaRPr lang="en-US"/>
          </a:p>
        </p:txBody>
      </p:sp>
      <p:sp>
        <p:nvSpPr>
          <p:cNvPr id="6" name="Footer Placeholder 5">
            <a:extLst>
              <a:ext uri="{FF2B5EF4-FFF2-40B4-BE49-F238E27FC236}">
                <a16:creationId xmlns:a16="http://schemas.microsoft.com/office/drawing/2014/main" id="{47D4007A-0DD0-FBC2-041E-9C188DDC1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FEF103-891C-C07B-BDD2-C850A59D9DA8}"/>
              </a:ext>
            </a:extLst>
          </p:cNvPr>
          <p:cNvSpPr>
            <a:spLocks noGrp="1"/>
          </p:cNvSpPr>
          <p:nvPr>
            <p:ph type="sldNum" sz="quarter" idx="12"/>
          </p:nvPr>
        </p:nvSpPr>
        <p:spPr/>
        <p:txBody>
          <a:bodyPr/>
          <a:lstStyle/>
          <a:p>
            <a:fld id="{C568C796-CA9F-A049-AD13-99554FFA3E12}" type="slidenum">
              <a:rPr lang="en-US" smtClean="0"/>
              <a:t>‹#›</a:t>
            </a:fld>
            <a:endParaRPr lang="en-US"/>
          </a:p>
        </p:txBody>
      </p:sp>
    </p:spTree>
    <p:extLst>
      <p:ext uri="{BB962C8B-B14F-4D97-AF65-F5344CB8AC3E}">
        <p14:creationId xmlns:p14="http://schemas.microsoft.com/office/powerpoint/2010/main" val="145675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4C993-2A88-C3A7-C4E4-BAA128B09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892E151-7452-C5E2-1E9D-A4BC393B6C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C9F51E-27DF-4DCB-D0ED-47E6EE2A4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011018-8BD6-CB4E-B587-814BDD13472C}" type="datetimeFigureOut">
              <a:rPr lang="en-US" smtClean="0"/>
              <a:t>2/1/2025</a:t>
            </a:fld>
            <a:endParaRPr lang="en-US"/>
          </a:p>
        </p:txBody>
      </p:sp>
      <p:sp>
        <p:nvSpPr>
          <p:cNvPr id="5" name="Footer Placeholder 4">
            <a:extLst>
              <a:ext uri="{FF2B5EF4-FFF2-40B4-BE49-F238E27FC236}">
                <a16:creationId xmlns:a16="http://schemas.microsoft.com/office/drawing/2014/main" id="{8E9C99E8-95D8-0622-3D26-1E276F292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00B713-BA6D-D5FB-EB39-2A679A0CB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68C796-CA9F-A049-AD13-99554FFA3E12}" type="slidenum">
              <a:rPr lang="en-US" smtClean="0"/>
              <a:t>‹#›</a:t>
            </a:fld>
            <a:endParaRPr lang="en-US"/>
          </a:p>
        </p:txBody>
      </p:sp>
    </p:spTree>
    <p:extLst>
      <p:ext uri="{BB962C8B-B14F-4D97-AF65-F5344CB8AC3E}">
        <p14:creationId xmlns:p14="http://schemas.microsoft.com/office/powerpoint/2010/main" val="373515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03BB5D-6F85-A735-6334-265476E49160}"/>
              </a:ext>
            </a:extLst>
          </p:cNvPr>
          <p:cNvSpPr txBox="1"/>
          <p:nvPr/>
        </p:nvSpPr>
        <p:spPr>
          <a:xfrm>
            <a:off x="322326" y="1841695"/>
            <a:ext cx="5639562" cy="4524315"/>
          </a:xfrm>
          <a:prstGeom prst="rect">
            <a:avLst/>
          </a:prstGeom>
          <a:noFill/>
        </p:spPr>
        <p:txBody>
          <a:bodyPr wrap="square">
            <a:spAutoFit/>
          </a:bodyPr>
          <a:lstStyle/>
          <a:p>
            <a:pPr rtl="0">
              <a:spcAft>
                <a:spcPts val="1200"/>
              </a:spcAft>
            </a:pPr>
            <a:r>
              <a:rPr lang="en-US" b="1" i="0" u="none" strike="noStrike" dirty="0">
                <a:solidFill>
                  <a:srgbClr val="000000"/>
                </a:solidFill>
                <a:effectLst/>
                <a:latin typeface="Arial" panose="020B0604020202020204" pitchFamily="34" charset="0"/>
                <a:cs typeface="Arial" panose="020B0604020202020204" pitchFamily="34" charset="0"/>
              </a:rPr>
              <a:t>Issues with FLIP Questionnaire</a:t>
            </a:r>
            <a:endParaRPr lang="en-US" b="0" dirty="0">
              <a:effectLst/>
              <a:latin typeface="Arial" panose="020B0604020202020204" pitchFamily="34" charset="0"/>
              <a:cs typeface="Arial" panose="020B0604020202020204" pitchFamily="34" charset="0"/>
            </a:endParaRPr>
          </a:p>
          <a:p>
            <a:pPr algn="just" rtl="0" fontAlgn="base">
              <a:buFont typeface="Arial" panose="020B0604020202020204" pitchFamily="34" charset="0"/>
              <a:buChar char="•"/>
            </a:pPr>
            <a:r>
              <a:rPr lang="en-US" sz="1600" b="1" i="0" u="none" strike="noStrike" dirty="0">
                <a:solidFill>
                  <a:srgbClr val="000000"/>
                </a:solidFill>
                <a:effectLst/>
                <a:latin typeface="Arial" panose="020B0604020202020204" pitchFamily="34" charset="0"/>
                <a:cs typeface="Arial" panose="020B0604020202020204" pitchFamily="34" charset="0"/>
              </a:rPr>
              <a:t>Screening Questions</a:t>
            </a:r>
          </a:p>
          <a:p>
            <a:pPr marL="742950" lvl="1" indent="-285750" algn="just" rtl="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Excludes non-finance majors; limits insights.</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marL="742950" lvl="1" indent="-285750" algn="just" rtl="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Doesn't capture those uncertain about certifications.</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algn="just" rtl="0" fontAlgn="base"/>
            <a:br>
              <a:rPr lang="en-US" sz="1600" b="0" dirty="0">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Response Scale Problems</a:t>
            </a:r>
          </a:p>
          <a:p>
            <a:pPr marL="742950" lvl="1" indent="-285750" algn="just" rtl="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No “Not Applicable” (N/A) option for some questions.</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marL="742950" lvl="1" indent="-285750" algn="just" rtl="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Frequency-based questions (Q7-Q9) need clearer numerical scales.</a:t>
            </a:r>
            <a:endParaRPr lang="en-US" sz="1600" b="1" i="0" u="none" strike="noStrike" dirty="0">
              <a:solidFill>
                <a:srgbClr val="000000"/>
              </a:solidFill>
              <a:effectLst/>
              <a:latin typeface="Arial" panose="020B0604020202020204" pitchFamily="34" charset="0"/>
              <a:cs typeface="Arial" panose="020B0604020202020204" pitchFamily="34" charset="0"/>
            </a:endParaRPr>
          </a:p>
          <a:p>
            <a:pPr algn="just" rtl="0" fontAlgn="base"/>
            <a:br>
              <a:rPr lang="en-US" sz="1600" b="0" dirty="0">
                <a:effectLst/>
                <a:latin typeface="Arial" panose="020B0604020202020204" pitchFamily="34" charset="0"/>
                <a:cs typeface="Arial" panose="020B0604020202020204" pitchFamily="34" charset="0"/>
              </a:rPr>
            </a:br>
            <a:r>
              <a:rPr lang="en-US" sz="1600" b="1" i="0" u="none" strike="noStrike" dirty="0">
                <a:solidFill>
                  <a:srgbClr val="000000"/>
                </a:solidFill>
                <a:effectLst/>
                <a:latin typeface="Arial" panose="020B0604020202020204" pitchFamily="34" charset="0"/>
                <a:cs typeface="Arial" panose="020B0604020202020204" pitchFamily="34" charset="0"/>
              </a:rPr>
              <a:t>Lack of Open-ended Questions</a:t>
            </a:r>
          </a:p>
          <a:p>
            <a:pPr marL="742950" lvl="1" indent="-285750" algn="just" rtl="0" fontAlgn="base">
              <a:spcAft>
                <a:spcPts val="120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No space for respondents to explain their preferences or motivations.</a:t>
            </a:r>
            <a:endParaRPr lang="en-US" sz="1600" b="1" i="0" u="none" strike="noStrike" dirty="0">
              <a:solidFill>
                <a:srgbClr val="000000"/>
              </a:solidFill>
              <a:effectLst/>
              <a:latin typeface="Arial" panose="020B0604020202020204" pitchFamily="34" charset="0"/>
              <a:cs typeface="Arial" panose="020B0604020202020204" pitchFamily="34" charset="0"/>
            </a:endParaRPr>
          </a:p>
          <a:p>
            <a:br>
              <a:rPr lang="en-US" b="0" dirty="0">
                <a:effectLst/>
              </a:rPr>
            </a:br>
            <a:endParaRPr lang="en-US" dirty="0"/>
          </a:p>
        </p:txBody>
      </p:sp>
      <p:sp>
        <p:nvSpPr>
          <p:cNvPr id="7" name="TextBox 6">
            <a:extLst>
              <a:ext uri="{FF2B5EF4-FFF2-40B4-BE49-F238E27FC236}">
                <a16:creationId xmlns:a16="http://schemas.microsoft.com/office/drawing/2014/main" id="{540D00D3-FF89-C5C4-B82D-FE16BAE7EBB5}"/>
              </a:ext>
            </a:extLst>
          </p:cNvPr>
          <p:cNvSpPr txBox="1"/>
          <p:nvPr/>
        </p:nvSpPr>
        <p:spPr>
          <a:xfrm>
            <a:off x="322326" y="491990"/>
            <a:ext cx="3188970" cy="584775"/>
          </a:xfrm>
          <a:prstGeom prst="rect">
            <a:avLst/>
          </a:prstGeom>
          <a:noFill/>
        </p:spPr>
        <p:txBody>
          <a:bodyPr wrap="square">
            <a:spAutoFit/>
          </a:bodyPr>
          <a:lstStyle/>
          <a:p>
            <a:r>
              <a:rPr lang="en-US" sz="3200" b="1" dirty="0">
                <a:solidFill>
                  <a:srgbClr val="156082"/>
                </a:solidFill>
                <a:latin typeface="Arial" panose="020B0604020202020204" pitchFamily="34" charset="0"/>
                <a:cs typeface="Arial" panose="020B0604020202020204" pitchFamily="34" charset="0"/>
              </a:rPr>
              <a:t>Questionnaire</a:t>
            </a:r>
          </a:p>
        </p:txBody>
      </p:sp>
      <p:sp>
        <p:nvSpPr>
          <p:cNvPr id="8" name="Rectangle 7">
            <a:extLst>
              <a:ext uri="{FF2B5EF4-FFF2-40B4-BE49-F238E27FC236}">
                <a16:creationId xmlns:a16="http://schemas.microsoft.com/office/drawing/2014/main" id="{C6FEA567-6B02-F6C5-4715-EA1541574263}"/>
              </a:ext>
            </a:extLst>
          </p:cNvPr>
          <p:cNvSpPr/>
          <p:nvPr/>
        </p:nvSpPr>
        <p:spPr>
          <a:xfrm>
            <a:off x="6208776" y="0"/>
            <a:ext cx="5983224"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FB5643B-2508-BC6F-6917-4E9B0C02B576}"/>
              </a:ext>
            </a:extLst>
          </p:cNvPr>
          <p:cNvSpPr txBox="1"/>
          <p:nvPr/>
        </p:nvSpPr>
        <p:spPr>
          <a:xfrm>
            <a:off x="6525768" y="1841695"/>
            <a:ext cx="5526024" cy="4431983"/>
          </a:xfrm>
          <a:prstGeom prst="rect">
            <a:avLst/>
          </a:prstGeom>
          <a:noFill/>
        </p:spPr>
        <p:txBody>
          <a:bodyPr wrap="square">
            <a:spAutoFit/>
          </a:bodyPr>
          <a:lstStyle/>
          <a:p>
            <a:pPr rtl="0"/>
            <a:r>
              <a:rPr lang="en-US" sz="2000" b="1" i="0" u="none" strike="noStrike" dirty="0">
                <a:solidFill>
                  <a:schemeClr val="bg1"/>
                </a:solidFill>
                <a:effectLst/>
                <a:latin typeface="Arial" panose="020B0604020202020204" pitchFamily="34" charset="0"/>
              </a:rPr>
              <a:t>Recommendations</a:t>
            </a:r>
            <a:endParaRPr lang="en-US" sz="2000" b="0" dirty="0">
              <a:solidFill>
                <a:schemeClr val="bg1"/>
              </a:solidFill>
              <a:effectLst/>
            </a:endParaRPr>
          </a:p>
          <a:p>
            <a:pPr marL="285750" indent="-285750" rtl="0" fontAlgn="base">
              <a:buFont typeface="Arial" panose="020B0604020202020204" pitchFamily="34" charset="0"/>
              <a:buChar char="•"/>
            </a:pPr>
            <a:br>
              <a:rPr lang="en-US" sz="1600" b="0" dirty="0">
                <a:solidFill>
                  <a:schemeClr val="bg1"/>
                </a:solidFill>
                <a:effectLst/>
              </a:rPr>
            </a:br>
            <a:r>
              <a:rPr lang="en-US" sz="1600" b="1" i="0" u="none" strike="noStrike" dirty="0">
                <a:solidFill>
                  <a:schemeClr val="bg1"/>
                </a:solidFill>
                <a:effectLst/>
                <a:latin typeface="Arial" panose="020B0604020202020204" pitchFamily="34" charset="0"/>
              </a:rPr>
              <a:t>Revise screening questions</a:t>
            </a:r>
            <a:r>
              <a:rPr lang="en-US" sz="1600" b="0" i="0" u="none" strike="noStrike" dirty="0">
                <a:solidFill>
                  <a:schemeClr val="bg1"/>
                </a:solidFill>
                <a:effectLst/>
                <a:latin typeface="Arial" panose="020B0604020202020204" pitchFamily="34" charset="0"/>
              </a:rPr>
              <a:t> to include a broader audience.</a:t>
            </a:r>
          </a:p>
          <a:p>
            <a:pPr marL="285750" indent="-285750" rtl="0" fontAlgn="base">
              <a:buFont typeface="Arial" panose="020B0604020202020204" pitchFamily="34" charset="0"/>
              <a:buChar char="•"/>
            </a:pPr>
            <a:br>
              <a:rPr lang="en-US" sz="1600" b="0" dirty="0">
                <a:solidFill>
                  <a:schemeClr val="bg1"/>
                </a:solidFill>
                <a:effectLst/>
              </a:rPr>
            </a:br>
            <a:r>
              <a:rPr lang="en-US" sz="1600" b="1" i="0" u="none" strike="noStrike" dirty="0">
                <a:solidFill>
                  <a:schemeClr val="bg1"/>
                </a:solidFill>
                <a:effectLst/>
                <a:latin typeface="Arial" panose="020B0604020202020204" pitchFamily="34" charset="0"/>
              </a:rPr>
              <a:t>Improve response scales</a:t>
            </a:r>
            <a:r>
              <a:rPr lang="en-US" sz="1600" b="0" i="0" u="none" strike="noStrike" dirty="0">
                <a:solidFill>
                  <a:schemeClr val="bg1"/>
                </a:solidFill>
                <a:effectLst/>
                <a:latin typeface="Arial" panose="020B0604020202020204" pitchFamily="34" charset="0"/>
              </a:rPr>
              <a:t> by adding N/A options and quantifying frequency-based questions.</a:t>
            </a:r>
          </a:p>
          <a:p>
            <a:pPr marL="285750" indent="-285750" rtl="0" fontAlgn="base">
              <a:buFont typeface="Arial" panose="020B0604020202020204" pitchFamily="34" charset="0"/>
              <a:buChar char="•"/>
            </a:pPr>
            <a:br>
              <a:rPr lang="en-US" sz="1600" b="0" dirty="0">
                <a:solidFill>
                  <a:schemeClr val="bg1"/>
                </a:solidFill>
                <a:effectLst/>
              </a:rPr>
            </a:br>
            <a:r>
              <a:rPr lang="en-US" sz="1600" b="1" i="0" u="none" strike="noStrike" dirty="0">
                <a:solidFill>
                  <a:schemeClr val="bg1"/>
                </a:solidFill>
                <a:effectLst/>
                <a:latin typeface="Arial" panose="020B0604020202020204" pitchFamily="34" charset="0"/>
              </a:rPr>
              <a:t>Convert the scales</a:t>
            </a:r>
            <a:r>
              <a:rPr lang="en-US" sz="1600" b="0" i="0" u="none" strike="noStrike" dirty="0">
                <a:solidFill>
                  <a:schemeClr val="bg1"/>
                </a:solidFill>
                <a:effectLst/>
                <a:latin typeface="Arial" panose="020B0604020202020204" pitchFamily="34" charset="0"/>
              </a:rPr>
              <a:t> to a more quantitative scale (e.g., "0 times," "1-2 times," "3-5 times," "More than 5 times")</a:t>
            </a:r>
          </a:p>
          <a:p>
            <a:pPr marL="285750" indent="-285750" rtl="0" fontAlgn="base">
              <a:buFont typeface="Arial" panose="020B0604020202020204" pitchFamily="34" charset="0"/>
              <a:buChar char="•"/>
            </a:pPr>
            <a:br>
              <a:rPr lang="en-US" sz="1600" b="0" dirty="0">
                <a:solidFill>
                  <a:schemeClr val="bg1"/>
                </a:solidFill>
                <a:effectLst/>
              </a:rPr>
            </a:br>
            <a:r>
              <a:rPr lang="en-US" sz="1600" b="1" i="0" u="none" strike="noStrike" dirty="0">
                <a:solidFill>
                  <a:schemeClr val="bg1"/>
                </a:solidFill>
                <a:effectLst/>
                <a:latin typeface="Arial" panose="020B0604020202020204" pitchFamily="34" charset="0"/>
              </a:rPr>
              <a:t>Add open-ended questions  </a:t>
            </a:r>
            <a:r>
              <a:rPr lang="en-US" sz="1600" b="0" i="0" u="none" strike="noStrike" dirty="0">
                <a:solidFill>
                  <a:schemeClr val="bg1"/>
                </a:solidFill>
                <a:effectLst/>
                <a:latin typeface="Arial" panose="020B0604020202020204" pitchFamily="34" charset="0"/>
              </a:rPr>
              <a:t>like “What factors influence your decision to pursue a financial certification?” for richer insights.</a:t>
            </a:r>
          </a:p>
          <a:p>
            <a:br>
              <a:rPr lang="en-US" b="0" dirty="0">
                <a:effectLst/>
              </a:rPr>
            </a:br>
            <a:br>
              <a:rPr lang="en-US" b="0" dirty="0">
                <a:effectLst/>
              </a:rPr>
            </a:br>
            <a:endParaRPr lang="en-US" dirty="0"/>
          </a:p>
        </p:txBody>
      </p:sp>
    </p:spTree>
    <p:extLst>
      <p:ext uri="{BB962C8B-B14F-4D97-AF65-F5344CB8AC3E}">
        <p14:creationId xmlns:p14="http://schemas.microsoft.com/office/powerpoint/2010/main" val="899200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687E073-BC42-F460-3A03-052F410EBB97}"/>
              </a:ext>
            </a:extLst>
          </p:cNvPr>
          <p:cNvGrpSpPr/>
          <p:nvPr/>
        </p:nvGrpSpPr>
        <p:grpSpPr>
          <a:xfrm>
            <a:off x="309301" y="228600"/>
            <a:ext cx="1117163" cy="1026451"/>
            <a:chOff x="309301" y="228600"/>
            <a:chExt cx="1117163" cy="1026451"/>
          </a:xfrm>
        </p:grpSpPr>
        <p:sp>
          <p:nvSpPr>
            <p:cNvPr id="4" name="Rectangle 3">
              <a:extLst>
                <a:ext uri="{FF2B5EF4-FFF2-40B4-BE49-F238E27FC236}">
                  <a16:creationId xmlns:a16="http://schemas.microsoft.com/office/drawing/2014/main" id="{89815FD8-A754-5F3C-0794-4C25FACC897C}"/>
                </a:ext>
              </a:extLst>
            </p:cNvPr>
            <p:cNvSpPr/>
            <p:nvPr/>
          </p:nvSpPr>
          <p:spPr>
            <a:xfrm>
              <a:off x="309301" y="570750"/>
              <a:ext cx="753075" cy="6843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D4D2750-CB86-C543-370D-F8F80A9AF34D}"/>
                </a:ext>
              </a:extLst>
            </p:cNvPr>
            <p:cNvSpPr/>
            <p:nvPr/>
          </p:nvSpPr>
          <p:spPr>
            <a:xfrm>
              <a:off x="667512" y="228600"/>
              <a:ext cx="758952" cy="68430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43CC7696-7FF1-FD7F-D61C-7E3BE95772F8}"/>
              </a:ext>
            </a:extLst>
          </p:cNvPr>
          <p:cNvGrpSpPr/>
          <p:nvPr/>
        </p:nvGrpSpPr>
        <p:grpSpPr>
          <a:xfrm>
            <a:off x="10834045" y="5577840"/>
            <a:ext cx="1117163" cy="1026451"/>
            <a:chOff x="309301" y="228600"/>
            <a:chExt cx="1117163" cy="1026451"/>
          </a:xfrm>
        </p:grpSpPr>
        <p:sp>
          <p:nvSpPr>
            <p:cNvPr id="8" name="Rectangle 7">
              <a:extLst>
                <a:ext uri="{FF2B5EF4-FFF2-40B4-BE49-F238E27FC236}">
                  <a16:creationId xmlns:a16="http://schemas.microsoft.com/office/drawing/2014/main" id="{4993C535-1EF6-5E8A-F85B-AEE077D82C7B}"/>
                </a:ext>
              </a:extLst>
            </p:cNvPr>
            <p:cNvSpPr/>
            <p:nvPr/>
          </p:nvSpPr>
          <p:spPr>
            <a:xfrm>
              <a:off x="309301" y="570750"/>
              <a:ext cx="753075" cy="6843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CAD0F4A-16BC-FB93-469B-39EE72C1DE81}"/>
                </a:ext>
              </a:extLst>
            </p:cNvPr>
            <p:cNvSpPr/>
            <p:nvPr/>
          </p:nvSpPr>
          <p:spPr>
            <a:xfrm>
              <a:off x="667512" y="228600"/>
              <a:ext cx="758952" cy="684301"/>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8AE10717-8A0B-338F-6D03-1A6BA8FDA177}"/>
              </a:ext>
            </a:extLst>
          </p:cNvPr>
          <p:cNvCxnSpPr>
            <a:cxnSpLocks/>
          </p:cNvCxnSpPr>
          <p:nvPr/>
        </p:nvCxnSpPr>
        <p:spPr>
          <a:xfrm>
            <a:off x="420624" y="5504688"/>
            <a:ext cx="0" cy="9692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6E11ADD-4998-E751-B02D-FBCAF1B2A64B}"/>
              </a:ext>
            </a:extLst>
          </p:cNvPr>
          <p:cNvCxnSpPr>
            <a:cxnSpLocks/>
          </p:cNvCxnSpPr>
          <p:nvPr/>
        </p:nvCxnSpPr>
        <p:spPr>
          <a:xfrm flipH="1">
            <a:off x="0" y="6604291"/>
            <a:ext cx="14904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4B1A12E-5E5E-78A6-81AD-DBCA74A07CAD}"/>
              </a:ext>
            </a:extLst>
          </p:cNvPr>
          <p:cNvCxnSpPr>
            <a:cxnSpLocks/>
          </p:cNvCxnSpPr>
          <p:nvPr/>
        </p:nvCxnSpPr>
        <p:spPr>
          <a:xfrm>
            <a:off x="11951208" y="285787"/>
            <a:ext cx="0" cy="9692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50F0956-1B45-1BA5-E4D0-AE0A587241EC}"/>
              </a:ext>
            </a:extLst>
          </p:cNvPr>
          <p:cNvCxnSpPr>
            <a:cxnSpLocks/>
          </p:cNvCxnSpPr>
          <p:nvPr/>
        </p:nvCxnSpPr>
        <p:spPr>
          <a:xfrm flipH="1">
            <a:off x="10701528" y="212635"/>
            <a:ext cx="1490472"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F53BBD92-3112-2D98-F143-FC4174A1EC33}"/>
              </a:ext>
            </a:extLst>
          </p:cNvPr>
          <p:cNvSpPr txBox="1"/>
          <p:nvPr/>
        </p:nvSpPr>
        <p:spPr>
          <a:xfrm>
            <a:off x="1329909" y="3523151"/>
            <a:ext cx="9664700" cy="2821285"/>
          </a:xfrm>
          <a:prstGeom prst="rect">
            <a:avLst/>
          </a:prstGeom>
          <a:noFill/>
        </p:spPr>
        <p:txBody>
          <a:bodyPr wrap="square">
            <a:spAutoFit/>
          </a:bodyPr>
          <a:lstStyle/>
          <a:p>
            <a:pPr rtl="0">
              <a:spcBef>
                <a:spcPts val="1400"/>
              </a:spcBef>
              <a:spcAft>
                <a:spcPts val="400"/>
              </a:spcAft>
            </a:pPr>
            <a:r>
              <a:rPr lang="en-US" sz="1600" b="1" i="0" u="none" strike="noStrike" dirty="0">
                <a:solidFill>
                  <a:srgbClr val="000000"/>
                </a:solidFill>
                <a:effectLst/>
                <a:latin typeface="Arial" panose="020B0604020202020204" pitchFamily="34" charset="0"/>
              </a:rPr>
              <a:t>Issue- </a:t>
            </a:r>
            <a:r>
              <a:rPr lang="en-US" sz="1600" b="0" i="0" u="none" strike="noStrike" dirty="0">
                <a:solidFill>
                  <a:srgbClr val="000000"/>
                </a:solidFill>
                <a:effectLst/>
                <a:latin typeface="Arial" panose="020B0604020202020204" pitchFamily="34" charset="0"/>
              </a:rPr>
              <a:t>Q5 (Convenience of test preparation) is vague—students might consider different factors (time, ease of content, flexibility)., Q6 (Price sensitivity) asks if they care about cost, but does not measure willingness to pay.</a:t>
            </a:r>
            <a:endParaRPr lang="en-US" sz="1600" b="0" dirty="0">
              <a:effectLst/>
            </a:endParaRPr>
          </a:p>
          <a:p>
            <a:pPr rtl="0">
              <a:spcBef>
                <a:spcPts val="1400"/>
              </a:spcBef>
              <a:spcAft>
                <a:spcPts val="400"/>
              </a:spcAft>
            </a:pPr>
            <a:r>
              <a:rPr lang="en-US" sz="1600" b="1" i="0" u="none" strike="noStrike" dirty="0">
                <a:solidFill>
                  <a:srgbClr val="000000"/>
                </a:solidFill>
                <a:effectLst/>
                <a:latin typeface="Arial" panose="020B0604020202020204" pitchFamily="34" charset="0"/>
              </a:rPr>
              <a:t>Recommendation- </a:t>
            </a:r>
            <a:r>
              <a:rPr lang="en-US" sz="1600" b="0" i="0" u="none" strike="noStrike" dirty="0">
                <a:solidFill>
                  <a:srgbClr val="000000"/>
                </a:solidFill>
                <a:effectLst/>
                <a:latin typeface="Arial" panose="020B0604020202020204" pitchFamily="34" charset="0"/>
              </a:rPr>
              <a:t>Break down "convenience" into specific aspects: Time flexibility, difficulty level, study materials.</a:t>
            </a:r>
            <a:endParaRPr lang="en-US" sz="1600" b="0" dirty="0">
              <a:effectLst/>
            </a:endParaRPr>
          </a:p>
          <a:p>
            <a:pPr rtl="0">
              <a:spcBef>
                <a:spcPts val="1400"/>
              </a:spcBef>
              <a:spcAft>
                <a:spcPts val="400"/>
              </a:spcAft>
            </a:pPr>
            <a:r>
              <a:rPr lang="en-US" sz="1600" b="0" i="0" u="none" strike="noStrike" dirty="0">
                <a:solidFill>
                  <a:srgbClr val="000000"/>
                </a:solidFill>
                <a:effectLst/>
                <a:latin typeface="Arial" panose="020B0604020202020204" pitchFamily="34" charset="0"/>
              </a:rPr>
              <a:t>Instead of "I care about cost", ask:</a:t>
            </a:r>
            <a:endParaRPr lang="en-US" sz="1600" b="0" dirty="0">
              <a:effectLst/>
            </a:endParaRPr>
          </a:p>
          <a:p>
            <a:pPr marL="457200" rtl="0" fontAlgn="base">
              <a:spcBef>
                <a:spcPts val="1200"/>
              </a:spcBef>
              <a:spcAft>
                <a:spcPts val="120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What is the maximum amount you are willing to pay for a certification? (INR 1000–2000, 2000–3000, etc.)</a:t>
            </a:r>
          </a:p>
        </p:txBody>
      </p:sp>
      <p:sp>
        <p:nvSpPr>
          <p:cNvPr id="28" name="TextBox 27">
            <a:extLst>
              <a:ext uri="{FF2B5EF4-FFF2-40B4-BE49-F238E27FC236}">
                <a16:creationId xmlns:a16="http://schemas.microsoft.com/office/drawing/2014/main" id="{D6848EDC-E90B-3583-D753-F15AD2472625}"/>
              </a:ext>
            </a:extLst>
          </p:cNvPr>
          <p:cNvSpPr txBox="1"/>
          <p:nvPr/>
        </p:nvSpPr>
        <p:spPr>
          <a:xfrm>
            <a:off x="1290828" y="1202363"/>
            <a:ext cx="10155936" cy="2031325"/>
          </a:xfrm>
          <a:prstGeom prst="rect">
            <a:avLst/>
          </a:prstGeom>
          <a:noFill/>
        </p:spPr>
        <p:txBody>
          <a:bodyPr wrap="square">
            <a:spAutoFit/>
          </a:bodyPr>
          <a:lstStyle/>
          <a:p>
            <a:pPr rtl="0">
              <a:spcAft>
                <a:spcPts val="1200"/>
              </a:spcAft>
            </a:pPr>
            <a:r>
              <a:rPr lang="en-US" sz="1600" b="1" i="0" u="none" strike="noStrike" dirty="0">
                <a:solidFill>
                  <a:srgbClr val="000000"/>
                </a:solidFill>
                <a:effectLst/>
                <a:latin typeface="Arial" panose="020B0604020202020204" pitchFamily="34" charset="0"/>
              </a:rPr>
              <a:t>Issue- </a:t>
            </a:r>
            <a:r>
              <a:rPr lang="en-US" sz="1600" b="0" i="0" u="none" strike="noStrike" dirty="0">
                <a:solidFill>
                  <a:srgbClr val="000000"/>
                </a:solidFill>
                <a:effectLst/>
                <a:latin typeface="Arial" panose="020B0604020202020204" pitchFamily="34" charset="0"/>
              </a:rPr>
              <a:t>D7 (Ranking in Class) forces students into limited ranking categories (Top 10%, Top 25%, Neither), which may discourage honest responses.</a:t>
            </a:r>
          </a:p>
          <a:p>
            <a:pPr rtl="0">
              <a:spcAft>
                <a:spcPts val="1200"/>
              </a:spcAft>
            </a:pPr>
            <a:br>
              <a:rPr lang="en-US" sz="1600" b="0" i="0" u="none" strike="noStrike" dirty="0">
                <a:solidFill>
                  <a:srgbClr val="000000"/>
                </a:solidFill>
                <a:effectLst/>
                <a:latin typeface="Arial" panose="020B0604020202020204" pitchFamily="34" charset="0"/>
              </a:rPr>
            </a:br>
            <a:r>
              <a:rPr lang="en-US" sz="1600" b="1" i="0" u="none" strike="noStrike" dirty="0">
                <a:solidFill>
                  <a:srgbClr val="000000"/>
                </a:solidFill>
                <a:effectLst/>
                <a:latin typeface="Arial" panose="020B0604020202020204" pitchFamily="34" charset="0"/>
              </a:rPr>
              <a:t>Recommendation- </a:t>
            </a:r>
            <a:r>
              <a:rPr lang="en-US" sz="1600" b="0" i="0" u="none" strike="noStrike" dirty="0">
                <a:solidFill>
                  <a:srgbClr val="000000"/>
                </a:solidFill>
                <a:effectLst/>
                <a:latin typeface="Arial" panose="020B0604020202020204" pitchFamily="34" charset="0"/>
              </a:rPr>
              <a:t>Instead of ranking in class, ask:</a:t>
            </a:r>
            <a:endParaRPr lang="en-US" sz="1600" b="0" dirty="0">
              <a:effectLst/>
            </a:endParaRPr>
          </a:p>
          <a:p>
            <a:pPr rtl="0" fontAlgn="base">
              <a:spcBef>
                <a:spcPts val="1200"/>
              </a:spcBef>
              <a:buFont typeface="Arial" panose="020B0604020202020204" pitchFamily="34" charset="0"/>
              <a:buChar char="•"/>
            </a:pPr>
            <a:r>
              <a:rPr lang="en-US" sz="1600" b="0" i="0" u="none" strike="noStrike" dirty="0">
                <a:solidFill>
                  <a:srgbClr val="000000"/>
                </a:solidFill>
                <a:effectLst/>
                <a:latin typeface="Arial" panose="020B0604020202020204" pitchFamily="34" charset="0"/>
              </a:rPr>
              <a:t>How would you describe your academic performance? (Top 10%, Top 25%, Middle 50%, Lower 25%)</a:t>
            </a:r>
          </a:p>
          <a:p>
            <a:pPr rtl="0" fontAlgn="base">
              <a:spcAft>
                <a:spcPts val="120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What is your current year of study? (First Year, Second Year, Final Year, Alumni)</a:t>
            </a:r>
          </a:p>
        </p:txBody>
      </p:sp>
    </p:spTree>
    <p:extLst>
      <p:ext uri="{BB962C8B-B14F-4D97-AF65-F5344CB8AC3E}">
        <p14:creationId xmlns:p14="http://schemas.microsoft.com/office/powerpoint/2010/main" val="400910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45BA2-9B05-D82C-ABDB-E91322B3154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30F188F1-C1CB-961A-E3F6-450C4A15E9E8}"/>
              </a:ext>
            </a:extLst>
          </p:cNvPr>
          <p:cNvSpPr/>
          <p:nvPr/>
        </p:nvSpPr>
        <p:spPr>
          <a:xfrm>
            <a:off x="6675118" y="265176"/>
            <a:ext cx="5221225" cy="6074972"/>
          </a:xfrm>
          <a:prstGeom prst="rect">
            <a:avLst/>
          </a:prstGeom>
          <a:noFill/>
          <a:ln w="7620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a:extLst>
              <a:ext uri="{FF2B5EF4-FFF2-40B4-BE49-F238E27FC236}">
                <a16:creationId xmlns:a16="http://schemas.microsoft.com/office/drawing/2014/main" id="{4C16CD84-A194-CBBB-261D-899EBE596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8737" y="2564520"/>
            <a:ext cx="4536145" cy="307487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77FC9AD-E382-552D-9B8E-FEDEFDA94D43}"/>
              </a:ext>
            </a:extLst>
          </p:cNvPr>
          <p:cNvSpPr txBox="1"/>
          <p:nvPr/>
        </p:nvSpPr>
        <p:spPr>
          <a:xfrm>
            <a:off x="295657" y="458883"/>
            <a:ext cx="6301811" cy="2000548"/>
          </a:xfrm>
          <a:prstGeom prst="rect">
            <a:avLst/>
          </a:prstGeom>
          <a:noFill/>
        </p:spPr>
        <p:txBody>
          <a:bodyPr wrap="square">
            <a:spAutoFit/>
          </a:bodyPr>
          <a:lstStyle/>
          <a:p>
            <a:pPr rtl="0">
              <a:spcAft>
                <a:spcPts val="1200"/>
              </a:spcAft>
            </a:pPr>
            <a:r>
              <a:rPr lang="en-US" sz="2000" b="1" i="0" u="none" strike="noStrike" dirty="0">
                <a:solidFill>
                  <a:srgbClr val="156082"/>
                </a:solidFill>
                <a:effectLst/>
                <a:latin typeface="Arial" panose="020B0604020202020204" pitchFamily="34" charset="0"/>
              </a:rPr>
              <a:t>Cluster 0</a:t>
            </a:r>
            <a:r>
              <a:rPr lang="en-US" sz="1400" b="1" i="0" u="none" strike="noStrike" dirty="0">
                <a:solidFill>
                  <a:srgbClr val="156082"/>
                </a:solidFill>
                <a:effectLst/>
                <a:latin typeface="Arial" panose="020B0604020202020204" pitchFamily="34" charset="0"/>
              </a:rPr>
              <a:t>: </a:t>
            </a:r>
            <a:r>
              <a:rPr lang="en-US" sz="1400" b="1" i="0" u="none" strike="noStrike" dirty="0">
                <a:solidFill>
                  <a:srgbClr val="000000"/>
                </a:solidFill>
                <a:effectLst/>
                <a:latin typeface="Arial" panose="020B0604020202020204" pitchFamily="34" charset="0"/>
              </a:rPr>
              <a:t>Experienced and Practical Learners</a:t>
            </a:r>
            <a:endParaRPr lang="en-US" sz="1400" b="0" dirty="0">
              <a:effectLst/>
            </a:endParaRPr>
          </a:p>
          <a:p>
            <a:pPr rtl="0" fontAlgn="base">
              <a:buFont typeface="+mj-lt"/>
              <a:buAutoNum type="arabicPeriod"/>
            </a:pPr>
            <a:r>
              <a:rPr lang="en-US" sz="1400" b="0" i="0" u="none" strike="noStrike" dirty="0">
                <a:solidFill>
                  <a:srgbClr val="000000"/>
                </a:solidFill>
                <a:effectLst/>
                <a:latin typeface="Arial" panose="020B0604020202020204" pitchFamily="34" charset="0"/>
              </a:rPr>
              <a:t>Considerable work experience (average 18.2 </a:t>
            </a:r>
            <a:r>
              <a:rPr lang="en-US" sz="1400" b="0" i="0" u="none" strike="noStrike" dirty="0" err="1">
                <a:solidFill>
                  <a:srgbClr val="000000"/>
                </a:solidFill>
                <a:effectLst/>
                <a:latin typeface="Arial" panose="020B0604020202020204" pitchFamily="34" charset="0"/>
              </a:rPr>
              <a:t>yeLower</a:t>
            </a:r>
            <a:r>
              <a:rPr lang="en-US" sz="1400" b="0" i="0" u="none" strike="noStrike" dirty="0">
                <a:solidFill>
                  <a:srgbClr val="000000"/>
                </a:solidFill>
                <a:effectLst/>
                <a:latin typeface="Arial" panose="020B0604020202020204" pitchFamily="34" charset="0"/>
              </a:rPr>
              <a:t> price sensitivity, indicating a willingness to invest in certifications.</a:t>
            </a:r>
          </a:p>
          <a:p>
            <a:pPr rtl="0" fontAlgn="base">
              <a:buFont typeface="+mj-lt"/>
              <a:buAutoNum type="arabicPeriod"/>
            </a:pPr>
            <a:r>
              <a:rPr lang="en-US" sz="1400" b="0" i="0" u="none" strike="noStrike" dirty="0">
                <a:solidFill>
                  <a:srgbClr val="000000"/>
                </a:solidFill>
                <a:effectLst/>
                <a:latin typeface="Arial" panose="020B0604020202020204" pitchFamily="34" charset="0"/>
              </a:rPr>
              <a:t>Moderate interest in campus placement opportunities.</a:t>
            </a:r>
          </a:p>
          <a:p>
            <a:pPr rtl="0" fontAlgn="base">
              <a:buFont typeface="+mj-lt"/>
              <a:buAutoNum type="arabicPeriod"/>
            </a:pPr>
            <a:r>
              <a:rPr lang="en-US" sz="1400" b="0" i="0" u="none" strike="noStrike" dirty="0">
                <a:solidFill>
                  <a:srgbClr val="000000"/>
                </a:solidFill>
                <a:effectLst/>
                <a:latin typeface="Arial" panose="020B0604020202020204" pitchFamily="34" charset="0"/>
              </a:rPr>
              <a:t>Strong emphasis on practical knowledge and job transitions.</a:t>
            </a:r>
          </a:p>
          <a:p>
            <a:pPr rtl="0" fontAlgn="base">
              <a:spcAft>
                <a:spcPts val="1200"/>
              </a:spcAft>
              <a:buFont typeface="+mj-lt"/>
              <a:buAutoNum type="arabicPeriod"/>
            </a:pPr>
            <a:r>
              <a:rPr lang="en-US" sz="1400" b="0" i="0" u="none" strike="noStrike" dirty="0">
                <a:solidFill>
                  <a:srgbClr val="000000"/>
                </a:solidFill>
                <a:effectLst/>
                <a:latin typeface="Arial" panose="020B0604020202020204" pitchFamily="34" charset="0"/>
              </a:rPr>
              <a:t>Balanced sensitivity to pricing and convenience.</a:t>
            </a:r>
          </a:p>
          <a:p>
            <a:pPr rtl="0" fontAlgn="base">
              <a:spcAft>
                <a:spcPts val="1200"/>
              </a:spcAft>
              <a:buFont typeface="+mj-lt"/>
              <a:buAutoNum type="arabicPeriod"/>
            </a:pPr>
            <a:r>
              <a:rPr lang="en-US" sz="1400" b="0" i="0" u="none" strike="noStrike" dirty="0">
                <a:solidFill>
                  <a:srgbClr val="000000"/>
                </a:solidFill>
                <a:effectLst/>
                <a:latin typeface="Arial" panose="020B0604020202020204" pitchFamily="34" charset="0"/>
              </a:rPr>
              <a:t>Moderate participation in career counseling and finance workshops</a:t>
            </a:r>
          </a:p>
        </p:txBody>
      </p:sp>
      <p:sp>
        <p:nvSpPr>
          <p:cNvPr id="3" name="TextBox 2">
            <a:extLst>
              <a:ext uri="{FF2B5EF4-FFF2-40B4-BE49-F238E27FC236}">
                <a16:creationId xmlns:a16="http://schemas.microsoft.com/office/drawing/2014/main" id="{89CE1E73-D00A-0D32-91D8-72D0F49E614B}"/>
              </a:ext>
            </a:extLst>
          </p:cNvPr>
          <p:cNvSpPr txBox="1"/>
          <p:nvPr/>
        </p:nvSpPr>
        <p:spPr>
          <a:xfrm>
            <a:off x="373308" y="2858379"/>
            <a:ext cx="6563904" cy="1538883"/>
          </a:xfrm>
          <a:prstGeom prst="rect">
            <a:avLst/>
          </a:prstGeom>
          <a:noFill/>
        </p:spPr>
        <p:txBody>
          <a:bodyPr wrap="square">
            <a:spAutoFit/>
          </a:bodyPr>
          <a:lstStyle/>
          <a:p>
            <a:pPr rtl="0">
              <a:spcAft>
                <a:spcPts val="1200"/>
              </a:spcAft>
            </a:pPr>
            <a:r>
              <a:rPr lang="en-US" b="1" i="0" u="none" strike="noStrike" dirty="0">
                <a:solidFill>
                  <a:srgbClr val="156082"/>
                </a:solidFill>
                <a:effectLst/>
                <a:latin typeface="Arial" panose="020B0604020202020204" pitchFamily="34" charset="0"/>
                <a:cs typeface="Arial" panose="020B0604020202020204" pitchFamily="34" charset="0"/>
              </a:rPr>
              <a:t>Cluster 1: </a:t>
            </a:r>
            <a:r>
              <a:rPr lang="en-US" sz="1400" b="1" i="0" u="none" strike="noStrike" dirty="0">
                <a:solidFill>
                  <a:srgbClr val="000000"/>
                </a:solidFill>
                <a:effectLst/>
                <a:latin typeface="Arial" panose="020B0604020202020204" pitchFamily="34" charset="0"/>
                <a:cs typeface="Arial" panose="020B0604020202020204" pitchFamily="34" charset="0"/>
              </a:rPr>
              <a:t>Career-Driven and Ambitious Professionals</a:t>
            </a:r>
            <a:endParaRPr lang="en-US" sz="1400" b="0" dirty="0">
              <a:effectLst/>
              <a:latin typeface="Arial" panose="020B0604020202020204" pitchFamily="34" charset="0"/>
              <a:cs typeface="Arial" panose="020B0604020202020204" pitchFamily="34" charset="0"/>
            </a:endParaRPr>
          </a:p>
          <a:p>
            <a:pPr rtl="0" fontAlgn="base">
              <a:buFont typeface="+mj-lt"/>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Mid-level work experience (~19 years).</a:t>
            </a:r>
          </a:p>
          <a:p>
            <a:pPr rtl="0" fontAlgn="base">
              <a:buFont typeface="+mj-lt"/>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Strong preference for campus placements and career guidance.</a:t>
            </a:r>
          </a:p>
          <a:p>
            <a:pPr rtl="0" fontAlgn="base">
              <a:spcAft>
                <a:spcPts val="1200"/>
              </a:spcAft>
              <a:buFont typeface="+mj-lt"/>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High adaptability to e-learning (average comfort level: 3.9).</a:t>
            </a:r>
          </a:p>
          <a:p>
            <a:pPr rtl="0" fontAlgn="base">
              <a:spcAft>
                <a:spcPts val="1200"/>
              </a:spcAft>
              <a:buFont typeface="+mj-lt"/>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Lower price sensitivity, indicating a willingness to invest in certifications.</a:t>
            </a:r>
            <a:endParaRPr lang="en-US" b="0" i="0" u="none" strike="noStrike" dirty="0">
              <a:solidFill>
                <a:srgbClr val="000000"/>
              </a:solidFill>
              <a:effectLst/>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DCB2057-C47D-C3E8-D22A-EB84E4F8334B}"/>
              </a:ext>
            </a:extLst>
          </p:cNvPr>
          <p:cNvSpPr txBox="1"/>
          <p:nvPr/>
        </p:nvSpPr>
        <p:spPr>
          <a:xfrm>
            <a:off x="373308" y="4781245"/>
            <a:ext cx="6493835" cy="1723549"/>
          </a:xfrm>
          <a:prstGeom prst="rect">
            <a:avLst/>
          </a:prstGeom>
          <a:noFill/>
        </p:spPr>
        <p:txBody>
          <a:bodyPr wrap="square">
            <a:spAutoFit/>
          </a:bodyPr>
          <a:lstStyle/>
          <a:p>
            <a:pPr rtl="0">
              <a:spcAft>
                <a:spcPts val="1200"/>
              </a:spcAft>
            </a:pPr>
            <a:r>
              <a:rPr lang="en-US" b="1" i="0" u="none" strike="noStrike" dirty="0">
                <a:solidFill>
                  <a:srgbClr val="156082"/>
                </a:solidFill>
                <a:effectLst/>
                <a:latin typeface="Arial" panose="020B0604020202020204" pitchFamily="34" charset="0"/>
                <a:cs typeface="Arial" panose="020B0604020202020204" pitchFamily="34" charset="0"/>
              </a:rPr>
              <a:t>Cluster 2 : </a:t>
            </a:r>
            <a:r>
              <a:rPr lang="en-US" sz="1400" b="1" i="0" u="none" strike="noStrike" dirty="0">
                <a:solidFill>
                  <a:srgbClr val="000000"/>
                </a:solidFill>
                <a:effectLst/>
                <a:latin typeface="Arial" panose="020B0604020202020204" pitchFamily="34" charset="0"/>
                <a:cs typeface="Arial" panose="020B0604020202020204" pitchFamily="34" charset="0"/>
              </a:rPr>
              <a:t>Emerging Graduates and Knowledge Enthusiasts </a:t>
            </a:r>
            <a:endParaRPr lang="en-US" sz="1400" b="0" dirty="0">
              <a:effectLst/>
              <a:latin typeface="Arial" panose="020B0604020202020204" pitchFamily="34" charset="0"/>
              <a:cs typeface="Arial" panose="020B0604020202020204" pitchFamily="34" charset="0"/>
            </a:endParaRPr>
          </a:p>
          <a:p>
            <a:pPr rtl="0" fontAlgn="base">
              <a:buFont typeface="+mj-lt"/>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Minimal work experience (~2.7 years).</a:t>
            </a:r>
          </a:p>
          <a:p>
            <a:pPr rtl="0" fontAlgn="base">
              <a:buFont typeface="+mj-lt"/>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Heavy reliance on campus placements for career opportunities.</a:t>
            </a:r>
          </a:p>
          <a:p>
            <a:pPr rtl="0" fontAlgn="base">
              <a:spcAft>
                <a:spcPts val="1200"/>
              </a:spcAft>
              <a:buFont typeface="+mj-lt"/>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Lower inclination toward job-switching.</a:t>
            </a:r>
          </a:p>
          <a:p>
            <a:pPr rtl="0" fontAlgn="base">
              <a:spcBef>
                <a:spcPts val="1200"/>
              </a:spcBef>
              <a:spcAft>
                <a:spcPts val="1200"/>
              </a:spcAft>
              <a:buFont typeface="+mj-lt"/>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Moderate interest in career counseling and financial literacy workshops.</a:t>
            </a:r>
            <a:endParaRPr lang="en-US" b="0" i="0" u="none" strike="noStrike" dirty="0">
              <a:solidFill>
                <a:srgbClr val="000000"/>
              </a:solidFill>
              <a:effectLst/>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211A14A-689E-5E33-72B8-BFD236A7C1CB}"/>
              </a:ext>
            </a:extLst>
          </p:cNvPr>
          <p:cNvSpPr txBox="1"/>
          <p:nvPr/>
        </p:nvSpPr>
        <p:spPr>
          <a:xfrm>
            <a:off x="7669911" y="1345910"/>
            <a:ext cx="3399282" cy="584775"/>
          </a:xfrm>
          <a:prstGeom prst="rect">
            <a:avLst/>
          </a:prstGeom>
          <a:noFill/>
        </p:spPr>
        <p:txBody>
          <a:bodyPr wrap="square">
            <a:spAutoFit/>
          </a:bodyPr>
          <a:lstStyle/>
          <a:p>
            <a:r>
              <a:rPr lang="en-US" sz="3200" b="1" dirty="0"/>
              <a:t>Cluster Analysis </a:t>
            </a:r>
          </a:p>
        </p:txBody>
      </p:sp>
      <p:pic>
        <p:nvPicPr>
          <p:cNvPr id="4" name="Picture 3">
            <a:extLst>
              <a:ext uri="{FF2B5EF4-FFF2-40B4-BE49-F238E27FC236}">
                <a16:creationId xmlns:a16="http://schemas.microsoft.com/office/drawing/2014/main" id="{C88BC333-D678-1EA3-15D5-764870AC147F}"/>
              </a:ext>
            </a:extLst>
          </p:cNvPr>
          <p:cNvPicPr>
            <a:picLocks noChangeAspect="1"/>
          </p:cNvPicPr>
          <p:nvPr/>
        </p:nvPicPr>
        <p:blipFill>
          <a:blip r:embed="rId3"/>
          <a:stretch>
            <a:fillRect/>
          </a:stretch>
        </p:blipFill>
        <p:spPr>
          <a:xfrm>
            <a:off x="6358261" y="521614"/>
            <a:ext cx="730072" cy="310490"/>
          </a:xfrm>
          <a:prstGeom prst="rect">
            <a:avLst/>
          </a:prstGeom>
        </p:spPr>
      </p:pic>
    </p:spTree>
    <p:extLst>
      <p:ext uri="{BB962C8B-B14F-4D97-AF65-F5344CB8AC3E}">
        <p14:creationId xmlns:p14="http://schemas.microsoft.com/office/powerpoint/2010/main" val="401651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608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A8C3C3C-7CFB-C772-85EB-A41B7309F9C3}"/>
              </a:ext>
            </a:extLst>
          </p:cNvPr>
          <p:cNvGrpSpPr/>
          <p:nvPr/>
        </p:nvGrpSpPr>
        <p:grpSpPr>
          <a:xfrm>
            <a:off x="8095981" y="3043836"/>
            <a:ext cx="3784750" cy="3356001"/>
            <a:chOff x="8303618" y="2615030"/>
            <a:chExt cx="3784750" cy="3356001"/>
          </a:xfrm>
        </p:grpSpPr>
        <p:sp>
          <p:nvSpPr>
            <p:cNvPr id="17" name="Rectangle 16">
              <a:extLst>
                <a:ext uri="{FF2B5EF4-FFF2-40B4-BE49-F238E27FC236}">
                  <a16:creationId xmlns:a16="http://schemas.microsoft.com/office/drawing/2014/main" id="{943785DD-1A45-00EB-10BD-AFE78BD99DFB}"/>
                </a:ext>
              </a:extLst>
            </p:cNvPr>
            <p:cNvSpPr/>
            <p:nvPr/>
          </p:nvSpPr>
          <p:spPr>
            <a:xfrm>
              <a:off x="8303618" y="2615030"/>
              <a:ext cx="3784750" cy="335600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27B42AD-0A6C-FC94-18BE-5683D58BD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2349" y="2975715"/>
              <a:ext cx="3482024" cy="277227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30B4D9B0-0E73-DC0A-23E5-06709450056C}"/>
              </a:ext>
            </a:extLst>
          </p:cNvPr>
          <p:cNvGrpSpPr/>
          <p:nvPr/>
        </p:nvGrpSpPr>
        <p:grpSpPr>
          <a:xfrm>
            <a:off x="330783" y="350804"/>
            <a:ext cx="7999791" cy="1884331"/>
            <a:chOff x="591001" y="528338"/>
            <a:chExt cx="8265041" cy="1884331"/>
          </a:xfrm>
        </p:grpSpPr>
        <p:sp>
          <p:nvSpPr>
            <p:cNvPr id="14" name="Rectangle 13">
              <a:extLst>
                <a:ext uri="{FF2B5EF4-FFF2-40B4-BE49-F238E27FC236}">
                  <a16:creationId xmlns:a16="http://schemas.microsoft.com/office/drawing/2014/main" id="{8F54A870-C387-3C85-9074-6D973FB61A24}"/>
                </a:ext>
              </a:extLst>
            </p:cNvPr>
            <p:cNvSpPr/>
            <p:nvPr/>
          </p:nvSpPr>
          <p:spPr>
            <a:xfrm>
              <a:off x="591001" y="528338"/>
              <a:ext cx="8086655" cy="1884331"/>
            </a:xfrm>
            <a:prstGeom prst="rect">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9A1AEBE-DFB6-6E05-B541-852CB51B12CF}"/>
                </a:ext>
              </a:extLst>
            </p:cNvPr>
            <p:cNvSpPr txBox="1"/>
            <p:nvPr/>
          </p:nvSpPr>
          <p:spPr>
            <a:xfrm>
              <a:off x="856252" y="635697"/>
              <a:ext cx="7999790" cy="1631216"/>
            </a:xfrm>
            <a:prstGeom prst="rect">
              <a:avLst/>
            </a:prstGeom>
            <a:noFill/>
          </p:spPr>
          <p:txBody>
            <a:bodyPr wrap="square">
              <a:spAutoFit/>
            </a:bodyPr>
            <a:lstStyle/>
            <a:p>
              <a:pPr rtl="0">
                <a:spcAft>
                  <a:spcPts val="1200"/>
                </a:spcAft>
              </a:pPr>
              <a:r>
                <a:rPr lang="en-US" sz="1400" b="1" i="0" u="none" strike="noStrike" dirty="0">
                  <a:solidFill>
                    <a:srgbClr val="000000"/>
                  </a:solidFill>
                  <a:effectLst/>
                  <a:latin typeface="Arial" panose="020B0604020202020204" pitchFamily="34" charset="0"/>
                </a:rPr>
                <a:t>Cluster 0: Experienced and Practical Learners</a:t>
              </a:r>
              <a:endParaRPr lang="en-US" sz="1400" b="0" dirty="0">
                <a:effectLst/>
              </a:endParaRPr>
            </a:p>
            <a:p>
              <a:pPr rtl="0" fontAlgn="base">
                <a:buFont typeface="+mj-lt"/>
                <a:buAutoNum type="arabicPeriod"/>
              </a:pPr>
              <a:r>
                <a:rPr lang="en-US" sz="1400" b="0" i="0" u="none" strike="noStrike" dirty="0">
                  <a:solidFill>
                    <a:srgbClr val="000000"/>
                  </a:solidFill>
                  <a:effectLst/>
                  <a:latin typeface="Arial" panose="020B0604020202020204" pitchFamily="34" charset="0"/>
                </a:rPr>
                <a:t>Extensive work experience (~18 years) with moderate dependence on campus placements.</a:t>
              </a:r>
            </a:p>
            <a:p>
              <a:pPr rtl="0" fontAlgn="base">
                <a:buFont typeface="+mj-lt"/>
                <a:buAutoNum type="arabicPeriod"/>
              </a:pPr>
              <a:r>
                <a:rPr lang="en-US" sz="1400" b="0" i="0" u="none" strike="noStrike" dirty="0">
                  <a:solidFill>
                    <a:srgbClr val="000000"/>
                  </a:solidFill>
                  <a:effectLst/>
                  <a:latin typeface="Arial" panose="020B0604020202020204" pitchFamily="34" charset="0"/>
                </a:rPr>
                <a:t>Strong preference for practical insights and career transitions.</a:t>
              </a:r>
            </a:p>
            <a:p>
              <a:pPr rtl="0" fontAlgn="base">
                <a:spcAft>
                  <a:spcPts val="1200"/>
                </a:spcAft>
                <a:buFont typeface="+mj-lt"/>
                <a:buAutoNum type="arabicPeriod"/>
              </a:pPr>
              <a:r>
                <a:rPr lang="en-US" sz="1400" b="0" i="0" u="none" strike="noStrike" dirty="0">
                  <a:solidFill>
                    <a:srgbClr val="000000"/>
                  </a:solidFill>
                  <a:effectLst/>
                  <a:latin typeface="Arial" panose="020B0604020202020204" pitchFamily="34" charset="0"/>
                </a:rPr>
                <a:t>Actively participates in finance workshops but places less emphasis on career counseling.</a:t>
              </a:r>
            </a:p>
            <a:p>
              <a:pPr rtl="0" fontAlgn="base">
                <a:spcBef>
                  <a:spcPts val="1200"/>
                </a:spcBef>
                <a:spcAft>
                  <a:spcPts val="1200"/>
                </a:spcAft>
                <a:buFont typeface="+mj-lt"/>
                <a:buAutoNum type="arabicPeriod"/>
              </a:pPr>
              <a:r>
                <a:rPr lang="en-US" sz="1400" b="0" i="0" u="none" strike="noStrike" dirty="0">
                  <a:solidFill>
                    <a:srgbClr val="000000"/>
                  </a:solidFill>
                  <a:effectLst/>
                  <a:latin typeface="Arial" panose="020B0604020202020204" pitchFamily="34" charset="0"/>
                </a:rPr>
                <a:t>Moderate adoption of e-learning.</a:t>
              </a:r>
              <a:endParaRPr lang="en-US" sz="1600" b="0" i="0" u="none" strike="noStrike" dirty="0">
                <a:solidFill>
                  <a:srgbClr val="000000"/>
                </a:solidFill>
                <a:effectLst/>
                <a:latin typeface="Arial" panose="020B0604020202020204" pitchFamily="34" charset="0"/>
              </a:endParaRPr>
            </a:p>
          </p:txBody>
        </p:sp>
      </p:grpSp>
      <p:grpSp>
        <p:nvGrpSpPr>
          <p:cNvPr id="11" name="Group 10">
            <a:extLst>
              <a:ext uri="{FF2B5EF4-FFF2-40B4-BE49-F238E27FC236}">
                <a16:creationId xmlns:a16="http://schemas.microsoft.com/office/drawing/2014/main" id="{19DA3A4C-BC85-BFCB-16D3-D09FB917B79F}"/>
              </a:ext>
            </a:extLst>
          </p:cNvPr>
          <p:cNvGrpSpPr/>
          <p:nvPr/>
        </p:nvGrpSpPr>
        <p:grpSpPr>
          <a:xfrm>
            <a:off x="291159" y="2504937"/>
            <a:ext cx="7450370" cy="1884331"/>
            <a:chOff x="56074" y="2586416"/>
            <a:chExt cx="7450370" cy="1884331"/>
          </a:xfrm>
        </p:grpSpPr>
        <p:sp>
          <p:nvSpPr>
            <p:cNvPr id="10" name="Rectangle 9">
              <a:extLst>
                <a:ext uri="{FF2B5EF4-FFF2-40B4-BE49-F238E27FC236}">
                  <a16:creationId xmlns:a16="http://schemas.microsoft.com/office/drawing/2014/main" id="{A65A5685-CA8C-220C-6A26-5801B2156959}"/>
                </a:ext>
              </a:extLst>
            </p:cNvPr>
            <p:cNvSpPr/>
            <p:nvPr/>
          </p:nvSpPr>
          <p:spPr>
            <a:xfrm>
              <a:off x="56074" y="2586416"/>
              <a:ext cx="7450370" cy="1884331"/>
            </a:xfrm>
            <a:prstGeom prst="rect">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4E036D9-69F7-285A-32D2-B1BA95D75627}"/>
                </a:ext>
              </a:extLst>
            </p:cNvPr>
            <p:cNvSpPr txBox="1"/>
            <p:nvPr/>
          </p:nvSpPr>
          <p:spPr>
            <a:xfrm>
              <a:off x="395182" y="2715072"/>
              <a:ext cx="6663986" cy="1631216"/>
            </a:xfrm>
            <a:prstGeom prst="rect">
              <a:avLst/>
            </a:prstGeom>
            <a:noFill/>
          </p:spPr>
          <p:txBody>
            <a:bodyPr wrap="square">
              <a:spAutoFit/>
            </a:bodyPr>
            <a:lstStyle/>
            <a:p>
              <a:pPr rtl="0">
                <a:spcAft>
                  <a:spcPts val="1200"/>
                </a:spcAft>
              </a:pPr>
              <a:r>
                <a:rPr lang="en-US" sz="1400" b="1" i="0" u="none" strike="noStrike" dirty="0">
                  <a:solidFill>
                    <a:srgbClr val="000000"/>
                  </a:solidFill>
                  <a:effectLst/>
                  <a:latin typeface="Arial" panose="020B0604020202020204" pitchFamily="34" charset="0"/>
                </a:rPr>
                <a:t>Cluster 1: Career-Driven and Ambitious Professionals</a:t>
              </a:r>
              <a:endParaRPr lang="en-US" sz="1400" b="0" dirty="0">
                <a:effectLst/>
              </a:endParaRPr>
            </a:p>
            <a:p>
              <a:pPr rtl="0" fontAlgn="base">
                <a:buFont typeface="+mj-lt"/>
                <a:buAutoNum type="arabicPeriod"/>
              </a:pPr>
              <a:r>
                <a:rPr lang="en-US" sz="1400" b="0" i="0" u="none" strike="noStrike" dirty="0">
                  <a:solidFill>
                    <a:srgbClr val="000000"/>
                  </a:solidFill>
                  <a:effectLst/>
                  <a:latin typeface="Arial" panose="020B0604020202020204" pitchFamily="34" charset="0"/>
                </a:rPr>
                <a:t>Mid-level experience (~19 years) with a strong focus on career placements.</a:t>
              </a:r>
            </a:p>
            <a:p>
              <a:pPr rtl="0" fontAlgn="base">
                <a:buFont typeface="+mj-lt"/>
                <a:buAutoNum type="arabicPeriod"/>
              </a:pPr>
              <a:r>
                <a:rPr lang="en-US" sz="1400" b="0" i="0" u="none" strike="noStrike" dirty="0">
                  <a:solidFill>
                    <a:srgbClr val="000000"/>
                  </a:solidFill>
                  <a:effectLst/>
                  <a:latin typeface="Arial" panose="020B0604020202020204" pitchFamily="34" charset="0"/>
                </a:rPr>
                <a:t>Highly motivated to switch jobs and keen on practical learning.</a:t>
              </a:r>
            </a:p>
            <a:p>
              <a:pPr rtl="0" fontAlgn="base">
                <a:spcAft>
                  <a:spcPts val="1200"/>
                </a:spcAft>
                <a:buFont typeface="+mj-lt"/>
                <a:buAutoNum type="arabicPeriod"/>
              </a:pPr>
              <a:r>
                <a:rPr lang="en-US" sz="1400" b="0" i="0" u="none" strike="noStrike" dirty="0">
                  <a:solidFill>
                    <a:srgbClr val="000000"/>
                  </a:solidFill>
                  <a:effectLst/>
                  <a:latin typeface="Arial" panose="020B0604020202020204" pitchFamily="34" charset="0"/>
                </a:rPr>
                <a:t>Low sensitivity to pricing, showing a willingness to invest in career advancement.</a:t>
              </a:r>
            </a:p>
            <a:p>
              <a:pPr rtl="0" fontAlgn="base">
                <a:spcBef>
                  <a:spcPts val="1200"/>
                </a:spcBef>
                <a:spcAft>
                  <a:spcPts val="1200"/>
                </a:spcAft>
                <a:buFont typeface="+mj-lt"/>
                <a:buAutoNum type="arabicPeriod"/>
              </a:pPr>
              <a:r>
                <a:rPr lang="en-US" sz="1400" b="0" i="0" u="none" strike="noStrike" dirty="0">
                  <a:solidFill>
                    <a:srgbClr val="000000"/>
                  </a:solidFill>
                  <a:effectLst/>
                  <a:latin typeface="Arial" panose="020B0604020202020204" pitchFamily="34" charset="0"/>
                </a:rPr>
                <a:t>Comfortable with e-learning and actively engaged in career counseling.</a:t>
              </a:r>
              <a:endParaRPr lang="en-US" sz="1600" b="0" i="0" u="none" strike="noStrike" dirty="0">
                <a:solidFill>
                  <a:srgbClr val="000000"/>
                </a:solidFill>
                <a:effectLst/>
                <a:latin typeface="Arial" panose="020B0604020202020204" pitchFamily="34" charset="0"/>
              </a:endParaRPr>
            </a:p>
          </p:txBody>
        </p:sp>
      </p:grpSp>
      <p:grpSp>
        <p:nvGrpSpPr>
          <p:cNvPr id="13" name="Group 12">
            <a:extLst>
              <a:ext uri="{FF2B5EF4-FFF2-40B4-BE49-F238E27FC236}">
                <a16:creationId xmlns:a16="http://schemas.microsoft.com/office/drawing/2014/main" id="{BE6451A1-95A1-88E7-ED24-32C7194B4349}"/>
              </a:ext>
            </a:extLst>
          </p:cNvPr>
          <p:cNvGrpSpPr/>
          <p:nvPr/>
        </p:nvGrpSpPr>
        <p:grpSpPr>
          <a:xfrm>
            <a:off x="306503" y="4686576"/>
            <a:ext cx="8268432" cy="1884331"/>
            <a:chOff x="441478" y="4646459"/>
            <a:chExt cx="8268432" cy="1884331"/>
          </a:xfrm>
        </p:grpSpPr>
        <p:sp>
          <p:nvSpPr>
            <p:cNvPr id="12" name="Rectangle 11">
              <a:extLst>
                <a:ext uri="{FF2B5EF4-FFF2-40B4-BE49-F238E27FC236}">
                  <a16:creationId xmlns:a16="http://schemas.microsoft.com/office/drawing/2014/main" id="{9F02EF1C-B189-FB4B-3836-F909E3A87B2F}"/>
                </a:ext>
              </a:extLst>
            </p:cNvPr>
            <p:cNvSpPr/>
            <p:nvPr/>
          </p:nvSpPr>
          <p:spPr>
            <a:xfrm>
              <a:off x="441478" y="4646459"/>
              <a:ext cx="7450370" cy="1884331"/>
            </a:xfrm>
            <a:prstGeom prst="rect">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C2F779-803C-872D-8A58-609202DA92B2}"/>
                </a:ext>
              </a:extLst>
            </p:cNvPr>
            <p:cNvSpPr txBox="1"/>
            <p:nvPr/>
          </p:nvSpPr>
          <p:spPr>
            <a:xfrm>
              <a:off x="710120" y="4773016"/>
              <a:ext cx="7999790" cy="1631216"/>
            </a:xfrm>
            <a:prstGeom prst="rect">
              <a:avLst/>
            </a:prstGeom>
            <a:noFill/>
          </p:spPr>
          <p:txBody>
            <a:bodyPr wrap="square">
              <a:spAutoFit/>
            </a:bodyPr>
            <a:lstStyle/>
            <a:p>
              <a:pPr rtl="0">
                <a:spcAft>
                  <a:spcPts val="1200"/>
                </a:spcAft>
              </a:pPr>
              <a:r>
                <a:rPr lang="en-US" sz="1400" b="1" i="0" u="none" strike="noStrike" dirty="0">
                  <a:solidFill>
                    <a:srgbClr val="000000"/>
                  </a:solidFill>
                  <a:effectLst/>
                  <a:latin typeface="Arial" panose="020B0604020202020204" pitchFamily="34" charset="0"/>
                </a:rPr>
                <a:t>Cluster 2 : Emerging Graduates and Knowledge Enthusiasts </a:t>
              </a:r>
              <a:endParaRPr lang="en-US" sz="1400" b="0" dirty="0">
                <a:effectLst/>
              </a:endParaRPr>
            </a:p>
            <a:p>
              <a:pPr rtl="0" fontAlgn="base">
                <a:buFont typeface="+mj-lt"/>
                <a:buAutoNum type="arabicPeriod"/>
              </a:pPr>
              <a:r>
                <a:rPr lang="en-US" sz="1400" b="0" i="0" u="none" strike="noStrike" dirty="0">
                  <a:solidFill>
                    <a:srgbClr val="000000"/>
                  </a:solidFill>
                  <a:effectLst/>
                  <a:latin typeface="Arial" panose="020B0604020202020204" pitchFamily="34" charset="0"/>
                </a:rPr>
                <a:t>Minimal work experience (~2.7 years), heavily dependent on campus placements.</a:t>
              </a:r>
            </a:p>
            <a:p>
              <a:pPr rtl="0" fontAlgn="base">
                <a:buFont typeface="+mj-lt"/>
                <a:buAutoNum type="arabicPeriod"/>
              </a:pPr>
              <a:r>
                <a:rPr lang="en-US" sz="1400" b="0" i="0" u="none" strike="noStrike" dirty="0">
                  <a:solidFill>
                    <a:srgbClr val="000000"/>
                  </a:solidFill>
                  <a:effectLst/>
                  <a:latin typeface="Arial" panose="020B0604020202020204" pitchFamily="34" charset="0"/>
                </a:rPr>
                <a:t>Less inclined toward job-switching but eager to expand financial knowledge.</a:t>
              </a:r>
            </a:p>
            <a:p>
              <a:pPr rtl="0" fontAlgn="base">
                <a:spcAft>
                  <a:spcPts val="1200"/>
                </a:spcAft>
                <a:buFont typeface="+mj-lt"/>
                <a:buAutoNum type="arabicPeriod"/>
              </a:pPr>
              <a:r>
                <a:rPr lang="en-US" sz="1400" b="0" i="0" u="none" strike="noStrike" dirty="0">
                  <a:solidFill>
                    <a:srgbClr val="000000"/>
                  </a:solidFill>
                  <a:effectLst/>
                  <a:latin typeface="Arial" panose="020B0604020202020204" pitchFamily="34" charset="0"/>
                </a:rPr>
                <a:t>Engaged in career counseling but somewhat price-conscious.</a:t>
              </a:r>
            </a:p>
            <a:p>
              <a:pPr rtl="0" fontAlgn="base">
                <a:spcBef>
                  <a:spcPts val="1200"/>
                </a:spcBef>
                <a:spcAft>
                  <a:spcPts val="1200"/>
                </a:spcAft>
                <a:buFont typeface="+mj-lt"/>
                <a:buAutoNum type="arabicPeriod"/>
              </a:pPr>
              <a:r>
                <a:rPr lang="en-US" sz="1400" b="0" i="0" u="none" strike="noStrike" dirty="0">
                  <a:solidFill>
                    <a:srgbClr val="000000"/>
                  </a:solidFill>
                  <a:effectLst/>
                  <a:latin typeface="Arial" panose="020B0604020202020204" pitchFamily="34" charset="0"/>
                </a:rPr>
                <a:t>Open to e-learning but not as confident as Cluster 1.</a:t>
              </a:r>
              <a:endParaRPr lang="en-US" sz="1600" b="0" i="0" u="none" strike="noStrike" dirty="0">
                <a:solidFill>
                  <a:srgbClr val="000000"/>
                </a:solidFill>
                <a:effectLst/>
                <a:latin typeface="Arial" panose="020B0604020202020204" pitchFamily="34" charset="0"/>
              </a:endParaRPr>
            </a:p>
          </p:txBody>
        </p:sp>
      </p:grpSp>
      <p:sp>
        <p:nvSpPr>
          <p:cNvPr id="22" name="TextBox 21">
            <a:extLst>
              <a:ext uri="{FF2B5EF4-FFF2-40B4-BE49-F238E27FC236}">
                <a16:creationId xmlns:a16="http://schemas.microsoft.com/office/drawing/2014/main" id="{F927A9DD-3BDF-0E70-3695-8E1C68409CCA}"/>
              </a:ext>
            </a:extLst>
          </p:cNvPr>
          <p:cNvSpPr txBox="1"/>
          <p:nvPr/>
        </p:nvSpPr>
        <p:spPr>
          <a:xfrm>
            <a:off x="8655561" y="873836"/>
            <a:ext cx="3017167" cy="1692771"/>
          </a:xfrm>
          <a:prstGeom prst="rect">
            <a:avLst/>
          </a:prstGeom>
          <a:noFill/>
        </p:spPr>
        <p:txBody>
          <a:bodyPr wrap="square">
            <a:spAutoFit/>
          </a:bodyPr>
          <a:lstStyle/>
          <a:p>
            <a:pPr algn="ctr" rtl="0">
              <a:spcBef>
                <a:spcPts val="1200"/>
              </a:spcBef>
              <a:spcAft>
                <a:spcPts val="1200"/>
              </a:spcAft>
            </a:pPr>
            <a:r>
              <a:rPr lang="en-US" altLang="zh-TW" sz="2800" b="1" dirty="0">
                <a:solidFill>
                  <a:schemeClr val="bg1"/>
                </a:solidFill>
                <a:effectLst/>
                <a:latin typeface="Arial" panose="020B0604020202020204" pitchFamily="34" charset="0"/>
              </a:rPr>
              <a:t>S</a:t>
            </a:r>
            <a:r>
              <a:rPr lang="en-US" sz="2800" b="1" dirty="0">
                <a:solidFill>
                  <a:schemeClr val="bg1"/>
                </a:solidFill>
                <a:effectLst/>
                <a:latin typeface="Arial" panose="020B0604020202020204" pitchFamily="34" charset="0"/>
              </a:rPr>
              <a:t>egment</a:t>
            </a:r>
            <a:r>
              <a:rPr lang="zh-TW" altLang="en-US" sz="2800" b="1" dirty="0">
                <a:solidFill>
                  <a:schemeClr val="bg1"/>
                </a:solidFill>
                <a:effectLst/>
                <a:latin typeface="Arial" panose="020B0604020202020204" pitchFamily="34" charset="0"/>
              </a:rPr>
              <a:t> </a:t>
            </a:r>
            <a:r>
              <a:rPr lang="en-US" sz="2800" b="1" dirty="0">
                <a:solidFill>
                  <a:schemeClr val="bg1"/>
                </a:solidFill>
                <a:effectLst/>
                <a:latin typeface="Arial" panose="020B0604020202020204" pitchFamily="34" charset="0"/>
              </a:rPr>
              <a:t> </a:t>
            </a:r>
          </a:p>
          <a:p>
            <a:pPr algn="ctr" rtl="0">
              <a:spcBef>
                <a:spcPts val="1200"/>
              </a:spcBef>
              <a:spcAft>
                <a:spcPts val="1200"/>
              </a:spcAft>
            </a:pPr>
            <a:r>
              <a:rPr lang="en-US" altLang="zh-TW" sz="2800" b="1" dirty="0">
                <a:solidFill>
                  <a:schemeClr val="bg1"/>
                </a:solidFill>
                <a:effectLst/>
                <a:latin typeface="Arial" panose="020B0604020202020204" pitchFamily="34" charset="0"/>
              </a:rPr>
              <a:t>I</a:t>
            </a:r>
            <a:r>
              <a:rPr lang="en-US" sz="2800" b="1" dirty="0">
                <a:solidFill>
                  <a:schemeClr val="bg1"/>
                </a:solidFill>
                <a:effectLst/>
                <a:latin typeface="Arial" panose="020B0604020202020204" pitchFamily="34" charset="0"/>
              </a:rPr>
              <a:t>nterpretation  </a:t>
            </a:r>
            <a:br>
              <a:rPr lang="en-US" sz="2800" u="sng" dirty="0">
                <a:solidFill>
                  <a:schemeClr val="bg1"/>
                </a:solidFill>
              </a:rPr>
            </a:br>
            <a:endParaRPr lang="en-US" sz="2800" u="sng" dirty="0">
              <a:solidFill>
                <a:schemeClr val="bg1"/>
              </a:solidFill>
            </a:endParaRPr>
          </a:p>
        </p:txBody>
      </p:sp>
    </p:spTree>
    <p:extLst>
      <p:ext uri="{BB962C8B-B14F-4D97-AF65-F5344CB8AC3E}">
        <p14:creationId xmlns:p14="http://schemas.microsoft.com/office/powerpoint/2010/main" val="126668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D17A52A-8791-C72A-FEAE-CC84D8418E8E}"/>
              </a:ext>
            </a:extLst>
          </p:cNvPr>
          <p:cNvGraphicFramePr>
            <a:graphicFrameLocks noGrp="1"/>
          </p:cNvGraphicFramePr>
          <p:nvPr>
            <p:ph idx="1"/>
            <p:extLst>
              <p:ext uri="{D42A27DB-BD31-4B8C-83A1-F6EECF244321}">
                <p14:modId xmlns:p14="http://schemas.microsoft.com/office/powerpoint/2010/main" val="2248194065"/>
              </p:ext>
            </p:extLst>
          </p:nvPr>
        </p:nvGraphicFramePr>
        <p:xfrm>
          <a:off x="643467" y="1267728"/>
          <a:ext cx="10905066" cy="5084549"/>
        </p:xfrm>
        <a:graphic>
          <a:graphicData uri="http://schemas.openxmlformats.org/drawingml/2006/table">
            <a:tbl>
              <a:tblPr firstRow="1" bandRow="1">
                <a:tableStyleId>{5C22544A-7EE6-4342-B048-85BDC9FD1C3A}</a:tableStyleId>
              </a:tblPr>
              <a:tblGrid>
                <a:gridCol w="3063009">
                  <a:extLst>
                    <a:ext uri="{9D8B030D-6E8A-4147-A177-3AD203B41FA5}">
                      <a16:colId xmlns:a16="http://schemas.microsoft.com/office/drawing/2014/main" val="2309724290"/>
                    </a:ext>
                  </a:extLst>
                </a:gridCol>
                <a:gridCol w="7842057">
                  <a:extLst>
                    <a:ext uri="{9D8B030D-6E8A-4147-A177-3AD203B41FA5}">
                      <a16:colId xmlns:a16="http://schemas.microsoft.com/office/drawing/2014/main" val="1634031555"/>
                    </a:ext>
                  </a:extLst>
                </a:gridCol>
              </a:tblGrid>
              <a:tr h="0">
                <a:tc>
                  <a:txBody>
                    <a:bodyPr/>
                    <a:lstStyle/>
                    <a:p>
                      <a:pPr algn="ctr"/>
                      <a:r>
                        <a:rPr lang="en-US" sz="2500" dirty="0">
                          <a:latin typeface="Arial" panose="020B0604020202020204" pitchFamily="34" charset="0"/>
                          <a:cs typeface="Arial" panose="020B0604020202020204" pitchFamily="34" charset="0"/>
                        </a:rPr>
                        <a:t>Focus Area</a:t>
                      </a:r>
                    </a:p>
                  </a:txBody>
                  <a:tcPr marL="115661" marR="115661" marT="57830" marB="57830"/>
                </a:tc>
                <a:tc>
                  <a:txBody>
                    <a:bodyPr/>
                    <a:lstStyle/>
                    <a:p>
                      <a:pPr algn="ctr"/>
                      <a:r>
                        <a:rPr lang="en-US" sz="2500" dirty="0">
                          <a:latin typeface="Arial" panose="020B0604020202020204" pitchFamily="34" charset="0"/>
                          <a:cs typeface="Arial" panose="020B0604020202020204" pitchFamily="34" charset="0"/>
                        </a:rPr>
                        <a:t>Action plan</a:t>
                      </a:r>
                    </a:p>
                  </a:txBody>
                  <a:tcPr marL="115661" marR="115661" marT="57830" marB="57830"/>
                </a:tc>
                <a:extLst>
                  <a:ext uri="{0D108BD9-81ED-4DB2-BD59-A6C34878D82A}">
                    <a16:rowId xmlns:a16="http://schemas.microsoft.com/office/drawing/2014/main" val="4194221512"/>
                  </a:ext>
                </a:extLst>
              </a:tr>
              <a:tr h="971553">
                <a:tc>
                  <a:txBody>
                    <a:bodyPr/>
                    <a:lstStyle/>
                    <a:p>
                      <a:r>
                        <a:rPr lang="en-IN" sz="1800" dirty="0">
                          <a:latin typeface="Arial" panose="020B0604020202020204" pitchFamily="34" charset="0"/>
                          <a:cs typeface="Arial" panose="020B0604020202020204" pitchFamily="34" charset="0"/>
                        </a:rPr>
                        <a:t>Target the Right Students</a:t>
                      </a:r>
                      <a:endParaRPr lang="en-US" sz="1800" dirty="0">
                        <a:latin typeface="Arial" panose="020B0604020202020204" pitchFamily="34" charset="0"/>
                        <a:cs typeface="Arial" panose="020B0604020202020204" pitchFamily="34" charset="0"/>
                      </a:endParaRPr>
                    </a:p>
                  </a:txBody>
                  <a:tcPr marL="115661" marR="115661" marT="57830" marB="57830"/>
                </a:tc>
                <a:tc>
                  <a:txBody>
                    <a:bodyPr/>
                    <a:lstStyle/>
                    <a:p>
                      <a:r>
                        <a:rPr lang="en-IN" sz="1800">
                          <a:latin typeface="Arial" panose="020B0604020202020204" pitchFamily="34" charset="0"/>
                          <a:cs typeface="Arial" panose="020B0604020202020204" pitchFamily="34" charset="0"/>
                        </a:rPr>
                        <a:t>- Partner with </a:t>
                      </a:r>
                      <a:r>
                        <a:rPr lang="en-IN" sz="1800" b="1">
                          <a:latin typeface="Arial" panose="020B0604020202020204" pitchFamily="34" charset="0"/>
                          <a:cs typeface="Arial" panose="020B0604020202020204" pitchFamily="34" charset="0"/>
                        </a:rPr>
                        <a:t>career counseling &amp; placement cells</a:t>
                      </a:r>
                      <a:r>
                        <a:rPr lang="en-IN" sz="1800">
                          <a:latin typeface="Arial" panose="020B0604020202020204" pitchFamily="34" charset="0"/>
                          <a:cs typeface="Arial" panose="020B0604020202020204" pitchFamily="34" charset="0"/>
                        </a:rPr>
                        <a:t> (Placement-focused) </a:t>
                      </a:r>
                      <a:br>
                        <a:rPr lang="en-IN" sz="1800">
                          <a:latin typeface="Arial" panose="020B0604020202020204" pitchFamily="34" charset="0"/>
                          <a:cs typeface="Arial" panose="020B0604020202020204" pitchFamily="34" charset="0"/>
                        </a:rPr>
                      </a:br>
                      <a:r>
                        <a:rPr lang="en-IN" sz="1800">
                          <a:latin typeface="Arial" panose="020B0604020202020204" pitchFamily="34" charset="0"/>
                          <a:cs typeface="Arial" panose="020B0604020202020204" pitchFamily="34" charset="0"/>
                        </a:rPr>
                        <a:t>- Market </a:t>
                      </a:r>
                      <a:r>
                        <a:rPr lang="en-IN" sz="1800" b="1">
                          <a:latin typeface="Arial" panose="020B0604020202020204" pitchFamily="34" charset="0"/>
                          <a:cs typeface="Arial" panose="020B0604020202020204" pitchFamily="34" charset="0"/>
                        </a:rPr>
                        <a:t>advanced BFS courses</a:t>
                      </a:r>
                      <a:r>
                        <a:rPr lang="en-IN" sz="1800">
                          <a:latin typeface="Arial" panose="020B0604020202020204" pitchFamily="34" charset="0"/>
                          <a:cs typeface="Arial" panose="020B0604020202020204" pitchFamily="34" charset="0"/>
                        </a:rPr>
                        <a:t> (Skill-oriented) </a:t>
                      </a:r>
                      <a:br>
                        <a:rPr lang="en-IN" sz="1800">
                          <a:latin typeface="Arial" panose="020B0604020202020204" pitchFamily="34" charset="0"/>
                          <a:cs typeface="Arial" panose="020B0604020202020204" pitchFamily="34" charset="0"/>
                        </a:rPr>
                      </a:br>
                      <a:r>
                        <a:rPr lang="en-IN" sz="1800">
                          <a:latin typeface="Arial" panose="020B0604020202020204" pitchFamily="34" charset="0"/>
                          <a:cs typeface="Arial" panose="020B0604020202020204" pitchFamily="34" charset="0"/>
                        </a:rPr>
                        <a:t>- Offer </a:t>
                      </a:r>
                      <a:r>
                        <a:rPr lang="en-IN" sz="1800" b="1">
                          <a:latin typeface="Arial" panose="020B0604020202020204" pitchFamily="34" charset="0"/>
                          <a:cs typeface="Arial" panose="020B0604020202020204" pitchFamily="34" charset="0"/>
                        </a:rPr>
                        <a:t>introductory bundles &amp; free trials</a:t>
                      </a:r>
                      <a:r>
                        <a:rPr lang="en-IN" sz="1800">
                          <a:latin typeface="Arial" panose="020B0604020202020204" pitchFamily="34" charset="0"/>
                          <a:cs typeface="Arial" panose="020B0604020202020204" pitchFamily="34" charset="0"/>
                        </a:rPr>
                        <a:t> (General learners)</a:t>
                      </a:r>
                      <a:endParaRPr lang="en-US" sz="1800">
                        <a:latin typeface="Arial" panose="020B0604020202020204" pitchFamily="34" charset="0"/>
                        <a:cs typeface="Arial" panose="020B0604020202020204" pitchFamily="34" charset="0"/>
                      </a:endParaRPr>
                    </a:p>
                  </a:txBody>
                  <a:tcPr marL="115661" marR="115661" marT="57830" marB="57830"/>
                </a:tc>
                <a:extLst>
                  <a:ext uri="{0D108BD9-81ED-4DB2-BD59-A6C34878D82A}">
                    <a16:rowId xmlns:a16="http://schemas.microsoft.com/office/drawing/2014/main" val="3228325856"/>
                  </a:ext>
                </a:extLst>
              </a:tr>
              <a:tr h="971553">
                <a:tc>
                  <a:txBody>
                    <a:bodyPr/>
                    <a:lstStyle/>
                    <a:p>
                      <a:r>
                        <a:rPr lang="en-IN" sz="1800" dirty="0">
                          <a:latin typeface="Arial" panose="020B0604020202020204" pitchFamily="34" charset="0"/>
                          <a:cs typeface="Arial" panose="020B0604020202020204" pitchFamily="34" charset="0"/>
                        </a:rPr>
                        <a:t>Competitive Positioning</a:t>
                      </a:r>
                      <a:endParaRPr lang="en-US" sz="1800" dirty="0">
                        <a:latin typeface="Arial" panose="020B0604020202020204" pitchFamily="34" charset="0"/>
                        <a:cs typeface="Arial" panose="020B0604020202020204" pitchFamily="34" charset="0"/>
                      </a:endParaRPr>
                    </a:p>
                  </a:txBody>
                  <a:tcPr marL="115661" marR="115661" marT="57830" marB="57830"/>
                </a:tc>
                <a:tc>
                  <a:txBody>
                    <a:bodyPr/>
                    <a:lstStyle/>
                    <a:p>
                      <a:r>
                        <a:rPr lang="en-IN" sz="1800" dirty="0">
                          <a:latin typeface="Arial" panose="020B0604020202020204" pitchFamily="34" charset="0"/>
                          <a:cs typeface="Arial" panose="020B0604020202020204" pitchFamily="34" charset="0"/>
                        </a:rPr>
                        <a:t>- Highlight </a:t>
                      </a:r>
                      <a:r>
                        <a:rPr lang="en-IN" sz="1800" b="1" dirty="0">
                          <a:latin typeface="Arial" panose="020B0604020202020204" pitchFamily="34" charset="0"/>
                          <a:cs typeface="Arial" panose="020B0604020202020204" pitchFamily="34" charset="0"/>
                        </a:rPr>
                        <a:t>7+ endorsing BFS partners</a:t>
                      </a:r>
                      <a:r>
                        <a:rPr lang="en-IN" sz="1800" dirty="0">
                          <a:latin typeface="Arial" panose="020B0604020202020204" pitchFamily="34" charset="0"/>
                          <a:cs typeface="Arial" panose="020B0604020202020204" pitchFamily="34" charset="0"/>
                        </a:rPr>
                        <a:t> for credibility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Promote </a:t>
                      </a:r>
                      <a:r>
                        <a:rPr lang="en-IN" sz="1800" b="1" dirty="0">
                          <a:latin typeface="Arial" panose="020B0604020202020204" pitchFamily="34" charset="0"/>
                          <a:cs typeface="Arial" panose="020B0604020202020204" pitchFamily="34" charset="0"/>
                        </a:rPr>
                        <a:t>faculty support &amp; hands-on training</a:t>
                      </a:r>
                      <a:r>
                        <a:rPr lang="en-IN" sz="1800" dirty="0">
                          <a:latin typeface="Arial" panose="020B0604020202020204" pitchFamily="34" charset="0"/>
                          <a:cs typeface="Arial" panose="020B0604020202020204" pitchFamily="34" charset="0"/>
                        </a:rPr>
                        <a:t> (better than NCFM/CFA)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Provide </a:t>
                      </a:r>
                      <a:r>
                        <a:rPr lang="en-IN" sz="1800" b="1" dirty="0">
                          <a:latin typeface="Arial" panose="020B0604020202020204" pitchFamily="34" charset="0"/>
                          <a:cs typeface="Arial" panose="020B0604020202020204" pitchFamily="34" charset="0"/>
                        </a:rPr>
                        <a:t>discounted certification bundles</a:t>
                      </a:r>
                      <a:endParaRPr lang="en-US" sz="1800" dirty="0">
                        <a:latin typeface="Arial" panose="020B0604020202020204" pitchFamily="34" charset="0"/>
                        <a:cs typeface="Arial" panose="020B0604020202020204" pitchFamily="34" charset="0"/>
                      </a:endParaRPr>
                    </a:p>
                  </a:txBody>
                  <a:tcPr marL="115661" marR="115661" marT="57830" marB="57830"/>
                </a:tc>
                <a:extLst>
                  <a:ext uri="{0D108BD9-81ED-4DB2-BD59-A6C34878D82A}">
                    <a16:rowId xmlns:a16="http://schemas.microsoft.com/office/drawing/2014/main" val="2613484316"/>
                  </a:ext>
                </a:extLst>
              </a:tr>
              <a:tr h="971553">
                <a:tc>
                  <a:txBody>
                    <a:bodyPr/>
                    <a:lstStyle/>
                    <a:p>
                      <a:r>
                        <a:rPr lang="en-IN" sz="1800">
                          <a:latin typeface="Arial" panose="020B0604020202020204" pitchFamily="34" charset="0"/>
                          <a:cs typeface="Arial" panose="020B0604020202020204" pitchFamily="34" charset="0"/>
                        </a:rPr>
                        <a:t>Marketing &amp; Engagement</a:t>
                      </a:r>
                      <a:endParaRPr lang="en-US" sz="1800">
                        <a:latin typeface="Arial" panose="020B0604020202020204" pitchFamily="34" charset="0"/>
                        <a:cs typeface="Arial" panose="020B0604020202020204" pitchFamily="34" charset="0"/>
                      </a:endParaRPr>
                    </a:p>
                  </a:txBody>
                  <a:tcPr marL="115661" marR="115661" marT="57830" marB="57830"/>
                </a:tc>
                <a:tc>
                  <a:txBody>
                    <a:bodyPr/>
                    <a:lstStyle/>
                    <a:p>
                      <a:r>
                        <a:rPr lang="en-IN" sz="1800">
                          <a:latin typeface="Arial" panose="020B0604020202020204" pitchFamily="34" charset="0"/>
                          <a:cs typeface="Arial" panose="020B0604020202020204" pitchFamily="34" charset="0"/>
                        </a:rPr>
                        <a:t>- Conduct </a:t>
                      </a:r>
                      <a:r>
                        <a:rPr lang="en-IN" sz="1800" b="1">
                          <a:latin typeface="Arial" panose="020B0604020202020204" pitchFamily="34" charset="0"/>
                          <a:cs typeface="Arial" panose="020B0604020202020204" pitchFamily="34" charset="0"/>
                        </a:rPr>
                        <a:t>seminars &amp; webinars</a:t>
                      </a:r>
                      <a:r>
                        <a:rPr lang="en-IN" sz="1800">
                          <a:latin typeface="Arial" panose="020B0604020202020204" pitchFamily="34" charset="0"/>
                          <a:cs typeface="Arial" panose="020B0604020202020204" pitchFamily="34" charset="0"/>
                        </a:rPr>
                        <a:t> at business schools </a:t>
                      </a:r>
                      <a:br>
                        <a:rPr lang="en-IN" sz="1800">
                          <a:latin typeface="Arial" panose="020B0604020202020204" pitchFamily="34" charset="0"/>
                          <a:cs typeface="Arial" panose="020B0604020202020204" pitchFamily="34" charset="0"/>
                        </a:rPr>
                      </a:br>
                      <a:r>
                        <a:rPr lang="en-IN" sz="1800">
                          <a:latin typeface="Arial" panose="020B0604020202020204" pitchFamily="34" charset="0"/>
                          <a:cs typeface="Arial" panose="020B0604020202020204" pitchFamily="34" charset="0"/>
                        </a:rPr>
                        <a:t>- Create a </a:t>
                      </a:r>
                      <a:r>
                        <a:rPr lang="en-IN" sz="1800" b="1">
                          <a:latin typeface="Arial" panose="020B0604020202020204" pitchFamily="34" charset="0"/>
                          <a:cs typeface="Arial" panose="020B0604020202020204" pitchFamily="34" charset="0"/>
                        </a:rPr>
                        <a:t>student referral &amp; ambassador program</a:t>
                      </a:r>
                      <a:r>
                        <a:rPr lang="en-IN" sz="1800">
                          <a:latin typeface="Arial" panose="020B0604020202020204" pitchFamily="34" charset="0"/>
                          <a:cs typeface="Arial" panose="020B0604020202020204" pitchFamily="34" charset="0"/>
                        </a:rPr>
                        <a:t> </a:t>
                      </a:r>
                      <a:br>
                        <a:rPr lang="en-IN" sz="1800">
                          <a:latin typeface="Arial" panose="020B0604020202020204" pitchFamily="34" charset="0"/>
                          <a:cs typeface="Arial" panose="020B0604020202020204" pitchFamily="34" charset="0"/>
                        </a:rPr>
                      </a:br>
                      <a:r>
                        <a:rPr lang="en-IN" sz="1800">
                          <a:latin typeface="Arial" panose="020B0604020202020204" pitchFamily="34" charset="0"/>
                          <a:cs typeface="Arial" panose="020B0604020202020204" pitchFamily="34" charset="0"/>
                        </a:rPr>
                        <a:t>- Partner with </a:t>
                      </a:r>
                      <a:r>
                        <a:rPr lang="en-IN" sz="1800" b="1">
                          <a:latin typeface="Arial" panose="020B0604020202020204" pitchFamily="34" charset="0"/>
                          <a:cs typeface="Arial" panose="020B0604020202020204" pitchFamily="34" charset="0"/>
                        </a:rPr>
                        <a:t>BFS companies for pre-hiring training</a:t>
                      </a:r>
                      <a:endParaRPr lang="en-US" sz="1800">
                        <a:latin typeface="Arial" panose="020B0604020202020204" pitchFamily="34" charset="0"/>
                        <a:cs typeface="Arial" panose="020B0604020202020204" pitchFamily="34" charset="0"/>
                      </a:endParaRPr>
                    </a:p>
                  </a:txBody>
                  <a:tcPr marL="115661" marR="115661" marT="57830" marB="57830"/>
                </a:tc>
                <a:extLst>
                  <a:ext uri="{0D108BD9-81ED-4DB2-BD59-A6C34878D82A}">
                    <a16:rowId xmlns:a16="http://schemas.microsoft.com/office/drawing/2014/main" val="4190622784"/>
                  </a:ext>
                </a:extLst>
              </a:tr>
              <a:tr h="971553">
                <a:tc>
                  <a:txBody>
                    <a:bodyPr/>
                    <a:lstStyle/>
                    <a:p>
                      <a:r>
                        <a:rPr lang="en-IN" sz="1800">
                          <a:latin typeface="Arial" panose="020B0604020202020204" pitchFamily="34" charset="0"/>
                          <a:cs typeface="Arial" panose="020B0604020202020204" pitchFamily="34" charset="0"/>
                        </a:rPr>
                        <a:t>Digital Growth</a:t>
                      </a:r>
                      <a:endParaRPr lang="en-US" sz="1800">
                        <a:latin typeface="Arial" panose="020B0604020202020204" pitchFamily="34" charset="0"/>
                        <a:cs typeface="Arial" panose="020B0604020202020204" pitchFamily="34" charset="0"/>
                      </a:endParaRPr>
                    </a:p>
                  </a:txBody>
                  <a:tcPr marL="115661" marR="115661" marT="57830" marB="57830"/>
                </a:tc>
                <a:tc>
                  <a:txBody>
                    <a:bodyPr/>
                    <a:lstStyle/>
                    <a:p>
                      <a:r>
                        <a:rPr lang="en-IN" sz="1800" dirty="0">
                          <a:latin typeface="Arial" panose="020B0604020202020204" pitchFamily="34" charset="0"/>
                          <a:cs typeface="Arial" panose="020B0604020202020204" pitchFamily="34" charset="0"/>
                        </a:rPr>
                        <a:t>- Run </a:t>
                      </a:r>
                      <a:r>
                        <a:rPr lang="en-IN" sz="1800" b="1" dirty="0">
                          <a:latin typeface="Arial" panose="020B0604020202020204" pitchFamily="34" charset="0"/>
                          <a:cs typeface="Arial" panose="020B0604020202020204" pitchFamily="34" charset="0"/>
                        </a:rPr>
                        <a:t>Google Ads &amp; LinkedIn marketing</a:t>
                      </a:r>
                      <a:r>
                        <a:rPr lang="en-IN" sz="1800" dirty="0">
                          <a:latin typeface="Arial" panose="020B0604020202020204" pitchFamily="34" charset="0"/>
                          <a:cs typeface="Arial" panose="020B0604020202020204" pitchFamily="34" charset="0"/>
                        </a:rPr>
                        <a:t> to reach students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Offer </a:t>
                      </a:r>
                      <a:r>
                        <a:rPr lang="en-IN" sz="1800" b="1" dirty="0">
                          <a:latin typeface="Arial" panose="020B0604020202020204" pitchFamily="34" charset="0"/>
                          <a:cs typeface="Arial" panose="020B0604020202020204" pitchFamily="34" charset="0"/>
                        </a:rPr>
                        <a:t>freemium course trials</a:t>
                      </a: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Launch an </a:t>
                      </a:r>
                      <a:r>
                        <a:rPr lang="en-IN" sz="1800" b="1" dirty="0">
                          <a:latin typeface="Arial" panose="020B0604020202020204" pitchFamily="34" charset="0"/>
                          <a:cs typeface="Arial" panose="020B0604020202020204" pitchFamily="34" charset="0"/>
                        </a:rPr>
                        <a:t>AI tool for personalized career guidance</a:t>
                      </a:r>
                      <a:endParaRPr lang="en-US" sz="1800" dirty="0">
                        <a:latin typeface="Arial" panose="020B0604020202020204" pitchFamily="34" charset="0"/>
                        <a:cs typeface="Arial" panose="020B0604020202020204" pitchFamily="34" charset="0"/>
                      </a:endParaRPr>
                    </a:p>
                  </a:txBody>
                  <a:tcPr marL="115661" marR="115661" marT="57830" marB="57830"/>
                </a:tc>
                <a:extLst>
                  <a:ext uri="{0D108BD9-81ED-4DB2-BD59-A6C34878D82A}">
                    <a16:rowId xmlns:a16="http://schemas.microsoft.com/office/drawing/2014/main" val="3718579879"/>
                  </a:ext>
                </a:extLst>
              </a:tr>
              <a:tr h="701677">
                <a:tc>
                  <a:txBody>
                    <a:bodyPr/>
                    <a:lstStyle/>
                    <a:p>
                      <a:r>
                        <a:rPr lang="en-IN" sz="1800">
                          <a:latin typeface="Arial" panose="020B0604020202020204" pitchFamily="34" charset="0"/>
                          <a:cs typeface="Arial" panose="020B0604020202020204" pitchFamily="34" charset="0"/>
                        </a:rPr>
                        <a:t>Pricing &amp; Payment Options</a:t>
                      </a:r>
                      <a:endParaRPr lang="en-US" sz="1800">
                        <a:latin typeface="Arial" panose="020B0604020202020204" pitchFamily="34" charset="0"/>
                        <a:cs typeface="Arial" panose="020B0604020202020204" pitchFamily="34" charset="0"/>
                      </a:endParaRPr>
                    </a:p>
                  </a:txBody>
                  <a:tcPr marL="115661" marR="115661" marT="57830" marB="57830"/>
                </a:tc>
                <a:tc>
                  <a:txBody>
                    <a:bodyPr/>
                    <a:lstStyle/>
                    <a:p>
                      <a:r>
                        <a:rPr lang="en-IN" sz="1800" dirty="0">
                          <a:latin typeface="Arial" panose="020B0604020202020204" pitchFamily="34" charset="0"/>
                          <a:cs typeface="Arial" panose="020B0604020202020204" pitchFamily="34" charset="0"/>
                        </a:rPr>
                        <a:t>- Offer </a:t>
                      </a:r>
                      <a:r>
                        <a:rPr lang="en-IN" sz="1800" b="1" dirty="0">
                          <a:latin typeface="Arial" panose="020B0604020202020204" pitchFamily="34" charset="0"/>
                          <a:cs typeface="Arial" panose="020B0604020202020204" pitchFamily="34" charset="0"/>
                        </a:rPr>
                        <a:t>lower prices for students, premium for professionals</a:t>
                      </a: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Introduce </a:t>
                      </a:r>
                      <a:r>
                        <a:rPr lang="en-IN" sz="1800" b="1" dirty="0">
                          <a:latin typeface="Arial" panose="020B0604020202020204" pitchFamily="34" charset="0"/>
                          <a:cs typeface="Arial" panose="020B0604020202020204" pitchFamily="34" charset="0"/>
                        </a:rPr>
                        <a:t>EMI &amp; subscription models</a:t>
                      </a:r>
                      <a:r>
                        <a:rPr lang="en-IN" sz="1800" dirty="0">
                          <a:latin typeface="Arial" panose="020B0604020202020204" pitchFamily="34" charset="0"/>
                          <a:cs typeface="Arial" panose="020B0604020202020204" pitchFamily="34" charset="0"/>
                        </a:rPr>
                        <a:t> for affordability</a:t>
                      </a:r>
                      <a:endParaRPr lang="en-US" sz="1800" dirty="0">
                        <a:latin typeface="Arial" panose="020B0604020202020204" pitchFamily="34" charset="0"/>
                        <a:cs typeface="Arial" panose="020B0604020202020204" pitchFamily="34" charset="0"/>
                      </a:endParaRPr>
                    </a:p>
                  </a:txBody>
                  <a:tcPr marL="115661" marR="115661" marT="57830" marB="57830"/>
                </a:tc>
                <a:extLst>
                  <a:ext uri="{0D108BD9-81ED-4DB2-BD59-A6C34878D82A}">
                    <a16:rowId xmlns:a16="http://schemas.microsoft.com/office/drawing/2014/main" val="2012259905"/>
                  </a:ext>
                </a:extLst>
              </a:tr>
            </a:tbl>
          </a:graphicData>
        </a:graphic>
      </p:graphicFrame>
      <p:sp>
        <p:nvSpPr>
          <p:cNvPr id="3" name="TextBox 2">
            <a:extLst>
              <a:ext uri="{FF2B5EF4-FFF2-40B4-BE49-F238E27FC236}">
                <a16:creationId xmlns:a16="http://schemas.microsoft.com/office/drawing/2014/main" id="{DE0A95D5-4400-989C-913E-EB259C95D5B7}"/>
              </a:ext>
            </a:extLst>
          </p:cNvPr>
          <p:cNvSpPr txBox="1"/>
          <p:nvPr/>
        </p:nvSpPr>
        <p:spPr>
          <a:xfrm>
            <a:off x="4247584" y="449622"/>
            <a:ext cx="3696832" cy="523220"/>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Recommendations</a:t>
            </a:r>
          </a:p>
        </p:txBody>
      </p:sp>
    </p:spTree>
    <p:extLst>
      <p:ext uri="{BB962C8B-B14F-4D97-AF65-F5344CB8AC3E}">
        <p14:creationId xmlns:p14="http://schemas.microsoft.com/office/powerpoint/2010/main" val="213300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3245</TotalTime>
  <Words>778</Words>
  <Application>Microsoft Office PowerPoint</Application>
  <PresentationFormat>Widescreen</PresentationFormat>
  <Paragraphs>73</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Rasika Teli</dc:creator>
  <cp:lastModifiedBy>昱瑾 陳</cp:lastModifiedBy>
  <cp:revision>6</cp:revision>
  <dcterms:created xsi:type="dcterms:W3CDTF">2025-01-29T06:06:19Z</dcterms:created>
  <dcterms:modified xsi:type="dcterms:W3CDTF">2025-02-02T23:35:30Z</dcterms:modified>
</cp:coreProperties>
</file>