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C207C5-3ACD-45B2-9D65-413D59C3F5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736C6993-FE96-4A48-A875-B77089F673C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169C1F20-9CDC-4513-950A-BA324BE3697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4F0D377-B76A-47BD-A1C6-F5DC10906D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2BF92AD-DCE9-4083-B87E-CE4B4F9910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B31BA45-3809-45F4-A4C8-7EFED15E40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63DB290-75A9-4AB5-B90F-C538A54BEE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25D893D-3391-45E3-9DD5-45928E41F7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C6079C1B-E5B6-48F3-BE17-32FF1BB892F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73F6BBC3-700E-4535-AD8F-25F137AA004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B542848-23BF-484F-BB84-9781618E748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ic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k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to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di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st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er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tit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le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st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yl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A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D6D8A03-4C21-46EE-B1E0-0E045B686A2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A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A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96B731F-A188-4273-A66D-32C65161EB2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A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Quinto nivel del esquema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Sexto nivel del esquema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Séptimo nivel del esquema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A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FE45982-2A7D-499E-91C3-3F6A3366E97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A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A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D48250F-7B30-47E0-A169-F950298BA66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A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A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95A0239-6CFC-4682-BCCE-3865F4740BB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A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A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6D1B92B-537E-4EFE-83F1-E1DBE6880E8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A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Cl</a:t>
            </a: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ic</a:t>
            </a: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k </a:t>
            </a: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to </a:t>
            </a: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ed</a:t>
            </a: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it </a:t>
            </a: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M</a:t>
            </a: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as</a:t>
            </a: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te</a:t>
            </a: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r </a:t>
            </a: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ti</a:t>
            </a: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tl</a:t>
            </a: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e </a:t>
            </a: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st</a:t>
            </a: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yl</a:t>
            </a: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e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A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DFB708C-B6FE-44AA-B345-AD4E3D883C3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A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A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D85477B-4873-4AA5-8319-F1DF82B8884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A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A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AAFD210-3834-4DA9-9E2D-43E80A4EEB2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A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A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E8C3FD3-12F9-4778-B4D7-1963DEE2646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A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A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6FD28D0-F128-4FBC-ADC7-E30179ECBA0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A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Pulse para editar el formato del texto de título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Quinto nivel del esquema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Sexto nivel del esquema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Séptimo nivel del esquema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AutoShape 2"/>
          <p:cNvSpPr/>
          <p:nvPr/>
        </p:nvSpPr>
        <p:spPr>
          <a:xfrm>
            <a:off x="1530720" y="-439560"/>
            <a:ext cx="360" cy="9650160"/>
          </a:xfrm>
          <a:prstGeom prst="line">
            <a:avLst/>
          </a:prstGeom>
          <a:ln w="95250">
            <a:solidFill>
              <a:srgbClr val="2d2d3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s-A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TextBox 3"/>
          <p:cNvSpPr/>
          <p:nvPr/>
        </p:nvSpPr>
        <p:spPr>
          <a:xfrm>
            <a:off x="2266920" y="1873080"/>
            <a:ext cx="10718280" cy="264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0397"/>
              </a:lnSpc>
            </a:pPr>
            <a:r>
              <a:rPr b="0" lang="en-US" sz="9120" spc="-1" strike="noStrike">
                <a:solidFill>
                  <a:srgbClr val="ffffff"/>
                </a:solidFill>
                <a:latin typeface="Courier Prime"/>
                <a:ea typeface="Courier Prime"/>
              </a:rPr>
              <a:t>Trabajo Práctico N°2 {</a:t>
            </a:r>
            <a:endParaRPr b="0" lang="es-AR" sz="91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TextBox 4"/>
          <p:cNvSpPr/>
          <p:nvPr/>
        </p:nvSpPr>
        <p:spPr>
          <a:xfrm>
            <a:off x="2237400" y="8459280"/>
            <a:ext cx="2471760" cy="15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2478"/>
              </a:lnSpc>
            </a:pPr>
            <a:r>
              <a:rPr b="0" lang="en-US" sz="10940" spc="-1" strike="noStrike">
                <a:solidFill>
                  <a:srgbClr val="ffffff"/>
                </a:solidFill>
                <a:latin typeface="Courier Prime"/>
                <a:ea typeface="Courier Prime"/>
              </a:rPr>
              <a:t>}</a:t>
            </a:r>
            <a:endParaRPr b="0" lang="es-AR" sz="109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TextBox 5"/>
          <p:cNvSpPr/>
          <p:nvPr/>
        </p:nvSpPr>
        <p:spPr>
          <a:xfrm>
            <a:off x="1996560" y="4793760"/>
            <a:ext cx="12214080" cy="32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5182"/>
              </a:lnSpc>
            </a:pPr>
            <a:r>
              <a:rPr b="0" lang="en-US" sz="3700" spc="-1" strike="noStrike">
                <a:solidFill>
                  <a:srgbClr val="ff914d"/>
                </a:solidFill>
                <a:latin typeface="Courier Prime"/>
                <a:ea typeface="Courier Prime"/>
              </a:rPr>
              <a:t>&lt;Por="Christian Zelaya"/&gt;</a:t>
            </a:r>
            <a:endParaRPr b="0" lang="es-AR" sz="37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5182"/>
              </a:lnSpc>
            </a:pPr>
            <a:r>
              <a:rPr b="0" lang="en-US" sz="3700" spc="-1" strike="noStrike">
                <a:solidFill>
                  <a:srgbClr val="ff914d"/>
                </a:solidFill>
                <a:latin typeface="Courier Prime"/>
                <a:ea typeface="Courier Prime"/>
              </a:rPr>
              <a:t>&lt;Por="Ramiro Balbo"/&gt;</a:t>
            </a:r>
            <a:endParaRPr b="0" lang="es-AR" sz="37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5182"/>
              </a:lnSpc>
            </a:pPr>
            <a:r>
              <a:rPr b="0" lang="en-US" sz="3700" spc="-1" strike="noStrike">
                <a:solidFill>
                  <a:srgbClr val="ff914d"/>
                </a:solidFill>
                <a:latin typeface="Courier Prime"/>
                <a:ea typeface="Courier Prime"/>
              </a:rPr>
              <a:t>&lt;Por="Nicolas Pelullo"/&gt;</a:t>
            </a:r>
            <a:endParaRPr b="0" lang="es-AR" sz="37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5182"/>
              </a:lnSpc>
            </a:pPr>
            <a:r>
              <a:rPr b="0" lang="en-US" sz="3700" spc="-1" strike="noStrike">
                <a:solidFill>
                  <a:srgbClr val="ff914d"/>
                </a:solidFill>
                <a:latin typeface="Courier Prime"/>
                <a:ea typeface="Courier Prime"/>
              </a:rPr>
              <a:t>&lt;Por="Maximiliano Argañaraz"/&gt;</a:t>
            </a:r>
            <a:endParaRPr b="0" lang="es-AR" sz="37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5182"/>
              </a:lnSpc>
            </a:pP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TextBox 6"/>
          <p:cNvSpPr/>
          <p:nvPr/>
        </p:nvSpPr>
        <p:spPr>
          <a:xfrm>
            <a:off x="1996560" y="971640"/>
            <a:ext cx="11259000" cy="4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830"/>
              </a:lnSpc>
            </a:pPr>
            <a:r>
              <a:rPr b="0" lang="en-US" sz="2740" spc="-1" strike="noStrike">
                <a:solidFill>
                  <a:srgbClr val="737373"/>
                </a:solidFill>
                <a:latin typeface="Courier Prime"/>
                <a:ea typeface="Courier Prime"/>
              </a:rPr>
              <a:t>&lt;!--Lenguajes: C# y Java--&gt;</a:t>
            </a:r>
            <a:endParaRPr b="0" lang="es-AR" sz="274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72" name="Group 7"/>
          <p:cNvGrpSpPr/>
          <p:nvPr/>
        </p:nvGrpSpPr>
        <p:grpSpPr>
          <a:xfrm>
            <a:off x="14762160" y="-102960"/>
            <a:ext cx="4230360" cy="10389600"/>
            <a:chOff x="14762160" y="-102960"/>
            <a:chExt cx="4230360" cy="10389600"/>
          </a:xfrm>
        </p:grpSpPr>
        <p:sp>
          <p:nvSpPr>
            <p:cNvPr id="73" name="Freeform 8"/>
            <p:cNvSpPr/>
            <p:nvPr/>
          </p:nvSpPr>
          <p:spPr>
            <a:xfrm>
              <a:off x="14762160" y="-102960"/>
              <a:ext cx="4230360" cy="10389600"/>
            </a:xfrm>
            <a:custGeom>
              <a:avLst/>
              <a:gdLst>
                <a:gd name="textAreaLeft" fmla="*/ 0 w 4230360"/>
                <a:gd name="textAreaRight" fmla="*/ 4230720 w 4230360"/>
                <a:gd name="textAreaTop" fmla="*/ 0 h 10389600"/>
                <a:gd name="textAreaBottom" fmla="*/ 10389960 h 10389600"/>
              </a:gdLst>
              <a:ahLst/>
              <a:rect l="textAreaLeft" t="textAreaTop" r="textAreaRight" b="textAreaBottom"/>
              <a:pathLst>
                <a:path w="1543416" h="3790253">
                  <a:moveTo>
                    <a:pt x="0" y="0"/>
                  </a:moveTo>
                  <a:lnTo>
                    <a:pt x="1543416" y="0"/>
                  </a:lnTo>
                  <a:lnTo>
                    <a:pt x="1543416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A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4" name="AutoShape 9"/>
          <p:cNvSpPr/>
          <p:nvPr/>
        </p:nvSpPr>
        <p:spPr>
          <a:xfrm>
            <a:off x="14666400" y="9210600"/>
            <a:ext cx="1539000" cy="360"/>
          </a:xfrm>
          <a:prstGeom prst="line">
            <a:avLst/>
          </a:prstGeom>
          <a:ln w="47625">
            <a:solidFill>
              <a:srgbClr val="ffffff"/>
            </a:solidFill>
            <a:round/>
            <a:headEnd len="lg" type="diamond" w="lg"/>
            <a:tailEnd len="sm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s-A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reeform 2"/>
          <p:cNvSpPr/>
          <p:nvPr/>
        </p:nvSpPr>
        <p:spPr>
          <a:xfrm>
            <a:off x="4955400" y="1595880"/>
            <a:ext cx="8376480" cy="7893360"/>
          </a:xfrm>
          <a:custGeom>
            <a:avLst/>
            <a:gdLst>
              <a:gd name="textAreaLeft" fmla="*/ 0 w 8376480"/>
              <a:gd name="textAreaRight" fmla="*/ 8376840 w 8376480"/>
              <a:gd name="textAreaTop" fmla="*/ 0 h 7893360"/>
              <a:gd name="textAreaBottom" fmla="*/ 7893720 h 7893360"/>
            </a:gdLst>
            <a:ahLst/>
            <a:rect l="textAreaLeft" t="textAreaTop" r="textAreaRight" b="textAreaBottom"/>
            <a:pathLst>
              <a:path w="8376951" h="7893666">
                <a:moveTo>
                  <a:pt x="0" y="0"/>
                </a:moveTo>
                <a:lnTo>
                  <a:pt x="8376952" y="0"/>
                </a:lnTo>
                <a:lnTo>
                  <a:pt x="8376952" y="7893665"/>
                </a:lnTo>
                <a:lnTo>
                  <a:pt x="0" y="78936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Box 3"/>
          <p:cNvSpPr/>
          <p:nvPr/>
        </p:nvSpPr>
        <p:spPr>
          <a:xfrm>
            <a:off x="1028880" y="445680"/>
            <a:ext cx="1271592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558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Courier Prime"/>
                <a:ea typeface="Courier Prime"/>
              </a:rPr>
              <a:t>Tiempos de Ejecución {</a:t>
            </a:r>
            <a:endParaRPr b="0" lang="es-AR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TextBox 4"/>
          <p:cNvSpPr/>
          <p:nvPr/>
        </p:nvSpPr>
        <p:spPr>
          <a:xfrm>
            <a:off x="687240" y="9568800"/>
            <a:ext cx="70164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ts val="4558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Courier Prime"/>
                <a:ea typeface="Courier Prime"/>
              </a:rPr>
              <a:t>}</a:t>
            </a:r>
            <a:endParaRPr b="0" lang="es-AR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TextBox 5"/>
          <p:cNvSpPr/>
          <p:nvPr/>
        </p:nvSpPr>
        <p:spPr>
          <a:xfrm>
            <a:off x="952560" y="1016640"/>
            <a:ext cx="10303200" cy="44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504"/>
              </a:lnSpc>
            </a:pPr>
            <a:r>
              <a:rPr b="0" lang="en-US" sz="2510" spc="-1" strike="noStrike">
                <a:solidFill>
                  <a:srgbClr val="737373"/>
                </a:solidFill>
                <a:latin typeface="Courier Prime"/>
                <a:ea typeface="Courier Prime"/>
              </a:rPr>
              <a:t>&lt;!--Grafico comparativo--&gt;</a:t>
            </a:r>
            <a:endParaRPr b="0" lang="es-AR" sz="251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utoShape 2"/>
          <p:cNvSpPr/>
          <p:nvPr/>
        </p:nvSpPr>
        <p:spPr>
          <a:xfrm>
            <a:off x="1530720" y="-439560"/>
            <a:ext cx="360" cy="8741160"/>
          </a:xfrm>
          <a:prstGeom prst="line">
            <a:avLst/>
          </a:prstGeom>
          <a:ln w="95250">
            <a:solidFill>
              <a:srgbClr val="2d2d3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s-A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TextBox 3"/>
          <p:cNvSpPr/>
          <p:nvPr/>
        </p:nvSpPr>
        <p:spPr>
          <a:xfrm>
            <a:off x="2537280" y="3245400"/>
            <a:ext cx="1071828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0397"/>
              </a:lnSpc>
            </a:pPr>
            <a:r>
              <a:rPr b="0" lang="en-US" sz="9120" spc="-1" strike="noStrike">
                <a:solidFill>
                  <a:srgbClr val="ffffff"/>
                </a:solidFill>
                <a:latin typeface="Courier Prime"/>
                <a:ea typeface="Courier Prime"/>
              </a:rPr>
              <a:t>Gracias {</a:t>
            </a:r>
            <a:endParaRPr b="0" lang="es-AR" sz="91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TextBox 4"/>
          <p:cNvSpPr/>
          <p:nvPr/>
        </p:nvSpPr>
        <p:spPr>
          <a:xfrm>
            <a:off x="2415960" y="6536880"/>
            <a:ext cx="2471760" cy="15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2478"/>
              </a:lnSpc>
            </a:pPr>
            <a:r>
              <a:rPr b="0" lang="en-US" sz="10940" spc="-1" strike="noStrike">
                <a:solidFill>
                  <a:srgbClr val="ffffff"/>
                </a:solidFill>
                <a:latin typeface="Courier Prime"/>
                <a:ea typeface="Courier Prime"/>
              </a:rPr>
              <a:t>}</a:t>
            </a:r>
            <a:endParaRPr b="0" lang="es-AR" sz="109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TextBox 5"/>
          <p:cNvSpPr/>
          <p:nvPr/>
        </p:nvSpPr>
        <p:spPr>
          <a:xfrm>
            <a:off x="2278800" y="5236560"/>
            <a:ext cx="10746720" cy="81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6384"/>
              </a:lnSpc>
            </a:pPr>
            <a:r>
              <a:rPr b="0" lang="en-US" sz="4560" spc="-1" strike="noStrike">
                <a:solidFill>
                  <a:srgbClr val="ff914d"/>
                </a:solidFill>
                <a:latin typeface="Courier Prime"/>
                <a:ea typeface="Courier Prime"/>
              </a:rPr>
              <a:t>&lt;Por="Grupo 11"/&gt;</a:t>
            </a:r>
            <a:endParaRPr b="0" lang="es-AR" sz="45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2"/>
          <p:cNvGrpSpPr/>
          <p:nvPr/>
        </p:nvGrpSpPr>
        <p:grpSpPr>
          <a:xfrm>
            <a:off x="9144000" y="-102960"/>
            <a:ext cx="9314280" cy="10389600"/>
            <a:chOff x="9144000" y="-102960"/>
            <a:chExt cx="9314280" cy="10389600"/>
          </a:xfrm>
        </p:grpSpPr>
        <p:sp>
          <p:nvSpPr>
            <p:cNvPr id="76" name="Freeform 3"/>
            <p:cNvSpPr/>
            <p:nvPr/>
          </p:nvSpPr>
          <p:spPr>
            <a:xfrm>
              <a:off x="9144000" y="-102960"/>
              <a:ext cx="9314280" cy="10389600"/>
            </a:xfrm>
            <a:custGeom>
              <a:avLst/>
              <a:gdLst>
                <a:gd name="textAreaLeft" fmla="*/ 0 w 9314280"/>
                <a:gd name="textAreaRight" fmla="*/ 9314640 w 9314280"/>
                <a:gd name="textAreaTop" fmla="*/ 0 h 10389600"/>
                <a:gd name="textAreaBottom" fmla="*/ 10389960 h 10389600"/>
              </a:gdLst>
              <a:ahLst/>
              <a:rect l="textAreaLeft" t="textAreaTop" r="textAreaRight" b="textAreaBottom"/>
              <a:pathLst>
                <a:path w="3397983" h="379025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A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7" name="TextBox 4"/>
          <p:cNvSpPr/>
          <p:nvPr/>
        </p:nvSpPr>
        <p:spPr>
          <a:xfrm>
            <a:off x="2086920" y="3782520"/>
            <a:ext cx="5178600" cy="86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684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Courier Prime"/>
                <a:ea typeface="Courier Prime"/>
              </a:rPr>
              <a:t>Contenidos</a:t>
            </a:r>
            <a:endParaRPr b="0" lang="es-AR" sz="6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TextBox 5"/>
          <p:cNvSpPr/>
          <p:nvPr/>
        </p:nvSpPr>
        <p:spPr>
          <a:xfrm>
            <a:off x="10486080" y="1829160"/>
            <a:ext cx="7801560" cy="462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279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Courier Prime"/>
                <a:ea typeface="Courier Prime"/>
              </a:rPr>
              <a:t>Historia C#</a:t>
            </a:r>
            <a:endParaRPr b="0" lang="es-AR" sz="40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7279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Courier Prime"/>
                <a:ea typeface="Courier Prime"/>
              </a:rPr>
              <a:t>Historia Java</a:t>
            </a:r>
            <a:endParaRPr b="0" lang="es-AR" sz="40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7279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Courier Prime"/>
                <a:ea typeface="Courier Prime"/>
              </a:rPr>
              <a:t>Comparación</a:t>
            </a:r>
            <a:endParaRPr b="0" lang="es-AR" sz="40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7279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Courier Prime"/>
                <a:ea typeface="Courier Prime"/>
              </a:rPr>
              <a:t>Composición Algorítmica</a:t>
            </a:r>
            <a:endParaRPr b="0" lang="es-AR" sz="40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7279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Courier Prime"/>
                <a:ea typeface="Courier Prime"/>
              </a:rPr>
              <a:t>Comparación Real (Testeo)</a:t>
            </a:r>
            <a:endParaRPr b="0" lang="es-AR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TextBox 6"/>
          <p:cNvSpPr/>
          <p:nvPr/>
        </p:nvSpPr>
        <p:spPr>
          <a:xfrm>
            <a:off x="8734680" y="1829160"/>
            <a:ext cx="1166760" cy="462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ts val="7279"/>
              </a:lnSpc>
            </a:pPr>
            <a:r>
              <a:rPr b="0" lang="en-US" sz="4000" spc="-1" strike="noStrike">
                <a:solidFill>
                  <a:srgbClr val="ff914d"/>
                </a:solidFill>
                <a:latin typeface="Courier Prime"/>
                <a:ea typeface="Courier Prime"/>
              </a:rPr>
              <a:t>01</a:t>
            </a:r>
            <a:endParaRPr b="0" lang="es-AR" sz="4000" spc="-1" strike="noStrike">
              <a:solidFill>
                <a:srgbClr val="ffffff"/>
              </a:solidFill>
              <a:latin typeface="Arial"/>
            </a:endParaRPr>
          </a:p>
          <a:p>
            <a:pPr algn="r" defTabSz="914400">
              <a:lnSpc>
                <a:spcPts val="7279"/>
              </a:lnSpc>
            </a:pPr>
            <a:r>
              <a:rPr b="0" lang="en-US" sz="4000" spc="-1" strike="noStrike">
                <a:solidFill>
                  <a:srgbClr val="ff914d"/>
                </a:solidFill>
                <a:latin typeface="Courier Prime"/>
                <a:ea typeface="Courier Prime"/>
              </a:rPr>
              <a:t>02</a:t>
            </a:r>
            <a:endParaRPr b="0" lang="es-AR" sz="4000" spc="-1" strike="noStrike">
              <a:solidFill>
                <a:srgbClr val="ffffff"/>
              </a:solidFill>
              <a:latin typeface="Arial"/>
            </a:endParaRPr>
          </a:p>
          <a:p>
            <a:pPr algn="r" defTabSz="914400">
              <a:lnSpc>
                <a:spcPts val="7279"/>
              </a:lnSpc>
            </a:pPr>
            <a:r>
              <a:rPr b="0" lang="en-US" sz="4000" spc="-1" strike="noStrike">
                <a:solidFill>
                  <a:srgbClr val="ff914d"/>
                </a:solidFill>
                <a:latin typeface="Courier Prime"/>
                <a:ea typeface="Courier Prime"/>
              </a:rPr>
              <a:t>03</a:t>
            </a:r>
            <a:endParaRPr b="0" lang="es-AR" sz="4000" spc="-1" strike="noStrike">
              <a:solidFill>
                <a:srgbClr val="ffffff"/>
              </a:solidFill>
              <a:latin typeface="Arial"/>
            </a:endParaRPr>
          </a:p>
          <a:p>
            <a:pPr algn="r" defTabSz="914400">
              <a:lnSpc>
                <a:spcPts val="7279"/>
              </a:lnSpc>
            </a:pPr>
            <a:r>
              <a:rPr b="0" lang="en-US" sz="4000" spc="-1" strike="noStrike">
                <a:solidFill>
                  <a:srgbClr val="ff914d"/>
                </a:solidFill>
                <a:latin typeface="Courier Prime"/>
                <a:ea typeface="Courier Prime"/>
              </a:rPr>
              <a:t>04</a:t>
            </a:r>
            <a:endParaRPr b="0" lang="es-AR" sz="4000" spc="-1" strike="noStrike">
              <a:solidFill>
                <a:srgbClr val="ffffff"/>
              </a:solidFill>
              <a:latin typeface="Arial"/>
            </a:endParaRPr>
          </a:p>
          <a:p>
            <a:pPr algn="r" defTabSz="914400">
              <a:lnSpc>
                <a:spcPts val="7279"/>
              </a:lnSpc>
            </a:pPr>
            <a:r>
              <a:rPr b="0" lang="en-US" sz="4000" spc="-1" strike="noStrike">
                <a:solidFill>
                  <a:srgbClr val="ff914d"/>
                </a:solidFill>
                <a:latin typeface="Courier Prime"/>
                <a:ea typeface="Courier Prime"/>
              </a:rPr>
              <a:t>05</a:t>
            </a:r>
            <a:endParaRPr b="0" lang="es-AR" sz="4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2"/>
          <p:cNvGrpSpPr/>
          <p:nvPr/>
        </p:nvGrpSpPr>
        <p:grpSpPr>
          <a:xfrm>
            <a:off x="-170640" y="-102960"/>
            <a:ext cx="9314280" cy="10389600"/>
            <a:chOff x="-170640" y="-102960"/>
            <a:chExt cx="9314280" cy="10389600"/>
          </a:xfrm>
        </p:grpSpPr>
        <p:sp>
          <p:nvSpPr>
            <p:cNvPr id="81" name="Freeform 3"/>
            <p:cNvSpPr/>
            <p:nvPr/>
          </p:nvSpPr>
          <p:spPr>
            <a:xfrm>
              <a:off x="-170640" y="-102960"/>
              <a:ext cx="9314280" cy="10389600"/>
            </a:xfrm>
            <a:custGeom>
              <a:avLst/>
              <a:gdLst>
                <a:gd name="textAreaLeft" fmla="*/ 0 w 9314280"/>
                <a:gd name="textAreaRight" fmla="*/ 9314640 w 9314280"/>
                <a:gd name="textAreaTop" fmla="*/ 0 h 10389600"/>
                <a:gd name="textAreaBottom" fmla="*/ 10389960 h 10389600"/>
              </a:gdLst>
              <a:ahLst/>
              <a:rect l="textAreaLeft" t="textAreaTop" r="textAreaRight" b="textAreaBottom"/>
              <a:pathLst>
                <a:path w="3397983" h="379025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A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2" name="TextBox 4"/>
          <p:cNvSpPr/>
          <p:nvPr/>
        </p:nvSpPr>
        <p:spPr>
          <a:xfrm>
            <a:off x="1028880" y="1047600"/>
            <a:ext cx="703116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558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Courier Prime"/>
                <a:ea typeface="Courier Prime"/>
              </a:rPr>
              <a:t>Historia C# {</a:t>
            </a:r>
            <a:endParaRPr b="0" lang="es-AR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5"/>
          <p:cNvSpPr/>
          <p:nvPr/>
        </p:nvSpPr>
        <p:spPr>
          <a:xfrm>
            <a:off x="16557120" y="8675280"/>
            <a:ext cx="70164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ts val="4558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Courier Prime"/>
                <a:ea typeface="Courier Prime"/>
              </a:rPr>
              <a:t>}</a:t>
            </a:r>
            <a:endParaRPr b="0" lang="es-AR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TextBox 6"/>
          <p:cNvSpPr/>
          <p:nvPr/>
        </p:nvSpPr>
        <p:spPr>
          <a:xfrm>
            <a:off x="705600" y="2368800"/>
            <a:ext cx="8213400" cy="53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835"/>
              </a:lnSpc>
            </a:pPr>
            <a:r>
              <a:rPr b="0" lang="en-US" sz="2820" spc="-1" strike="noStrike">
                <a:solidFill>
                  <a:srgbClr val="ffffff"/>
                </a:solidFill>
                <a:latin typeface="Courier Prime"/>
                <a:ea typeface="Courier Prime"/>
              </a:rPr>
              <a:t>-Creado en 1999 por Microsoft como parte de la plataforma .NET</a:t>
            </a:r>
            <a:endParaRPr b="0" lang="es-AR" sz="282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3835"/>
              </a:lnSpc>
            </a:pP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3835"/>
              </a:lnSpc>
            </a:pPr>
            <a:r>
              <a:rPr b="0" lang="en-US" sz="2820" spc="-1" strike="noStrike">
                <a:solidFill>
                  <a:srgbClr val="ffffff"/>
                </a:solidFill>
                <a:latin typeface="Courier Prime"/>
                <a:ea typeface="Courier Prime"/>
              </a:rPr>
              <a:t>-Enfocado en la productividad e integracion con Windows.</a:t>
            </a:r>
            <a:endParaRPr b="0" lang="es-AR" sz="282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3835"/>
              </a:lnSpc>
            </a:pP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3835"/>
              </a:lnSpc>
            </a:pPr>
            <a:r>
              <a:rPr b="0" lang="en-US" sz="2820" spc="-1" strike="noStrike">
                <a:solidFill>
                  <a:srgbClr val="ffffff"/>
                </a:solidFill>
                <a:latin typeface="Courier Prime"/>
                <a:ea typeface="Courier Prime"/>
              </a:rPr>
              <a:t>-Paradigma orientado a objetos, con soporte para programacion funcional y declarativa</a:t>
            </a:r>
            <a:endParaRPr b="0" lang="es-AR" sz="282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3835"/>
              </a:lnSpc>
            </a:pP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3835"/>
              </a:lnSpc>
            </a:pP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3835"/>
              </a:lnSpc>
            </a:pP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TextBox 7"/>
          <p:cNvSpPr/>
          <p:nvPr/>
        </p:nvSpPr>
        <p:spPr>
          <a:xfrm>
            <a:off x="10828800" y="2206800"/>
            <a:ext cx="6989040" cy="376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5927"/>
              </a:lnSpc>
            </a:pPr>
            <a:r>
              <a:rPr b="0" lang="en-US" sz="3209" spc="-1" strike="noStrike">
                <a:solidFill>
                  <a:srgbClr val="ff914d"/>
                </a:solidFill>
                <a:latin typeface="Courier Prime Bold"/>
                <a:ea typeface="Courier Prime Bold"/>
              </a:rPr>
              <a:t>¿Dónde se utiliza C#?</a:t>
            </a:r>
            <a:endParaRPr b="0" lang="es-AR" sz="3209" spc="-1" strike="noStrike">
              <a:solidFill>
                <a:srgbClr val="ffffff"/>
              </a:solidFill>
              <a:latin typeface="Arial"/>
            </a:endParaRPr>
          </a:p>
          <a:p>
            <a:pPr lvl="1" marL="691920" indent="-345960" defTabSz="914400">
              <a:lnSpc>
                <a:spcPts val="5927"/>
              </a:lnSpc>
              <a:buClr>
                <a:srgbClr val="ff914d"/>
              </a:buClr>
              <a:buFont typeface="Arial"/>
              <a:buChar char="•"/>
            </a:pPr>
            <a:r>
              <a:rPr b="0" lang="en-US" sz="3209" spc="-1" strike="noStrike">
                <a:solidFill>
                  <a:srgbClr val="ff914d"/>
                </a:solidFill>
                <a:latin typeface="Courier Prime Bold"/>
                <a:ea typeface="Courier Prime Bold"/>
              </a:rPr>
              <a:t>WPF/WinForms</a:t>
            </a:r>
            <a:endParaRPr b="0" lang="es-AR" sz="3209" spc="-1" strike="noStrike">
              <a:solidFill>
                <a:srgbClr val="ffffff"/>
              </a:solidFill>
              <a:latin typeface="Arial"/>
            </a:endParaRPr>
          </a:p>
          <a:p>
            <a:pPr lvl="1" marL="691920" indent="-345960" defTabSz="914400">
              <a:lnSpc>
                <a:spcPts val="5927"/>
              </a:lnSpc>
              <a:buClr>
                <a:srgbClr val="ff914d"/>
              </a:buClr>
              <a:buFont typeface="Arial"/>
              <a:buChar char="•"/>
            </a:pPr>
            <a:r>
              <a:rPr b="0" lang="en-US" sz="3209" spc="-1" strike="noStrike">
                <a:solidFill>
                  <a:srgbClr val="ff914d"/>
                </a:solidFill>
                <a:latin typeface="Courier Prime Bold"/>
                <a:ea typeface="Courier Prime Bold"/>
              </a:rPr>
              <a:t>Consola</a:t>
            </a:r>
            <a:endParaRPr b="0" lang="es-AR" sz="3209" spc="-1" strike="noStrike">
              <a:solidFill>
                <a:srgbClr val="ffffff"/>
              </a:solidFill>
              <a:latin typeface="Arial"/>
            </a:endParaRPr>
          </a:p>
          <a:p>
            <a:pPr lvl="1" marL="691920" indent="-345960" defTabSz="914400">
              <a:lnSpc>
                <a:spcPts val="5927"/>
              </a:lnSpc>
              <a:buClr>
                <a:srgbClr val="ff914d"/>
              </a:buClr>
              <a:buFont typeface="Arial"/>
              <a:buChar char="•"/>
            </a:pPr>
            <a:r>
              <a:rPr b="0" lang="en-US" sz="3209" spc="-1" strike="noStrike">
                <a:solidFill>
                  <a:srgbClr val="ff914d"/>
                </a:solidFill>
                <a:latin typeface="Courier Prime Bold"/>
                <a:ea typeface="Courier Prime Bold"/>
              </a:rPr>
              <a:t>Motores Grafico (Unity)</a:t>
            </a:r>
            <a:endParaRPr b="0" lang="es-AR" sz="3209" spc="-1" strike="noStrike">
              <a:solidFill>
                <a:srgbClr val="ffffff"/>
              </a:solidFill>
              <a:latin typeface="Arial"/>
            </a:endParaRPr>
          </a:p>
          <a:p>
            <a:pPr lvl="1" marL="691920" indent="-345960" defTabSz="914400">
              <a:lnSpc>
                <a:spcPts val="5927"/>
              </a:lnSpc>
              <a:buClr>
                <a:srgbClr val="ff914d"/>
              </a:buClr>
              <a:buFont typeface="Arial"/>
              <a:buChar char="•"/>
            </a:pPr>
            <a:r>
              <a:rPr b="0" lang="en-US" sz="3209" spc="-1" strike="noStrike">
                <a:solidFill>
                  <a:srgbClr val="ff914d"/>
                </a:solidFill>
                <a:latin typeface="Courier Prime Bold"/>
                <a:ea typeface="Courier Prime Bold"/>
              </a:rPr>
              <a:t>.NET y NET CORE</a:t>
            </a:r>
            <a:endParaRPr b="0" lang="es-AR" sz="32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AutoShape 8"/>
          <p:cNvSpPr/>
          <p:nvPr/>
        </p:nvSpPr>
        <p:spPr>
          <a:xfrm>
            <a:off x="9599040" y="-102600"/>
            <a:ext cx="360" cy="10504800"/>
          </a:xfrm>
          <a:prstGeom prst="line">
            <a:avLst/>
          </a:prstGeom>
          <a:ln w="95250">
            <a:solidFill>
              <a:srgbClr val="2d2d3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s-A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TextBox 9"/>
          <p:cNvSpPr/>
          <p:nvPr/>
        </p:nvSpPr>
        <p:spPr>
          <a:xfrm>
            <a:off x="705600" y="7408080"/>
            <a:ext cx="150984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558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Courier Prime"/>
                <a:ea typeface="Courier Prime"/>
              </a:rPr>
              <a:t>}</a:t>
            </a:r>
            <a:endParaRPr b="0" lang="es-AR" sz="4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2"/>
          <p:cNvGrpSpPr/>
          <p:nvPr/>
        </p:nvGrpSpPr>
        <p:grpSpPr>
          <a:xfrm>
            <a:off x="-170640" y="-102960"/>
            <a:ext cx="9314280" cy="10389600"/>
            <a:chOff x="-170640" y="-102960"/>
            <a:chExt cx="9314280" cy="10389600"/>
          </a:xfrm>
        </p:grpSpPr>
        <p:sp>
          <p:nvSpPr>
            <p:cNvPr id="89" name="Freeform 3"/>
            <p:cNvSpPr/>
            <p:nvPr/>
          </p:nvSpPr>
          <p:spPr>
            <a:xfrm>
              <a:off x="-170640" y="-102960"/>
              <a:ext cx="9314280" cy="10389600"/>
            </a:xfrm>
            <a:custGeom>
              <a:avLst/>
              <a:gdLst>
                <a:gd name="textAreaLeft" fmla="*/ 0 w 9314280"/>
                <a:gd name="textAreaRight" fmla="*/ 9314640 w 9314280"/>
                <a:gd name="textAreaTop" fmla="*/ 0 h 10389600"/>
                <a:gd name="textAreaBottom" fmla="*/ 10389960 h 10389600"/>
              </a:gdLst>
              <a:ahLst/>
              <a:rect l="textAreaLeft" t="textAreaTop" r="textAreaRight" b="textAreaBottom"/>
              <a:pathLst>
                <a:path w="3397983" h="379025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A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90" name="TextBox 4"/>
          <p:cNvSpPr/>
          <p:nvPr/>
        </p:nvSpPr>
        <p:spPr>
          <a:xfrm>
            <a:off x="1028880" y="1047600"/>
            <a:ext cx="703116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558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Courier Prime"/>
                <a:ea typeface="Courier Prime"/>
              </a:rPr>
              <a:t>Historia Java {</a:t>
            </a:r>
            <a:endParaRPr b="0" lang="es-AR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TextBox 5"/>
          <p:cNvSpPr/>
          <p:nvPr/>
        </p:nvSpPr>
        <p:spPr>
          <a:xfrm>
            <a:off x="16557120" y="8675280"/>
            <a:ext cx="70164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ts val="4558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Courier Prime"/>
                <a:ea typeface="Courier Prime"/>
              </a:rPr>
              <a:t>}</a:t>
            </a:r>
            <a:endParaRPr b="0" lang="es-AR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TextBox 6"/>
          <p:cNvSpPr/>
          <p:nvPr/>
        </p:nvSpPr>
        <p:spPr>
          <a:xfrm>
            <a:off x="874080" y="2649960"/>
            <a:ext cx="8269560" cy="392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861"/>
              </a:lnSpc>
            </a:pPr>
            <a:r>
              <a:rPr b="0" lang="en-US" sz="2840" spc="-1" strike="noStrike">
                <a:solidFill>
                  <a:srgbClr val="ffffff"/>
                </a:solidFill>
                <a:latin typeface="Courier Prime"/>
                <a:ea typeface="Courier Prime"/>
              </a:rPr>
              <a:t>-Desarrollado por James Gosling en 1991 como un proyecto llamado ”Oak”.</a:t>
            </a:r>
            <a:endParaRPr b="0" lang="es-AR" sz="284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3861"/>
              </a:lnSpc>
            </a:pP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3861"/>
              </a:lnSpc>
            </a:pPr>
            <a:r>
              <a:rPr b="0" lang="en-US" sz="2840" spc="-1" strike="noStrike">
                <a:solidFill>
                  <a:srgbClr val="ffffff"/>
                </a:solidFill>
                <a:latin typeface="Courier Prime"/>
                <a:ea typeface="Courier Prime"/>
              </a:rPr>
              <a:t>-Su primera versión fue publicada por Sun Microsystems en 1995.</a:t>
            </a:r>
            <a:endParaRPr b="0" lang="es-AR" sz="284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3861"/>
              </a:lnSpc>
            </a:pP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3861"/>
              </a:lnSpc>
            </a:pPr>
            <a:r>
              <a:rPr b="0" lang="en-US" sz="2840" spc="-1" strike="noStrike">
                <a:solidFill>
                  <a:srgbClr val="ffffff"/>
                </a:solidFill>
                <a:latin typeface="Courier Prime"/>
                <a:ea typeface="Courier Prime"/>
              </a:rPr>
              <a:t>-En 1996 pasa a llamarse Java.</a:t>
            </a:r>
            <a:endParaRPr b="0" lang="es-AR" sz="284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3861"/>
              </a:lnSpc>
            </a:pP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AutoShape 7"/>
          <p:cNvSpPr/>
          <p:nvPr/>
        </p:nvSpPr>
        <p:spPr>
          <a:xfrm>
            <a:off x="9592200" y="-102600"/>
            <a:ext cx="360" cy="10389600"/>
          </a:xfrm>
          <a:prstGeom prst="line">
            <a:avLst/>
          </a:prstGeom>
          <a:ln w="95250">
            <a:solidFill>
              <a:srgbClr val="2d2d3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s-A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TextBox 8"/>
          <p:cNvSpPr/>
          <p:nvPr/>
        </p:nvSpPr>
        <p:spPr>
          <a:xfrm>
            <a:off x="10533600" y="2487960"/>
            <a:ext cx="7613280" cy="301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5927"/>
              </a:lnSpc>
            </a:pPr>
            <a:r>
              <a:rPr b="0" lang="en-US" sz="3209" spc="-1" strike="noStrike">
                <a:solidFill>
                  <a:srgbClr val="ff914d"/>
                </a:solidFill>
                <a:latin typeface="Courier Prime Bold"/>
                <a:ea typeface="Courier Prime Bold"/>
              </a:rPr>
              <a:t>¿Dónde se utiliza Java?</a:t>
            </a:r>
            <a:endParaRPr b="0" lang="es-AR" sz="3209" spc="-1" strike="noStrike">
              <a:solidFill>
                <a:srgbClr val="ffffff"/>
              </a:solidFill>
              <a:latin typeface="Arial"/>
            </a:endParaRPr>
          </a:p>
          <a:p>
            <a:pPr lvl="1" marL="691920" indent="-345960" defTabSz="914400">
              <a:lnSpc>
                <a:spcPts val="5927"/>
              </a:lnSpc>
              <a:buClr>
                <a:srgbClr val="ff914d"/>
              </a:buClr>
              <a:buFont typeface="Arial"/>
              <a:buChar char="•"/>
            </a:pPr>
            <a:r>
              <a:rPr b="0" lang="en-US" sz="3209" spc="-1" strike="noStrike">
                <a:solidFill>
                  <a:srgbClr val="ff914d"/>
                </a:solidFill>
                <a:latin typeface="Courier Prime Bold"/>
                <a:ea typeface="Courier Prime Bold"/>
              </a:rPr>
              <a:t>Aplicaciones de escritorio</a:t>
            </a:r>
            <a:endParaRPr b="0" lang="es-AR" sz="3209" spc="-1" strike="noStrike">
              <a:solidFill>
                <a:srgbClr val="ffffff"/>
              </a:solidFill>
              <a:latin typeface="Arial"/>
            </a:endParaRPr>
          </a:p>
          <a:p>
            <a:pPr lvl="1" marL="691920" indent="-345960" defTabSz="914400">
              <a:lnSpc>
                <a:spcPts val="5927"/>
              </a:lnSpc>
              <a:buClr>
                <a:srgbClr val="ff914d"/>
              </a:buClr>
              <a:buFont typeface="Arial"/>
              <a:buChar char="•"/>
            </a:pPr>
            <a:r>
              <a:rPr b="0" lang="en-US" sz="3209" spc="-1" strike="noStrike">
                <a:solidFill>
                  <a:srgbClr val="ff914d"/>
                </a:solidFill>
                <a:latin typeface="Courier Prime Bold"/>
                <a:ea typeface="Courier Prime Bold"/>
              </a:rPr>
              <a:t>Aplicaciones Web</a:t>
            </a:r>
            <a:endParaRPr b="0" lang="es-AR" sz="3209" spc="-1" strike="noStrike">
              <a:solidFill>
                <a:srgbClr val="ffffff"/>
              </a:solidFill>
              <a:latin typeface="Arial"/>
            </a:endParaRPr>
          </a:p>
          <a:p>
            <a:pPr lvl="1" marL="691920" indent="-345960" defTabSz="914400">
              <a:lnSpc>
                <a:spcPts val="5927"/>
              </a:lnSpc>
              <a:buClr>
                <a:srgbClr val="ff914d"/>
              </a:buClr>
              <a:buFont typeface="Arial"/>
              <a:buChar char="•"/>
            </a:pPr>
            <a:r>
              <a:rPr b="0" lang="en-US" sz="3209" spc="-1" strike="noStrike">
                <a:solidFill>
                  <a:srgbClr val="ff914d"/>
                </a:solidFill>
                <a:latin typeface="Courier Prime Bold"/>
                <a:ea typeface="Courier Prime Bold"/>
              </a:rPr>
              <a:t>Apps para Android</a:t>
            </a:r>
            <a:endParaRPr b="0" lang="es-AR" sz="32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TextBox 9"/>
          <p:cNvSpPr/>
          <p:nvPr/>
        </p:nvSpPr>
        <p:spPr>
          <a:xfrm>
            <a:off x="874080" y="8073360"/>
            <a:ext cx="150984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558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Courier Prime"/>
                <a:ea typeface="Courier Prime"/>
              </a:rPr>
              <a:t>}</a:t>
            </a:r>
            <a:endParaRPr b="0" lang="es-AR" sz="4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2"/>
          <p:cNvGrpSpPr/>
          <p:nvPr/>
        </p:nvGrpSpPr>
        <p:grpSpPr>
          <a:xfrm>
            <a:off x="9144000" y="-102960"/>
            <a:ext cx="9314280" cy="10389600"/>
            <a:chOff x="9144000" y="-102960"/>
            <a:chExt cx="9314280" cy="10389600"/>
          </a:xfrm>
        </p:grpSpPr>
        <p:sp>
          <p:nvSpPr>
            <p:cNvPr id="97" name="Freeform 3"/>
            <p:cNvSpPr/>
            <p:nvPr/>
          </p:nvSpPr>
          <p:spPr>
            <a:xfrm>
              <a:off x="9144000" y="-102960"/>
              <a:ext cx="9314280" cy="10389600"/>
            </a:xfrm>
            <a:custGeom>
              <a:avLst/>
              <a:gdLst>
                <a:gd name="textAreaLeft" fmla="*/ 0 w 9314280"/>
                <a:gd name="textAreaRight" fmla="*/ 9314640 w 9314280"/>
                <a:gd name="textAreaTop" fmla="*/ 0 h 10389600"/>
                <a:gd name="textAreaBottom" fmla="*/ 10389960 h 10389600"/>
              </a:gdLst>
              <a:ahLst/>
              <a:rect l="textAreaLeft" t="textAreaTop" r="textAreaRight" b="textAreaBottom"/>
              <a:pathLst>
                <a:path w="3397983" h="379025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A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98" name="TextBox 8"/>
          <p:cNvSpPr/>
          <p:nvPr/>
        </p:nvSpPr>
        <p:spPr>
          <a:xfrm>
            <a:off x="1028880" y="1047600"/>
            <a:ext cx="581724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558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Courier Prime"/>
                <a:ea typeface="Courier Prime"/>
              </a:rPr>
              <a:t>Implementación {</a:t>
            </a:r>
            <a:endParaRPr b="0" lang="es-AR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TextBox 9"/>
          <p:cNvSpPr/>
          <p:nvPr/>
        </p:nvSpPr>
        <p:spPr>
          <a:xfrm>
            <a:off x="17259480" y="9288720"/>
            <a:ext cx="70164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ts val="4558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Courier Prime"/>
                <a:ea typeface="Courier Prime"/>
              </a:rPr>
              <a:t>}</a:t>
            </a:r>
            <a:endParaRPr b="0" lang="es-AR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TextBox 10"/>
          <p:cNvSpPr/>
          <p:nvPr/>
        </p:nvSpPr>
        <p:spPr>
          <a:xfrm>
            <a:off x="286200" y="2468520"/>
            <a:ext cx="7813800" cy="41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237"/>
              </a:lnSpc>
            </a:pPr>
            <a:r>
              <a:rPr b="0" lang="en-US" sz="2840" spc="-1" strike="noStrike">
                <a:solidFill>
                  <a:srgbClr val="ffffff"/>
                </a:solidFill>
                <a:latin typeface="Courier Prime"/>
                <a:ea typeface="Courier Prime"/>
              </a:rPr>
              <a:t>Codificación utilizando SORT en Java</a:t>
            </a:r>
            <a:endParaRPr b="0" lang="es-AR" sz="28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TextBox 11"/>
          <p:cNvSpPr/>
          <p:nvPr/>
        </p:nvSpPr>
        <p:spPr>
          <a:xfrm>
            <a:off x="9430920" y="2468520"/>
            <a:ext cx="7489080" cy="41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237"/>
              </a:lnSpc>
            </a:pPr>
            <a:r>
              <a:rPr b="0" lang="en-US" sz="2840" spc="-1" strike="noStrike">
                <a:solidFill>
                  <a:srgbClr val="ffffff"/>
                </a:solidFill>
                <a:latin typeface="Courier Prime"/>
                <a:ea typeface="Courier Prime"/>
              </a:rPr>
              <a:t>Codificación utilizando SORT en C#</a:t>
            </a:r>
            <a:endParaRPr b="0" lang="es-AR" sz="284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9372960" y="3181680"/>
            <a:ext cx="8915040" cy="3838320"/>
          </a:xfrm>
          <a:prstGeom prst="rect">
            <a:avLst/>
          </a:prstGeom>
          <a:ln w="0">
            <a:noFill/>
          </a:ln>
        </p:spPr>
      </p:pic>
      <p:sp>
        <p:nvSpPr>
          <p:cNvPr id="103" name="Freeform 7"/>
          <p:cNvSpPr/>
          <p:nvPr/>
        </p:nvSpPr>
        <p:spPr>
          <a:xfrm>
            <a:off x="16884720" y="3396600"/>
            <a:ext cx="1089360" cy="1223280"/>
          </a:xfrm>
          <a:custGeom>
            <a:avLst/>
            <a:gdLst>
              <a:gd name="textAreaLeft" fmla="*/ 0 w 1089360"/>
              <a:gd name="textAreaRight" fmla="*/ 1089720 w 1089360"/>
              <a:gd name="textAreaTop" fmla="*/ 0 h 1223280"/>
              <a:gd name="textAreaBottom" fmla="*/ 1223640 h 1223280"/>
            </a:gdLst>
            <a:ahLst/>
            <a:rect l="textAreaLeft" t="textAreaTop" r="textAreaRight" b="textAreaBottom"/>
            <a:pathLst>
              <a:path w="1089812" h="1223649">
                <a:moveTo>
                  <a:pt x="0" y="0"/>
                </a:moveTo>
                <a:lnTo>
                  <a:pt x="1089813" y="0"/>
                </a:lnTo>
                <a:lnTo>
                  <a:pt x="1089813" y="1223649"/>
                </a:lnTo>
                <a:lnTo>
                  <a:pt x="0" y="122364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3"/>
          <a:stretch/>
        </p:blipFill>
        <p:spPr>
          <a:xfrm>
            <a:off x="200160" y="3220920"/>
            <a:ext cx="8619840" cy="3619080"/>
          </a:xfrm>
          <a:prstGeom prst="rect">
            <a:avLst/>
          </a:prstGeom>
          <a:ln w="0">
            <a:noFill/>
          </a:ln>
        </p:spPr>
      </p:pic>
      <p:sp>
        <p:nvSpPr>
          <p:cNvPr id="105" name="Freeform 6"/>
          <p:cNvSpPr/>
          <p:nvPr/>
        </p:nvSpPr>
        <p:spPr>
          <a:xfrm>
            <a:off x="7560000" y="3420000"/>
            <a:ext cx="912960" cy="1223280"/>
          </a:xfrm>
          <a:custGeom>
            <a:avLst/>
            <a:gdLst>
              <a:gd name="textAreaLeft" fmla="*/ 0 w 912960"/>
              <a:gd name="textAreaRight" fmla="*/ 913320 w 912960"/>
              <a:gd name="textAreaTop" fmla="*/ 0 h 1223280"/>
              <a:gd name="textAreaBottom" fmla="*/ 1223640 h 1223280"/>
            </a:gdLst>
            <a:ahLst/>
            <a:rect l="textAreaLeft" t="textAreaTop" r="textAreaRight" b="textAreaBottom"/>
            <a:pathLst>
              <a:path w="913191" h="1223649">
                <a:moveTo>
                  <a:pt x="0" y="0"/>
                </a:moveTo>
                <a:lnTo>
                  <a:pt x="913191" y="0"/>
                </a:lnTo>
                <a:lnTo>
                  <a:pt x="913191" y="1223649"/>
                </a:lnTo>
                <a:lnTo>
                  <a:pt x="0" y="122364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2"/>
          <p:cNvSpPr/>
          <p:nvPr/>
        </p:nvSpPr>
        <p:spPr>
          <a:xfrm>
            <a:off x="1028880" y="1047600"/>
            <a:ext cx="751248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558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Courier Prime"/>
                <a:ea typeface="Courier Prime"/>
              </a:rPr>
              <a:t>Comparación teoríca {</a:t>
            </a:r>
            <a:endParaRPr b="0" lang="es-AR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TextBox 3"/>
          <p:cNvSpPr/>
          <p:nvPr/>
        </p:nvSpPr>
        <p:spPr>
          <a:xfrm>
            <a:off x="16688880" y="8675280"/>
            <a:ext cx="57024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558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Courier Prime"/>
                <a:ea typeface="Courier Prime"/>
              </a:rPr>
              <a:t>}</a:t>
            </a:r>
            <a:endParaRPr b="0" lang="es-AR" sz="40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08" name="Group 4"/>
          <p:cNvGrpSpPr/>
          <p:nvPr/>
        </p:nvGrpSpPr>
        <p:grpSpPr>
          <a:xfrm>
            <a:off x="9144000" y="-102960"/>
            <a:ext cx="9314280" cy="10389600"/>
            <a:chOff x="9144000" y="-102960"/>
            <a:chExt cx="9314280" cy="10389600"/>
          </a:xfrm>
        </p:grpSpPr>
        <p:sp>
          <p:nvSpPr>
            <p:cNvPr id="109" name="Freeform 5"/>
            <p:cNvSpPr/>
            <p:nvPr/>
          </p:nvSpPr>
          <p:spPr>
            <a:xfrm>
              <a:off x="9144000" y="-102960"/>
              <a:ext cx="9314280" cy="10389600"/>
            </a:xfrm>
            <a:custGeom>
              <a:avLst/>
              <a:gdLst>
                <a:gd name="textAreaLeft" fmla="*/ 0 w 9314280"/>
                <a:gd name="textAreaRight" fmla="*/ 9314640 w 9314280"/>
                <a:gd name="textAreaTop" fmla="*/ 0 h 10389600"/>
                <a:gd name="textAreaBottom" fmla="*/ 10389960 h 10389600"/>
              </a:gdLst>
              <a:ahLst/>
              <a:rect l="textAreaLeft" t="textAreaTop" r="textAreaRight" b="textAreaBottom"/>
              <a:pathLst>
                <a:path w="3397983" h="379025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A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10" name="TextBox 6"/>
          <p:cNvSpPr/>
          <p:nvPr/>
        </p:nvSpPr>
        <p:spPr>
          <a:xfrm>
            <a:off x="1028880" y="2457720"/>
            <a:ext cx="1801800" cy="41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237"/>
              </a:lnSpc>
            </a:pPr>
            <a:r>
              <a:rPr b="0" lang="en-US" sz="2840" spc="-1" strike="noStrike">
                <a:solidFill>
                  <a:srgbClr val="ffffff"/>
                </a:solidFill>
                <a:latin typeface="Courier Prime"/>
                <a:ea typeface="Courier Prime"/>
              </a:rPr>
              <a:t>En Java:</a:t>
            </a:r>
            <a:endParaRPr b="0" lang="es-AR" sz="28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TextBox 7"/>
          <p:cNvSpPr/>
          <p:nvPr/>
        </p:nvSpPr>
        <p:spPr>
          <a:xfrm>
            <a:off x="1028880" y="3058920"/>
            <a:ext cx="7512480" cy="48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39640" indent="-270000" defTabSz="914400">
              <a:lnSpc>
                <a:spcPts val="3399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ffffff"/>
                </a:solidFill>
                <a:latin typeface="Courier Prime"/>
                <a:ea typeface="Courier Prime"/>
              </a:rPr>
              <a:t>Utiliza algoritmos QuickSort Dual-Pivot para datos primitivos y Timsort para objetos.</a:t>
            </a:r>
            <a:endParaRPr b="0" lang="es-AR" sz="25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3399"/>
              </a:lnSpc>
            </a:pP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  <a:p>
            <a:pPr lvl="1" marL="539640" indent="-270000" defTabSz="914400">
              <a:lnSpc>
                <a:spcPts val="3399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ffffff"/>
                </a:solidFill>
                <a:latin typeface="Courier Prime"/>
                <a:ea typeface="Courier Prime"/>
              </a:rPr>
              <a:t>Al usar QuickSort con doble pivote se reduce la probabilidad de producir una recursividad elevada.</a:t>
            </a:r>
            <a:endParaRPr b="0" lang="es-AR" sz="25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3399"/>
              </a:lnSpc>
            </a:pP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  <a:p>
            <a:pPr lvl="1" marL="539640" indent="-270000" defTabSz="914400">
              <a:lnSpc>
                <a:spcPts val="3399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ffffff"/>
                </a:solidFill>
                <a:latin typeface="Courier Prime"/>
                <a:ea typeface="Courier Prime"/>
              </a:rPr>
              <a:t>En el peor de los casos O(n²)</a:t>
            </a:r>
            <a:endParaRPr b="0" lang="es-AR" sz="25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3399"/>
              </a:lnSpc>
            </a:pP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3861"/>
              </a:lnSpc>
            </a:pP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3861"/>
              </a:lnSpc>
            </a:pP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TextBox 8"/>
          <p:cNvSpPr/>
          <p:nvPr/>
        </p:nvSpPr>
        <p:spPr>
          <a:xfrm>
            <a:off x="9819720" y="2457720"/>
            <a:ext cx="1356840" cy="41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237"/>
              </a:lnSpc>
            </a:pPr>
            <a:r>
              <a:rPr b="0" lang="en-US" sz="2840" spc="-1" strike="noStrike">
                <a:solidFill>
                  <a:srgbClr val="ffffff"/>
                </a:solidFill>
                <a:latin typeface="Courier Prime"/>
                <a:ea typeface="Courier Prime"/>
              </a:rPr>
              <a:t>En C#:</a:t>
            </a:r>
            <a:endParaRPr b="0" lang="es-AR" sz="28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TextBox 9"/>
          <p:cNvSpPr/>
          <p:nvPr/>
        </p:nvSpPr>
        <p:spPr>
          <a:xfrm>
            <a:off x="9819720" y="3058920"/>
            <a:ext cx="7439400" cy="48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39640" indent="-270000" defTabSz="914400">
              <a:lnSpc>
                <a:spcPts val="3399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ffffff"/>
                </a:solidFill>
                <a:latin typeface="Courier Prime"/>
                <a:ea typeface="Courier Prime"/>
              </a:rPr>
              <a:t>Utiliza algoritmo IntroSort para datos primitivos y objetos.</a:t>
            </a:r>
            <a:endParaRPr b="0" lang="es-AR" sz="25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3399"/>
              </a:lnSpc>
            </a:pP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  <a:p>
            <a:pPr lvl="1" marL="539640" indent="-270000" defTabSz="914400">
              <a:lnSpc>
                <a:spcPts val="3399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ffffff"/>
                </a:solidFill>
                <a:latin typeface="Courier Prime"/>
                <a:ea typeface="Courier Prime"/>
              </a:rPr>
              <a:t>Evita el peor caso del QuickSort al cambiar a HeapSort.</a:t>
            </a:r>
            <a:endParaRPr b="0" lang="es-AR" sz="25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3399"/>
              </a:lnSpc>
            </a:pP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  <a:p>
            <a:pPr lvl="1" marL="539640" indent="-270000" defTabSz="914400">
              <a:lnSpc>
                <a:spcPts val="3399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ffffff"/>
                </a:solidFill>
                <a:latin typeface="Courier Prime"/>
                <a:ea typeface="Courier Prime"/>
              </a:rPr>
              <a:t>Asegura un tiempo de ejecucion CONSTANTE de O(n log n).</a:t>
            </a:r>
            <a:endParaRPr b="0" lang="es-AR" sz="25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3399"/>
              </a:lnSpc>
            </a:pP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3861"/>
              </a:lnSpc>
            </a:pP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3861"/>
              </a:lnSpc>
            </a:pP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TextBox 10"/>
          <p:cNvSpPr/>
          <p:nvPr/>
        </p:nvSpPr>
        <p:spPr>
          <a:xfrm>
            <a:off x="17259480" y="9288720"/>
            <a:ext cx="70164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ts val="4558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Courier Prime"/>
                <a:ea typeface="Courier Prime"/>
              </a:rPr>
              <a:t>}</a:t>
            </a:r>
            <a:endParaRPr b="0" lang="es-AR" sz="4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reeform 2"/>
          <p:cNvSpPr/>
          <p:nvPr/>
        </p:nvSpPr>
        <p:spPr>
          <a:xfrm>
            <a:off x="3868200" y="2971080"/>
            <a:ext cx="10070280" cy="690480"/>
          </a:xfrm>
          <a:custGeom>
            <a:avLst/>
            <a:gdLst>
              <a:gd name="textAreaLeft" fmla="*/ 0 w 10070280"/>
              <a:gd name="textAreaRight" fmla="*/ 10070640 w 10070280"/>
              <a:gd name="textAreaTop" fmla="*/ 0 h 690480"/>
              <a:gd name="textAreaBottom" fmla="*/ 690840 h 690480"/>
            </a:gdLst>
            <a:ahLst/>
            <a:rect l="textAreaLeft" t="textAreaTop" r="textAreaRight" b="textAreaBottom"/>
            <a:pathLst>
              <a:path w="10070616" h="690714">
                <a:moveTo>
                  <a:pt x="0" y="0"/>
                </a:moveTo>
                <a:lnTo>
                  <a:pt x="10070615" y="0"/>
                </a:lnTo>
                <a:lnTo>
                  <a:pt x="10070615" y="690714"/>
                </a:lnTo>
                <a:lnTo>
                  <a:pt x="0" y="69071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Freeform 3"/>
          <p:cNvSpPr/>
          <p:nvPr/>
        </p:nvSpPr>
        <p:spPr>
          <a:xfrm>
            <a:off x="6238080" y="3867120"/>
            <a:ext cx="5330160" cy="5391000"/>
          </a:xfrm>
          <a:custGeom>
            <a:avLst/>
            <a:gdLst>
              <a:gd name="textAreaLeft" fmla="*/ 0 w 5330160"/>
              <a:gd name="textAreaRight" fmla="*/ 5330520 w 5330160"/>
              <a:gd name="textAreaTop" fmla="*/ 0 h 5391000"/>
              <a:gd name="textAreaBottom" fmla="*/ 5391360 h 5391000"/>
            </a:gdLst>
            <a:ahLst/>
            <a:rect l="textAreaLeft" t="textAreaTop" r="textAreaRight" b="textAreaBottom"/>
            <a:pathLst>
              <a:path w="5330370" h="5391289">
                <a:moveTo>
                  <a:pt x="0" y="0"/>
                </a:moveTo>
                <a:lnTo>
                  <a:pt x="5330370" y="0"/>
                </a:lnTo>
                <a:lnTo>
                  <a:pt x="5330370" y="5391289"/>
                </a:lnTo>
                <a:lnTo>
                  <a:pt x="0" y="539128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TextBox 4"/>
          <p:cNvSpPr/>
          <p:nvPr/>
        </p:nvSpPr>
        <p:spPr>
          <a:xfrm>
            <a:off x="1028880" y="1047600"/>
            <a:ext cx="762048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558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Courier Prime"/>
                <a:ea typeface="Courier Prime"/>
              </a:rPr>
              <a:t>Composición algorítmica {</a:t>
            </a:r>
            <a:endParaRPr b="0" lang="es-AR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TextBox 5"/>
          <p:cNvSpPr/>
          <p:nvPr/>
        </p:nvSpPr>
        <p:spPr>
          <a:xfrm>
            <a:off x="16688880" y="8675280"/>
            <a:ext cx="57024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558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Courier Prime"/>
                <a:ea typeface="Courier Prime"/>
              </a:rPr>
              <a:t>}</a:t>
            </a:r>
            <a:endParaRPr b="0" lang="es-AR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TextBox 6"/>
          <p:cNvSpPr/>
          <p:nvPr/>
        </p:nvSpPr>
        <p:spPr>
          <a:xfrm>
            <a:off x="1028880" y="2036880"/>
            <a:ext cx="3414600" cy="44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 defTabSz="914400">
              <a:lnSpc>
                <a:spcPts val="3504"/>
              </a:lnSpc>
            </a:pPr>
            <a:r>
              <a:rPr b="0" lang="en-US" sz="2510" spc="-1" strike="noStrike">
                <a:solidFill>
                  <a:srgbClr val="737373"/>
                </a:solidFill>
                <a:latin typeface="Courier Prime"/>
                <a:ea typeface="Courier Prime"/>
              </a:rPr>
              <a:t>&lt;!--Dual-Pivot--&gt;</a:t>
            </a:r>
            <a:endParaRPr b="0" lang="es-AR" sz="251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Freeform 2"/>
          <p:cNvSpPr/>
          <p:nvPr/>
        </p:nvSpPr>
        <p:spPr>
          <a:xfrm>
            <a:off x="1028880" y="3085200"/>
            <a:ext cx="5987160" cy="2484000"/>
          </a:xfrm>
          <a:custGeom>
            <a:avLst/>
            <a:gdLst>
              <a:gd name="textAreaLeft" fmla="*/ 0 w 5987160"/>
              <a:gd name="textAreaRight" fmla="*/ 5987520 w 5987160"/>
              <a:gd name="textAreaTop" fmla="*/ 0 h 2484000"/>
              <a:gd name="textAreaBottom" fmla="*/ 2484360 h 2484000"/>
            </a:gdLst>
            <a:ahLst/>
            <a:rect l="textAreaLeft" t="textAreaTop" r="textAreaRight" b="textAreaBottom"/>
            <a:pathLst>
              <a:path w="5987503" h="2484278">
                <a:moveTo>
                  <a:pt x="0" y="0"/>
                </a:moveTo>
                <a:lnTo>
                  <a:pt x="5987503" y="0"/>
                </a:lnTo>
                <a:lnTo>
                  <a:pt x="5987503" y="2484278"/>
                </a:lnTo>
                <a:lnTo>
                  <a:pt x="0" y="248427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Freeform 3"/>
          <p:cNvSpPr/>
          <p:nvPr/>
        </p:nvSpPr>
        <p:spPr>
          <a:xfrm>
            <a:off x="11352600" y="3085200"/>
            <a:ext cx="5906520" cy="2484000"/>
          </a:xfrm>
          <a:custGeom>
            <a:avLst/>
            <a:gdLst>
              <a:gd name="textAreaLeft" fmla="*/ 0 w 5906520"/>
              <a:gd name="textAreaRight" fmla="*/ 5906880 w 5906520"/>
              <a:gd name="textAreaTop" fmla="*/ 0 h 2484000"/>
              <a:gd name="textAreaBottom" fmla="*/ 2484360 h 2484000"/>
            </a:gdLst>
            <a:ahLst/>
            <a:rect l="textAreaLeft" t="textAreaTop" r="textAreaRight" b="textAreaBottom"/>
            <a:pathLst>
              <a:path w="5906749" h="2484278">
                <a:moveTo>
                  <a:pt x="0" y="0"/>
                </a:moveTo>
                <a:lnTo>
                  <a:pt x="5906749" y="0"/>
                </a:lnTo>
                <a:lnTo>
                  <a:pt x="5906749" y="2484278"/>
                </a:lnTo>
                <a:lnTo>
                  <a:pt x="0" y="248427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Freeform 4"/>
          <p:cNvSpPr/>
          <p:nvPr/>
        </p:nvSpPr>
        <p:spPr>
          <a:xfrm>
            <a:off x="6272640" y="6172200"/>
            <a:ext cx="5742360" cy="2484000"/>
          </a:xfrm>
          <a:custGeom>
            <a:avLst/>
            <a:gdLst>
              <a:gd name="textAreaLeft" fmla="*/ 0 w 5742360"/>
              <a:gd name="textAreaRight" fmla="*/ 5742720 w 5742360"/>
              <a:gd name="textAreaTop" fmla="*/ 0 h 2484000"/>
              <a:gd name="textAreaBottom" fmla="*/ 2484360 h 2484000"/>
            </a:gdLst>
            <a:ahLst/>
            <a:rect l="textAreaLeft" t="textAreaTop" r="textAreaRight" b="textAreaBottom"/>
            <a:pathLst>
              <a:path w="5742864" h="2484278">
                <a:moveTo>
                  <a:pt x="0" y="0"/>
                </a:moveTo>
                <a:lnTo>
                  <a:pt x="5742864" y="0"/>
                </a:lnTo>
                <a:lnTo>
                  <a:pt x="5742864" y="2484278"/>
                </a:lnTo>
                <a:lnTo>
                  <a:pt x="0" y="248427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Box 5"/>
          <p:cNvSpPr/>
          <p:nvPr/>
        </p:nvSpPr>
        <p:spPr>
          <a:xfrm>
            <a:off x="1028880" y="1047600"/>
            <a:ext cx="763272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558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Courier Prime"/>
                <a:ea typeface="Courier Prime"/>
              </a:rPr>
              <a:t>Composición algorítmica {</a:t>
            </a:r>
            <a:endParaRPr b="0" lang="es-AR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TextBox 6"/>
          <p:cNvSpPr/>
          <p:nvPr/>
        </p:nvSpPr>
        <p:spPr>
          <a:xfrm>
            <a:off x="16688880" y="8675280"/>
            <a:ext cx="57024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558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Courier Prime"/>
                <a:ea typeface="Courier Prime"/>
              </a:rPr>
              <a:t>}</a:t>
            </a:r>
            <a:endParaRPr b="0" lang="es-AR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TextBox 7"/>
          <p:cNvSpPr/>
          <p:nvPr/>
        </p:nvSpPr>
        <p:spPr>
          <a:xfrm>
            <a:off x="1028880" y="2036880"/>
            <a:ext cx="2993400" cy="44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 defTabSz="914400">
              <a:lnSpc>
                <a:spcPts val="3504"/>
              </a:lnSpc>
            </a:pPr>
            <a:r>
              <a:rPr b="0" lang="en-US" sz="2510" spc="-1" strike="noStrike">
                <a:solidFill>
                  <a:srgbClr val="737373"/>
                </a:solidFill>
                <a:latin typeface="Courier Prime"/>
                <a:ea typeface="Courier Prime"/>
              </a:rPr>
              <a:t>&lt;!--Heapsort--&gt;</a:t>
            </a:r>
            <a:endParaRPr b="0" lang="es-AR" sz="251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2"/>
          <p:cNvSpPr/>
          <p:nvPr/>
        </p:nvSpPr>
        <p:spPr>
          <a:xfrm>
            <a:off x="1028880" y="1047600"/>
            <a:ext cx="703116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558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Courier Prime"/>
                <a:ea typeface="Courier Prime"/>
              </a:rPr>
              <a:t>Comparación Real {</a:t>
            </a:r>
            <a:endParaRPr b="0" lang="es-AR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TextBox 3"/>
          <p:cNvSpPr/>
          <p:nvPr/>
        </p:nvSpPr>
        <p:spPr>
          <a:xfrm>
            <a:off x="829080" y="4861440"/>
            <a:ext cx="70164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ts val="4558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Courier Prime"/>
                <a:ea typeface="Courier Prime"/>
              </a:rPr>
              <a:t>}</a:t>
            </a:r>
            <a:endParaRPr b="0" lang="es-AR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AutoShape 4"/>
          <p:cNvSpPr/>
          <p:nvPr/>
        </p:nvSpPr>
        <p:spPr>
          <a:xfrm>
            <a:off x="10776600" y="-439560"/>
            <a:ext cx="360" cy="9650160"/>
          </a:xfrm>
          <a:prstGeom prst="line">
            <a:avLst/>
          </a:prstGeom>
          <a:ln w="95250">
            <a:solidFill>
              <a:srgbClr val="2d2d3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s-A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TextBox 5"/>
          <p:cNvSpPr/>
          <p:nvPr/>
        </p:nvSpPr>
        <p:spPr>
          <a:xfrm>
            <a:off x="1180080" y="2923560"/>
            <a:ext cx="7264080" cy="129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393"/>
              </a:lnSpc>
            </a:pPr>
            <a:r>
              <a:rPr b="0" lang="en-US" sz="2490" spc="-1" strike="noStrike">
                <a:solidFill>
                  <a:srgbClr val="ffffff"/>
                </a:solidFill>
                <a:latin typeface="Courier Prime"/>
                <a:ea typeface="Courier Prime"/>
              </a:rPr>
              <a:t>Se Hizo una comparación entre los 2 lenguajes para medir la velocidad de respuesta en el ordenamiento del array</a:t>
            </a:r>
            <a:endParaRPr b="0" lang="es-AR" sz="24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TextBox 6"/>
          <p:cNvSpPr/>
          <p:nvPr/>
        </p:nvSpPr>
        <p:spPr>
          <a:xfrm>
            <a:off x="11386800" y="1038240"/>
            <a:ext cx="6436800" cy="710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 defTabSz="914400">
              <a:lnSpc>
                <a:spcPts val="3107"/>
              </a:lnSpc>
            </a:pPr>
            <a:r>
              <a:rPr b="0" lang="en-US" sz="2720" spc="-1" strike="noStrike">
                <a:solidFill>
                  <a:srgbClr val="ffffff"/>
                </a:solidFill>
                <a:latin typeface="Courier Prime Bold"/>
                <a:ea typeface="Courier Prime Bold"/>
              </a:rPr>
              <a:t>Para 1.000.000 valores enteros</a:t>
            </a:r>
            <a:endParaRPr b="0" lang="es-AR" sz="2720" spc="-1" strike="noStrike">
              <a:solidFill>
                <a:srgbClr val="ffffff"/>
              </a:solidFill>
              <a:latin typeface="Arial"/>
            </a:endParaRPr>
          </a:p>
          <a:p>
            <a:pPr algn="just" defTabSz="914400">
              <a:lnSpc>
                <a:spcPts val="3107"/>
              </a:lnSpc>
            </a:pP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  <a:p>
            <a:pPr algn="just" defTabSz="914400">
              <a:lnSpc>
                <a:spcPts val="3107"/>
              </a:lnSpc>
            </a:pPr>
            <a:r>
              <a:rPr b="0" lang="en-US" sz="2720" spc="-1" strike="noStrike">
                <a:solidFill>
                  <a:srgbClr val="ff914d"/>
                </a:solidFill>
                <a:latin typeface="Courier Prime"/>
                <a:ea typeface="Courier Prime"/>
              </a:rPr>
              <a:t>Tiempos de Java:</a:t>
            </a:r>
            <a:r>
              <a:rPr b="0" lang="en-US" sz="2720" spc="-1" strike="noStrike">
                <a:solidFill>
                  <a:srgbClr val="ffffff"/>
                </a:solidFill>
                <a:latin typeface="Courier Prime"/>
                <a:ea typeface="Courier Prime"/>
              </a:rPr>
              <a:t> 103, 111, 143, 156, 114, 141, 142, 120, 129, 182, 108, 168</a:t>
            </a:r>
            <a:endParaRPr b="0" lang="es-AR" sz="2720" spc="-1" strike="noStrike">
              <a:solidFill>
                <a:srgbClr val="ffffff"/>
              </a:solidFill>
              <a:latin typeface="Arial"/>
            </a:endParaRPr>
          </a:p>
          <a:p>
            <a:pPr algn="just" defTabSz="914400">
              <a:lnSpc>
                <a:spcPts val="3107"/>
              </a:lnSpc>
            </a:pP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  <a:p>
            <a:pPr algn="just" defTabSz="914400">
              <a:lnSpc>
                <a:spcPts val="3107"/>
              </a:lnSpc>
            </a:pPr>
            <a:r>
              <a:rPr b="0" lang="en-US" sz="2720" spc="-1" strike="noStrike">
                <a:solidFill>
                  <a:srgbClr val="ff914d"/>
                </a:solidFill>
                <a:latin typeface="Courier Prime"/>
                <a:ea typeface="Courier Prime"/>
              </a:rPr>
              <a:t>Tiempos de C#:</a:t>
            </a:r>
            <a:r>
              <a:rPr b="0" lang="en-US" sz="2720" spc="-1" strike="noStrike">
                <a:solidFill>
                  <a:srgbClr val="ffffff"/>
                </a:solidFill>
                <a:latin typeface="Courier Prime"/>
                <a:ea typeface="Courier Prime"/>
              </a:rPr>
              <a:t> 80, 81, 88, 82, 83, 90</a:t>
            </a:r>
            <a:endParaRPr b="0" lang="es-AR" sz="2720" spc="-1" strike="noStrike">
              <a:solidFill>
                <a:srgbClr val="ffffff"/>
              </a:solidFill>
              <a:latin typeface="Arial"/>
            </a:endParaRPr>
          </a:p>
          <a:p>
            <a:pPr algn="just" defTabSz="914400">
              <a:lnSpc>
                <a:spcPts val="3107"/>
              </a:lnSpc>
            </a:pP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  <a:p>
            <a:pPr algn="just" defTabSz="914400">
              <a:lnSpc>
                <a:spcPts val="3107"/>
              </a:lnSpc>
            </a:pPr>
            <a:r>
              <a:rPr b="0" lang="en-US" sz="2720" spc="-1" strike="noStrike">
                <a:solidFill>
                  <a:srgbClr val="ffffff"/>
                </a:solidFill>
                <a:latin typeface="Courier Prime Bold"/>
                <a:ea typeface="Courier Prime Bold"/>
              </a:rPr>
              <a:t>Para 100.000 valores enteros</a:t>
            </a:r>
            <a:endParaRPr b="0" lang="es-AR" sz="2720" spc="-1" strike="noStrike">
              <a:solidFill>
                <a:srgbClr val="ffffff"/>
              </a:solidFill>
              <a:latin typeface="Arial"/>
            </a:endParaRPr>
          </a:p>
          <a:p>
            <a:pPr algn="just" defTabSz="914400">
              <a:lnSpc>
                <a:spcPts val="3107"/>
              </a:lnSpc>
            </a:pP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  <a:p>
            <a:pPr algn="just" defTabSz="914400">
              <a:lnSpc>
                <a:spcPts val="3107"/>
              </a:lnSpc>
            </a:pPr>
            <a:r>
              <a:rPr b="0" lang="en-US" sz="2720" spc="-1" strike="noStrike">
                <a:solidFill>
                  <a:srgbClr val="ff914d"/>
                </a:solidFill>
                <a:latin typeface="Courier Prime"/>
                <a:ea typeface="Courier Prime"/>
              </a:rPr>
              <a:t>Tiempos de Java:</a:t>
            </a:r>
            <a:r>
              <a:rPr b="0" lang="en-US" sz="2720" spc="-1" strike="noStrike">
                <a:solidFill>
                  <a:srgbClr val="ffffff"/>
                </a:solidFill>
                <a:latin typeface="Courier Prime"/>
                <a:ea typeface="Courier Prime"/>
              </a:rPr>
              <a:t> 11, 35, 13, 14, 11, 35, 12, 12, 14</a:t>
            </a:r>
            <a:endParaRPr b="0" lang="es-AR" sz="2720" spc="-1" strike="noStrike">
              <a:solidFill>
                <a:srgbClr val="ffffff"/>
              </a:solidFill>
              <a:latin typeface="Arial"/>
            </a:endParaRPr>
          </a:p>
          <a:p>
            <a:pPr algn="just" defTabSz="914400">
              <a:lnSpc>
                <a:spcPts val="3107"/>
              </a:lnSpc>
            </a:pP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  <a:p>
            <a:pPr algn="just" defTabSz="914400">
              <a:lnSpc>
                <a:spcPts val="3107"/>
              </a:lnSpc>
            </a:pPr>
            <a:r>
              <a:rPr b="0" lang="en-US" sz="2720" spc="-1" strike="noStrike">
                <a:solidFill>
                  <a:srgbClr val="ff914d"/>
                </a:solidFill>
                <a:latin typeface="Courier Prime"/>
                <a:ea typeface="Courier Prime"/>
              </a:rPr>
              <a:t>Tiempos de C#:</a:t>
            </a:r>
            <a:r>
              <a:rPr b="0" lang="en-US" sz="2720" spc="-1" strike="noStrike">
                <a:solidFill>
                  <a:srgbClr val="ffffff"/>
                </a:solidFill>
                <a:latin typeface="Courier Prime"/>
                <a:ea typeface="Courier Prime"/>
              </a:rPr>
              <a:t> 11, 12, 14, 15, 11, 11</a:t>
            </a:r>
            <a:endParaRPr b="0" lang="es-AR" sz="2720" spc="-1" strike="noStrike">
              <a:solidFill>
                <a:srgbClr val="ffffff"/>
              </a:solidFill>
              <a:latin typeface="Arial"/>
            </a:endParaRPr>
          </a:p>
          <a:p>
            <a:pPr algn="just" defTabSz="914400">
              <a:lnSpc>
                <a:spcPts val="3107"/>
              </a:lnSpc>
            </a:pP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  <a:p>
            <a:pPr algn="just" defTabSz="914400">
              <a:lnSpc>
                <a:spcPts val="3107"/>
              </a:lnSpc>
            </a:pPr>
            <a:r>
              <a:rPr b="0" lang="en-US" sz="2720" spc="-1" strike="noStrike">
                <a:solidFill>
                  <a:srgbClr val="ffffff"/>
                </a:solidFill>
                <a:latin typeface="Courier Prime Bold"/>
                <a:ea typeface="Courier Prime Bold"/>
              </a:rPr>
              <a:t>Para 10.000 valores enteros</a:t>
            </a:r>
            <a:endParaRPr b="0" lang="es-AR" sz="2720" spc="-1" strike="noStrike">
              <a:solidFill>
                <a:srgbClr val="ffffff"/>
              </a:solidFill>
              <a:latin typeface="Arial"/>
            </a:endParaRPr>
          </a:p>
          <a:p>
            <a:pPr algn="just" defTabSz="914400">
              <a:lnSpc>
                <a:spcPts val="3107"/>
              </a:lnSpc>
            </a:pP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  <a:p>
            <a:pPr algn="just" defTabSz="914400">
              <a:lnSpc>
                <a:spcPts val="3107"/>
              </a:lnSpc>
            </a:pPr>
            <a:r>
              <a:rPr b="0" lang="en-US" sz="2720" spc="-1" strike="noStrike">
                <a:solidFill>
                  <a:srgbClr val="ff914d"/>
                </a:solidFill>
                <a:latin typeface="Courier Prime"/>
                <a:ea typeface="Courier Prime"/>
              </a:rPr>
              <a:t>Tiempos de Java:</a:t>
            </a:r>
            <a:r>
              <a:rPr b="0" lang="en-US" sz="2720" spc="-1" strike="noStrike">
                <a:solidFill>
                  <a:srgbClr val="ffffff"/>
                </a:solidFill>
                <a:latin typeface="Courier Prime"/>
                <a:ea typeface="Courier Prime"/>
              </a:rPr>
              <a:t> 3, 3, 3, 2, 3, ,3, 4</a:t>
            </a:r>
            <a:endParaRPr b="0" lang="es-AR" sz="2720" spc="-1" strike="noStrike">
              <a:solidFill>
                <a:srgbClr val="ffffff"/>
              </a:solidFill>
              <a:latin typeface="Arial"/>
            </a:endParaRPr>
          </a:p>
          <a:p>
            <a:pPr algn="just" defTabSz="914400">
              <a:lnSpc>
                <a:spcPts val="3107"/>
              </a:lnSpc>
            </a:pPr>
            <a:r>
              <a:rPr b="0" lang="en-US" sz="2720" spc="-1" strike="noStrike">
                <a:solidFill>
                  <a:srgbClr val="ff914d"/>
                </a:solidFill>
                <a:latin typeface="Courier Prime"/>
                <a:ea typeface="Courier Prime"/>
              </a:rPr>
              <a:t>Tiempos de C#:</a:t>
            </a:r>
            <a:r>
              <a:rPr b="0" lang="en-US" sz="2720" spc="-1" strike="noStrike">
                <a:solidFill>
                  <a:srgbClr val="ffffff"/>
                </a:solidFill>
                <a:latin typeface="Courier Prime"/>
                <a:ea typeface="Courier Prime"/>
              </a:rPr>
              <a:t> 0.</a:t>
            </a:r>
            <a:endParaRPr b="0" lang="es-AR" sz="272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LibreOffice/24.2.4.2$Linux_X86_64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DAGNTKYZjlI</dc:identifier>
  <dc:language>es-AR</dc:language>
  <cp:lastModifiedBy/>
  <dcterms:modified xsi:type="dcterms:W3CDTF">2024-08-09T10:38:38Z</dcterms:modified>
  <cp:revision>4</cp:revision>
  <dc:subject/>
  <dc:title>Presentación propuesta técnica desarrollo código programación fondo oscuro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