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31"/>
  </p:notesMasterIdLst>
  <p:handoutMasterIdLst>
    <p:handoutMasterId r:id="rId32"/>
  </p:handoutMasterIdLst>
  <p:sldIdLst>
    <p:sldId id="734" r:id="rId5"/>
    <p:sldId id="341" r:id="rId6"/>
    <p:sldId id="467" r:id="rId7"/>
    <p:sldId id="1215" r:id="rId8"/>
    <p:sldId id="1216" r:id="rId9"/>
    <p:sldId id="1214" r:id="rId10"/>
    <p:sldId id="359" r:id="rId11"/>
    <p:sldId id="375" r:id="rId12"/>
    <p:sldId id="1223" r:id="rId13"/>
    <p:sldId id="481" r:id="rId14"/>
    <p:sldId id="330" r:id="rId15"/>
    <p:sldId id="484" r:id="rId16"/>
    <p:sldId id="1217" r:id="rId17"/>
    <p:sldId id="1226" r:id="rId18"/>
    <p:sldId id="1224" r:id="rId19"/>
    <p:sldId id="1219" r:id="rId20"/>
    <p:sldId id="1227" r:id="rId21"/>
    <p:sldId id="1220" r:id="rId22"/>
    <p:sldId id="1231" r:id="rId23"/>
    <p:sldId id="1221" r:id="rId24"/>
    <p:sldId id="1228" r:id="rId25"/>
    <p:sldId id="1222" r:id="rId26"/>
    <p:sldId id="1229" r:id="rId27"/>
    <p:sldId id="1225" r:id="rId28"/>
    <p:sldId id="508" r:id="rId29"/>
    <p:sldId id="1232" r:id="rId3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EDDF"/>
    <a:srgbClr val="008000"/>
    <a:srgbClr val="56A0D3"/>
    <a:srgbClr val="FF0000"/>
    <a:srgbClr val="FF7C80"/>
    <a:srgbClr val="FF5050"/>
    <a:srgbClr val="3333FF"/>
    <a:srgbClr val="FF00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50895" autoAdjust="0"/>
  </p:normalViewPr>
  <p:slideViewPr>
    <p:cSldViewPr snapToGrid="0" snapToObjects="1">
      <p:cViewPr varScale="1">
        <p:scale>
          <a:sx n="56" d="100"/>
          <a:sy n="56" d="100"/>
        </p:scale>
        <p:origin x="2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"/>
    </p:cViewPr>
  </p:sorterViewPr>
  <p:notesViewPr>
    <p:cSldViewPr snapToGrid="0" snapToObjects="1">
      <p:cViewPr varScale="1">
        <p:scale>
          <a:sx n="50" d="100"/>
          <a:sy n="50" d="100"/>
        </p:scale>
        <p:origin x="2625" y="21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annesdatta\Downloads\imf-dm-export-20220518(1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hannesdatta\Dropbox\Tilburg%20on%20Dropbox\Projects\GfK%20Singapore\shared\Slides\input\imf-dm-export-20220518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GDP based on purchasing power parity share of world total (in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PPPSH!$A$3</c:f>
              <c:strCache>
                <c:ptCount val="1"/>
                <c:pt idx="0">
                  <c:v>Advanced economies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PPPSH!$B$1:$AW$1</c:f>
              <c:numCache>
                <c:formatCode>General</c:formatCode>
                <c:ptCount val="4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</c:numCache>
            </c:numRef>
          </c:xVal>
          <c:yVal>
            <c:numRef>
              <c:f>PPPSH!$B$3:$AW$3</c:f>
              <c:numCache>
                <c:formatCode>General</c:formatCode>
                <c:ptCount val="48"/>
                <c:pt idx="0">
                  <c:v>62.802999999999997</c:v>
                </c:pt>
                <c:pt idx="1">
                  <c:v>62.927999999999997</c:v>
                </c:pt>
                <c:pt idx="2">
                  <c:v>62.820999999999998</c:v>
                </c:pt>
                <c:pt idx="3">
                  <c:v>63.264000000000003</c:v>
                </c:pt>
                <c:pt idx="4">
                  <c:v>63.503</c:v>
                </c:pt>
                <c:pt idx="5">
                  <c:v>63.57</c:v>
                </c:pt>
                <c:pt idx="6">
                  <c:v>63.444000000000003</c:v>
                </c:pt>
                <c:pt idx="7">
                  <c:v>63.444000000000003</c:v>
                </c:pt>
                <c:pt idx="8">
                  <c:v>63.576999999999998</c:v>
                </c:pt>
                <c:pt idx="9">
                  <c:v>63.746000000000002</c:v>
                </c:pt>
                <c:pt idx="10">
                  <c:v>63.133000000000003</c:v>
                </c:pt>
                <c:pt idx="11">
                  <c:v>62.554000000000002</c:v>
                </c:pt>
                <c:pt idx="12">
                  <c:v>57.692999999999998</c:v>
                </c:pt>
                <c:pt idx="13">
                  <c:v>57.482999999999997</c:v>
                </c:pt>
                <c:pt idx="14">
                  <c:v>57.683999999999997</c:v>
                </c:pt>
                <c:pt idx="15">
                  <c:v>57.697000000000003</c:v>
                </c:pt>
                <c:pt idx="16">
                  <c:v>57.244999999999997</c:v>
                </c:pt>
                <c:pt idx="17">
                  <c:v>56.94</c:v>
                </c:pt>
                <c:pt idx="18">
                  <c:v>56.94</c:v>
                </c:pt>
                <c:pt idx="19">
                  <c:v>57.005000000000003</c:v>
                </c:pt>
                <c:pt idx="20">
                  <c:v>56.627000000000002</c:v>
                </c:pt>
                <c:pt idx="21">
                  <c:v>56.170999999999999</c:v>
                </c:pt>
                <c:pt idx="22">
                  <c:v>55.515000000000001</c:v>
                </c:pt>
                <c:pt idx="23">
                  <c:v>54.426000000000002</c:v>
                </c:pt>
                <c:pt idx="24">
                  <c:v>53.38</c:v>
                </c:pt>
                <c:pt idx="25">
                  <c:v>52.38</c:v>
                </c:pt>
                <c:pt idx="26">
                  <c:v>51.253999999999998</c:v>
                </c:pt>
                <c:pt idx="27">
                  <c:v>49.945</c:v>
                </c:pt>
                <c:pt idx="28">
                  <c:v>48.677</c:v>
                </c:pt>
                <c:pt idx="29">
                  <c:v>47.216999999999999</c:v>
                </c:pt>
                <c:pt idx="30">
                  <c:v>46.231000000000002</c:v>
                </c:pt>
                <c:pt idx="31">
                  <c:v>45.238</c:v>
                </c:pt>
                <c:pt idx="32">
                  <c:v>44.305</c:v>
                </c:pt>
                <c:pt idx="33">
                  <c:v>43.948</c:v>
                </c:pt>
                <c:pt idx="34">
                  <c:v>43.762999999999998</c:v>
                </c:pt>
                <c:pt idx="35">
                  <c:v>44.302999999999997</c:v>
                </c:pt>
                <c:pt idx="36">
                  <c:v>44.27</c:v>
                </c:pt>
                <c:pt idx="37">
                  <c:v>43.933</c:v>
                </c:pt>
                <c:pt idx="38">
                  <c:v>43.395000000000003</c:v>
                </c:pt>
                <c:pt idx="39">
                  <c:v>42.954000000000001</c:v>
                </c:pt>
                <c:pt idx="40">
                  <c:v>42.36</c:v>
                </c:pt>
                <c:pt idx="41">
                  <c:v>42.064999999999998</c:v>
                </c:pt>
                <c:pt idx="42">
                  <c:v>42.09</c:v>
                </c:pt>
                <c:pt idx="43">
                  <c:v>41.622999999999998</c:v>
                </c:pt>
                <c:pt idx="44">
                  <c:v>40.950000000000003</c:v>
                </c:pt>
                <c:pt idx="45">
                  <c:v>40.299999999999997</c:v>
                </c:pt>
                <c:pt idx="46">
                  <c:v>39.655999999999999</c:v>
                </c:pt>
                <c:pt idx="47">
                  <c:v>39.017000000000003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36-D444-AE79-39664695A9D6}"/>
            </c:ext>
          </c:extLst>
        </c:ser>
        <c:ser>
          <c:idx val="2"/>
          <c:order val="1"/>
          <c:tx>
            <c:strRef>
              <c:f>PPPSH!$A$4</c:f>
              <c:strCache>
                <c:ptCount val="1"/>
                <c:pt idx="0">
                  <c:v>Emerging market and developing economies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PPPSH!$B$1:$AW$1</c:f>
              <c:numCache>
                <c:formatCode>General</c:formatCode>
                <c:ptCount val="4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  <c:pt idx="42">
                  <c:v>2022</c:v>
                </c:pt>
                <c:pt idx="43">
                  <c:v>2023</c:v>
                </c:pt>
                <c:pt idx="44">
                  <c:v>2024</c:v>
                </c:pt>
                <c:pt idx="45">
                  <c:v>2025</c:v>
                </c:pt>
                <c:pt idx="46">
                  <c:v>2026</c:v>
                </c:pt>
                <c:pt idx="47">
                  <c:v>2027</c:v>
                </c:pt>
              </c:numCache>
            </c:numRef>
          </c:xVal>
          <c:yVal>
            <c:numRef>
              <c:f>PPPSH!$B$4:$AW$4</c:f>
              <c:numCache>
                <c:formatCode>General</c:formatCode>
                <c:ptCount val="48"/>
                <c:pt idx="0">
                  <c:v>37.197000000000003</c:v>
                </c:pt>
                <c:pt idx="1">
                  <c:v>37.072000000000003</c:v>
                </c:pt>
                <c:pt idx="2">
                  <c:v>37.179000000000002</c:v>
                </c:pt>
                <c:pt idx="3">
                  <c:v>36.735999999999997</c:v>
                </c:pt>
                <c:pt idx="4">
                  <c:v>36.497</c:v>
                </c:pt>
                <c:pt idx="5">
                  <c:v>36.43</c:v>
                </c:pt>
                <c:pt idx="6">
                  <c:v>36.555999999999997</c:v>
                </c:pt>
                <c:pt idx="7">
                  <c:v>36.555999999999997</c:v>
                </c:pt>
                <c:pt idx="8">
                  <c:v>36.423000000000002</c:v>
                </c:pt>
                <c:pt idx="9">
                  <c:v>36.253999999999998</c:v>
                </c:pt>
                <c:pt idx="10">
                  <c:v>36.866999999999997</c:v>
                </c:pt>
                <c:pt idx="11">
                  <c:v>37.445999999999998</c:v>
                </c:pt>
                <c:pt idx="12">
                  <c:v>42.307000000000002</c:v>
                </c:pt>
                <c:pt idx="13">
                  <c:v>42.517000000000003</c:v>
                </c:pt>
                <c:pt idx="14">
                  <c:v>42.316000000000003</c:v>
                </c:pt>
                <c:pt idx="15">
                  <c:v>42.302999999999997</c:v>
                </c:pt>
                <c:pt idx="16">
                  <c:v>42.755000000000003</c:v>
                </c:pt>
                <c:pt idx="17">
                  <c:v>43.06</c:v>
                </c:pt>
                <c:pt idx="18">
                  <c:v>43.06</c:v>
                </c:pt>
                <c:pt idx="19">
                  <c:v>42.994999999999997</c:v>
                </c:pt>
                <c:pt idx="20">
                  <c:v>43.372999999999998</c:v>
                </c:pt>
                <c:pt idx="21">
                  <c:v>43.829000000000001</c:v>
                </c:pt>
                <c:pt idx="22">
                  <c:v>44.484999999999999</c:v>
                </c:pt>
                <c:pt idx="23">
                  <c:v>45.573999999999998</c:v>
                </c:pt>
                <c:pt idx="24">
                  <c:v>46.62</c:v>
                </c:pt>
                <c:pt idx="25">
                  <c:v>47.62</c:v>
                </c:pt>
                <c:pt idx="26">
                  <c:v>48.746000000000002</c:v>
                </c:pt>
                <c:pt idx="27">
                  <c:v>50.055</c:v>
                </c:pt>
                <c:pt idx="28">
                  <c:v>51.323</c:v>
                </c:pt>
                <c:pt idx="29">
                  <c:v>52.783000000000001</c:v>
                </c:pt>
                <c:pt idx="30">
                  <c:v>53.768999999999998</c:v>
                </c:pt>
                <c:pt idx="31">
                  <c:v>54.762</c:v>
                </c:pt>
                <c:pt idx="32">
                  <c:v>55.695</c:v>
                </c:pt>
                <c:pt idx="33">
                  <c:v>56.052</c:v>
                </c:pt>
                <c:pt idx="34">
                  <c:v>56.237000000000002</c:v>
                </c:pt>
                <c:pt idx="35">
                  <c:v>55.697000000000003</c:v>
                </c:pt>
                <c:pt idx="36">
                  <c:v>55.73</c:v>
                </c:pt>
                <c:pt idx="37">
                  <c:v>56.067</c:v>
                </c:pt>
                <c:pt idx="38">
                  <c:v>56.604999999999997</c:v>
                </c:pt>
                <c:pt idx="39">
                  <c:v>57.045999999999999</c:v>
                </c:pt>
                <c:pt idx="40">
                  <c:v>57.64</c:v>
                </c:pt>
                <c:pt idx="41">
                  <c:v>57.935000000000002</c:v>
                </c:pt>
                <c:pt idx="42">
                  <c:v>57.91</c:v>
                </c:pt>
                <c:pt idx="43">
                  <c:v>58.377000000000002</c:v>
                </c:pt>
                <c:pt idx="44">
                  <c:v>59.05</c:v>
                </c:pt>
                <c:pt idx="45">
                  <c:v>59.7</c:v>
                </c:pt>
                <c:pt idx="46">
                  <c:v>60.344000000000001</c:v>
                </c:pt>
                <c:pt idx="47">
                  <c:v>60.982999999999997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736-D444-AE79-39664695A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515343"/>
        <c:axId val="1407475135"/>
      </c:scatterChart>
      <c:valAx>
        <c:axId val="1038515343"/>
        <c:scaling>
          <c:orientation val="minMax"/>
          <c:max val="2022"/>
          <c:min val="19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407475135"/>
        <c:crosses val="autoZero"/>
        <c:crossBetween val="midCat"/>
      </c:valAx>
      <c:valAx>
        <c:axId val="1407475135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GDP (in</a:t>
                </a:r>
                <a:r>
                  <a:rPr lang="en-GB" sz="1400" baseline="0"/>
                  <a:t> % of world total)</a:t>
                </a:r>
                <a:endParaRPr lang="en-GB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0385153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Sheet6!$B$22</c:f>
              <c:strCache>
                <c:ptCount val="1"/>
                <c:pt idx="0">
                  <c:v>Line length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Sheet6!$A$23:$A$36</c:f>
              <c:strCache>
                <c:ptCount val="14"/>
                <c:pt idx="0">
                  <c:v>India</c:v>
                </c:pt>
                <c:pt idx="1">
                  <c:v>Japan</c:v>
                </c:pt>
                <c:pt idx="2">
                  <c:v>Philippines</c:v>
                </c:pt>
                <c:pt idx="3">
                  <c:v>Australia</c:v>
                </c:pt>
                <c:pt idx="4">
                  <c:v>Vietnam</c:v>
                </c:pt>
                <c:pt idx="5">
                  <c:v>Taiwan</c:v>
                </c:pt>
                <c:pt idx="6">
                  <c:v>South Korea</c:v>
                </c:pt>
                <c:pt idx="7">
                  <c:v>Hong Kong</c:v>
                </c:pt>
                <c:pt idx="8">
                  <c:v>Malaysia</c:v>
                </c:pt>
                <c:pt idx="9">
                  <c:v>China</c:v>
                </c:pt>
                <c:pt idx="10">
                  <c:v>Thailand</c:v>
                </c:pt>
                <c:pt idx="11">
                  <c:v>Singapore</c:v>
                </c:pt>
                <c:pt idx="12">
                  <c:v>New Zealand</c:v>
                </c:pt>
                <c:pt idx="13">
                  <c:v>Indonesia</c:v>
                </c:pt>
              </c:strCache>
            </c:strRef>
          </c:cat>
          <c:val>
            <c:numRef>
              <c:f>Sheet6!$B$23:$B$36</c:f>
              <c:numCache>
                <c:formatCode>General</c:formatCode>
                <c:ptCount val="14"/>
                <c:pt idx="0">
                  <c:v>0.27300000000000002</c:v>
                </c:pt>
                <c:pt idx="1">
                  <c:v>0.26100000000000001</c:v>
                </c:pt>
                <c:pt idx="2">
                  <c:v>0.44800000000000001</c:v>
                </c:pt>
                <c:pt idx="3">
                  <c:v>0.315</c:v>
                </c:pt>
                <c:pt idx="4">
                  <c:v>0.51300000000000001</c:v>
                </c:pt>
                <c:pt idx="5">
                  <c:v>0.55200000000000005</c:v>
                </c:pt>
                <c:pt idx="6">
                  <c:v>0.44</c:v>
                </c:pt>
                <c:pt idx="7">
                  <c:v>0.47099999999999997</c:v>
                </c:pt>
                <c:pt idx="8">
                  <c:v>0.51</c:v>
                </c:pt>
                <c:pt idx="9">
                  <c:v>0.42</c:v>
                </c:pt>
                <c:pt idx="10">
                  <c:v>0.47199999999999998</c:v>
                </c:pt>
                <c:pt idx="11">
                  <c:v>0.58799999999999997</c:v>
                </c:pt>
                <c:pt idx="12">
                  <c:v>0.40500000000000003</c:v>
                </c:pt>
                <c:pt idx="13">
                  <c:v>0.73199999999999998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E-D54A-B33D-58928A429FCB}"/>
            </c:ext>
          </c:extLst>
        </c:ser>
        <c:ser>
          <c:idx val="1"/>
          <c:order val="1"/>
          <c:tx>
            <c:strRef>
              <c:f>Sheet6!$C$22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Sheet6!$A$23:$A$36</c:f>
              <c:strCache>
                <c:ptCount val="14"/>
                <c:pt idx="0">
                  <c:v>India</c:v>
                </c:pt>
                <c:pt idx="1">
                  <c:v>Japan</c:v>
                </c:pt>
                <c:pt idx="2">
                  <c:v>Philippines</c:v>
                </c:pt>
                <c:pt idx="3">
                  <c:v>Australia</c:v>
                </c:pt>
                <c:pt idx="4">
                  <c:v>Vietnam</c:v>
                </c:pt>
                <c:pt idx="5">
                  <c:v>Taiwan</c:v>
                </c:pt>
                <c:pt idx="6">
                  <c:v>South Korea</c:v>
                </c:pt>
                <c:pt idx="7">
                  <c:v>Hong Kong</c:v>
                </c:pt>
                <c:pt idx="8">
                  <c:v>Malaysia</c:v>
                </c:pt>
                <c:pt idx="9">
                  <c:v>China</c:v>
                </c:pt>
                <c:pt idx="10">
                  <c:v>Thailand</c:v>
                </c:pt>
                <c:pt idx="11">
                  <c:v>Singapore</c:v>
                </c:pt>
                <c:pt idx="12">
                  <c:v>New Zealand</c:v>
                </c:pt>
                <c:pt idx="13">
                  <c:v>Indonesia</c:v>
                </c:pt>
              </c:strCache>
            </c:strRef>
          </c:cat>
          <c:val>
            <c:numRef>
              <c:f>Sheet6!$C$23:$C$36</c:f>
              <c:numCache>
                <c:formatCode>General</c:formatCode>
                <c:ptCount val="14"/>
                <c:pt idx="0">
                  <c:v>0.32100000000000001</c:v>
                </c:pt>
                <c:pt idx="1">
                  <c:v>0.26200000000000001</c:v>
                </c:pt>
                <c:pt idx="2">
                  <c:v>0.161</c:v>
                </c:pt>
                <c:pt idx="3">
                  <c:v>0.35199999999999998</c:v>
                </c:pt>
                <c:pt idx="4">
                  <c:v>0.217</c:v>
                </c:pt>
                <c:pt idx="5">
                  <c:v>0.377</c:v>
                </c:pt>
                <c:pt idx="6">
                  <c:v>0.55900000000000005</c:v>
                </c:pt>
                <c:pt idx="7">
                  <c:v>0.46800000000000003</c:v>
                </c:pt>
                <c:pt idx="8">
                  <c:v>0.40600000000000003</c:v>
                </c:pt>
                <c:pt idx="9">
                  <c:v>0.60499999999999998</c:v>
                </c:pt>
                <c:pt idx="10">
                  <c:v>0.53100000000000003</c:v>
                </c:pt>
                <c:pt idx="11">
                  <c:v>0.4</c:v>
                </c:pt>
                <c:pt idx="12">
                  <c:v>0.48299999999999998</c:v>
                </c:pt>
                <c:pt idx="13">
                  <c:v>0.76700000000000002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3E-D54A-B33D-58928A429FCB}"/>
            </c:ext>
          </c:extLst>
        </c:ser>
        <c:ser>
          <c:idx val="2"/>
          <c:order val="2"/>
          <c:tx>
            <c:strRef>
              <c:f>Sheet6!$D$22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Sheet6!$A$23:$A$36</c:f>
              <c:strCache>
                <c:ptCount val="14"/>
                <c:pt idx="0">
                  <c:v>India</c:v>
                </c:pt>
                <c:pt idx="1">
                  <c:v>Japan</c:v>
                </c:pt>
                <c:pt idx="2">
                  <c:v>Philippines</c:v>
                </c:pt>
                <c:pt idx="3">
                  <c:v>Australia</c:v>
                </c:pt>
                <c:pt idx="4">
                  <c:v>Vietnam</c:v>
                </c:pt>
                <c:pt idx="5">
                  <c:v>Taiwan</c:v>
                </c:pt>
                <c:pt idx="6">
                  <c:v>South Korea</c:v>
                </c:pt>
                <c:pt idx="7">
                  <c:v>Hong Kong</c:v>
                </c:pt>
                <c:pt idx="8">
                  <c:v>Malaysia</c:v>
                </c:pt>
                <c:pt idx="9">
                  <c:v>China</c:v>
                </c:pt>
                <c:pt idx="10">
                  <c:v>Thailand</c:v>
                </c:pt>
                <c:pt idx="11">
                  <c:v>Singapore</c:v>
                </c:pt>
                <c:pt idx="12">
                  <c:v>New Zealand</c:v>
                </c:pt>
                <c:pt idx="13">
                  <c:v>Indonesia</c:v>
                </c:pt>
              </c:strCache>
            </c:strRef>
          </c:cat>
          <c:val>
            <c:numRef>
              <c:f>Sheet6!$D$23:$D$36</c:f>
              <c:numCache>
                <c:formatCode>General</c:formatCode>
                <c:ptCount val="14"/>
                <c:pt idx="0">
                  <c:v>0.13700000000000001</c:v>
                </c:pt>
                <c:pt idx="1">
                  <c:v>0.30499999999999999</c:v>
                </c:pt>
                <c:pt idx="2">
                  <c:v>0.4</c:v>
                </c:pt>
                <c:pt idx="3">
                  <c:v>0.41899999999999998</c:v>
                </c:pt>
                <c:pt idx="4">
                  <c:v>0.41399999999999998</c:v>
                </c:pt>
                <c:pt idx="5">
                  <c:v>0.255</c:v>
                </c:pt>
                <c:pt idx="6">
                  <c:v>0.29399999999999998</c:v>
                </c:pt>
                <c:pt idx="7">
                  <c:v>0.41099999999999998</c:v>
                </c:pt>
                <c:pt idx="8">
                  <c:v>0.441</c:v>
                </c:pt>
                <c:pt idx="9">
                  <c:v>0.38300000000000001</c:v>
                </c:pt>
                <c:pt idx="10">
                  <c:v>0.441</c:v>
                </c:pt>
                <c:pt idx="11">
                  <c:v>0.45700000000000002</c:v>
                </c:pt>
                <c:pt idx="12">
                  <c:v>0.624</c:v>
                </c:pt>
                <c:pt idx="13">
                  <c:v>0.371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3E-D54A-B33D-58928A429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8572287"/>
        <c:axId val="1027949375"/>
      </c:barChart>
      <c:catAx>
        <c:axId val="10285722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r>
                  <a:rPr lang="en-GB" b="1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77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NL"/>
          </a:p>
        </c:txPr>
        <c:crossAx val="1027949375"/>
        <c:crosses val="autoZero"/>
        <c:auto val="1"/>
        <c:lblAlgn val="ctr"/>
        <c:lblOffset val="100"/>
        <c:noMultiLvlLbl val="0"/>
      </c:catAx>
      <c:valAx>
        <c:axId val="102794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r>
                  <a:rPr lang="en-GB" b="1"/>
                  <a:t>Magnitude of Marketing Elasticities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 panose="020B0502020104020203" pitchFamily="34" charset="77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NL"/>
          </a:p>
        </c:txPr>
        <c:crossAx val="102857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Gill Sans MT" panose="020B0502020104020203" pitchFamily="34" charset="77"/>
        </a:defRPr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7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4B366CF1-DB7C-442A-A56B-6CA8BAAA86F7}" type="datetimeFigureOut">
              <a:rPr lang="en-US" smtClean="0"/>
              <a:pPr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7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F7E358FA-9A35-4380-B00E-64596A3F04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8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488411F8-DEBD-4F61-A5BF-D302DADB1031}" type="datetimeFigureOut">
              <a:rPr lang="en-US" smtClean="0"/>
              <a:pPr/>
              <a:t>7/27/22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CE16ACBA-0314-46A2-918A-81714D3B16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52BCE-097D-42E6-9186-DEBA96565A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52BCE-097D-42E6-9186-DEBA96565A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0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52BCE-097D-42E6-9186-DEBA96565A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52BCE-097D-42E6-9186-DEBA96565A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56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52BCE-097D-42E6-9186-DEBA96565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52BCE-097D-42E6-9186-DEBA96565A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7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Ailawadi “Power of Brand”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DSMS 2016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2125" y="6084890"/>
            <a:ext cx="8170863" cy="192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600" i="1"/>
            </a:lvl1pPr>
            <a:lvl2pPr marL="216000" indent="0">
              <a:buNone/>
              <a:defRPr sz="600"/>
            </a:lvl2pPr>
            <a:lvl3pPr marL="432000" indent="0">
              <a:buNone/>
              <a:defRPr sz="600"/>
            </a:lvl3pPr>
            <a:lvl4pPr marL="648000" indent="0">
              <a:buNone/>
              <a:defRPr sz="600"/>
            </a:lvl4pPr>
            <a:lvl5pPr marL="864000" indent="0">
              <a:buNone/>
              <a:defRPr sz="6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B3AF3C-F32D-4E08-8C99-A820A723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5" y="2250893"/>
            <a:ext cx="4044827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D239DC3-FBEC-4A4D-A692-392B3BFD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FE68F70-6DEE-4FE4-B507-FB7DD4650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282" y="2250893"/>
            <a:ext cx="4044824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73DBB24-B9CB-405D-89E3-5E8C14B1B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2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3pPr>
              <a:defRPr baseline="0"/>
            </a:lvl3pPr>
            <a:lvl5pPr>
              <a:defRPr baseline="0"/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DSMS 2016</a:t>
            </a:r>
            <a:endParaRPr lang="en-GB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2125" y="6084890"/>
            <a:ext cx="8170863" cy="192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600" i="1"/>
            </a:lvl1pPr>
            <a:lvl2pPr marL="216000" indent="0">
              <a:buNone/>
              <a:defRPr sz="600"/>
            </a:lvl2pPr>
            <a:lvl3pPr marL="432000" indent="0">
              <a:buNone/>
              <a:defRPr sz="600"/>
            </a:lvl3pPr>
            <a:lvl4pPr marL="648000" indent="0">
              <a:buNone/>
              <a:defRPr sz="600"/>
            </a:lvl4pPr>
            <a:lvl5pPr marL="864000" indent="0">
              <a:buNone/>
              <a:defRPr sz="6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3955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2250893"/>
            <a:ext cx="4044827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2250893"/>
            <a:ext cx="4044824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79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1A57D1F-4934-421B-86C5-95157B0E1DA3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A78FEA8F-C719-4022-90D1-5E2392C5D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6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002224372110581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xternal/datamapper/PPPSH@WEO/OEMDC/ADVEC?year=1990&amp;yaxis=l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nesdatta/marketingmix-journal-of-marketing-research" TargetMode="External"/><Relationship Id="rId2" Type="http://schemas.openxmlformats.org/officeDocument/2006/relationships/hyperlink" Target="https://doi.org/10.1177/00222437211058102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hyperlink" Target="https://doi.org/10.34894/EVPJT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64598" y="1061265"/>
            <a:ext cx="4887897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cap="none" dirty="0"/>
              <a:t>Cross-National Differences in Market Response</a:t>
            </a:r>
            <a:br>
              <a:rPr lang="en-US" sz="2400" b="1" cap="none" dirty="0"/>
            </a:br>
            <a:br>
              <a:rPr lang="en-US" sz="1200" cap="none" dirty="0"/>
            </a:br>
            <a:r>
              <a:rPr lang="en-US" sz="2400" cap="none" dirty="0"/>
              <a:t>Line-Length, Price, and Distribution Elasticities in Fourteen Indo-Pacific Rim Economies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15770" y="1299594"/>
            <a:ext cx="298374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en-US" sz="1700" dirty="0"/>
              <a:t>Hannes Datta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700" dirty="0"/>
              <a:t>Harald van Heerde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700" dirty="0"/>
              <a:t>Marnik Dekimpe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700" dirty="0"/>
              <a:t>Jan-Benedict Steenkamp</a:t>
            </a:r>
          </a:p>
          <a:p>
            <a:pPr algn="r">
              <a:spcBef>
                <a:spcPts val="0"/>
              </a:spcBef>
            </a:pPr>
            <a:endParaRPr lang="en-US" sz="1700" dirty="0"/>
          </a:p>
          <a:p>
            <a:pPr algn="r">
              <a:spcBef>
                <a:spcPts val="0"/>
              </a:spcBef>
            </a:pPr>
            <a:endParaRPr lang="en-US" sz="1700" dirty="0"/>
          </a:p>
          <a:p>
            <a:pPr algn="r">
              <a:spcBef>
                <a:spcPts val="0"/>
              </a:spcBef>
            </a:pP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3642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193883" y="3337052"/>
            <a:ext cx="370332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878019"/>
            <a:ext cx="8474200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23E50-DBCC-E588-C801-5977F73164D4}"/>
              </a:ext>
            </a:extLst>
          </p:cNvPr>
          <p:cNvSpPr txBox="1"/>
          <p:nvPr/>
        </p:nvSpPr>
        <p:spPr>
          <a:xfrm>
            <a:off x="420414" y="5935961"/>
            <a:ext cx="838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Paper (open access): </a:t>
            </a:r>
            <a:r>
              <a:rPr lang="en-GB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https://doi.org/10.1177/00222437211058102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coverage of product categories and brands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1DD62-6FA8-4DCF-9FF1-F554AC8424D0}"/>
              </a:ext>
            </a:extLst>
          </p:cNvPr>
          <p:cNvSpPr/>
          <p:nvPr/>
        </p:nvSpPr>
        <p:spPr>
          <a:xfrm>
            <a:off x="3486151" y="1657350"/>
            <a:ext cx="5504936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Gill Sans MT" panose="020B0502020104020203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93A575-9A9B-17F2-A34A-5074FC7A8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45769"/>
              </p:ext>
            </p:extLst>
          </p:nvPr>
        </p:nvGraphicFramePr>
        <p:xfrm>
          <a:off x="525516" y="1439076"/>
          <a:ext cx="8182586" cy="4734573"/>
        </p:xfrm>
        <a:graphic>
          <a:graphicData uri="http://schemas.openxmlformats.org/drawingml/2006/table">
            <a:tbl>
              <a:tblPr/>
              <a:tblGrid>
                <a:gridCol w="2077984">
                  <a:extLst>
                    <a:ext uri="{9D8B030D-6E8A-4147-A177-3AD203B41FA5}">
                      <a16:colId xmlns:a16="http://schemas.microsoft.com/office/drawing/2014/main" val="399153935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5885797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67429478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6055914"/>
                    </a:ext>
                  </a:extLst>
                </a:gridCol>
                <a:gridCol w="2256502">
                  <a:extLst>
                    <a:ext uri="{9D8B030D-6E8A-4147-A177-3AD203B41FA5}">
                      <a16:colId xmlns:a16="http://schemas.microsoft.com/office/drawing/2014/main" val="11025027"/>
                    </a:ext>
                  </a:extLst>
                </a:gridCol>
              </a:tblGrid>
              <a:tr h="481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Category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Category type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Number of 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countries with data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Number of brands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Top 3 brands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19193"/>
                  </a:ext>
                </a:extLst>
              </a:tr>
              <a:tr h="339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Compact cameras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21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Canon, Sony, Samsung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881830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CRT TVs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65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Sampo, Samsung, LG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5836"/>
                  </a:ext>
                </a:extLst>
              </a:tr>
              <a:tr h="339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Desktop computers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Samsung, NEC, Fujitsu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50853"/>
                  </a:ext>
                </a:extLst>
              </a:tr>
              <a:tr h="1185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DVD players and recorders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129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Arirang, AJ, California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880832"/>
                  </a:ext>
                </a:extLst>
              </a:tr>
              <a:tr h="339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Laptop computers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NEC, Acer, LG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9572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LCD TVs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Samsung, LG, Sony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215735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Microwaves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Appliances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51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Galanz, Sampo, American Home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580818"/>
                  </a:ext>
                </a:extLst>
              </a:tr>
              <a:tr h="339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Mobile phones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55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Nokia, Samsung, Sharp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18352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Plasma TVs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46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Samsung, LG, Sony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612938"/>
                  </a:ext>
                </a:extLst>
              </a:tr>
              <a:tr h="325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Refrigerators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Appliances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54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Zipel, Dios, Westinghouse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33473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SLR cameras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Canon, Nikon, Sony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129341"/>
                  </a:ext>
                </a:extLst>
              </a:tr>
              <a:tr h="339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Smartphones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Samsung, Sharp, Apple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0788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Tablets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Electronics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Samsung, Apple, Taiwan Mobile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684694"/>
                  </a:ext>
                </a:extLst>
              </a:tr>
              <a:tr h="35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Washing machines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Appliances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67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Tromm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, Simpson, LG</a:t>
                      </a:r>
                    </a:p>
                  </a:txBody>
                  <a:tcPr marL="6659" marR="6659" marT="66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79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249B99-7B67-4255-97B6-288F1D69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1470314"/>
            <a:ext cx="3346397" cy="4379768"/>
          </a:xfrm>
        </p:spPr>
        <p:txBody>
          <a:bodyPr>
            <a:normAutofit fontScale="92500"/>
          </a:bodyPr>
          <a:lstStyle/>
          <a:p>
            <a:r>
              <a:rPr lang="en-GB" sz="1600" dirty="0"/>
              <a:t>For each brand up to 11 years of monthly data on:</a:t>
            </a:r>
          </a:p>
          <a:p>
            <a:pPr lvl="1"/>
            <a:r>
              <a:rPr lang="en-GB" sz="1600" b="1" dirty="0"/>
              <a:t>Volume share</a:t>
            </a:r>
            <a:r>
              <a:rPr lang="en-GB" sz="1600" dirty="0"/>
              <a:t>: Unit sales divided by total sales</a:t>
            </a:r>
          </a:p>
          <a:p>
            <a:pPr lvl="1"/>
            <a:r>
              <a:rPr lang="en-GB" sz="1600" b="1" dirty="0"/>
              <a:t>Price</a:t>
            </a:r>
            <a:r>
              <a:rPr lang="en-GB" sz="1600" dirty="0"/>
              <a:t>: Sales-weighted average price (most recent quarter), in local currency (deflated by country-specific consumer price indices)</a:t>
            </a:r>
          </a:p>
          <a:p>
            <a:pPr lvl="1"/>
            <a:r>
              <a:rPr lang="en-GB" sz="1600" b="1" dirty="0"/>
              <a:t>Distribution</a:t>
            </a:r>
            <a:r>
              <a:rPr lang="en-GB" sz="1600" dirty="0"/>
              <a:t>: Sales-weighted and store-weighted distribution (0 to 100; 100 = full market coverage)</a:t>
            </a:r>
          </a:p>
          <a:p>
            <a:pPr lvl="1"/>
            <a:r>
              <a:rPr lang="en-GB" sz="1600" b="1" dirty="0"/>
              <a:t>Line length</a:t>
            </a:r>
            <a:r>
              <a:rPr lang="en-GB" sz="1600" dirty="0"/>
              <a:t>: No. of unique SKUs</a:t>
            </a:r>
          </a:p>
          <a:p>
            <a:pPr lvl="1"/>
            <a:r>
              <a:rPr lang="en-GB" sz="1600" b="1" dirty="0"/>
              <a:t>Advertising: </a:t>
            </a:r>
            <a:r>
              <a:rPr lang="en-GB" sz="1600" dirty="0"/>
              <a:t>for China &amp; Hong Kong (used as a robustness check)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EE1FF-C73D-4892-A3EE-D028402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Metrics for1600+ brands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95677B-34D6-4251-9458-7A243BE74BAA}"/>
              </a:ext>
            </a:extLst>
          </p:cNvPr>
          <p:cNvSpPr txBox="1"/>
          <p:nvPr/>
        </p:nvSpPr>
        <p:spPr>
          <a:xfrm>
            <a:off x="4345669" y="5414353"/>
            <a:ext cx="17198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i="1" dirty="0"/>
              <a:t>Plots smoothened using spline functions.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2EB20C-9317-407D-A44D-DB423FD1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78" y="3717072"/>
            <a:ext cx="2404285" cy="24042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612038-46F3-4BBC-BD45-074AB2D6D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88" y="3717072"/>
            <a:ext cx="2404285" cy="24042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6921AC-42BD-4178-9090-61CB494CA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88" y="1686139"/>
            <a:ext cx="2404285" cy="24042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D8584D7-1BCD-4472-BB0D-080C8EC70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78" y="1686139"/>
            <a:ext cx="2404285" cy="24042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41534" y="1219410"/>
            <a:ext cx="240428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Example category: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Smartphones in Malaysia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050" i="1" dirty="0">
                <a:solidFill>
                  <a:schemeClr val="tx2"/>
                </a:solidFill>
              </a:rPr>
              <a:t>(top 5 brands)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83171F-2711-4157-B165-E280AF57B0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 t="6102" r="21101" b="65382"/>
          <a:stretch/>
        </p:blipFill>
        <p:spPr>
          <a:xfrm>
            <a:off x="7803187" y="1247945"/>
            <a:ext cx="1086286" cy="6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5D1809-39E2-3B5D-99ED-B0459EDD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5" y="1299901"/>
            <a:ext cx="8558225" cy="48529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2C9E061-7823-755E-E43A-EB69E879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</p:spPr>
        <p:txBody>
          <a:bodyPr/>
          <a:lstStyle/>
          <a:p>
            <a:r>
              <a:rPr lang="en-US" dirty="0"/>
              <a:t>Variation across 14 countries and 14 categories</a:t>
            </a:r>
          </a:p>
        </p:txBody>
      </p:sp>
    </p:spTree>
    <p:extLst>
      <p:ext uri="{BB962C8B-B14F-4D97-AF65-F5344CB8AC3E}">
        <p14:creationId xmlns:p14="http://schemas.microsoft.com/office/powerpoint/2010/main" val="283433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935" y="485678"/>
            <a:ext cx="3131058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9367" y="1113764"/>
            <a:ext cx="2452312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6928" y="1113764"/>
            <a:ext cx="4581135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defTabSz="457200">
              <a:spcAft>
                <a:spcPts val="600"/>
              </a:spcAft>
            </a:pPr>
            <a:r>
              <a:rPr lang="en-US" sz="1800" dirty="0"/>
              <a:t>Estimation of MM elasticities with </a:t>
            </a:r>
            <a:br>
              <a:rPr lang="en-US" sz="1800" dirty="0"/>
            </a:br>
            <a:r>
              <a:rPr lang="en-US" sz="1800" b="1" dirty="0"/>
              <a:t>error-correction model</a:t>
            </a:r>
          </a:p>
          <a:p>
            <a:pPr lvl="2" defTabSz="457200">
              <a:spcAft>
                <a:spcPts val="600"/>
              </a:spcAft>
            </a:pPr>
            <a:r>
              <a:rPr lang="en-US" sz="1600" dirty="0"/>
              <a:t>Estimates long-term effects</a:t>
            </a:r>
          </a:p>
          <a:p>
            <a:pPr lvl="2" defTabSz="457200">
              <a:spcAft>
                <a:spcPts val="600"/>
              </a:spcAft>
            </a:pPr>
            <a:r>
              <a:rPr lang="en-US" sz="1600" dirty="0"/>
              <a:t>Accounts for competitive effects</a:t>
            </a:r>
          </a:p>
          <a:p>
            <a:pPr lvl="2" defTabSz="457200">
              <a:spcAft>
                <a:spcPts val="600"/>
              </a:spcAft>
            </a:pPr>
            <a:r>
              <a:rPr lang="en-US" sz="1600" dirty="0"/>
              <a:t>Controls for seasonality</a:t>
            </a:r>
          </a:p>
          <a:p>
            <a:pPr lvl="2" defTabSz="457200">
              <a:spcAft>
                <a:spcPts val="600"/>
              </a:spcAft>
            </a:pPr>
            <a:endParaRPr lang="en-US" sz="1600" dirty="0"/>
          </a:p>
          <a:p>
            <a:pPr lvl="1" defTabSz="457200">
              <a:spcAft>
                <a:spcPts val="600"/>
              </a:spcAft>
            </a:pPr>
            <a:r>
              <a:rPr lang="en-US" sz="1800" b="1" dirty="0"/>
              <a:t>Regression </a:t>
            </a:r>
            <a:r>
              <a:rPr lang="en-US" sz="1800" dirty="0"/>
              <a:t>of MM elasticities on brand characteristics, category characteristics, and/or country characteristics</a:t>
            </a:r>
          </a:p>
          <a:p>
            <a:pPr lvl="2" defTabSz="457200">
              <a:spcAft>
                <a:spcPts val="600"/>
              </a:spcAft>
            </a:pPr>
            <a:r>
              <a:rPr lang="en-US" sz="1600" dirty="0"/>
              <a:t>Explores how MM elasticities vary</a:t>
            </a:r>
          </a:p>
        </p:txBody>
      </p:sp>
    </p:spTree>
    <p:extLst>
      <p:ext uri="{BB962C8B-B14F-4D97-AF65-F5344CB8AC3E}">
        <p14:creationId xmlns:p14="http://schemas.microsoft.com/office/powerpoint/2010/main" val="327190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E39BBA-FB08-0350-EF2D-F2C616FC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Estimated (long-term) Elasticities across countries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4909A2-5883-D3F6-C34E-0DB88E29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34501"/>
              </p:ext>
            </p:extLst>
          </p:nvPr>
        </p:nvGraphicFramePr>
        <p:xfrm>
          <a:off x="492125" y="1208690"/>
          <a:ext cx="8272213" cy="4614259"/>
        </p:xfrm>
        <a:graphic>
          <a:graphicData uri="http://schemas.openxmlformats.org/drawingml/2006/table">
            <a:tbl>
              <a:tblPr firstRow="1" bandRow="1"/>
              <a:tblGrid>
                <a:gridCol w="1310898">
                  <a:extLst>
                    <a:ext uri="{9D8B030D-6E8A-4147-A177-3AD203B41FA5}">
                      <a16:colId xmlns:a16="http://schemas.microsoft.com/office/drawing/2014/main" val="3688589680"/>
                    </a:ext>
                  </a:extLst>
                </a:gridCol>
                <a:gridCol w="1310898">
                  <a:extLst>
                    <a:ext uri="{9D8B030D-6E8A-4147-A177-3AD203B41FA5}">
                      <a16:colId xmlns:a16="http://schemas.microsoft.com/office/drawing/2014/main" val="2306988714"/>
                    </a:ext>
                  </a:extLst>
                </a:gridCol>
                <a:gridCol w="1988947">
                  <a:extLst>
                    <a:ext uri="{9D8B030D-6E8A-4147-A177-3AD203B41FA5}">
                      <a16:colId xmlns:a16="http://schemas.microsoft.com/office/drawing/2014/main" val="865088552"/>
                    </a:ext>
                  </a:extLst>
                </a:gridCol>
                <a:gridCol w="1551981">
                  <a:extLst>
                    <a:ext uri="{9D8B030D-6E8A-4147-A177-3AD203B41FA5}">
                      <a16:colId xmlns:a16="http://schemas.microsoft.com/office/drawing/2014/main" val="2222462140"/>
                    </a:ext>
                  </a:extLst>
                </a:gridCol>
                <a:gridCol w="2109489">
                  <a:extLst>
                    <a:ext uri="{9D8B030D-6E8A-4147-A177-3AD203B41FA5}">
                      <a16:colId xmlns:a16="http://schemas.microsoft.com/office/drawing/2014/main" val="3614272283"/>
                    </a:ext>
                  </a:extLst>
                </a:gridCol>
              </a:tblGrid>
              <a:tr h="254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Country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Line length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Price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Distribution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10343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Australia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146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.315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E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-.352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.419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2496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China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134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.420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4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-.605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94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.383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B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40550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Hong Kong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133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.471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7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-.468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.411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19132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India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.273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-.321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B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.137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14413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Indonesia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.732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-.767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.371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25006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Japan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98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.261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-.262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7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.305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987191"/>
                  </a:ext>
                </a:extLst>
              </a:tr>
              <a:tr h="2749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Malaysia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.510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-.406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B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.441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42126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New Zealand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79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.405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7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-.483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C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.624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74454"/>
                  </a:ext>
                </a:extLst>
              </a:tr>
              <a:tr h="2263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Philippines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129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.448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-.161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.400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367938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Singapore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118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.588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A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-.400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C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.457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9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23684"/>
                  </a:ext>
                </a:extLst>
              </a:tr>
              <a:tr h="2415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South Korea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.440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F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-.559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D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.294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5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52641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Taiwan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149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.552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A3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-.377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0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.255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94401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Thailand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125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.472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7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-.531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A2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.441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63555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Vietnam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.513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-.217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.414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51105"/>
                  </a:ext>
                </a:extLst>
              </a:tr>
              <a:tr h="281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77"/>
                        </a:rPr>
                        <a:t>Total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1" i="0" u="none" strike="noStrike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77"/>
                        </a:rPr>
                        <a:t>1,617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77"/>
                        </a:rPr>
                        <a:t>0.459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77"/>
                        </a:rPr>
                        <a:t>-0.422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L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77"/>
                        </a:rPr>
                        <a:t>0.368</a:t>
                      </a:r>
                    </a:p>
                  </a:txBody>
                  <a:tcPr marL="6865" marR="6865" marT="6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89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E28241-052F-0787-45BD-552962FFD4D8}"/>
              </a:ext>
            </a:extLst>
          </p:cNvPr>
          <p:cNvSpPr txBox="1"/>
          <p:nvPr/>
        </p:nvSpPr>
        <p:spPr>
          <a:xfrm>
            <a:off x="435894" y="5943816"/>
            <a:ext cx="551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i="1" dirty="0"/>
              <a:t>Notes: Color scales: from low (light blue) to high (dark blue). Reversed for price. </a:t>
            </a:r>
          </a:p>
        </p:txBody>
      </p:sp>
    </p:spTree>
    <p:extLst>
      <p:ext uri="{BB962C8B-B14F-4D97-AF65-F5344CB8AC3E}">
        <p14:creationId xmlns:p14="http://schemas.microsoft.com/office/powerpoint/2010/main" val="54440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E859C30-B990-F3AF-5D46-95AB69041DB3}"/>
              </a:ext>
            </a:extLst>
          </p:cNvPr>
          <p:cNvSpPr txBox="1">
            <a:spLocks/>
          </p:cNvSpPr>
          <p:nvPr/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L" dirty="0"/>
              <a:t>Comparing Elasticities Across countries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9ED772-F0D0-FF6D-1F44-04098FBAD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163551"/>
              </p:ext>
            </p:extLst>
          </p:nvPr>
        </p:nvGraphicFramePr>
        <p:xfrm>
          <a:off x="464992" y="1162050"/>
          <a:ext cx="8272211" cy="5183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A1A373-0788-D2B7-8357-E55FF2A5B9F9}"/>
              </a:ext>
            </a:extLst>
          </p:cNvPr>
          <p:cNvSpPr txBox="1"/>
          <p:nvPr/>
        </p:nvSpPr>
        <p:spPr>
          <a:xfrm>
            <a:off x="435894" y="6414872"/>
            <a:ext cx="5653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i="1" dirty="0"/>
              <a:t>Notes: Countries shown in decreasing order of total marketing-mix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164981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9143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22206" y="1419225"/>
            <a:ext cx="2311182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Factors affecting long-term elasticities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4956D-797E-9505-34FE-DAC22553C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02088"/>
              </p:ext>
            </p:extLst>
          </p:nvPr>
        </p:nvGraphicFramePr>
        <p:xfrm>
          <a:off x="307850" y="661553"/>
          <a:ext cx="5499869" cy="6035281"/>
        </p:xfrm>
        <a:graphic>
          <a:graphicData uri="http://schemas.openxmlformats.org/drawingml/2006/table">
            <a:tbl>
              <a:tblPr firstRow="1" firstCol="1" bandRow="1"/>
              <a:tblGrid>
                <a:gridCol w="2613150">
                  <a:extLst>
                    <a:ext uri="{9D8B030D-6E8A-4147-A177-3AD203B41FA5}">
                      <a16:colId xmlns:a16="http://schemas.microsoft.com/office/drawing/2014/main" val="80538357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11656808"/>
                    </a:ext>
                  </a:extLst>
                </a:gridCol>
                <a:gridCol w="813869">
                  <a:extLst>
                    <a:ext uri="{9D8B030D-6E8A-4147-A177-3AD203B41FA5}">
                      <a16:colId xmlns:a16="http://schemas.microsoft.com/office/drawing/2014/main" val="3652027311"/>
                    </a:ext>
                  </a:extLst>
                </a:gridCol>
                <a:gridCol w="969435">
                  <a:extLst>
                    <a:ext uri="{9D8B030D-6E8A-4147-A177-3AD203B41FA5}">
                      <a16:colId xmlns:a16="http://schemas.microsoft.com/office/drawing/2014/main" val="3251835644"/>
                    </a:ext>
                  </a:extLst>
                </a:gridCol>
                <a:gridCol w="125515">
                  <a:extLst>
                    <a:ext uri="{9D8B030D-6E8A-4147-A177-3AD203B41FA5}">
                      <a16:colId xmlns:a16="http://schemas.microsoft.com/office/drawing/2014/main" val="4091335024"/>
                    </a:ext>
                  </a:extLst>
                </a:gridCol>
              </a:tblGrid>
              <a:tr h="178326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Predictors of Marketing-Mix Elasticities</a:t>
                      </a:r>
                      <a:r>
                        <a:rPr lang="en-US" sz="1200" b="1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L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58487"/>
                  </a:ext>
                </a:extLst>
              </a:tr>
              <a:tr h="37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Line-length elasticity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Price elasticity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Distribution elasticity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17353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935165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Brand Equity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-.028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-.145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-.018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622111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Country Of Origin Image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.049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-.075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.031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5583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Avg Line Length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-.010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.020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-.071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99590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Avg Price 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-.055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.016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.023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662120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Avg Distribution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-.056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.023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.010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73445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Avg Innovativeness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.058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.207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.111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749349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 Market Concentration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.116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.033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.025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842535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 Market Growth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.011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-.106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.147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528627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Appliances (versus Electronics)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.234</a:t>
                      </a:r>
                      <a:r>
                        <a:rPr lang="en-US" sz="1300" b="1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-.001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-.019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39287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Market Size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-.020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-.121</a:t>
                      </a:r>
                      <a:r>
                        <a:rPr lang="en-US" sz="1300" b="1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-.023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564407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GDP per Capita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.047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-.199</a:t>
                      </a:r>
                      <a:r>
                        <a:rPr lang="en-US" sz="1300" b="1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-.028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198509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GDP Growth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.094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-.076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.006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37420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Income Inequality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.020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-.769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.419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68539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 Power Distance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.147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.257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-.175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651349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 Uncertainty Avoidance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.043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-.102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-.013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45561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 Masculinity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-.071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.353</a:t>
                      </a:r>
                      <a:r>
                        <a:rPr lang="en-US" sz="1300" b="1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-.005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68160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.509</a:t>
                      </a:r>
                      <a:r>
                        <a:rPr lang="en-US" sz="1300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-.376</a:t>
                      </a:r>
                      <a:r>
                        <a:rPr lang="en-US" sz="1300" baseline="300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2914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.371</a:t>
                      </a:r>
                      <a:r>
                        <a:rPr lang="en-US" sz="1300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***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363727"/>
                  </a:ext>
                </a:extLst>
              </a:tr>
              <a:tr h="2518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1,616 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1,617 </a:t>
                      </a:r>
                      <a:endParaRPr lang="en-NL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558165" algn="dec"/>
                        </a:tabLs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1,617</a:t>
                      </a:r>
                      <a:endParaRPr lang="en-NL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NL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32189"/>
                  </a:ext>
                </a:extLst>
              </a:tr>
              <a:tr h="546903">
                <a:tc gridSpan="5">
                  <a:txBody>
                    <a:bodyPr/>
                    <a:lstStyle/>
                    <a:p>
                      <a:pPr marR="25400" algn="l">
                        <a:lnSpc>
                          <a:spcPct val="100000"/>
                        </a:lnSpc>
                      </a:pPr>
                      <a:r>
                        <a:rPr lang="en-US" sz="1100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Significance levels: </a:t>
                      </a:r>
                      <a:r>
                        <a:rPr lang="en-US" sz="1100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 &lt;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.10, </a:t>
                      </a:r>
                      <a:r>
                        <a:rPr lang="en-US" sz="1100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**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 &lt;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.05, </a:t>
                      </a:r>
                      <a:r>
                        <a:rPr lang="en-US" sz="1100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***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 &lt;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.01 (two-sided).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Elasticities are winsorized at the 1% and 99% levels, and weighted by inverse standard errors.</a:t>
                      </a:r>
                      <a:endParaRPr lang="en-NL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002" marR="3100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3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0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1BF-9931-F6D9-4153-419BA4B2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4946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 dirty="0">
                <a:solidFill>
                  <a:srgbClr val="FFFFFF"/>
                </a:solidFill>
              </a:rPr>
              <a:t>Price elasticities are relatively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974273"/>
            <a:ext cx="8272211" cy="46759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Average price elasticity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-.422 much lower than past meta-analyses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(Bijmolt et al.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JMR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2005).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Why?</a:t>
            </a:r>
          </a:p>
          <a:p>
            <a:pPr lvl="1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Our price elasticities are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estimated at the national level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not chain or store level. National-level elasticities are likely lower than chain-level ones, given that they are not affected by within-brand store switching</a:t>
            </a:r>
          </a:p>
          <a:p>
            <a:pPr lvl="1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Publication bias; studies with nonsignificant or mixed price elasticities may be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underrepresented in published work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lvl="1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Several more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recent papers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that analyze large numbers of categories find considerably lower price elasticities</a:t>
            </a:r>
          </a:p>
          <a:p>
            <a:pPr lvl="1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86% of the price elasticities in Bijmolt, van Heerde, and Pieters (2005) are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based on North American data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Might the U.S. respond more strongly to price than the Indian-Pacific Rim countries? </a:t>
            </a:r>
          </a:p>
        </p:txBody>
      </p:sp>
    </p:spTree>
    <p:extLst>
      <p:ext uri="{BB962C8B-B14F-4D97-AF65-F5344CB8AC3E}">
        <p14:creationId xmlns:p14="http://schemas.microsoft.com/office/powerpoint/2010/main" val="19770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 dirty="0">
                <a:solidFill>
                  <a:srgbClr val="FFFFFF"/>
                </a:solidFill>
              </a:rPr>
              <a:t>Price elasticities stronger for high equity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974273"/>
            <a:ext cx="7115711" cy="46759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Price pattern for electronics: start high, decrease over time and at specials</a:t>
            </a:r>
          </a:p>
          <a:p>
            <a:pPr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Hence price elasticity represents response to price decreases</a:t>
            </a:r>
          </a:p>
          <a:p>
            <a:pPr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High equity brands are highly sought after but out of financial reach for many consumers</a:t>
            </a:r>
          </a:p>
          <a:p>
            <a:pPr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If a high equity brand reduces its price, there is a strong demand response, and hence a strong (more negative) price elasticity</a:t>
            </a:r>
          </a:p>
          <a:p>
            <a:pPr defTabSz="457200">
              <a:spcAft>
                <a:spcPts val="600"/>
              </a:spcAft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6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Emerging economies account for 3/5</a:t>
            </a:r>
            <a:r>
              <a:rPr lang="en-US" baseline="30000" dirty="0"/>
              <a:t>th</a:t>
            </a:r>
            <a:r>
              <a:rPr lang="en-US" dirty="0"/>
              <a:t> of world </a:t>
            </a:r>
            <a:r>
              <a:rPr lang="en-US" dirty="0" err="1"/>
              <a:t>gdp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1219" y="1884561"/>
            <a:ext cx="6286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31328" y="6240762"/>
            <a:ext cx="4457701" cy="256468"/>
          </a:xfrm>
        </p:spPr>
        <p:txBody>
          <a:bodyPr/>
          <a:lstStyle/>
          <a:p>
            <a:r>
              <a:rPr lang="en-US" sz="900" dirty="0"/>
              <a:t>Source: IMF 2022, based on World Economic Outlook (April 2022), retrieved from </a:t>
            </a:r>
            <a:r>
              <a:rPr lang="en-US" sz="900" dirty="0">
                <a:hlinkClick r:id="rId3"/>
              </a:rPr>
              <a:t>https://www.imf.org/external/datamapper/PPPSH@WEO/OEMDC/ADVEC?year=1990&amp;yaxis=lin</a:t>
            </a:r>
            <a:r>
              <a:rPr lang="en-US" sz="900" dirty="0"/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479DE36-469A-B45B-1E4C-0CB0A4C27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19436"/>
              </p:ext>
            </p:extLst>
          </p:nvPr>
        </p:nvGraphicFramePr>
        <p:xfrm>
          <a:off x="683103" y="1401964"/>
          <a:ext cx="7662111" cy="473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1B86FD-3DC7-7432-E46D-1A670661EE92}"/>
              </a:ext>
            </a:extLst>
          </p:cNvPr>
          <p:cNvSpPr txBox="1"/>
          <p:nvPr/>
        </p:nvSpPr>
        <p:spPr>
          <a:xfrm>
            <a:off x="7966840" y="262758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57.9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6C69A-18E6-BFD8-21B2-6C6126BA58FE}"/>
              </a:ext>
            </a:extLst>
          </p:cNvPr>
          <p:cNvSpPr txBox="1"/>
          <p:nvPr/>
        </p:nvSpPr>
        <p:spPr>
          <a:xfrm>
            <a:off x="7945888" y="394602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42.1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8499D-3CD7-07D1-0385-68099C9F9C08}"/>
              </a:ext>
            </a:extLst>
          </p:cNvPr>
          <p:cNvSpPr txBox="1"/>
          <p:nvPr/>
        </p:nvSpPr>
        <p:spPr>
          <a:xfrm>
            <a:off x="1334814" y="206388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63.1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51582-2EF0-3FEE-029C-7E6FBA732214}"/>
              </a:ext>
            </a:extLst>
          </p:cNvPr>
          <p:cNvSpPr txBox="1"/>
          <p:nvPr/>
        </p:nvSpPr>
        <p:spPr>
          <a:xfrm>
            <a:off x="1334814" y="394602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36.9</a:t>
            </a:r>
          </a:p>
        </p:txBody>
      </p:sp>
    </p:spTree>
    <p:extLst>
      <p:ext uri="{BB962C8B-B14F-4D97-AF65-F5344CB8AC3E}">
        <p14:creationId xmlns:p14="http://schemas.microsoft.com/office/powerpoint/2010/main" val="91194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 dirty="0">
                <a:solidFill>
                  <a:schemeClr val="bg1"/>
                </a:solidFill>
              </a:rPr>
              <a:t>Price sensitivity higher in richer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61" y="2180497"/>
            <a:ext cx="5829311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Average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price sensitivity is larger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(i.e., price elasticity more negative) in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richer countrie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Why?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Richer consumers have the financial means to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act on price discounts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In richer countries, price is less seen as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indicator of quality (see table)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. Hence lower prices do not create quality concerns in richer countries.</a:t>
            </a:r>
          </a:p>
          <a:p>
            <a:pPr lvl="1" defTabSz="457200">
              <a:spcAft>
                <a:spcPts val="600"/>
              </a:spcAft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5A9451-92A9-1F68-4413-67BB710A0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07267"/>
              </p:ext>
            </p:extLst>
          </p:nvPr>
        </p:nvGraphicFramePr>
        <p:xfrm>
          <a:off x="6537434" y="1865988"/>
          <a:ext cx="2266305" cy="4767408"/>
        </p:xfrm>
        <a:graphic>
          <a:graphicData uri="http://schemas.openxmlformats.org/drawingml/2006/table">
            <a:tbl>
              <a:tblPr/>
              <a:tblGrid>
                <a:gridCol w="1176184">
                  <a:extLst>
                    <a:ext uri="{9D8B030D-6E8A-4147-A177-3AD203B41FA5}">
                      <a16:colId xmlns:a16="http://schemas.microsoft.com/office/drawing/2014/main" val="195457513"/>
                    </a:ext>
                  </a:extLst>
                </a:gridCol>
                <a:gridCol w="1090121">
                  <a:extLst>
                    <a:ext uri="{9D8B030D-6E8A-4147-A177-3AD203B41FA5}">
                      <a16:colId xmlns:a16="http://schemas.microsoft.com/office/drawing/2014/main" val="3045105794"/>
                    </a:ext>
                  </a:extLst>
                </a:gridCol>
              </a:tblGrid>
              <a:tr h="34105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Country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Price-quality schema in CPG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372911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Argentina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3.45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786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98452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Austria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2.73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502801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Belgium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2.87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06777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Brazil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3.16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01124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China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3.45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86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87420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Czech Rep.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3.19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23412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Denmark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2.69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23715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France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2.97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494903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Germany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2.72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1527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Hungary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3.16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56743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India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3.37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9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86930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Italy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2.95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8208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Japan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3.11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6040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Netherlands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2.71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692798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Norway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2.94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A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8871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Poland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3.37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9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02322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Portugal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2.85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6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5233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Romania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3.57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9551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Russia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3.55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7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18956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Slovakia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3.14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A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6608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Spain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3.02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73530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Sweden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3.02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08389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Switzerland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2.73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18768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Taiwan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3.27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9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09086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Thailand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3.39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46598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Ukraine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3.56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7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72623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United Kingdom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2.97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86"/>
                  </a:ext>
                </a:extLst>
              </a:tr>
              <a:tr h="11368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United States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2.80</a:t>
                      </a:r>
                    </a:p>
                  </a:txBody>
                  <a:tcPr marL="5684" marR="5684" marT="5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8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 dirty="0">
                <a:solidFill>
                  <a:srgbClr val="FFFFFF"/>
                </a:solidFill>
              </a:rPr>
              <a:t>Role of Societal stratification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4" y="2599783"/>
            <a:ext cx="8272211" cy="45320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Societal stratification (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power distance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&amp;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income inequality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) is </a:t>
            </a:r>
            <a:r>
              <a:rPr lang="en-US" sz="1800" b="1" u="sng" dirty="0">
                <a:solidFill>
                  <a:schemeClr val="accent2">
                    <a:lumMod val="50000"/>
                  </a:schemeClr>
                </a:solidFill>
              </a:rPr>
              <a:t>the most important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phenomenon for explaining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cross-national differences in marketing-mix elasticities 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Power Distance only factor affecting all three MM elasticities. 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Power Distance enhances line length elasticity yet reduces role of price and distribution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Power Distance results are in line with a strong focus on displaying status through product possession in high power distance countries. 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Price sensitivity is considerably lower in masculine countries such as Japan. In these countries, the ability to afford high prices, as a measure of success and achievement is relatively more pronounced.</a:t>
            </a:r>
            <a:endParaRPr lang="en-AU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 defTabSz="457200">
              <a:spcAft>
                <a:spcPts val="600"/>
              </a:spcAft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 defTabSz="457200">
              <a:spcAft>
                <a:spcPts val="600"/>
              </a:spcAft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57150" indent="0" defTabSz="457200">
              <a:spcAft>
                <a:spcPts val="600"/>
              </a:spcAft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 defTabSz="457200">
              <a:spcAft>
                <a:spcPts val="600"/>
              </a:spcAft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 dirty="0">
                <a:solidFill>
                  <a:srgbClr val="FFFFFF"/>
                </a:solidFill>
              </a:rPr>
              <a:t>Favorable Country-of-origin (COO)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69" y="3389289"/>
            <a:ext cx="8272211" cy="25473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Favorable COO does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not affect effectiveness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of marketing.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Why?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Does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 brand equity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eliminate the COO effect? But without BE, also no effect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Might strong COO effects in experimental studies and surveys be a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method artifact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1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Or does the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country of manufacturing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matter more than COO?</a:t>
            </a:r>
          </a:p>
          <a:p>
            <a:pPr lvl="1" defTabSz="457200">
              <a:spcAft>
                <a:spcPts val="600"/>
              </a:spcAft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DBA68-DEF8-121D-89B1-6B8222DE2AB5}"/>
              </a:ext>
            </a:extLst>
          </p:cNvPr>
          <p:cNvSpPr txBox="1"/>
          <p:nvPr/>
        </p:nvSpPr>
        <p:spPr>
          <a:xfrm>
            <a:off x="475041" y="2515697"/>
            <a:ext cx="7214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Country of Origin: 1 if a brand’s headquarter is located in the U.S., Japan, Germany, Switzerland or Sweden, 0 if not</a:t>
            </a:r>
            <a:endParaRPr lang="en-A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800" dirty="0">
                <a:solidFill>
                  <a:srgbClr val="FFFFFF"/>
                </a:solidFill>
              </a:rPr>
              <a:t>No differences between emerging &amp; developed economies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23083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We find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no systematic differences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between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emerging and developed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economies on market responsiveness.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Why?</a:t>
            </a:r>
          </a:p>
          <a:p>
            <a:pPr marL="700200" lvl="1" indent="-457200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Distinction too crude? China ≠ India</a:t>
            </a:r>
          </a:p>
          <a:p>
            <a:pPr marL="700200" lvl="1" indent="-457200" defTabSz="457200"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Countervailing influences, e.g., emerging economies on average have lower incomes (increases price sensitivity) and higher power distance (decreases price sensitivity) </a:t>
            </a:r>
          </a:p>
        </p:txBody>
      </p:sp>
    </p:spTree>
    <p:extLst>
      <p:ext uri="{BB962C8B-B14F-4D97-AF65-F5344CB8AC3E}">
        <p14:creationId xmlns:p14="http://schemas.microsoft.com/office/powerpoint/2010/main" val="164789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CE9B-6740-BD19-EAD7-377380E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NL" sz="2400" b="1" dirty="0"/>
              <a:t>Illustrative application</a:t>
            </a:r>
            <a:r>
              <a:rPr lang="en-NL" sz="2400" dirty="0"/>
              <a:t> </a:t>
            </a:r>
            <a:br>
              <a:rPr lang="en-NL" sz="2400" dirty="0"/>
            </a:br>
            <a:r>
              <a:rPr lang="en-NL" sz="2000" dirty="0"/>
              <a:t>Expenditure allocation based on distribution elasticities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E437F9A-122C-4AF6-A288-18ED7D7B4D54}"/>
              </a:ext>
            </a:extLst>
          </p:cNvPr>
          <p:cNvSpPr txBox="1">
            <a:spLocks/>
          </p:cNvSpPr>
          <p:nvPr/>
        </p:nvSpPr>
        <p:spPr>
          <a:xfrm>
            <a:off x="249382" y="2054780"/>
            <a:ext cx="8272212" cy="1189554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6135AF-6D42-5D62-8C28-9B50C71D73A8}"/>
                  </a:ext>
                </a:extLst>
              </p:cNvPr>
              <p:cNvSpPr txBox="1"/>
              <p:nvPr/>
            </p:nvSpPr>
            <p:spPr>
              <a:xfrm>
                <a:off x="249382" y="2102308"/>
                <a:ext cx="8058386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% allocated to country 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k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for brand 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b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NL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sale</m:t>
                        </m:r>
                        <m:sSub>
                          <m:sSubPr>
                            <m:ctrlPr>
                              <a:rPr lang="en-NL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kb</m:t>
                            </m:r>
                          </m:sub>
                        </m:sSub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NL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NL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kb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m</m:t>
                            </m:r>
                          </m:sup>
                        </m:sSubSup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margi</m:t>
                        </m:r>
                        <m:sSub>
                          <m:sSubPr>
                            <m:ctrlPr>
                              <a:rPr lang="en-NL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kb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growt</m:t>
                        </m:r>
                        <m:sSub>
                          <m:sSubPr>
                            <m:ctrlPr>
                              <a:rPr lang="en-NL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kb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NL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NL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sales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jb</m:t>
                                </m:r>
                              </m:sub>
                            </m:sSub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NL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NL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jb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margi</m:t>
                            </m:r>
                            <m:sSub>
                              <m:sSubPr>
                                <m:ctrlPr>
                                  <a:rPr lang="en-NL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jb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growt</m:t>
                        </m:r>
                        <m:sSub>
                          <m:sSubPr>
                            <m:ctrlPr>
                              <a:rPr lang="en-NL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jb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∗100%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ea typeface="Yu Mincho" panose="02020400000000000000" pitchFamily="18" charset="-128"/>
                  </a:rPr>
                  <a:t>,</a:t>
                </a:r>
                <a:r>
                  <a:rPr lang="en-NL" dirty="0">
                    <a:effectLst/>
                  </a:rPr>
                  <a:t> </a:t>
                </a:r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6135AF-6D42-5D62-8C28-9B50C71D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2102308"/>
                <a:ext cx="8058386" cy="612796"/>
              </a:xfrm>
              <a:prstGeom prst="rect">
                <a:avLst/>
              </a:prstGeom>
              <a:blipFill>
                <a:blip r:embed="rId2"/>
                <a:stretch>
                  <a:fillRect l="-629" t="-6122" b="-673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444480-6503-2880-1FD2-DE44B3D60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58323"/>
              </p:ext>
            </p:extLst>
          </p:nvPr>
        </p:nvGraphicFramePr>
        <p:xfrm>
          <a:off x="342900" y="2733270"/>
          <a:ext cx="8551719" cy="4751844"/>
        </p:xfrm>
        <a:graphic>
          <a:graphicData uri="http://schemas.openxmlformats.org/drawingml/2006/table">
            <a:tbl>
              <a:tblPr/>
              <a:tblGrid>
                <a:gridCol w="1901523">
                  <a:extLst>
                    <a:ext uri="{9D8B030D-6E8A-4147-A177-3AD203B41FA5}">
                      <a16:colId xmlns:a16="http://schemas.microsoft.com/office/drawing/2014/main" val="4287521706"/>
                    </a:ext>
                  </a:extLst>
                </a:gridCol>
                <a:gridCol w="424261">
                  <a:extLst>
                    <a:ext uri="{9D8B030D-6E8A-4147-A177-3AD203B41FA5}">
                      <a16:colId xmlns:a16="http://schemas.microsoft.com/office/drawing/2014/main" val="2745781285"/>
                    </a:ext>
                  </a:extLst>
                </a:gridCol>
                <a:gridCol w="543061">
                  <a:extLst>
                    <a:ext uri="{9D8B030D-6E8A-4147-A177-3AD203B41FA5}">
                      <a16:colId xmlns:a16="http://schemas.microsoft.com/office/drawing/2014/main" val="1884183442"/>
                    </a:ext>
                  </a:extLst>
                </a:gridCol>
                <a:gridCol w="494594">
                  <a:extLst>
                    <a:ext uri="{9D8B030D-6E8A-4147-A177-3AD203B41FA5}">
                      <a16:colId xmlns:a16="http://schemas.microsoft.com/office/drawing/2014/main" val="1853288035"/>
                    </a:ext>
                  </a:extLst>
                </a:gridCol>
                <a:gridCol w="636042">
                  <a:extLst>
                    <a:ext uri="{9D8B030D-6E8A-4147-A177-3AD203B41FA5}">
                      <a16:colId xmlns:a16="http://schemas.microsoft.com/office/drawing/2014/main" val="3780187592"/>
                    </a:ext>
                  </a:extLst>
                </a:gridCol>
                <a:gridCol w="401614">
                  <a:extLst>
                    <a:ext uri="{9D8B030D-6E8A-4147-A177-3AD203B41FA5}">
                      <a16:colId xmlns:a16="http://schemas.microsoft.com/office/drawing/2014/main" val="2253283678"/>
                    </a:ext>
                  </a:extLst>
                </a:gridCol>
                <a:gridCol w="1037656">
                  <a:extLst>
                    <a:ext uri="{9D8B030D-6E8A-4147-A177-3AD203B41FA5}">
                      <a16:colId xmlns:a16="http://schemas.microsoft.com/office/drawing/2014/main" val="3348036762"/>
                    </a:ext>
                  </a:extLst>
                </a:gridCol>
                <a:gridCol w="1037656">
                  <a:extLst>
                    <a:ext uri="{9D8B030D-6E8A-4147-A177-3AD203B41FA5}">
                      <a16:colId xmlns:a16="http://schemas.microsoft.com/office/drawing/2014/main" val="3049514538"/>
                    </a:ext>
                  </a:extLst>
                </a:gridCol>
                <a:gridCol w="1037656">
                  <a:extLst>
                    <a:ext uri="{9D8B030D-6E8A-4147-A177-3AD203B41FA5}">
                      <a16:colId xmlns:a16="http://schemas.microsoft.com/office/drawing/2014/main" val="2225962695"/>
                    </a:ext>
                  </a:extLst>
                </a:gridCol>
                <a:gridCol w="1037656">
                  <a:extLst>
                    <a:ext uri="{9D8B030D-6E8A-4147-A177-3AD203B41FA5}">
                      <a16:colId xmlns:a16="http://schemas.microsoft.com/office/drawing/2014/main" val="1385868485"/>
                    </a:ext>
                  </a:extLst>
                </a:gridCol>
              </a:tblGrid>
              <a:tr h="236195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NL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 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68651"/>
                  </a:ext>
                </a:extLst>
              </a:tr>
              <a:tr h="23619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 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Allocation rule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6450"/>
                  </a:ext>
                </a:extLst>
              </a:tr>
              <a:tr h="706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Country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Unit sales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Unit sales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Distribution elasticity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Distribution elasticity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Expected brand growth 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</a:endParaRP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Expected brand growth index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Unit sales (%)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Distribution elasticity (%)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“Optimal” (%)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83366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Australia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10,282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10,282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.346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0.346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1.095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1.095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4.7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DE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9.7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1AD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6.3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CD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8923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China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25,008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25,008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.337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0.337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1.153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1.153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11.4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9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9.4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B1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15.6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76399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Hong Kong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1,297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</a:endParaRP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1,297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.472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0.472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1.064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1.064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13.2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70080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India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82,089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82,089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.206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0.206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1.049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1.049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5.7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28.5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47560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Indonesia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19,174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19,174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.301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0.301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1.177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1.177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8.8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8.4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1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10.9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1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76988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Malaysia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8,994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8,994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.280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0.28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1.136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1.136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4.1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7.8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A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12942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Philippines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3,424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3,424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.411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0.411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1.213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1.213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11.5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90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23971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Singapore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3,787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3,787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.381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0.381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.993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0.993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1.7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E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13674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South Korea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31,448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31,448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.224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0.224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1.006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1.006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14.4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B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6.2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4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11.4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B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42684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Thailand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25,929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25,929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.299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0.299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.971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0.971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11.9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C7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8.3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3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12.1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55052"/>
                  </a:ext>
                </a:extLst>
              </a:tr>
              <a:tr h="236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Vietnam 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7,125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7,125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.331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0.331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1.218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1.218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3.3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9.2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B4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4.6</a:t>
                      </a: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21821"/>
                  </a:ext>
                </a:extLst>
              </a:tr>
              <a:tr h="771800">
                <a:tc gridSpan="10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77"/>
                      </a:endParaRPr>
                    </a:p>
                  </a:txBody>
                  <a:tcPr marL="6608" marR="6608" marT="66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27938"/>
                  </a:ext>
                </a:extLst>
              </a:tr>
              <a:tr h="203467">
                <a:tc gridSpan="2"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8" marR="6608" marT="66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99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5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639E3-E331-4D93-BFC2-BF93526F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5729724"/>
            <a:ext cx="8272212" cy="15734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Paper (open access): </a:t>
            </a:r>
            <a:r>
              <a:rPr lang="en-GB" sz="1800" dirty="0">
                <a:hlinkClick r:id="rId2"/>
              </a:rPr>
              <a:t>https://doi.org/10.1177/00222437211058102</a:t>
            </a:r>
            <a:endParaRPr lang="en-GB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Replication package: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https://github.com/hannesdatta/marketingmix-journal-of-marketing-research</a:t>
            </a:r>
            <a:r>
              <a:rPr lang="en-US" sz="1800" dirty="0">
                <a:solidFill>
                  <a:schemeClr val="tx1"/>
                </a:solidFill>
              </a:rPr>
              <a:t> (archived at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https://doi.org/10.34894/EVPJTY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C8D1C-A8A7-49AB-A727-9E597161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F7B28-9CE2-3EF9-FB1F-337DE2D9D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055" y="1128276"/>
            <a:ext cx="4892051" cy="3954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89458-700E-8CB0-1D0E-83D64B37D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972" y="1825699"/>
            <a:ext cx="1568005" cy="21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8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B64C3-A30E-F3A4-67FF-8BB69F39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91" y="75828"/>
            <a:ext cx="7191533" cy="67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FF8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"/>
          <a:stretch/>
        </p:blipFill>
        <p:spPr>
          <a:xfrm>
            <a:off x="5983870" y="1475392"/>
            <a:ext cx="2724236" cy="402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894" y="1375702"/>
            <a:ext cx="4364706" cy="892166"/>
          </a:xfrm>
        </p:spPr>
        <p:txBody>
          <a:bodyPr>
            <a:noAutofit/>
          </a:bodyPr>
          <a:lstStyle/>
          <a:p>
            <a:r>
              <a:rPr lang="en-US" dirty="0"/>
              <a:t>What do we know about market-response parameters in emerging markets?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3769D3-B0B3-4598-B9FA-B7E7044FD35A}"/>
              </a:ext>
            </a:extLst>
          </p:cNvPr>
          <p:cNvSpPr txBox="1">
            <a:spLocks/>
          </p:cNvSpPr>
          <p:nvPr/>
        </p:nvSpPr>
        <p:spPr>
          <a:xfrm>
            <a:off x="486910" y="2611496"/>
            <a:ext cx="5198382" cy="264209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9500" indent="-229500" defTabSz="342900">
              <a:spcAft>
                <a:spcPts val="450"/>
              </a:spcAft>
              <a:buClr>
                <a:srgbClr val="4590B8"/>
              </a:buCl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Most research on marketing effectiveness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focused on developed world &amp; CPGs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Gill Sans MT" panose="020B0502020104020203"/>
            </a:endParaRPr>
          </a:p>
          <a:p>
            <a:pPr marL="472500" lvl="1" indent="-229500" defTabSz="342900">
              <a:spcAft>
                <a:spcPts val="450"/>
              </a:spcAft>
              <a:buClr>
                <a:srgbClr val="4590B8"/>
              </a:buCl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Bijmolt, Van Heerde, Pieters 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JMR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 2005)</a:t>
            </a:r>
          </a:p>
          <a:p>
            <a:pPr marL="472500" lvl="1" indent="-229500" defTabSz="342900">
              <a:spcAft>
                <a:spcPts val="450"/>
              </a:spcAft>
              <a:buClr>
                <a:srgbClr val="4590B8"/>
              </a:buCl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Sethuraman, Tellis, Briesch (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JMR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 2011)</a:t>
            </a:r>
          </a:p>
          <a:p>
            <a:pPr marL="472500" lvl="1" indent="-229500" defTabSz="342900">
              <a:spcAft>
                <a:spcPts val="450"/>
              </a:spcAft>
              <a:buClr>
                <a:srgbClr val="4590B8"/>
              </a:buClr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Gill Sans MT" panose="020B0502020104020203"/>
            </a:endParaRPr>
          </a:p>
          <a:p>
            <a:pPr marL="229500" indent="-229500" defTabSz="342900">
              <a:spcAft>
                <a:spcPts val="450"/>
              </a:spcAft>
              <a:buClr>
                <a:srgbClr val="4590B8"/>
              </a:buClr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Limited research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on marketing effectiveness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emerging countries</a:t>
            </a:r>
          </a:p>
          <a:p>
            <a:pPr marL="472500" lvl="1" indent="-229500" defTabSz="342900">
              <a:spcAft>
                <a:spcPts val="450"/>
              </a:spcAft>
              <a:buClr>
                <a:srgbClr val="4590B8"/>
              </a:buCl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Clashing conceptual discussions</a:t>
            </a:r>
          </a:p>
          <a:p>
            <a:pPr marL="472500" lvl="1" indent="-229500" defTabSz="342900">
              <a:spcAft>
                <a:spcPts val="450"/>
              </a:spcAft>
              <a:buClr>
                <a:srgbClr val="4590B8"/>
              </a:buClr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Very little systematic empirical research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(except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Bahadir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 et al. 2015 in 4 soft drink markets)</a:t>
            </a:r>
          </a:p>
          <a:p>
            <a:pPr marL="229500" indent="-229500" defTabSz="342900">
              <a:lnSpc>
                <a:spcPct val="150000"/>
              </a:lnSpc>
              <a:spcAft>
                <a:spcPts val="900"/>
              </a:spcAft>
              <a:buClr>
                <a:srgbClr val="4590B8"/>
              </a:buClr>
              <a:buFontTx/>
              <a:buChar char="-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222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2601" y="1033389"/>
            <a:ext cx="3619692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700">
                <a:solidFill>
                  <a:srgbClr val="FFFFFF"/>
                </a:solidFill>
              </a:rPr>
              <a:t>Problem context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460868"/>
            <a:ext cx="3621024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460868"/>
            <a:ext cx="3621024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66826" y="1033390"/>
            <a:ext cx="3641278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Knowledge of the 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effectiveness of marketing instruments 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is crucial for developing marketing strategies</a:t>
            </a:r>
          </a:p>
          <a:p>
            <a:pPr defTabSz="457200"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Price elasticities are widely studied… but 96% of the price elasticities are 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derived from the North-Atlantic region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, albeit other regions, especially Indo-Pacific Rim have become increasingly dominant</a:t>
            </a:r>
          </a:p>
          <a:p>
            <a:pPr defTabSz="457200"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Much 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less is known about distribution and line length</a:t>
            </a:r>
          </a:p>
        </p:txBody>
      </p:sp>
    </p:spTree>
    <p:extLst>
      <p:ext uri="{BB962C8B-B14F-4D97-AF65-F5344CB8AC3E}">
        <p14:creationId xmlns:p14="http://schemas.microsoft.com/office/powerpoint/2010/main" val="4656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defTabSz="4572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What are the e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ffects of line length, price, and distribution 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on brand sales? </a:t>
            </a:r>
          </a:p>
          <a:p>
            <a:pPr marL="514350" indent="-514350" defTabSz="4572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Are there 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systematic cross-national differences 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in line-length, price, and distribution elasticities, and if so, what is their magnitude? </a:t>
            </a:r>
          </a:p>
          <a:p>
            <a:pPr marL="514350" indent="-514350" defTabSz="4572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Which 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brand, category, and country factors 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influence the variation in line-length, price, and distribution elasticities? </a:t>
            </a:r>
          </a:p>
          <a:p>
            <a:pPr marL="514350" indent="-514350" defTabSz="4572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Controlling for brand and category factors, are there systematic differences in marketing responsiveness between </a:t>
            </a:r>
            <a:r>
              <a:rPr lang="en-US" sz="1700" b="1" dirty="0">
                <a:solidFill>
                  <a:schemeClr val="accent2">
                    <a:lumMod val="50000"/>
                  </a:schemeClr>
                </a:solidFill>
              </a:rPr>
              <a:t>emerging and developed economies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642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9144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417" y="2293889"/>
            <a:ext cx="2557337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 dirty="0">
                <a:solidFill>
                  <a:schemeClr val="bg1"/>
                </a:solidFill>
              </a:rPr>
              <a:t>Study framework</a:t>
            </a:r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6C047AEE-2212-08A9-964A-37E4999C00F5}"/>
              </a:ext>
            </a:extLst>
          </p:cNvPr>
          <p:cNvSpPr txBox="1"/>
          <p:nvPr/>
        </p:nvSpPr>
        <p:spPr>
          <a:xfrm>
            <a:off x="7040534" y="2602408"/>
            <a:ext cx="2021840" cy="10677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Brand Elasticities</a:t>
            </a:r>
            <a:endParaRPr lang="en-NL" sz="1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 length</a:t>
            </a:r>
            <a:endParaRPr lang="en-NL" sz="1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endParaRPr lang="en-NL" sz="1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endParaRPr lang="en-NL" sz="1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620"/>
              </a:spcAft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NL" sz="1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FA2259-DBFE-474B-B2C4-EE7D0F23125B}"/>
              </a:ext>
            </a:extLst>
          </p:cNvPr>
          <p:cNvCxnSpPr>
            <a:cxnSpLocks/>
          </p:cNvCxnSpPr>
          <p:nvPr/>
        </p:nvCxnSpPr>
        <p:spPr>
          <a:xfrm>
            <a:off x="5787112" y="3196232"/>
            <a:ext cx="1223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6B16E3-B09A-1DB2-8108-E6DBE654418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958862" y="1584300"/>
            <a:ext cx="1046815" cy="144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6F6780-B935-38A5-0DE5-F7E85B23C9F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8862" y="3386853"/>
            <a:ext cx="1046815" cy="165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27">
            <a:extLst>
              <a:ext uri="{FF2B5EF4-FFF2-40B4-BE49-F238E27FC236}">
                <a16:creationId xmlns:a16="http://schemas.microsoft.com/office/drawing/2014/main" id="{616B6E51-5109-AC67-A63A-B2F04DD30A7B}"/>
              </a:ext>
            </a:extLst>
          </p:cNvPr>
          <p:cNvSpPr txBox="1"/>
          <p:nvPr/>
        </p:nvSpPr>
        <p:spPr>
          <a:xfrm>
            <a:off x="3330968" y="610849"/>
            <a:ext cx="2627894" cy="1946902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Brand Factors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Brand equity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Country of origin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Marketing intensity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Line length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Innovativeness</a:t>
            </a:r>
            <a:endParaRPr lang="en-NL" sz="13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3D77CAD8-41AD-F342-4967-8B1DE57CDA93}"/>
              </a:ext>
            </a:extLst>
          </p:cNvPr>
          <p:cNvSpPr txBox="1"/>
          <p:nvPr/>
        </p:nvSpPr>
        <p:spPr>
          <a:xfrm>
            <a:off x="3329663" y="2655530"/>
            <a:ext cx="2629199" cy="1081404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Category Factors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concentration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Market growth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Type of product</a:t>
            </a:r>
            <a:endParaRPr lang="en-NL" sz="13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B6CF7C22-9156-2644-958E-E2904B0EEAC8}"/>
              </a:ext>
            </a:extLst>
          </p:cNvPr>
          <p:cNvSpPr txBox="1"/>
          <p:nvPr/>
        </p:nvSpPr>
        <p:spPr>
          <a:xfrm>
            <a:off x="3329224" y="3834714"/>
            <a:ext cx="2629638" cy="2408879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Country Factors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Economic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 size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GDP per capita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GDP growth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Income inequality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Cultural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Power distance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Uncertainty avoidance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Masculinity*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34D3B-6FCF-07DC-3FDC-2C58A95CF036}"/>
              </a:ext>
            </a:extLst>
          </p:cNvPr>
          <p:cNvSpPr txBox="1"/>
          <p:nvPr/>
        </p:nvSpPr>
        <p:spPr>
          <a:xfrm>
            <a:off x="330214" y="6388200"/>
            <a:ext cx="404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i="1" baseline="300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NL" sz="1400" i="1" dirty="0">
                <a:solidFill>
                  <a:schemeClr val="accent2">
                    <a:lumMod val="50000"/>
                  </a:schemeClr>
                </a:solidFill>
              </a:rPr>
              <a:t> based on Hofstede’s traditional gender-role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9407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setting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0584" y="1466012"/>
            <a:ext cx="5285208" cy="11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en-US" dirty="0">
                <a:solidFill>
                  <a:prstClr val="white"/>
                </a:solidFill>
                <a:latin typeface="Gill Sans MT" panose="020B0502020104020203"/>
              </a:rPr>
              <a:t>Data: GfK (monthly SKU-level data; 2004-2014)</a:t>
            </a:r>
          </a:p>
          <a:p>
            <a:pPr algn="ctr" defTabSz="342900"/>
            <a:r>
              <a:rPr lang="en-US" sz="1400" dirty="0">
                <a:solidFill>
                  <a:prstClr val="white"/>
                </a:solidFill>
                <a:latin typeface="Gill Sans MT" panose="020B0502020104020203"/>
              </a:rPr>
              <a:t>14 countries: Southeast Asia &amp; Australasia</a:t>
            </a:r>
          </a:p>
          <a:p>
            <a:pPr algn="ctr" defTabSz="342900"/>
            <a:r>
              <a:rPr lang="en-US" sz="1400" dirty="0">
                <a:solidFill>
                  <a:prstClr val="white"/>
                </a:solidFill>
                <a:latin typeface="Gill Sans MT" panose="020B0502020104020203"/>
              </a:rPr>
              <a:t>14 categories: Electronics &amp; Appliances</a:t>
            </a:r>
          </a:p>
          <a:p>
            <a:pPr algn="ctr" defTabSz="342900"/>
            <a:r>
              <a:rPr lang="en-US" sz="1400" dirty="0">
                <a:solidFill>
                  <a:prstClr val="white"/>
                </a:solidFill>
                <a:latin typeface="Gill Sans MT" panose="020B0502020104020203"/>
              </a:rPr>
              <a:t>1600+ market-brands (329 unique)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8892" y="3077906"/>
            <a:ext cx="21145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en-US" sz="1600" dirty="0">
                <a:solidFill>
                  <a:prstClr val="white"/>
                </a:solidFill>
                <a:latin typeface="Gill Sans MT" panose="020B0502020104020203"/>
              </a:rPr>
              <a:t>Model for a </a:t>
            </a:r>
            <a:br>
              <a:rPr lang="en-US" sz="1600" dirty="0">
                <a:solidFill>
                  <a:prstClr val="white"/>
                </a:solidFill>
                <a:latin typeface="Gill Sans MT" panose="020B0502020104020203"/>
              </a:rPr>
            </a:br>
            <a:r>
              <a:rPr lang="en-US" sz="1600" dirty="0">
                <a:solidFill>
                  <a:prstClr val="white"/>
                </a:solidFill>
                <a:latin typeface="Gill Sans MT" panose="020B0502020104020203"/>
              </a:rPr>
              <a:t>brand’s sales</a:t>
            </a:r>
          </a:p>
        </p:txBody>
      </p:sp>
      <p:cxnSp>
        <p:nvCxnSpPr>
          <p:cNvPr id="8" name="Straight Arrow Connector 7"/>
          <p:cNvCxnSpPr>
            <a:cxnSpLocks/>
            <a:endCxn id="6" idx="0"/>
          </p:cNvCxnSpPr>
          <p:nvPr/>
        </p:nvCxnSpPr>
        <p:spPr>
          <a:xfrm>
            <a:off x="4576167" y="2575515"/>
            <a:ext cx="0" cy="5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30446" y="4229101"/>
            <a:ext cx="1481734" cy="5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en-US" sz="1600" dirty="0">
                <a:solidFill>
                  <a:prstClr val="white"/>
                </a:solidFill>
                <a:latin typeface="Gill Sans MT" panose="020B0502020104020203"/>
              </a:rPr>
              <a:t>marketing-mix elasticities</a:t>
            </a:r>
          </a:p>
        </p:txBody>
      </p:sp>
      <p:cxnSp>
        <p:nvCxnSpPr>
          <p:cNvPr id="10" name="Straight Arrow Connector 9"/>
          <p:cNvCxnSpPr>
            <a:cxnSpLocks/>
            <a:stCxn id="6" idx="2"/>
            <a:endCxn id="9" idx="0"/>
          </p:cNvCxnSpPr>
          <p:nvPr/>
        </p:nvCxnSpPr>
        <p:spPr>
          <a:xfrm flipH="1">
            <a:off x="4571313" y="3592256"/>
            <a:ext cx="4854" cy="63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4601" y="4143975"/>
            <a:ext cx="2440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Comparisons by...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marketing-mix instrument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Gill Sans MT" panose="020B0502020104020203"/>
              </a:rPr>
              <a:t>characteristics of the brand, category and country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320213-DD88-4841-9A36-C0DFC9A83642}"/>
              </a:ext>
            </a:extLst>
          </p:cNvPr>
          <p:cNvGrpSpPr/>
          <p:nvPr/>
        </p:nvGrpSpPr>
        <p:grpSpPr>
          <a:xfrm>
            <a:off x="2435315" y="4087776"/>
            <a:ext cx="1509433" cy="738664"/>
            <a:chOff x="3247085" y="4307368"/>
            <a:chExt cx="2012577" cy="98488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EDC47C-E843-456F-B1A6-FA59351FE0C9}"/>
                </a:ext>
              </a:extLst>
            </p:cNvPr>
            <p:cNvSpPr txBox="1"/>
            <p:nvPr/>
          </p:nvSpPr>
          <p:spPr>
            <a:xfrm>
              <a:off x="3247085" y="4307368"/>
              <a:ext cx="1364048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42900"/>
              <a:r>
                <a:rPr lang="en-US" sz="1400" dirty="0">
                  <a:solidFill>
                    <a:srgbClr val="1A3260">
                      <a:lumMod val="75000"/>
                    </a:srgbClr>
                  </a:solidFill>
                  <a:latin typeface="Gill Sans MT" panose="020B0502020104020203"/>
                </a:rPr>
                <a:t>price</a:t>
              </a:r>
            </a:p>
            <a:p>
              <a:pPr algn="r" defTabSz="342900"/>
              <a:r>
                <a:rPr lang="en-US" sz="1400" dirty="0">
                  <a:solidFill>
                    <a:srgbClr val="1A3260">
                      <a:lumMod val="75000"/>
                    </a:srgbClr>
                  </a:solidFill>
                  <a:latin typeface="Gill Sans MT" panose="020B0502020104020203"/>
                </a:rPr>
                <a:t>distribution</a:t>
              </a:r>
              <a:br>
                <a:rPr lang="en-US" sz="1400" dirty="0">
                  <a:solidFill>
                    <a:srgbClr val="1A3260">
                      <a:lumMod val="75000"/>
                    </a:srgbClr>
                  </a:solidFill>
                  <a:latin typeface="Gill Sans MT" panose="020B0502020104020203"/>
                </a:rPr>
              </a:br>
              <a:r>
                <a:rPr lang="en-US" sz="1400" dirty="0">
                  <a:solidFill>
                    <a:srgbClr val="1A3260">
                      <a:lumMod val="75000"/>
                    </a:srgbClr>
                  </a:solidFill>
                  <a:latin typeface="Gill Sans MT" panose="020B0502020104020203"/>
                </a:rPr>
                <a:t>line length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73B422-2F7C-42F6-AAC2-685599A2A9D7}"/>
                </a:ext>
              </a:extLst>
            </p:cNvPr>
            <p:cNvCxnSpPr/>
            <p:nvPr/>
          </p:nvCxnSpPr>
          <p:spPr>
            <a:xfrm>
              <a:off x="4691856" y="4495801"/>
              <a:ext cx="415405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E9473D-4ED3-40F9-B384-BB4F4FA71B5C}"/>
                </a:ext>
              </a:extLst>
            </p:cNvPr>
            <p:cNvCxnSpPr>
              <a:cxnSpLocks/>
            </p:cNvCxnSpPr>
            <p:nvPr/>
          </p:nvCxnSpPr>
          <p:spPr>
            <a:xfrm>
              <a:off x="4651495" y="4712136"/>
              <a:ext cx="608167" cy="4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EBC505-CE6A-4A04-B09B-5BB5FA711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495" y="4755435"/>
              <a:ext cx="608167" cy="163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FB6DC5E-9FDB-EF37-F004-4EF09C487D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7364">
            <a:off x="3740374" y="3336624"/>
            <a:ext cx="3095512" cy="30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3A080-F87F-4E58-A0CC-054DB01C9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105" r="10196"/>
          <a:stretch/>
        </p:blipFill>
        <p:spPr>
          <a:xfrm>
            <a:off x="1682012" y="1218227"/>
            <a:ext cx="3824623" cy="34278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0A65AB-8FAA-EA28-67CE-6D2490486835}"/>
              </a:ext>
            </a:extLst>
          </p:cNvPr>
          <p:cNvSpPr txBox="1">
            <a:spLocks/>
          </p:cNvSpPr>
          <p:nvPr/>
        </p:nvSpPr>
        <p:spPr>
          <a:xfrm>
            <a:off x="435893" y="4868203"/>
            <a:ext cx="7636576" cy="165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Seven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developed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economies</a:t>
            </a:r>
          </a:p>
          <a:p>
            <a:pPr marL="243000" lvl="1" indent="0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Australia, Hong Kong, Japan, New Zealand, Singapore, South Korea, and Taiwan</a:t>
            </a:r>
          </a:p>
          <a:p>
            <a:pPr marL="0" indent="0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Seven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emerging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economies</a:t>
            </a:r>
          </a:p>
          <a:p>
            <a:pPr marL="243000" lvl="1" indent="0" defTabSz="457200">
              <a:spcAft>
                <a:spcPts val="600"/>
              </a:spcAft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China, India, Indonesia, Malaysia, the Philippines, Thailand, and Vietnam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9BF0149-510D-BEDF-54BF-BB1D28AC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955"/>
          <a:stretch/>
        </p:blipFill>
        <p:spPr>
          <a:xfrm>
            <a:off x="4325185" y="1234446"/>
            <a:ext cx="3110447" cy="34278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9ADFA7-BDDB-A08A-F0F1-6D489336103B}"/>
              </a:ext>
            </a:extLst>
          </p:cNvPr>
          <p:cNvSpPr/>
          <p:nvPr/>
        </p:nvSpPr>
        <p:spPr>
          <a:xfrm>
            <a:off x="7134625" y="1875091"/>
            <a:ext cx="549451" cy="103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1" name="Group 10"/>
          <p:cNvGrpSpPr/>
          <p:nvPr/>
        </p:nvGrpSpPr>
        <p:grpSpPr>
          <a:xfrm>
            <a:off x="7684077" y="1334360"/>
            <a:ext cx="1356013" cy="1971143"/>
            <a:chOff x="8712603" y="1230868"/>
            <a:chExt cx="1877525" cy="2386976"/>
          </a:xfrm>
        </p:grpSpPr>
        <p:sp>
          <p:nvSpPr>
            <p:cNvPr id="7" name="TextBox 6"/>
            <p:cNvSpPr txBox="1"/>
            <p:nvPr/>
          </p:nvSpPr>
          <p:spPr>
            <a:xfrm>
              <a:off x="8712604" y="1281200"/>
              <a:ext cx="1592007" cy="335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200" dirty="0">
                  <a:solidFill>
                    <a:srgbClr val="3D3D3D"/>
                  </a:solidFill>
                  <a:latin typeface="Gill Sans MT" panose="020B0502020104020203"/>
                </a:rPr>
                <a:t>GDP per capita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712603" y="1230868"/>
              <a:ext cx="1877525" cy="2386976"/>
              <a:chOff x="8712603" y="1230868"/>
              <a:chExt cx="1877525" cy="2386976"/>
            </a:xfrm>
          </p:grpSpPr>
          <p:pic>
            <p:nvPicPr>
              <p:cNvPr id="6" name="Content Placeholder 4">
                <a:extLst>
                  <a:ext uri="{FF2B5EF4-FFF2-40B4-BE49-F238E27FC236}">
                    <a16:creationId xmlns:a16="http://schemas.microsoft.com/office/drawing/2014/main" id="{D123A080-F87F-4E58-A0CC-054DB01C93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8832" t="7409" b="64815"/>
              <a:stretch/>
            </p:blipFill>
            <p:spPr>
              <a:xfrm>
                <a:off x="8839200" y="1600201"/>
                <a:ext cx="1750928" cy="201764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8712603" y="1230868"/>
                <a:ext cx="1756531" cy="227433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  <a:latin typeface="Gill Sans MT" panose="020B0502020104020203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3CE41-8C1D-D590-14BA-C25048B2B7A2}"/>
              </a:ext>
            </a:extLst>
          </p:cNvPr>
          <p:cNvSpPr/>
          <p:nvPr/>
        </p:nvSpPr>
        <p:spPr>
          <a:xfrm>
            <a:off x="1351696" y="823946"/>
            <a:ext cx="549451" cy="103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5893" y="705124"/>
            <a:ext cx="8458339" cy="1189554"/>
          </a:xfrm>
        </p:spPr>
        <p:txBody>
          <a:bodyPr>
            <a:normAutofit/>
          </a:bodyPr>
          <a:lstStyle/>
          <a:p>
            <a:r>
              <a:rPr lang="en-US" sz="1800" dirty="0"/>
              <a:t>Our data covers ~47% OF world population and ~30% of world GDP</a:t>
            </a:r>
          </a:p>
        </p:txBody>
      </p:sp>
    </p:spTree>
    <p:extLst>
      <p:ext uri="{BB962C8B-B14F-4D97-AF65-F5344CB8AC3E}">
        <p14:creationId xmlns:p14="http://schemas.microsoft.com/office/powerpoint/2010/main" val="30561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6E91BAA-B17B-7934-02A9-5D137E7D215A}"/>
              </a:ext>
            </a:extLst>
          </p:cNvPr>
          <p:cNvSpPr txBox="1">
            <a:spLocks/>
          </p:cNvSpPr>
          <p:nvPr/>
        </p:nvSpPr>
        <p:spPr>
          <a:xfrm>
            <a:off x="435893" y="705124"/>
            <a:ext cx="8458339" cy="11895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Countries vary on Economic and cultural indicators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80C2FA-B7F5-82CF-9EF1-AD08156F1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46281"/>
              </p:ext>
            </p:extLst>
          </p:nvPr>
        </p:nvGraphicFramePr>
        <p:xfrm>
          <a:off x="435893" y="1439916"/>
          <a:ext cx="7993405" cy="4424852"/>
        </p:xfrm>
        <a:graphic>
          <a:graphicData uri="http://schemas.openxmlformats.org/drawingml/2006/table">
            <a:tbl>
              <a:tblPr/>
              <a:tblGrid>
                <a:gridCol w="1022546">
                  <a:extLst>
                    <a:ext uri="{9D8B030D-6E8A-4147-A177-3AD203B41FA5}">
                      <a16:colId xmlns:a16="http://schemas.microsoft.com/office/drawing/2014/main" val="4226245684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3089056252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3888863773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1667931502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983602532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3014897236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4078896648"/>
                    </a:ext>
                  </a:extLst>
                </a:gridCol>
                <a:gridCol w="995837">
                  <a:extLst>
                    <a:ext uri="{9D8B030D-6E8A-4147-A177-3AD203B41FA5}">
                      <a16:colId xmlns:a16="http://schemas.microsoft.com/office/drawing/2014/main" val="3372820537"/>
                    </a:ext>
                  </a:extLst>
                </a:gridCol>
              </a:tblGrid>
              <a:tr h="552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Country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Market size (mil.)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GDP per capita ($)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GDP growth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Income inequality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Power distance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Uncertainty avoidance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Masculinity</a:t>
                      </a:r>
                      <a:r>
                        <a:rPr lang="en-US" sz="13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308592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Australia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21.77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42,025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DA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4C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52829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China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1,333.94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8,970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AA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6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B3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55670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Hong Kong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47,502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B2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01704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1,212.78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A3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3,847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6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B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CD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04457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Indonesia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238.64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D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6,814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59869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Japan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127.12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4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34,725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C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00174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Malaysia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27.64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19,333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43.9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3727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New Zealand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31,240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C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677239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Philippines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91.77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5,196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6.29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B8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A5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59919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64,543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B2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B1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B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21767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48.76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9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31,096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C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6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A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973025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Taiwan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23.05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38,977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8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B1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11181"/>
                  </a:ext>
                </a:extLst>
              </a:tr>
              <a:tr h="27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Thailand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66.61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12,031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1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C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B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155592"/>
                  </a:ext>
                </a:extLst>
              </a:tr>
              <a:tr h="2935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Vietnam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87.66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3,970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8.45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7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99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EDB18A-6844-17FD-B833-C23049BD0251}"/>
              </a:ext>
            </a:extLst>
          </p:cNvPr>
          <p:cNvSpPr txBox="1"/>
          <p:nvPr/>
        </p:nvSpPr>
        <p:spPr>
          <a:xfrm>
            <a:off x="435893" y="6032500"/>
            <a:ext cx="4230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i="1" dirty="0"/>
              <a:t>Notes: Color scales: from low (light blue) to high (dark blue). </a:t>
            </a:r>
            <a:br>
              <a:rPr lang="en-NL" sz="1400" i="1" dirty="0"/>
            </a:br>
            <a:r>
              <a:rPr lang="en-NL" sz="1400" i="1" baseline="30000" dirty="0"/>
              <a:t>*</a:t>
            </a:r>
            <a:r>
              <a:rPr lang="en-NL" sz="1400" i="1" dirty="0"/>
              <a:t> based on Hofstede’s traditional gender-role descriptions.</a:t>
            </a:r>
          </a:p>
        </p:txBody>
      </p:sp>
    </p:spTree>
    <p:extLst>
      <p:ext uri="{BB962C8B-B14F-4D97-AF65-F5344CB8AC3E}">
        <p14:creationId xmlns:p14="http://schemas.microsoft.com/office/powerpoint/2010/main" val="25767574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B9E2F759E114B8B1A556110CA9A6E" ma:contentTypeVersion="0" ma:contentTypeDescription="Create a new document." ma:contentTypeScope="" ma:versionID="a7d087293174a4813ba6f2b1d145de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45127AB-D2E7-4228-B4B8-09DF22596D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7EFF9-87C5-463E-810E-89C4D3F40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8A9D451-890A-40EF-BF6B-DABA5B6A291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95221</TotalTime>
  <Words>2182</Words>
  <Application>Microsoft Macintosh PowerPoint</Application>
  <PresentationFormat>On-screen Show (4:3)</PresentationFormat>
  <Paragraphs>674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Symbol</vt:lpstr>
      <vt:lpstr>Times New Roman</vt:lpstr>
      <vt:lpstr>Wingdings 2</vt:lpstr>
      <vt:lpstr>Dividend</vt:lpstr>
      <vt:lpstr>Cross-National Differences in Market Response  Line-Length, Price, and Distribution Elasticities in Fourteen Indo-Pacific Rim Economies </vt:lpstr>
      <vt:lpstr>Emerging economies account for 3/5th of world gdp</vt:lpstr>
      <vt:lpstr>What do we know about market-response parameters in emerging markets?</vt:lpstr>
      <vt:lpstr>Problem context</vt:lpstr>
      <vt:lpstr>Research questions</vt:lpstr>
      <vt:lpstr>Study framework</vt:lpstr>
      <vt:lpstr>Empirical setting</vt:lpstr>
      <vt:lpstr>Our data covers ~47% OF world population and ~30% of world GDP</vt:lpstr>
      <vt:lpstr>PowerPoint Presentation</vt:lpstr>
      <vt:lpstr>Broad coverage of product categories and brands</vt:lpstr>
      <vt:lpstr>Detailed Metrics for1600+ brands</vt:lpstr>
      <vt:lpstr>Variation across 14 countries and 14 categories</vt:lpstr>
      <vt:lpstr>Method</vt:lpstr>
      <vt:lpstr>Estimated (long-term) Elasticities across countries</vt:lpstr>
      <vt:lpstr>PowerPoint Presentation</vt:lpstr>
      <vt:lpstr>Factors affecting long-term elasticities</vt:lpstr>
      <vt:lpstr>Discussion</vt:lpstr>
      <vt:lpstr>Price elasticities are relatively small</vt:lpstr>
      <vt:lpstr>Price elasticities stronger for high equity brands</vt:lpstr>
      <vt:lpstr>Price sensitivity higher in richer countries</vt:lpstr>
      <vt:lpstr>Role of Societal stratification</vt:lpstr>
      <vt:lpstr>Favorable Country-of-origin (COO) image</vt:lpstr>
      <vt:lpstr>No differences between emerging &amp; developed economies</vt:lpstr>
      <vt:lpstr>Illustrative application  Expenditure allocation based on distribution elasticities</vt:lpstr>
      <vt:lpstr>Thanks!</vt:lpstr>
      <vt:lpstr>PowerPoint Presentation</vt:lpstr>
    </vt:vector>
  </TitlesOfParts>
  <Manager/>
  <Company>Tilburg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Cross-National Differenes in Market Response</dc:title>
  <dc:subject/>
  <dc:creator>Hannes Datta, Harald van Heerde, Marnik Dekimpe and Jan-Benedict Steenkamp</dc:creator>
  <cp:keywords/>
  <dc:description/>
  <cp:lastModifiedBy>Hannes Datta</cp:lastModifiedBy>
  <cp:revision>1610</cp:revision>
  <cp:lastPrinted>2020-10-15T22:53:37Z</cp:lastPrinted>
  <dcterms:created xsi:type="dcterms:W3CDTF">2010-08-24T14:59:53Z</dcterms:created>
  <dcterms:modified xsi:type="dcterms:W3CDTF">2022-07-27T10:00:42Z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0x010100FD7B9E2F759E114B8B1A556110CA9A6E</vt:lpwstr>
  </property>
</Properties>
</file>