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476" r:id="rId3"/>
    <p:sldId id="479" r:id="rId4"/>
    <p:sldId id="480" r:id="rId5"/>
    <p:sldId id="257" r:id="rId6"/>
    <p:sldId id="258" r:id="rId7"/>
    <p:sldId id="477" r:id="rId8"/>
    <p:sldId id="283" r:id="rId9"/>
    <p:sldId id="284" r:id="rId10"/>
    <p:sldId id="285" r:id="rId11"/>
    <p:sldId id="286" r:id="rId12"/>
    <p:sldId id="287" r:id="rId13"/>
    <p:sldId id="288" r:id="rId14"/>
    <p:sldId id="261" r:id="rId15"/>
    <p:sldId id="260" r:id="rId16"/>
    <p:sldId id="389" r:id="rId17"/>
    <p:sldId id="275" r:id="rId18"/>
    <p:sldId id="277" r:id="rId19"/>
    <p:sldId id="264" r:id="rId20"/>
    <p:sldId id="265" r:id="rId21"/>
    <p:sldId id="276" r:id="rId22"/>
    <p:sldId id="267" r:id="rId23"/>
    <p:sldId id="278" r:id="rId24"/>
    <p:sldId id="279" r:id="rId25"/>
    <p:sldId id="270" r:id="rId26"/>
    <p:sldId id="481" r:id="rId27"/>
    <p:sldId id="271" r:id="rId28"/>
    <p:sldId id="478" r:id="rId29"/>
    <p:sldId id="281" r:id="rId30"/>
    <p:sldId id="475" r:id="rId31"/>
    <p:sldId id="482" r:id="rId3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76102"/>
  </p:normalViewPr>
  <p:slideViewPr>
    <p:cSldViewPr snapToGrid="0" snapToObjects="1">
      <p:cViewPr>
        <p:scale>
          <a:sx n="101" d="100"/>
          <a:sy n="101" d="100"/>
        </p:scale>
        <p:origin x="112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9A87C-4CDE-984E-86EF-71B9B7D2EF4D}" type="datetimeFigureOut">
              <a:rPr lang="en-NL" smtClean="0"/>
              <a:t>24/05/2022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A7340-DC5E-744A-9A25-438104AAF2A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3400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A7340-DC5E-744A-9A25-438104AAF2AA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0379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NL" dirty="0"/>
              <a:t>dd animation that many courses are offered only around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A7340-DC5E-744A-9A25-438104AAF2AA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4296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NL" dirty="0"/>
              <a:t>dd animation that many courses are offered only around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A7340-DC5E-744A-9A25-438104AAF2A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2196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A7340-DC5E-744A-9A25-438104AAF2AA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373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A7340-DC5E-744A-9A25-438104AAF2AA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1794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NL" dirty="0"/>
              <a:t>dd animation that many courses are offered only around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A7340-DC5E-744A-9A25-438104AAF2AA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38936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A7340-DC5E-744A-9A25-438104AAF2AA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3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A7340-DC5E-744A-9A25-438104AAF2AA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810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A7340-DC5E-744A-9A25-438104AAF2AA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8701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NL" dirty="0"/>
              <a:t>dd animation that many courses are offered only around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A7340-DC5E-744A-9A25-438104AAF2AA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675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NL" dirty="0"/>
              <a:t>dd animation that many courses are offered only around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A7340-DC5E-744A-9A25-438104AAF2AA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2402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NL" dirty="0"/>
              <a:t>dd animation that many courses are offered only around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A7340-DC5E-744A-9A25-438104AAF2AA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0725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NL" dirty="0"/>
              <a:t>dd animation that many courses are offered only around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A7340-DC5E-744A-9A25-438104AAF2AA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6856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NL" dirty="0"/>
              <a:t>dd animation that many courses are offered only around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A7340-DC5E-744A-9A25-438104AAF2AA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2196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NL" dirty="0"/>
              <a:t>dd animation that many courses are offered only around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A7340-DC5E-744A-9A25-438104AAF2AA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9366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AAF8-7CEB-4A9E-7D33-103FDE73B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20D82-8ADB-9197-C86F-73FBF10AB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8CC05-60C4-4EA0-A152-ED347955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B8C5-1105-D84F-8A3D-00D3845B9147}" type="datetime1">
              <a:rPr lang="en-US" smtClean="0"/>
              <a:t>5/24/22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901BC-C6C9-315F-A839-0E2925E7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D1DC-BD3B-AE54-277B-8E75DD66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74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6742-8A13-B649-3CC8-582A7168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3D62D-3E75-B5E8-7F1B-C8BAA24E8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034BF-815F-DA17-F641-6EA48B92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28D3-83C2-8849-8BE3-BB34B8EBF242}" type="datetime1">
              <a:rPr lang="en-US" smtClean="0"/>
              <a:t>5/24/22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ED6A0-583D-3296-D36C-71D0AF13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7B7C3-1C4F-190D-3BC5-1947EF6B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201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DAE96-4144-5866-8AE6-B28EE5FB2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36B98-A209-49D9-C7E7-578EE1BFD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6BEB4-1F54-DBC3-3EF6-69694E62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AC84-6E9F-734E-B716-97C8DB1906AB}" type="datetime1">
              <a:rPr lang="en-US" smtClean="0"/>
              <a:t>5/24/22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D2DE2-E1B1-9089-2A62-227BFCC8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9F255-ABE8-0FAD-61CE-9D38C56C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7625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361D-FF60-DDF1-1A74-98AABC8B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87D7-5A87-E236-478E-D85BBB749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F0FF-CE98-882C-7A65-63910C40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4F28-7342-D344-A5A7-044761922E25}" type="datetime1">
              <a:rPr lang="en-US" smtClean="0"/>
              <a:t>5/24/22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EA987-4C7B-60D4-919F-6A66F29C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EF631-2FDE-C6A1-9B9B-24C48379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124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D1BE-3C57-16E6-64F4-3D72DC26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35C56-1BB1-90CC-3396-4AC401835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BFB1C-CA09-5171-B9FA-F6C09ADA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D688-A455-7C42-89D5-BCA711CA508C}" type="datetime1">
              <a:rPr lang="en-US" smtClean="0"/>
              <a:t>5/24/22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6E70A-4650-E550-077E-1B7E8C49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49248-A5C4-39F2-5F46-1CE692C4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040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24C4-A61C-066E-78FA-D68FE9DD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81ACC-B96D-4EC7-CDBA-14BF8292C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55D48-A5DE-EF36-1000-681C9D720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4820F-8466-C721-6545-BB283A77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853C-F0D2-594D-AE7B-B75D1151C3AF}" type="datetime1">
              <a:rPr lang="en-US" smtClean="0"/>
              <a:t>5/24/22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C5FAD-8929-7ABA-4547-5089A033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4D7FB-5C3A-CCA1-D3AE-F0419225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118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B23F-8F1C-5F97-FB04-2E453B52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9E06A-8A25-E7BD-6F18-E91ECF7EA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EBBC6-65FE-921F-5895-62CDF9822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2BBE8-91AF-4F99-EF3C-B64334824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D5AD4-3EBB-74F2-36DE-7F576B1A5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F4AE0-FDE8-0BEB-FCD7-10E19C2E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478D-1319-DE48-A027-964B6F1C5169}" type="datetime1">
              <a:rPr lang="en-US" smtClean="0"/>
              <a:t>5/24/22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1F3C5-58EC-7553-0B0C-ABF201F8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A1987-DE53-AA62-E001-B07C7C8B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785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90A6-F137-BDFA-D885-DCC9CB48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96005-25CB-1EDE-34C5-93EBC688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C260-5D62-AD41-86BE-1E6506EE5EC5}" type="datetime1">
              <a:rPr lang="en-US" smtClean="0"/>
              <a:t>5/24/22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0160D-8C92-A147-2747-8DA31C37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D7585-364B-90F6-0094-43CC899E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263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3FC9F-A8FE-891D-FE00-9E6EB081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73F1-FE50-5741-A98F-7F8CE568EFA7}" type="datetime1">
              <a:rPr lang="en-US" smtClean="0"/>
              <a:t>5/24/22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B6CC6-DB91-34EF-4462-5968D363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4E8BC-51F3-5EA0-57E5-7A28666C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2783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33EE-26CF-B92E-57D4-309EB6DA4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49B3-ECC2-49CC-2B51-39E77E08C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5ACCD-999F-453F-2AD0-79983343C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DC130-EA83-34F3-A1C8-0F979F7C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EB1A-F4B2-9B49-BC94-647951DC8AED}" type="datetime1">
              <a:rPr lang="en-US" smtClean="0"/>
              <a:t>5/24/22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A2CB8-5FAC-9B40-0DED-D2AB81C3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82CA6-4E8E-8479-2775-1D3C9112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23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83AB-5A03-AA6C-A59A-992D390C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96928-F5C0-3007-C5CF-05CB26839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BE78F-4191-CB88-B011-B4A9E1FF2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495DA-7E09-3FBA-7C31-662D933F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1ED1-5FE8-0745-9E48-160CF427B67A}" type="datetime1">
              <a:rPr lang="en-US" smtClean="0"/>
              <a:t>5/24/22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C0B24-0B87-5C7D-0318-39DDFF73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9D2F2-428A-7203-7D9F-A23C030E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5292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0E0909-BB02-5402-6BD1-859D78B96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331AF-FB3E-451E-24FB-F136734D8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3B9FE-508B-D594-C99F-7FDCFE073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828AD-47A4-0E45-87B6-613F2D66FADE}" type="datetime1">
              <a:rPr lang="en-US" smtClean="0"/>
              <a:t>5/24/22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77B9-1879-915B-E3EC-8360E3B12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139C9-453B-802C-76BE-B9423394F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33221-7E4B-0D49-B5EF-CDF4D6D7AFA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762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-scraping.or/" TargetMode="External"/><Relationship Id="rId2" Type="http://schemas.openxmlformats.org/officeDocument/2006/relationships/hyperlink" Target="https://odcm.hannesdatt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ilburgsciencehub.com/" TargetMode="External"/><Relationship Id="rId2" Type="http://schemas.openxmlformats.org/officeDocument/2006/relationships/hyperlink" Target="https://odcm.hannesdatt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odcm.hannesdatta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ilburgsciencehub.com/" TargetMode="External"/><Relationship Id="rId4" Type="http://schemas.openxmlformats.org/officeDocument/2006/relationships/hyperlink" Target="https://dprep.hannesdatta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4.png"/><Relationship Id="rId7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6.png"/><Relationship Id="rId5" Type="http://schemas.openxmlformats.org/officeDocument/2006/relationships/image" Target="../media/image8.png"/><Relationship Id="rId10" Type="http://schemas.openxmlformats.org/officeDocument/2006/relationships/image" Target="../media/image26.sv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odcm.hannesdatta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tilburgsciencehub.com/" TargetMode="External"/><Relationship Id="rId4" Type="http://schemas.openxmlformats.org/officeDocument/2006/relationships/hyperlink" Target="https://dprep.hannesdatta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2E79-0F01-C090-CEF2-F05E7D738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047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cap="small" dirty="0"/>
              <a:t>Reconsidering the marketing analytics curriculum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56BEF-97BF-745A-0F90-948F47CD1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0151"/>
            <a:ext cx="9144000" cy="1655762"/>
          </a:xfrm>
        </p:spPr>
        <p:txBody>
          <a:bodyPr/>
          <a:lstStyle/>
          <a:p>
            <a:r>
              <a:rPr lang="en-US" cap="small" dirty="0"/>
              <a:t>Focusing on (open science) skills </a:t>
            </a:r>
            <a:br>
              <a:rPr lang="en-US" cap="small" dirty="0"/>
            </a:br>
            <a:r>
              <a:rPr lang="en-US" cap="small" dirty="0"/>
              <a:t>to succeed on the job market</a:t>
            </a:r>
            <a:endParaRPr lang="en-NL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87A400E-2CEF-8A25-6608-2733C79464CF}"/>
              </a:ext>
            </a:extLst>
          </p:cNvPr>
          <p:cNvSpPr txBox="1">
            <a:spLocks/>
          </p:cNvSpPr>
          <p:nvPr/>
        </p:nvSpPr>
        <p:spPr>
          <a:xfrm>
            <a:off x="1533520" y="4480150"/>
            <a:ext cx="9144000" cy="1471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/>
              <a:t>Hannes Datta</a:t>
            </a:r>
          </a:p>
          <a:p>
            <a:r>
              <a:rPr lang="en-US" cap="small" dirty="0"/>
              <a:t>Tilburg University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97E79D7-EEE8-A4CB-6F2A-429321E10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712" y="5872955"/>
            <a:ext cx="3181351" cy="5194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FE2B37-0634-2AC4-C543-D258F1FA3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824" y="5297486"/>
            <a:ext cx="2894283" cy="13223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448E6-1348-9679-3B9E-E12E213C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270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A9A0-6623-59BB-E6EB-48F00453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Developing the Marketing Analytics Curriculum</a:t>
            </a:r>
            <a:endParaRPr lang="en-NL" sz="4000" dirty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B2B5F6D2-A0E7-C2FE-D59A-B10266C5C002}"/>
              </a:ext>
            </a:extLst>
          </p:cNvPr>
          <p:cNvSpPr/>
          <p:nvPr/>
        </p:nvSpPr>
        <p:spPr>
          <a:xfrm rot="16200000">
            <a:off x="7268976" y="-430501"/>
            <a:ext cx="287244" cy="6574676"/>
          </a:xfrm>
          <a:prstGeom prst="downArrow">
            <a:avLst>
              <a:gd name="adj1" fmla="val 66537"/>
              <a:gd name="adj2" fmla="val 50000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EF0A9A-BF98-A7CD-3CF3-5D31FFD70580}"/>
              </a:ext>
            </a:extLst>
          </p:cNvPr>
          <p:cNvSpPr/>
          <p:nvPr/>
        </p:nvSpPr>
        <p:spPr>
          <a:xfrm>
            <a:off x="9011535" y="2458276"/>
            <a:ext cx="1396800" cy="795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Reporting and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96BCAB-A714-DDD9-0287-AAD437B52468}"/>
              </a:ext>
            </a:extLst>
          </p:cNvPr>
          <p:cNvSpPr/>
          <p:nvPr/>
        </p:nvSpPr>
        <p:spPr>
          <a:xfrm>
            <a:off x="4429219" y="2458276"/>
            <a:ext cx="1396800" cy="795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exploration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10F1A6-8B32-42F5-D15B-D823018FC768}"/>
              </a:ext>
            </a:extLst>
          </p:cNvPr>
          <p:cNvSpPr/>
          <p:nvPr/>
        </p:nvSpPr>
        <p:spPr>
          <a:xfrm>
            <a:off x="7484097" y="2458276"/>
            <a:ext cx="1396800" cy="795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00189-4D71-5F5F-FA4C-1274778D43A0}"/>
              </a:ext>
            </a:extLst>
          </p:cNvPr>
          <p:cNvSpPr/>
          <p:nvPr/>
        </p:nvSpPr>
        <p:spPr>
          <a:xfrm>
            <a:off x="5956658" y="2458276"/>
            <a:ext cx="1396800" cy="795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F800E4-4CCB-7B8B-84A4-D0E2938E5D03}"/>
              </a:ext>
            </a:extLst>
          </p:cNvPr>
          <p:cNvSpPr txBox="1"/>
          <p:nvPr/>
        </p:nvSpPr>
        <p:spPr>
          <a:xfrm>
            <a:off x="3828684" y="2132467"/>
            <a:ext cx="6029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100" i="1" dirty="0"/>
              <a:t>Marketing analytics workflow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57F2E-38D3-C1DD-9484-C221E1575FC3}"/>
              </a:ext>
            </a:extLst>
          </p:cNvPr>
          <p:cNvSpPr/>
          <p:nvPr/>
        </p:nvSpPr>
        <p:spPr>
          <a:xfrm>
            <a:off x="2901780" y="2458276"/>
            <a:ext cx="1396800" cy="795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collection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9E2BD5-3C6B-6B4A-775B-9EAB4DE4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10</a:t>
            </a:fld>
            <a:endParaRPr lang="en-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DEF33B-364C-7864-6409-DE8ACFD2D0BF}"/>
              </a:ext>
            </a:extLst>
          </p:cNvPr>
          <p:cNvSpPr txBox="1"/>
          <p:nvPr/>
        </p:nvSpPr>
        <p:spPr>
          <a:xfrm>
            <a:off x="989584" y="4492661"/>
            <a:ext cx="3308996" cy="1281123"/>
          </a:xfrm>
          <a:prstGeom prst="rect">
            <a:avLst/>
          </a:prstGeom>
          <a:solidFill>
            <a:schemeClr val="accent3">
              <a:alpha val="27843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nl-NL" sz="1600" b="1" dirty="0"/>
              <a:t>Challenge 1</a:t>
            </a:r>
          </a:p>
          <a:p>
            <a:pPr algn="ctr"/>
            <a:endParaRPr lang="nl-NL" sz="1600" b="1" dirty="0"/>
          </a:p>
          <a:p>
            <a:pPr algn="ctr"/>
            <a:r>
              <a:rPr lang="en-US" sz="1600" dirty="0"/>
              <a:t>Cover all steps in the </a:t>
            </a:r>
            <a:br>
              <a:rPr lang="en-US" sz="1600" dirty="0"/>
            </a:br>
            <a:r>
              <a:rPr lang="en-US" sz="1600" dirty="0"/>
              <a:t>marketing analytics workflow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F131D6-0178-9C2F-C178-061392C6F36C}"/>
              </a:ext>
            </a:extLst>
          </p:cNvPr>
          <p:cNvCxnSpPr/>
          <p:nvPr/>
        </p:nvCxnSpPr>
        <p:spPr>
          <a:xfrm>
            <a:off x="989584" y="4193177"/>
            <a:ext cx="10126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026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A9A0-6623-59BB-E6EB-48F00453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Developing the Marketing Analytics Curriculum</a:t>
            </a:r>
            <a:endParaRPr lang="en-NL" sz="4000" dirty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B2B5F6D2-A0E7-C2FE-D59A-B10266C5C002}"/>
              </a:ext>
            </a:extLst>
          </p:cNvPr>
          <p:cNvSpPr/>
          <p:nvPr/>
        </p:nvSpPr>
        <p:spPr>
          <a:xfrm rot="16200000">
            <a:off x="7268976" y="-430501"/>
            <a:ext cx="287244" cy="6574676"/>
          </a:xfrm>
          <a:prstGeom prst="downArrow">
            <a:avLst>
              <a:gd name="adj1" fmla="val 66537"/>
              <a:gd name="adj2" fmla="val 50000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EF0A9A-BF98-A7CD-3CF3-5D31FFD70580}"/>
              </a:ext>
            </a:extLst>
          </p:cNvPr>
          <p:cNvSpPr/>
          <p:nvPr/>
        </p:nvSpPr>
        <p:spPr>
          <a:xfrm>
            <a:off x="9011535" y="2458276"/>
            <a:ext cx="1396800" cy="7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Reporting and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96BCAB-A714-DDD9-0287-AAD437B52468}"/>
              </a:ext>
            </a:extLst>
          </p:cNvPr>
          <p:cNvSpPr/>
          <p:nvPr/>
        </p:nvSpPr>
        <p:spPr>
          <a:xfrm>
            <a:off x="4429219" y="2458276"/>
            <a:ext cx="1396800" cy="7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exploration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10F1A6-8B32-42F5-D15B-D823018FC768}"/>
              </a:ext>
            </a:extLst>
          </p:cNvPr>
          <p:cNvSpPr/>
          <p:nvPr/>
        </p:nvSpPr>
        <p:spPr>
          <a:xfrm>
            <a:off x="7484097" y="2458276"/>
            <a:ext cx="1396800" cy="7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00189-4D71-5F5F-FA4C-1274778D43A0}"/>
              </a:ext>
            </a:extLst>
          </p:cNvPr>
          <p:cNvSpPr/>
          <p:nvPr/>
        </p:nvSpPr>
        <p:spPr>
          <a:xfrm>
            <a:off x="5956658" y="2458276"/>
            <a:ext cx="1396800" cy="7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F800E4-4CCB-7B8B-84A4-D0E2938E5D03}"/>
              </a:ext>
            </a:extLst>
          </p:cNvPr>
          <p:cNvSpPr txBox="1"/>
          <p:nvPr/>
        </p:nvSpPr>
        <p:spPr>
          <a:xfrm>
            <a:off x="3828684" y="2132467"/>
            <a:ext cx="6029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100" i="1" dirty="0"/>
              <a:t>Marketing analytics workflow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57F2E-38D3-C1DD-9484-C221E1575FC3}"/>
              </a:ext>
            </a:extLst>
          </p:cNvPr>
          <p:cNvSpPr/>
          <p:nvPr/>
        </p:nvSpPr>
        <p:spPr>
          <a:xfrm>
            <a:off x="2901780" y="2458276"/>
            <a:ext cx="1396800" cy="7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collection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9E2BD5-3C6B-6B4A-775B-9EAB4DE4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11</a:t>
            </a:fld>
            <a:endParaRPr lang="en-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DEF33B-364C-7864-6409-DE8ACFD2D0BF}"/>
              </a:ext>
            </a:extLst>
          </p:cNvPr>
          <p:cNvSpPr txBox="1"/>
          <p:nvPr/>
        </p:nvSpPr>
        <p:spPr>
          <a:xfrm>
            <a:off x="989584" y="4492661"/>
            <a:ext cx="3308996" cy="1281123"/>
          </a:xfrm>
          <a:prstGeom prst="rect">
            <a:avLst/>
          </a:prstGeom>
          <a:solidFill>
            <a:schemeClr val="accent3">
              <a:alpha val="27843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nl-NL" sz="1600" b="1" dirty="0"/>
              <a:t>Challenge 1</a:t>
            </a:r>
          </a:p>
          <a:p>
            <a:pPr algn="ctr"/>
            <a:endParaRPr lang="nl-NL" sz="1600" b="1" dirty="0"/>
          </a:p>
          <a:p>
            <a:pPr algn="ctr"/>
            <a:r>
              <a:rPr lang="en-US" sz="1600" dirty="0"/>
              <a:t>Cover all steps in the </a:t>
            </a:r>
            <a:br>
              <a:rPr lang="en-US" sz="1600" dirty="0"/>
            </a:br>
            <a:r>
              <a:rPr lang="en-US" sz="1600" dirty="0"/>
              <a:t>marketing analytics workflow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F131D6-0178-9C2F-C178-061392C6F36C}"/>
              </a:ext>
            </a:extLst>
          </p:cNvPr>
          <p:cNvCxnSpPr/>
          <p:nvPr/>
        </p:nvCxnSpPr>
        <p:spPr>
          <a:xfrm>
            <a:off x="989584" y="4193177"/>
            <a:ext cx="10126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Down Arrow 14">
            <a:extLst>
              <a:ext uri="{FF2B5EF4-FFF2-40B4-BE49-F238E27FC236}">
                <a16:creationId xmlns:a16="http://schemas.microsoft.com/office/drawing/2014/main" id="{FB6707CB-B4D3-5705-A410-91F7FF1AE232}"/>
              </a:ext>
            </a:extLst>
          </p:cNvPr>
          <p:cNvSpPr/>
          <p:nvPr/>
        </p:nvSpPr>
        <p:spPr>
          <a:xfrm>
            <a:off x="1629479" y="2226988"/>
            <a:ext cx="320628" cy="1735108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628218-6BEA-315A-3D98-7E763E12243B}"/>
              </a:ext>
            </a:extLst>
          </p:cNvPr>
          <p:cNvSpPr/>
          <p:nvPr/>
        </p:nvSpPr>
        <p:spPr>
          <a:xfrm>
            <a:off x="1121324" y="3240858"/>
            <a:ext cx="1305803" cy="46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Automate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767881-2C2E-99FA-7278-4EF69F332ABE}"/>
              </a:ext>
            </a:extLst>
          </p:cNvPr>
          <p:cNvSpPr/>
          <p:nvPr/>
        </p:nvSpPr>
        <p:spPr>
          <a:xfrm>
            <a:off x="1121324" y="1990276"/>
            <a:ext cx="1297645" cy="46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33D357-6EEE-A018-2222-B2FA9A37F10A}"/>
              </a:ext>
            </a:extLst>
          </p:cNvPr>
          <p:cNvSpPr/>
          <p:nvPr/>
        </p:nvSpPr>
        <p:spPr>
          <a:xfrm>
            <a:off x="1121324" y="2615567"/>
            <a:ext cx="1297645" cy="46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Collaborate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BAE36E-F765-D4D7-4729-BA75BFFA43BE}"/>
              </a:ext>
            </a:extLst>
          </p:cNvPr>
          <p:cNvSpPr txBox="1"/>
          <p:nvPr/>
        </p:nvSpPr>
        <p:spPr>
          <a:xfrm>
            <a:off x="1121324" y="1664467"/>
            <a:ext cx="1271180" cy="27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100" i="1" dirty="0"/>
              <a:t>Way of working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F5C11D-0DEC-41AC-0081-BD9917DA059A}"/>
              </a:ext>
            </a:extLst>
          </p:cNvPr>
          <p:cNvSpPr/>
          <p:nvPr/>
        </p:nvSpPr>
        <p:spPr>
          <a:xfrm>
            <a:off x="692331" y="4349931"/>
            <a:ext cx="3736888" cy="16992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3235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A9A0-6623-59BB-E6EB-48F00453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Developing the Marketing Analytics Curriculum</a:t>
            </a:r>
            <a:endParaRPr lang="en-NL" sz="4000" dirty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B2B5F6D2-A0E7-C2FE-D59A-B10266C5C002}"/>
              </a:ext>
            </a:extLst>
          </p:cNvPr>
          <p:cNvSpPr/>
          <p:nvPr/>
        </p:nvSpPr>
        <p:spPr>
          <a:xfrm rot="16200000">
            <a:off x="7268976" y="-430501"/>
            <a:ext cx="287244" cy="6574676"/>
          </a:xfrm>
          <a:prstGeom prst="downArrow">
            <a:avLst>
              <a:gd name="adj1" fmla="val 66537"/>
              <a:gd name="adj2" fmla="val 50000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EF0A9A-BF98-A7CD-3CF3-5D31FFD70580}"/>
              </a:ext>
            </a:extLst>
          </p:cNvPr>
          <p:cNvSpPr/>
          <p:nvPr/>
        </p:nvSpPr>
        <p:spPr>
          <a:xfrm>
            <a:off x="9011535" y="2458276"/>
            <a:ext cx="1396800" cy="7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Reporting and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96BCAB-A714-DDD9-0287-AAD437B52468}"/>
              </a:ext>
            </a:extLst>
          </p:cNvPr>
          <p:cNvSpPr/>
          <p:nvPr/>
        </p:nvSpPr>
        <p:spPr>
          <a:xfrm>
            <a:off x="4429219" y="2458276"/>
            <a:ext cx="1396800" cy="7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exploration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10F1A6-8B32-42F5-D15B-D823018FC768}"/>
              </a:ext>
            </a:extLst>
          </p:cNvPr>
          <p:cNvSpPr/>
          <p:nvPr/>
        </p:nvSpPr>
        <p:spPr>
          <a:xfrm>
            <a:off x="7484097" y="2458276"/>
            <a:ext cx="1396800" cy="7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00189-4D71-5F5F-FA4C-1274778D43A0}"/>
              </a:ext>
            </a:extLst>
          </p:cNvPr>
          <p:cNvSpPr/>
          <p:nvPr/>
        </p:nvSpPr>
        <p:spPr>
          <a:xfrm>
            <a:off x="5956658" y="2458276"/>
            <a:ext cx="1396800" cy="7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F800E4-4CCB-7B8B-84A4-D0E2938E5D03}"/>
              </a:ext>
            </a:extLst>
          </p:cNvPr>
          <p:cNvSpPr txBox="1"/>
          <p:nvPr/>
        </p:nvSpPr>
        <p:spPr>
          <a:xfrm>
            <a:off x="3828684" y="2132467"/>
            <a:ext cx="6029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100" i="1" dirty="0"/>
              <a:t>Marketing analytics workflow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57F2E-38D3-C1DD-9484-C221E1575FC3}"/>
              </a:ext>
            </a:extLst>
          </p:cNvPr>
          <p:cNvSpPr/>
          <p:nvPr/>
        </p:nvSpPr>
        <p:spPr>
          <a:xfrm>
            <a:off x="2901780" y="2458276"/>
            <a:ext cx="1396800" cy="7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collection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9E2BD5-3C6B-6B4A-775B-9EAB4DE4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12</a:t>
            </a:fld>
            <a:endParaRPr lang="en-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DEF33B-364C-7864-6409-DE8ACFD2D0BF}"/>
              </a:ext>
            </a:extLst>
          </p:cNvPr>
          <p:cNvSpPr txBox="1"/>
          <p:nvPr/>
        </p:nvSpPr>
        <p:spPr>
          <a:xfrm>
            <a:off x="989584" y="4492661"/>
            <a:ext cx="3308996" cy="1281123"/>
          </a:xfrm>
          <a:prstGeom prst="rect">
            <a:avLst/>
          </a:prstGeom>
          <a:solidFill>
            <a:schemeClr val="accent3">
              <a:alpha val="27843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nl-NL" sz="1600" b="1" dirty="0"/>
              <a:t>Challenge 1</a:t>
            </a:r>
          </a:p>
          <a:p>
            <a:pPr algn="ctr"/>
            <a:endParaRPr lang="nl-NL" sz="1600" b="1" dirty="0"/>
          </a:p>
          <a:p>
            <a:pPr algn="ctr"/>
            <a:r>
              <a:rPr lang="en-US" sz="1600" dirty="0"/>
              <a:t>Cover all steps in the </a:t>
            </a:r>
            <a:br>
              <a:rPr lang="en-US" sz="1600" dirty="0"/>
            </a:br>
            <a:r>
              <a:rPr lang="en-US" sz="1600" dirty="0"/>
              <a:t>marketing analytics workflow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F131D6-0178-9C2F-C178-061392C6F36C}"/>
              </a:ext>
            </a:extLst>
          </p:cNvPr>
          <p:cNvCxnSpPr/>
          <p:nvPr/>
        </p:nvCxnSpPr>
        <p:spPr>
          <a:xfrm>
            <a:off x="989584" y="4193177"/>
            <a:ext cx="10126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Down Arrow 14">
            <a:extLst>
              <a:ext uri="{FF2B5EF4-FFF2-40B4-BE49-F238E27FC236}">
                <a16:creationId xmlns:a16="http://schemas.microsoft.com/office/drawing/2014/main" id="{FB6707CB-B4D3-5705-A410-91F7FF1AE232}"/>
              </a:ext>
            </a:extLst>
          </p:cNvPr>
          <p:cNvSpPr/>
          <p:nvPr/>
        </p:nvSpPr>
        <p:spPr>
          <a:xfrm>
            <a:off x="1629479" y="2226988"/>
            <a:ext cx="320628" cy="1735108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628218-6BEA-315A-3D98-7E763E12243B}"/>
              </a:ext>
            </a:extLst>
          </p:cNvPr>
          <p:cNvSpPr/>
          <p:nvPr/>
        </p:nvSpPr>
        <p:spPr>
          <a:xfrm>
            <a:off x="1121324" y="3240858"/>
            <a:ext cx="1305803" cy="46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Automate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767881-2C2E-99FA-7278-4EF69F332ABE}"/>
              </a:ext>
            </a:extLst>
          </p:cNvPr>
          <p:cNvSpPr/>
          <p:nvPr/>
        </p:nvSpPr>
        <p:spPr>
          <a:xfrm>
            <a:off x="1121324" y="1990276"/>
            <a:ext cx="1297645" cy="46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33D357-6EEE-A018-2222-B2FA9A37F10A}"/>
              </a:ext>
            </a:extLst>
          </p:cNvPr>
          <p:cNvSpPr/>
          <p:nvPr/>
        </p:nvSpPr>
        <p:spPr>
          <a:xfrm>
            <a:off x="1121324" y="2615567"/>
            <a:ext cx="1297645" cy="46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Collaborate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BAE36E-F765-D4D7-4729-BA75BFFA43BE}"/>
              </a:ext>
            </a:extLst>
          </p:cNvPr>
          <p:cNvSpPr txBox="1"/>
          <p:nvPr/>
        </p:nvSpPr>
        <p:spPr>
          <a:xfrm>
            <a:off x="1121324" y="1664467"/>
            <a:ext cx="1271180" cy="27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100" i="1" dirty="0"/>
              <a:t>Way of working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F0C5D-724E-A03F-5133-79A2ADC05B44}"/>
              </a:ext>
            </a:extLst>
          </p:cNvPr>
          <p:cNvSpPr txBox="1"/>
          <p:nvPr/>
        </p:nvSpPr>
        <p:spPr>
          <a:xfrm>
            <a:off x="4488743" y="4492664"/>
            <a:ext cx="3308996" cy="1281119"/>
          </a:xfrm>
          <a:prstGeom prst="rect">
            <a:avLst/>
          </a:prstGeom>
          <a:solidFill>
            <a:schemeClr val="accent3">
              <a:alpha val="27843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nl-NL" sz="1600" b="1" dirty="0"/>
              <a:t>Challenge 2</a:t>
            </a:r>
          </a:p>
          <a:p>
            <a:pPr algn="ctr"/>
            <a:endParaRPr lang="nl-NL" sz="1600" b="1" dirty="0"/>
          </a:p>
          <a:p>
            <a:pPr algn="ctr"/>
            <a:r>
              <a:rPr lang="nl-NL" sz="1600" dirty="0" err="1"/>
              <a:t>Professionalize</a:t>
            </a:r>
            <a:r>
              <a:rPr lang="nl-NL" sz="1600" dirty="0"/>
              <a:t> </a:t>
            </a:r>
            <a:br>
              <a:rPr lang="nl-NL" sz="1600" dirty="0"/>
            </a:br>
            <a:r>
              <a:rPr lang="nl-NL" sz="1600" dirty="0"/>
              <a:t>project management</a:t>
            </a:r>
            <a:endParaRPr lang="en-NL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F5C11D-0DEC-41AC-0081-BD9917DA059A}"/>
              </a:ext>
            </a:extLst>
          </p:cNvPr>
          <p:cNvSpPr/>
          <p:nvPr/>
        </p:nvSpPr>
        <p:spPr>
          <a:xfrm>
            <a:off x="692331" y="4349931"/>
            <a:ext cx="3736888" cy="16992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3492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A9A0-6623-59BB-E6EB-48F00453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Developing the Marketing Analytics Curriculum</a:t>
            </a:r>
            <a:endParaRPr lang="en-NL" sz="4000" dirty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B2B5F6D2-A0E7-C2FE-D59A-B10266C5C002}"/>
              </a:ext>
            </a:extLst>
          </p:cNvPr>
          <p:cNvSpPr/>
          <p:nvPr/>
        </p:nvSpPr>
        <p:spPr>
          <a:xfrm rot="16200000">
            <a:off x="7268976" y="-430501"/>
            <a:ext cx="287244" cy="6574676"/>
          </a:xfrm>
          <a:prstGeom prst="downArrow">
            <a:avLst>
              <a:gd name="adj1" fmla="val 66537"/>
              <a:gd name="adj2" fmla="val 50000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EF0A9A-BF98-A7CD-3CF3-5D31FFD70580}"/>
              </a:ext>
            </a:extLst>
          </p:cNvPr>
          <p:cNvSpPr/>
          <p:nvPr/>
        </p:nvSpPr>
        <p:spPr>
          <a:xfrm>
            <a:off x="9011535" y="2458276"/>
            <a:ext cx="1396800" cy="7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Reporting and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96BCAB-A714-DDD9-0287-AAD437B52468}"/>
              </a:ext>
            </a:extLst>
          </p:cNvPr>
          <p:cNvSpPr/>
          <p:nvPr/>
        </p:nvSpPr>
        <p:spPr>
          <a:xfrm>
            <a:off x="4429219" y="2458276"/>
            <a:ext cx="1396800" cy="7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exploration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10F1A6-8B32-42F5-D15B-D823018FC768}"/>
              </a:ext>
            </a:extLst>
          </p:cNvPr>
          <p:cNvSpPr/>
          <p:nvPr/>
        </p:nvSpPr>
        <p:spPr>
          <a:xfrm>
            <a:off x="7484097" y="2458276"/>
            <a:ext cx="1396800" cy="7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00189-4D71-5F5F-FA4C-1274778D43A0}"/>
              </a:ext>
            </a:extLst>
          </p:cNvPr>
          <p:cNvSpPr/>
          <p:nvPr/>
        </p:nvSpPr>
        <p:spPr>
          <a:xfrm>
            <a:off x="5956658" y="2458276"/>
            <a:ext cx="1396800" cy="7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F800E4-4CCB-7B8B-84A4-D0E2938E5D03}"/>
              </a:ext>
            </a:extLst>
          </p:cNvPr>
          <p:cNvSpPr txBox="1"/>
          <p:nvPr/>
        </p:nvSpPr>
        <p:spPr>
          <a:xfrm>
            <a:off x="3828684" y="2132467"/>
            <a:ext cx="6029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100" i="1" dirty="0"/>
              <a:t>Marketing analytics workflow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57F2E-38D3-C1DD-9484-C221E1575FC3}"/>
              </a:ext>
            </a:extLst>
          </p:cNvPr>
          <p:cNvSpPr/>
          <p:nvPr/>
        </p:nvSpPr>
        <p:spPr>
          <a:xfrm>
            <a:off x="2901780" y="2458276"/>
            <a:ext cx="1396800" cy="7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collection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9E2BD5-3C6B-6B4A-775B-9EAB4DE4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13</a:t>
            </a:fld>
            <a:endParaRPr lang="en-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DEF33B-364C-7864-6409-DE8ACFD2D0BF}"/>
              </a:ext>
            </a:extLst>
          </p:cNvPr>
          <p:cNvSpPr txBox="1"/>
          <p:nvPr/>
        </p:nvSpPr>
        <p:spPr>
          <a:xfrm>
            <a:off x="989584" y="4492661"/>
            <a:ext cx="3308996" cy="1281123"/>
          </a:xfrm>
          <a:prstGeom prst="rect">
            <a:avLst/>
          </a:prstGeom>
          <a:solidFill>
            <a:schemeClr val="accent3">
              <a:alpha val="27843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nl-NL" sz="1600" b="1" dirty="0"/>
              <a:t>Challenge 1</a:t>
            </a:r>
          </a:p>
          <a:p>
            <a:pPr algn="ctr"/>
            <a:endParaRPr lang="nl-NL" sz="1600" b="1" dirty="0"/>
          </a:p>
          <a:p>
            <a:pPr algn="ctr"/>
            <a:r>
              <a:rPr lang="en-US" sz="1600" dirty="0"/>
              <a:t>Cover all steps in the </a:t>
            </a:r>
            <a:br>
              <a:rPr lang="en-US" sz="1600" dirty="0"/>
            </a:br>
            <a:r>
              <a:rPr lang="en-US" sz="1600" dirty="0"/>
              <a:t>marketing analytics workflow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F131D6-0178-9C2F-C178-061392C6F36C}"/>
              </a:ext>
            </a:extLst>
          </p:cNvPr>
          <p:cNvCxnSpPr/>
          <p:nvPr/>
        </p:nvCxnSpPr>
        <p:spPr>
          <a:xfrm>
            <a:off x="989584" y="4193177"/>
            <a:ext cx="10126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Down Arrow 14">
            <a:extLst>
              <a:ext uri="{FF2B5EF4-FFF2-40B4-BE49-F238E27FC236}">
                <a16:creationId xmlns:a16="http://schemas.microsoft.com/office/drawing/2014/main" id="{FB6707CB-B4D3-5705-A410-91F7FF1AE232}"/>
              </a:ext>
            </a:extLst>
          </p:cNvPr>
          <p:cNvSpPr/>
          <p:nvPr/>
        </p:nvSpPr>
        <p:spPr>
          <a:xfrm>
            <a:off x="1629479" y="2226988"/>
            <a:ext cx="320628" cy="1735108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628218-6BEA-315A-3D98-7E763E12243B}"/>
              </a:ext>
            </a:extLst>
          </p:cNvPr>
          <p:cNvSpPr/>
          <p:nvPr/>
        </p:nvSpPr>
        <p:spPr>
          <a:xfrm>
            <a:off x="1121324" y="3240858"/>
            <a:ext cx="1305803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Automate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767881-2C2E-99FA-7278-4EF69F332ABE}"/>
              </a:ext>
            </a:extLst>
          </p:cNvPr>
          <p:cNvSpPr/>
          <p:nvPr/>
        </p:nvSpPr>
        <p:spPr>
          <a:xfrm>
            <a:off x="1121324" y="1990276"/>
            <a:ext cx="1297645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33D357-6EEE-A018-2222-B2FA9A37F10A}"/>
              </a:ext>
            </a:extLst>
          </p:cNvPr>
          <p:cNvSpPr/>
          <p:nvPr/>
        </p:nvSpPr>
        <p:spPr>
          <a:xfrm>
            <a:off x="1121324" y="2615567"/>
            <a:ext cx="1297645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Collaborate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BAE36E-F765-D4D7-4729-BA75BFFA43BE}"/>
              </a:ext>
            </a:extLst>
          </p:cNvPr>
          <p:cNvSpPr txBox="1"/>
          <p:nvPr/>
        </p:nvSpPr>
        <p:spPr>
          <a:xfrm>
            <a:off x="1121324" y="1664467"/>
            <a:ext cx="1271180" cy="27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100" i="1" dirty="0"/>
              <a:t>Way of working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F0C5D-724E-A03F-5133-79A2ADC05B44}"/>
              </a:ext>
            </a:extLst>
          </p:cNvPr>
          <p:cNvSpPr txBox="1"/>
          <p:nvPr/>
        </p:nvSpPr>
        <p:spPr>
          <a:xfrm>
            <a:off x="4488743" y="4492664"/>
            <a:ext cx="3308996" cy="1281119"/>
          </a:xfrm>
          <a:prstGeom prst="rect">
            <a:avLst/>
          </a:prstGeom>
          <a:solidFill>
            <a:schemeClr val="accent3">
              <a:alpha val="27843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nl-NL" sz="1600" b="1" dirty="0"/>
              <a:t>Challenge 2</a:t>
            </a:r>
          </a:p>
          <a:p>
            <a:pPr algn="ctr"/>
            <a:endParaRPr lang="nl-NL" sz="1600" b="1" dirty="0"/>
          </a:p>
          <a:p>
            <a:pPr algn="ctr"/>
            <a:r>
              <a:rPr lang="nl-NL" sz="1600" dirty="0" err="1"/>
              <a:t>Professionalize</a:t>
            </a:r>
            <a:r>
              <a:rPr lang="nl-NL" sz="1600" dirty="0"/>
              <a:t> </a:t>
            </a:r>
            <a:br>
              <a:rPr lang="nl-NL" sz="1600" dirty="0"/>
            </a:br>
            <a:r>
              <a:rPr lang="nl-NL" sz="1600" dirty="0"/>
              <a:t>project management</a:t>
            </a:r>
            <a:endParaRPr lang="en-NL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F5C11D-0DEC-41AC-0081-BD9917DA059A}"/>
              </a:ext>
            </a:extLst>
          </p:cNvPr>
          <p:cNvSpPr/>
          <p:nvPr/>
        </p:nvSpPr>
        <p:spPr>
          <a:xfrm>
            <a:off x="692331" y="4349931"/>
            <a:ext cx="7223760" cy="16992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CD8402-3FDF-A78E-D3BF-3B3327DB3FFD}"/>
              </a:ext>
            </a:extLst>
          </p:cNvPr>
          <p:cNvSpPr txBox="1"/>
          <p:nvPr/>
        </p:nvSpPr>
        <p:spPr>
          <a:xfrm>
            <a:off x="7938750" y="4492671"/>
            <a:ext cx="3308996" cy="1281102"/>
          </a:xfrm>
          <a:prstGeom prst="rect">
            <a:avLst/>
          </a:prstGeom>
          <a:solidFill>
            <a:schemeClr val="accent3">
              <a:alpha val="27843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nl-NL" sz="1600" b="1" dirty="0"/>
              <a:t>Challenge 3</a:t>
            </a:r>
          </a:p>
          <a:p>
            <a:pPr algn="ctr"/>
            <a:endParaRPr lang="nl-NL" sz="1600" b="1" dirty="0"/>
          </a:p>
          <a:p>
            <a:pPr algn="ctr"/>
            <a:r>
              <a:rPr lang="nl-NL" sz="1600" dirty="0" err="1"/>
              <a:t>Embracing</a:t>
            </a:r>
            <a:r>
              <a:rPr lang="nl-NL" sz="1600" dirty="0"/>
              <a:t> a </a:t>
            </a:r>
            <a:br>
              <a:rPr lang="nl-NL" sz="1600" dirty="0"/>
            </a:br>
            <a:r>
              <a:rPr lang="nl-NL" sz="1600" dirty="0"/>
              <a:t>diverse student </a:t>
            </a:r>
            <a:r>
              <a:rPr lang="nl-NL" sz="1600" dirty="0" err="1"/>
              <a:t>population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887350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F37209-00C4-D7C2-5C43-1CEE3A9B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dirty="0"/>
              <a:t>Challenge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6D0AD-E219-3EA3-3718-3BBD9F4A3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sym typeface="Wingdings" pitchFamily="2" charset="2"/>
              </a:rPr>
              <a:t>C</a:t>
            </a:r>
            <a:r>
              <a:rPr lang="nl-NL" dirty="0"/>
              <a:t>over </a:t>
            </a:r>
            <a:r>
              <a:rPr lang="nl-NL" i="1" dirty="0" err="1"/>
              <a:t>all</a:t>
            </a:r>
            <a:r>
              <a:rPr lang="nl-NL" dirty="0"/>
              <a:t> steps in </a:t>
            </a:r>
            <a:r>
              <a:rPr lang="nl-NL" dirty="0" err="1"/>
              <a:t>the</a:t>
            </a:r>
            <a:r>
              <a:rPr lang="nl-NL" dirty="0"/>
              <a:t> marketing </a:t>
            </a:r>
            <a:r>
              <a:rPr lang="nl-NL" dirty="0" err="1"/>
              <a:t>analytics</a:t>
            </a:r>
            <a:r>
              <a:rPr lang="nl-NL" dirty="0"/>
              <a:t> workflow</a:t>
            </a:r>
            <a:endParaRPr lang="en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FE40DA-7829-C712-8E51-09B580AF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22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F022-2B79-7D6A-2E93-4E215F5B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dirty="0"/>
              <a:t>Web scraping and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69D2-9335-997B-9245-01102490E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13340" cy="4895850"/>
          </a:xfrm>
        </p:spPr>
        <p:txBody>
          <a:bodyPr>
            <a:normAutofit fontScale="92500"/>
          </a:bodyPr>
          <a:lstStyle/>
          <a:p>
            <a:r>
              <a:rPr lang="en-NL" dirty="0"/>
              <a:t>20% of all marketing studies in top 5 marketing journals in 2020 were based on web data (Boegershausen et al. 2022)</a:t>
            </a:r>
          </a:p>
          <a:p>
            <a:pPr lvl="1"/>
            <a:r>
              <a:rPr lang="en-NL" dirty="0"/>
              <a:t>Web scraping: automatically collect data from websites</a:t>
            </a:r>
          </a:p>
          <a:p>
            <a:pPr lvl="1"/>
            <a:r>
              <a:rPr lang="en-NL" dirty="0"/>
              <a:t>APIs: official interfaces w/ databases of firms, obtain data programmatically</a:t>
            </a:r>
          </a:p>
          <a:p>
            <a:r>
              <a:rPr lang="en-NL" dirty="0"/>
              <a:t>Technical skills</a:t>
            </a:r>
            <a:r>
              <a:rPr lang="en-US" dirty="0"/>
              <a:t> vastly documented, but inaccessible to starters</a:t>
            </a:r>
            <a:br>
              <a:rPr lang="en-US" dirty="0"/>
            </a:br>
            <a:r>
              <a:rPr lang="en-US" dirty="0"/>
              <a:t>(e.g., lack of Python training)</a:t>
            </a:r>
          </a:p>
          <a:p>
            <a:r>
              <a:rPr lang="en-NL" dirty="0"/>
              <a:t>“</a:t>
            </a:r>
            <a:r>
              <a:rPr lang="en-US" dirty="0"/>
              <a:t>C</a:t>
            </a:r>
            <a:r>
              <a:rPr lang="en-NL" dirty="0"/>
              <a:t>onceptual” thinking about web data not commonplace</a:t>
            </a:r>
            <a:endParaRPr lang="en-US" dirty="0"/>
          </a:p>
          <a:p>
            <a:pPr lvl="1"/>
            <a:r>
              <a:rPr lang="en-US" dirty="0"/>
              <a:t>How to select websites or APIs for research projects?</a:t>
            </a:r>
          </a:p>
          <a:p>
            <a:pPr lvl="1"/>
            <a:r>
              <a:rPr lang="en-US" dirty="0"/>
              <a:t>What are important design decisions in building web scrapers? (e.g., sampling)</a:t>
            </a:r>
          </a:p>
          <a:p>
            <a:pPr lvl="1"/>
            <a:r>
              <a:rPr lang="en-US" dirty="0"/>
              <a:t>How to monitor data collections while there are running to ensure the collected data is valid?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6D3F5-4421-2A1B-AC77-AD851D7B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15</a:t>
            </a:fld>
            <a:endParaRPr lang="en-NL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CB7037A-2E5D-26BA-4FFD-02FB9D32F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63831" y="2353153"/>
            <a:ext cx="1151324" cy="34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A80A4E-6E51-8BD0-E980-B918770B3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802" y="2159857"/>
            <a:ext cx="706463" cy="490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117B53-7051-885A-B497-53496834F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312" y="2233011"/>
            <a:ext cx="1065811" cy="684466"/>
          </a:xfrm>
          <a:prstGeom prst="rect">
            <a:avLst/>
          </a:prstGeom>
        </p:spPr>
      </p:pic>
      <p:pic>
        <p:nvPicPr>
          <p:cNvPr id="9" name="Picture 10" descr="Cloud Vision API - INMEDIATUM">
            <a:extLst>
              <a:ext uri="{FF2B5EF4-FFF2-40B4-BE49-F238E27FC236}">
                <a16:creationId xmlns:a16="http://schemas.microsoft.com/office/drawing/2014/main" id="{7134F211-EC88-2AA4-897B-25798C14F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411" b="17854"/>
          <a:stretch/>
        </p:blipFill>
        <p:spPr bwMode="auto">
          <a:xfrm>
            <a:off x="7964910" y="2894434"/>
            <a:ext cx="1979277" cy="53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ome | Spotify for Developers">
            <a:extLst>
              <a:ext uri="{FF2B5EF4-FFF2-40B4-BE49-F238E27FC236}">
                <a16:creationId xmlns:a16="http://schemas.microsoft.com/office/drawing/2014/main" id="{EEA57627-EB32-1B46-7992-F234E21D6A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944187" y="2843115"/>
            <a:ext cx="1720944" cy="31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7F76C5-33E3-67D6-15B3-8B293E181D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7062" y="3288879"/>
            <a:ext cx="1836738" cy="60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D636-9415-B440-ABC2-36989109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Highly versatile data collection technique for marketers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91B01D6-C8A4-7740-9D30-DA9688156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064" y="1644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Footer Placeholder 29">
            <a:extLst>
              <a:ext uri="{FF2B5EF4-FFF2-40B4-BE49-F238E27FC236}">
                <a16:creationId xmlns:a16="http://schemas.microsoft.com/office/drawing/2014/main" id="{63B780D1-4E83-3447-AF33-5D6D2F13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1029" y="6356354"/>
            <a:ext cx="10648444" cy="365125"/>
          </a:xfrm>
        </p:spPr>
        <p:txBody>
          <a:bodyPr/>
          <a:lstStyle/>
          <a:p>
            <a:pPr algn="l"/>
            <a:r>
              <a:rPr lang="en-US" dirty="0"/>
              <a:t>Source: </a:t>
            </a:r>
            <a:r>
              <a:rPr lang="en-US" dirty="0" err="1"/>
              <a:t>Boegershausen</a:t>
            </a:r>
            <a:r>
              <a:rPr lang="en-US" dirty="0"/>
              <a:t> et al. 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C297B6-3057-B5F9-6E35-ACA3034D4AE9}"/>
              </a:ext>
            </a:extLst>
          </p:cNvPr>
          <p:cNvSpPr/>
          <p:nvPr/>
        </p:nvSpPr>
        <p:spPr>
          <a:xfrm>
            <a:off x="6316896" y="1825852"/>
            <a:ext cx="5038493" cy="19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Boosting ecological value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Google Trends">
            <a:extLst>
              <a:ext uri="{FF2B5EF4-FFF2-40B4-BE49-F238E27FC236}">
                <a16:creationId xmlns:a16="http://schemas.microsoft.com/office/drawing/2014/main" id="{9280CC84-C151-EE97-5BE6-D1A887C45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3956" y="2154287"/>
            <a:ext cx="3127513" cy="13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786AF4-3B33-0154-6FB9-8FA1009D96AF}"/>
              </a:ext>
            </a:extLst>
          </p:cNvPr>
          <p:cNvSpPr/>
          <p:nvPr/>
        </p:nvSpPr>
        <p:spPr>
          <a:xfrm>
            <a:off x="839788" y="1825625"/>
            <a:ext cx="5038493" cy="19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Studying new phenomena</a:t>
            </a:r>
          </a:p>
          <a:p>
            <a:pPr algn="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473A1B-CB1E-FF31-7809-85BFE41E821E}"/>
              </a:ext>
            </a:extLst>
          </p:cNvPr>
          <p:cNvSpPr/>
          <p:nvPr/>
        </p:nvSpPr>
        <p:spPr>
          <a:xfrm>
            <a:off x="839788" y="3940562"/>
            <a:ext cx="5038493" cy="19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Facilitating methodological advancement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0AB1B-A31F-9DA3-7D2D-33BA1D7A5715}"/>
              </a:ext>
            </a:extLst>
          </p:cNvPr>
          <p:cNvSpPr/>
          <p:nvPr/>
        </p:nvSpPr>
        <p:spPr>
          <a:xfrm>
            <a:off x="6316896" y="3940789"/>
            <a:ext cx="5038493" cy="19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Improving measurement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D1021B-6872-528D-BFA2-BC953ED620D6}"/>
              </a:ext>
            </a:extLst>
          </p:cNvPr>
          <p:cNvSpPr/>
          <p:nvPr/>
        </p:nvSpPr>
        <p:spPr>
          <a:xfrm rot="16200000">
            <a:off x="51176" y="2614239"/>
            <a:ext cx="1980000" cy="402773"/>
          </a:xfrm>
          <a:prstGeom prst="rect">
            <a:avLst/>
          </a:prstGeom>
          <a:solidFill>
            <a:srgbClr val="1E304F"/>
          </a:solidFill>
          <a:ln>
            <a:solidFill>
              <a:srgbClr val="1E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Pathway </a:t>
            </a:r>
            <a:r>
              <a:rPr lang="en-CA" sz="1600" dirty="0"/>
              <a:t>①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3010A-8C70-562E-3DF7-A819FE7E9F9D}"/>
              </a:ext>
            </a:extLst>
          </p:cNvPr>
          <p:cNvSpPr/>
          <p:nvPr/>
        </p:nvSpPr>
        <p:spPr>
          <a:xfrm rot="16200000">
            <a:off x="5529483" y="2613154"/>
            <a:ext cx="1980000" cy="402773"/>
          </a:xfrm>
          <a:prstGeom prst="rect">
            <a:avLst/>
          </a:prstGeom>
          <a:solidFill>
            <a:srgbClr val="1E304F"/>
          </a:solidFill>
          <a:ln>
            <a:solidFill>
              <a:srgbClr val="1E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Pathway </a:t>
            </a:r>
            <a:r>
              <a:rPr lang="en-CA" sz="1600" dirty="0"/>
              <a:t>② 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8D2E28-49EF-D586-893A-951F94431F94}"/>
              </a:ext>
            </a:extLst>
          </p:cNvPr>
          <p:cNvSpPr/>
          <p:nvPr/>
        </p:nvSpPr>
        <p:spPr>
          <a:xfrm rot="16200000">
            <a:off x="51176" y="4729176"/>
            <a:ext cx="1980000" cy="402773"/>
          </a:xfrm>
          <a:prstGeom prst="rect">
            <a:avLst/>
          </a:prstGeom>
          <a:solidFill>
            <a:srgbClr val="1E304F"/>
          </a:solidFill>
          <a:ln>
            <a:solidFill>
              <a:srgbClr val="1E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Pathway </a:t>
            </a:r>
            <a:r>
              <a:rPr lang="en-CA" sz="1600" dirty="0"/>
              <a:t>③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3D289C-0522-B7E1-787B-11D3D393E2BE}"/>
              </a:ext>
            </a:extLst>
          </p:cNvPr>
          <p:cNvSpPr/>
          <p:nvPr/>
        </p:nvSpPr>
        <p:spPr>
          <a:xfrm rot="16200000">
            <a:off x="5529484" y="4727005"/>
            <a:ext cx="1980000" cy="402773"/>
          </a:xfrm>
          <a:prstGeom prst="rect">
            <a:avLst/>
          </a:prstGeom>
          <a:solidFill>
            <a:srgbClr val="1E304F"/>
          </a:solidFill>
          <a:ln>
            <a:solidFill>
              <a:srgbClr val="1E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Pathway </a:t>
            </a:r>
            <a:r>
              <a:rPr lang="en-US" sz="1600" dirty="0"/>
              <a:t>④</a:t>
            </a:r>
            <a:r>
              <a:rPr lang="en-CA" sz="1600" dirty="0"/>
              <a:t> </a:t>
            </a:r>
            <a:endParaRPr lang="en-US" sz="1600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8D5C60C8-7E0F-E387-FE72-B0BF4E0E8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81177" y="2539809"/>
            <a:ext cx="1728002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Logo and Brand Assets — Spotify">
            <a:extLst>
              <a:ext uri="{FF2B5EF4-FFF2-40B4-BE49-F238E27FC236}">
                <a16:creationId xmlns:a16="http://schemas.microsoft.com/office/drawing/2014/main" id="{C237B86B-F081-2FAB-F51D-4968F33D7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7046" y="2539809"/>
            <a:ext cx="179921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A08C6B7-6B7A-8222-783C-3F32BB04401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C7EBC"/>
              </a:clrFrom>
              <a:clrTo>
                <a:srgbClr val="0C7EB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0516" y="4449263"/>
            <a:ext cx="2316531" cy="14691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50F66E2-C2BD-C33D-7D36-81F5C2026B80}"/>
              </a:ext>
            </a:extLst>
          </p:cNvPr>
          <p:cNvSpPr txBox="1"/>
          <p:nvPr/>
        </p:nvSpPr>
        <p:spPr>
          <a:xfrm>
            <a:off x="1978704" y="3559405"/>
            <a:ext cx="3899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e.g.,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Zervas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et al. (2017); Datta et al. (2018)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B4AB7D-E6B4-525A-72F9-199FCF01924E}"/>
              </a:ext>
            </a:extLst>
          </p:cNvPr>
          <p:cNvSpPr txBox="1"/>
          <p:nvPr/>
        </p:nvSpPr>
        <p:spPr>
          <a:xfrm>
            <a:off x="7455812" y="3559632"/>
            <a:ext cx="3899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e.g., Du et al. (2015); Ludwig et al. (2013)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69BD0D-F43B-28F0-74A8-291B359C58DE}"/>
              </a:ext>
            </a:extLst>
          </p:cNvPr>
          <p:cNvSpPr txBox="1"/>
          <p:nvPr/>
        </p:nvSpPr>
        <p:spPr>
          <a:xfrm>
            <a:off x="1978704" y="5674342"/>
            <a:ext cx="3899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e.g.,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Netzer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et al. (2012); Liu et al. (2020)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0391A3EA-8E94-441D-D6A9-1A35FF8F4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28492" y="4694806"/>
            <a:ext cx="844598" cy="84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Weather Underground (weather service) - Wikipedia">
            <a:extLst>
              <a:ext uri="{FF2B5EF4-FFF2-40B4-BE49-F238E27FC236}">
                <a16:creationId xmlns:a16="http://schemas.microsoft.com/office/drawing/2014/main" id="{05BC5A8A-2D1E-7719-6608-B27D496FE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49330" y="4738236"/>
            <a:ext cx="966116" cy="75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90FAFDD-7DAE-6A71-1F39-47EBFB5651BB}"/>
              </a:ext>
            </a:extLst>
          </p:cNvPr>
          <p:cNvSpPr txBox="1"/>
          <p:nvPr/>
        </p:nvSpPr>
        <p:spPr>
          <a:xfrm>
            <a:off x="7455812" y="5674569"/>
            <a:ext cx="3899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e.g., Li et al. (2017); Datta et al. (2022)</a:t>
            </a:r>
          </a:p>
        </p:txBody>
      </p:sp>
      <p:sp>
        <p:nvSpPr>
          <p:cNvPr id="25" name="AutoShape 14" descr="Holidays are hard. Holiday API makes them easy.">
            <a:extLst>
              <a:ext uri="{FF2B5EF4-FFF2-40B4-BE49-F238E27FC236}">
                <a16:creationId xmlns:a16="http://schemas.microsoft.com/office/drawing/2014/main" id="{13E72528-18EA-1CD7-6103-996DF67C7A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5188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96BA02-B7BC-27BA-7DBD-C0A64F98E8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01948" y="2641579"/>
            <a:ext cx="2133600" cy="393700"/>
          </a:xfrm>
          <a:prstGeom prst="rect">
            <a:avLst/>
          </a:prstGeom>
        </p:spPr>
      </p:pic>
      <p:pic>
        <p:nvPicPr>
          <p:cNvPr id="27" name="Picture 16" descr="Holiday API - Crunchbase Company Profile &amp; Funding">
            <a:extLst>
              <a:ext uri="{FF2B5EF4-FFF2-40B4-BE49-F238E27FC236}">
                <a16:creationId xmlns:a16="http://schemas.microsoft.com/office/drawing/2014/main" id="{29B31295-2235-D642-D67C-EE6E6B847E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965" b="39527"/>
          <a:stretch/>
        </p:blipFill>
        <p:spPr bwMode="auto">
          <a:xfrm>
            <a:off x="8731378" y="4895723"/>
            <a:ext cx="2159000" cy="44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457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C197-5F5B-4B35-B1C7-7D7D006C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zero to hero…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5AFB0-A108-4E54-85C0-EBE45743C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3126" cy="4895850"/>
          </a:xfrm>
        </p:spPr>
        <p:txBody>
          <a:bodyPr>
            <a:normAutofit fontScale="92500" lnSpcReduction="10000"/>
          </a:bodyPr>
          <a:lstStyle/>
          <a:p>
            <a:r>
              <a:rPr lang="en-NL" sz="2400" dirty="0"/>
              <a:t>Developed </a:t>
            </a:r>
            <a:r>
              <a:rPr lang="en-US" sz="2400" b="1" dirty="0"/>
              <a:t>“Online Data Collection and Management” </a:t>
            </a:r>
            <a:r>
              <a:rPr lang="en-US" sz="2400" dirty="0"/>
              <a:t>(3 ECTS, </a:t>
            </a:r>
            <a:r>
              <a:rPr lang="en-NL" sz="2400" dirty="0"/>
              <a:t>7-week cours</a:t>
            </a:r>
            <a:r>
              <a:rPr lang="en-US" sz="2400" dirty="0"/>
              <a:t>e</a:t>
            </a:r>
            <a:r>
              <a:rPr lang="en-NL" sz="2400" dirty="0"/>
              <a:t>)</a:t>
            </a:r>
          </a:p>
          <a:p>
            <a:pPr lvl="1"/>
            <a:r>
              <a:rPr lang="nl-NL" sz="1800" dirty="0"/>
              <a:t>Five </a:t>
            </a:r>
            <a:r>
              <a:rPr lang="nl-NL" sz="1800" dirty="0" err="1"/>
              <a:t>self-paced</a:t>
            </a:r>
            <a:r>
              <a:rPr lang="nl-NL" sz="1800" dirty="0"/>
              <a:t> (</a:t>
            </a:r>
            <a:r>
              <a:rPr lang="nl-NL" sz="1800" dirty="0" err="1"/>
              <a:t>technical</a:t>
            </a:r>
            <a:r>
              <a:rPr lang="nl-NL" sz="1800" dirty="0"/>
              <a:t>) </a:t>
            </a:r>
            <a:r>
              <a:rPr lang="nl-NL" sz="1800" b="1" dirty="0" err="1"/>
              <a:t>tutorials</a:t>
            </a:r>
            <a:r>
              <a:rPr lang="nl-NL" sz="1800" dirty="0"/>
              <a:t> on web </a:t>
            </a:r>
            <a:r>
              <a:rPr lang="nl-NL" sz="1800" dirty="0" err="1"/>
              <a:t>scraping</a:t>
            </a:r>
            <a:r>
              <a:rPr lang="nl-NL" sz="1800" dirty="0"/>
              <a:t> </a:t>
            </a:r>
            <a:r>
              <a:rPr lang="nl-NL" sz="1800" dirty="0" err="1"/>
              <a:t>and</a:t>
            </a:r>
            <a:r>
              <a:rPr lang="nl-NL" sz="1800" dirty="0"/>
              <a:t> </a:t>
            </a:r>
            <a:r>
              <a:rPr lang="nl-NL" sz="1800" dirty="0" err="1"/>
              <a:t>APIs</a:t>
            </a:r>
            <a:r>
              <a:rPr lang="nl-NL" sz="1800" dirty="0"/>
              <a:t> in Google </a:t>
            </a:r>
            <a:r>
              <a:rPr lang="nl-NL" sz="1800" dirty="0" err="1"/>
              <a:t>Colab</a:t>
            </a:r>
            <a:endParaRPr lang="nl-NL" sz="1800" dirty="0"/>
          </a:p>
          <a:p>
            <a:pPr lvl="1"/>
            <a:r>
              <a:rPr lang="nl-NL" sz="1800" dirty="0"/>
              <a:t>Team </a:t>
            </a:r>
            <a:r>
              <a:rPr lang="nl-NL" sz="1800" b="1" dirty="0"/>
              <a:t>project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collect web data </a:t>
            </a:r>
            <a:r>
              <a:rPr lang="nl-NL" sz="1800" dirty="0" err="1"/>
              <a:t>for</a:t>
            </a:r>
            <a:r>
              <a:rPr lang="nl-NL" sz="1800" dirty="0"/>
              <a:t> marketing </a:t>
            </a:r>
            <a:r>
              <a:rPr lang="nl-NL" sz="1800" dirty="0" err="1"/>
              <a:t>insights</a:t>
            </a:r>
            <a:r>
              <a:rPr lang="nl-NL" sz="1800" dirty="0"/>
              <a:t> (e.g., </a:t>
            </a:r>
            <a:r>
              <a:rPr lang="nl-NL" sz="1800" dirty="0" err="1"/>
              <a:t>reddit</a:t>
            </a:r>
            <a:r>
              <a:rPr lang="nl-NL" sz="1800" dirty="0"/>
              <a:t>, </a:t>
            </a:r>
            <a:r>
              <a:rPr lang="nl-NL" sz="1800" dirty="0" err="1"/>
              <a:t>kayak</a:t>
            </a:r>
            <a:r>
              <a:rPr lang="nl-NL" sz="1800" dirty="0"/>
              <a:t>, bol.com) + </a:t>
            </a:r>
            <a:r>
              <a:rPr lang="nl-NL" sz="1800" b="1" dirty="0"/>
              <a:t>coaching</a:t>
            </a:r>
            <a:r>
              <a:rPr lang="nl-NL" sz="1800" dirty="0"/>
              <a:t> </a:t>
            </a:r>
            <a:r>
              <a:rPr lang="nl-NL" sz="1800" dirty="0" err="1"/>
              <a:t>sessions</a:t>
            </a:r>
            <a:endParaRPr lang="nl-NL" sz="1800" dirty="0"/>
          </a:p>
          <a:p>
            <a:pPr lvl="1"/>
            <a:r>
              <a:rPr lang="en-US" sz="1800" dirty="0"/>
              <a:t>Taught fully on Zoom initially; course material and code is </a:t>
            </a:r>
            <a:r>
              <a:rPr lang="en-US" sz="1800" b="1" dirty="0"/>
              <a:t>open source </a:t>
            </a:r>
            <a:r>
              <a:rPr lang="en-US" sz="1800" dirty="0"/>
              <a:t>and available </a:t>
            </a:r>
            <a:r>
              <a:rPr lang="en-NL" sz="1800" dirty="0"/>
              <a:t>at </a:t>
            </a:r>
            <a:r>
              <a:rPr lang="en-NL" sz="1800" dirty="0">
                <a:hlinkClick r:id="rId2"/>
              </a:rPr>
              <a:t>https://odcm.hannesdatta.com</a:t>
            </a:r>
            <a:endParaRPr lang="en-US" sz="1800" dirty="0"/>
          </a:p>
          <a:p>
            <a:pPr lvl="1"/>
            <a:endParaRPr lang="en-US" sz="1800" dirty="0"/>
          </a:p>
          <a:p>
            <a:r>
              <a:rPr lang="en-US" sz="2400" dirty="0"/>
              <a:t>Obtain </a:t>
            </a:r>
            <a:r>
              <a:rPr lang="en-US" sz="2400" b="1" dirty="0"/>
              <a:t>synergies between teaching and research</a:t>
            </a:r>
            <a:endParaRPr lang="en-NL" sz="2400" b="1" dirty="0"/>
          </a:p>
          <a:p>
            <a:pPr lvl="1"/>
            <a:r>
              <a:rPr lang="en-US" sz="1800" dirty="0"/>
              <a:t>Used classroom to test &amp; develop paper, now forthcoming </a:t>
            </a:r>
            <a:r>
              <a:rPr lang="en-NL" sz="1800" dirty="0"/>
              <a:t>at the </a:t>
            </a:r>
            <a:r>
              <a:rPr lang="en-NL" sz="1800" i="1" dirty="0"/>
              <a:t>Journal of Marketing </a:t>
            </a:r>
            <a:endParaRPr lang="en-US" sz="1800" i="1" dirty="0"/>
          </a:p>
          <a:p>
            <a:pPr lvl="1"/>
            <a:r>
              <a:rPr lang="en-US" sz="1800" dirty="0"/>
              <a:t>Developed </a:t>
            </a:r>
            <a:r>
              <a:rPr lang="en-US" sz="1800" b="1" dirty="0"/>
              <a:t>searchable database </a:t>
            </a:r>
            <a:r>
              <a:rPr lang="en-US" sz="1800" dirty="0"/>
              <a:t>of web data papers in marketing </a:t>
            </a:r>
            <a:r>
              <a:rPr lang="en-NL" sz="1800" dirty="0"/>
              <a:t>(</a:t>
            </a:r>
            <a:r>
              <a:rPr lang="en-NL" sz="1800" dirty="0">
                <a:hlinkClick r:id="rId3"/>
              </a:rPr>
              <a:t>https://web-scraping.org</a:t>
            </a:r>
            <a:r>
              <a:rPr lang="en-NL" sz="1800" dirty="0"/>
              <a:t>) </a:t>
            </a:r>
          </a:p>
          <a:p>
            <a:pPr lvl="1"/>
            <a:r>
              <a:rPr lang="en-NL" sz="1800" dirty="0"/>
              <a:t>Tested and piloted </a:t>
            </a:r>
            <a:r>
              <a:rPr lang="en-NL" sz="1800" b="1" dirty="0"/>
              <a:t>documentation templates</a:t>
            </a:r>
            <a:r>
              <a:rPr lang="en-NL" sz="1800" dirty="0"/>
              <a:t>, solving typical challenges in scraping, etc.</a:t>
            </a:r>
          </a:p>
          <a:p>
            <a:pPr lvl="1"/>
            <a:r>
              <a:rPr lang="en-NL" sz="1800" dirty="0"/>
              <a:t>Code from student projects </a:t>
            </a:r>
            <a:r>
              <a:rPr lang="en-NL" sz="1800" b="1" dirty="0"/>
              <a:t>publicly available at Zenodo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84F06-2E08-3B9E-F812-77AC5B7C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17</a:t>
            </a:fld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D2C31-5723-B443-8311-7EA65491E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331" y="1825625"/>
            <a:ext cx="4494417" cy="4258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833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22F3-3FE4-D8D2-1DDD-4EBA0F0C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Reporting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01E8-D224-8479-3308-FEF806768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61087" cy="4351338"/>
          </a:xfrm>
        </p:spPr>
        <p:txBody>
          <a:bodyPr>
            <a:normAutofit/>
          </a:bodyPr>
          <a:lstStyle/>
          <a:p>
            <a:r>
              <a:rPr lang="en-NL" dirty="0"/>
              <a:t>Much of what we do stops with printing out a regression table or writing a report</a:t>
            </a:r>
          </a:p>
          <a:p>
            <a:r>
              <a:rPr lang="en-NL" dirty="0"/>
              <a:t>Let’s teach novel ways of </a:t>
            </a:r>
            <a:r>
              <a:rPr lang="en-NL" b="1" dirty="0"/>
              <a:t>deploying insights</a:t>
            </a:r>
          </a:p>
          <a:p>
            <a:pPr marL="0" indent="0">
              <a:buNone/>
            </a:pPr>
            <a:endParaRPr lang="en-NL" dirty="0"/>
          </a:p>
          <a:p>
            <a:pPr>
              <a:buFont typeface="Wingdings" pitchFamily="2" charset="2"/>
              <a:buChar char="à"/>
            </a:pPr>
            <a:r>
              <a:rPr lang="en-NL" dirty="0"/>
              <a:t> How to illustrate research findings using an app </a:t>
            </a:r>
          </a:p>
          <a:p>
            <a:pPr>
              <a:buFont typeface="Wingdings" pitchFamily="2" charset="2"/>
              <a:buChar char="à"/>
            </a:pPr>
            <a:r>
              <a:rPr lang="en-NL" dirty="0"/>
              <a:t> Publish e-books and interactive articles</a:t>
            </a:r>
          </a:p>
          <a:p>
            <a:pPr>
              <a:buFont typeface="Wingdings" pitchFamily="2" charset="2"/>
              <a:buChar char="à"/>
            </a:pPr>
            <a:r>
              <a:rPr lang="en-NL" dirty="0"/>
              <a:t> Operate own APIs for marketing insights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A10F4-5DF5-54D3-B0FA-039F5D96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18</a:t>
            </a:fld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4FD10-3D44-3568-0554-6E41789D2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607" y="1496968"/>
            <a:ext cx="4137334" cy="4859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007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F37209-00C4-D7C2-5C43-1CEE3A9B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dirty="0"/>
              <a:t>Challenge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6D0AD-E219-3EA3-3718-3BBD9F4A3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Professionalizing project management for empirical research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3BC777-F8EF-F7BD-91A0-3569A2A8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411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35DC-ACC3-4F15-B7A2-38D8E4D9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20D19-4ABD-43D7-82F2-529A30CB6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Integration of analytics at business schools is challenging (</a:t>
            </a:r>
            <a:r>
              <a:rPr lang="en-US" dirty="0" err="1"/>
              <a:t>Kurtzke</a:t>
            </a:r>
            <a:r>
              <a:rPr lang="en-US" dirty="0"/>
              <a:t> and </a:t>
            </a:r>
            <a:r>
              <a:rPr lang="en-US" dirty="0" err="1"/>
              <a:t>Setkute</a:t>
            </a:r>
            <a:r>
              <a:rPr lang="en-US" dirty="0"/>
              <a:t> 2021)</a:t>
            </a:r>
          </a:p>
          <a:p>
            <a:pPr lvl="1"/>
            <a:r>
              <a:rPr lang="en-US" dirty="0"/>
              <a:t>essential to stay relevant</a:t>
            </a:r>
          </a:p>
          <a:p>
            <a:pPr lvl="1"/>
            <a:r>
              <a:rPr lang="en-US" dirty="0"/>
              <a:t>unlikely to be achieved easily (e.g., single course, introducing tools)</a:t>
            </a:r>
          </a:p>
          <a:p>
            <a:endParaRPr lang="en-US" dirty="0"/>
          </a:p>
          <a:p>
            <a:r>
              <a:rPr lang="en-US" dirty="0"/>
              <a:t>Strategic decision to re-brand and develop Tilburg’s “Marketing Analytics program”</a:t>
            </a:r>
          </a:p>
          <a:p>
            <a:pPr lvl="1"/>
            <a:r>
              <a:rPr lang="en-US" dirty="0"/>
              <a:t>Re-branding (research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analytics) &amp; dedicated academic director</a:t>
            </a:r>
          </a:p>
          <a:p>
            <a:pPr lvl="1"/>
            <a:r>
              <a:rPr lang="en-US" dirty="0"/>
              <a:t>Gradually develop and introduce new content</a:t>
            </a:r>
          </a:p>
          <a:p>
            <a:pPr lvl="1"/>
            <a:r>
              <a:rPr lang="en-US" dirty="0"/>
              <a:t>Grow from 25 to 125 students per year </a:t>
            </a:r>
          </a:p>
          <a:p>
            <a:pPr lvl="1"/>
            <a:endParaRPr lang="en-US" dirty="0"/>
          </a:p>
          <a:p>
            <a:r>
              <a:rPr lang="en-US" dirty="0"/>
              <a:t>This presentation</a:t>
            </a:r>
          </a:p>
          <a:p>
            <a:pPr lvl="1"/>
            <a:r>
              <a:rPr lang="en-US" dirty="0"/>
              <a:t>Sharing experiences, challenges, </a:t>
            </a:r>
            <a:r>
              <a:rPr lang="en-US" u="sng" dirty="0"/>
              <a:t>and</a:t>
            </a:r>
            <a:r>
              <a:rPr lang="en-US" dirty="0"/>
              <a:t> full course materials</a:t>
            </a:r>
          </a:p>
          <a:p>
            <a:pPr lvl="1"/>
            <a:r>
              <a:rPr lang="en-US" dirty="0"/>
              <a:t>Seeking to build a community – talk to me, drop an email, contribute material (e.g., Tilburg Science Hub)</a:t>
            </a:r>
          </a:p>
          <a:p>
            <a:pPr lvl="1"/>
            <a:r>
              <a:rPr lang="en-US" dirty="0"/>
              <a:t>Will share presentation + all relevant links/materials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E9E6A-BAF4-401B-2ED2-03F8DC07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2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9421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87BB14-F6A1-BAB9-E29C-0DFBADA3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 focus on “w</a:t>
            </a:r>
            <a:r>
              <a:rPr lang="en-NL" dirty="0"/>
              <a:t>ay of working</a:t>
            </a:r>
            <a:r>
              <a:rPr lang="en-US" dirty="0"/>
              <a:t>”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FF819E-A479-3E14-D169-6989805F8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845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Maintaining code and files</a:t>
            </a:r>
          </a:p>
          <a:p>
            <a:pPr lvl="1"/>
            <a:r>
              <a:rPr lang="en-NL" dirty="0"/>
              <a:t>Unfamiliarity with coding conventions</a:t>
            </a:r>
          </a:p>
          <a:p>
            <a:pPr lvl="1"/>
            <a:r>
              <a:rPr lang="en-NL" dirty="0"/>
              <a:t>No experience with file and directory management</a:t>
            </a:r>
          </a:p>
          <a:p>
            <a:pPr lvl="1"/>
            <a:endParaRPr lang="en-US" dirty="0"/>
          </a:p>
          <a:p>
            <a:r>
              <a:rPr lang="en-US" dirty="0"/>
              <a:t>Using industry best practices</a:t>
            </a:r>
          </a:p>
          <a:p>
            <a:pPr lvl="1"/>
            <a:r>
              <a:rPr lang="en-US" dirty="0"/>
              <a:t>Versioning code (e.g., Git)</a:t>
            </a:r>
          </a:p>
          <a:p>
            <a:pPr lvl="1"/>
            <a:r>
              <a:rPr lang="en-US" dirty="0"/>
              <a:t>Automation of research pipelines (e.g., make)</a:t>
            </a:r>
          </a:p>
          <a:p>
            <a:pPr lvl="1"/>
            <a:endParaRPr lang="en-US" dirty="0"/>
          </a:p>
          <a:p>
            <a:r>
              <a:rPr lang="en-US" dirty="0"/>
              <a:t>Project management techniques</a:t>
            </a:r>
          </a:p>
          <a:p>
            <a:pPr lvl="1"/>
            <a:r>
              <a:rPr lang="en-US" dirty="0"/>
              <a:t>Keeping notes, tracking progress, organizing meetings (e.g., Scrum)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2B0952-C578-B453-A910-C3FCDBE0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3544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C197-5F5B-4B35-B1C7-7D7D006C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zero to hero…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5AFB0-A108-4E54-85C0-EBE45743C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862763" cy="5032375"/>
          </a:xfrm>
        </p:spPr>
        <p:txBody>
          <a:bodyPr>
            <a:normAutofit/>
          </a:bodyPr>
          <a:lstStyle/>
          <a:p>
            <a:r>
              <a:rPr lang="en-NL" sz="2400" dirty="0"/>
              <a:t>Developed </a:t>
            </a:r>
            <a:r>
              <a:rPr lang="en-US" sz="2400" b="1" dirty="0"/>
              <a:t>“Data Preparation and Workflow Management”</a:t>
            </a:r>
            <a:r>
              <a:rPr lang="en-US" sz="2400" dirty="0"/>
              <a:t> (3 ECTS, </a:t>
            </a:r>
            <a:r>
              <a:rPr lang="en-NL" sz="2400" dirty="0"/>
              <a:t>7-week cours</a:t>
            </a:r>
            <a:r>
              <a:rPr lang="en-US" sz="2400" dirty="0"/>
              <a:t>e</a:t>
            </a:r>
            <a:r>
              <a:rPr lang="en-NL" sz="2400" dirty="0"/>
              <a:t>)</a:t>
            </a:r>
          </a:p>
          <a:p>
            <a:pPr lvl="1"/>
            <a:r>
              <a:rPr lang="en-US" sz="2000" dirty="0">
                <a:sym typeface="Wingdings" pitchFamily="2" charset="2"/>
              </a:rPr>
              <a:t>Maintaining code and files; inspired by Gentzkow’s and Shapiro’s “Code and Data for the Social Sciences” (2014)</a:t>
            </a:r>
          </a:p>
          <a:p>
            <a:pPr lvl="1"/>
            <a:r>
              <a:rPr lang="en-US" sz="2000" dirty="0"/>
              <a:t>Project management using the Scrum method</a:t>
            </a:r>
          </a:p>
          <a:p>
            <a:pPr lvl="1"/>
            <a:r>
              <a:rPr lang="en-US" sz="2000" dirty="0"/>
              <a:t>Usage of version control with GitHub </a:t>
            </a:r>
          </a:p>
          <a:p>
            <a:pPr lvl="1"/>
            <a:r>
              <a:rPr lang="en-NL" sz="2000" dirty="0">
                <a:sym typeface="Wingdings" pitchFamily="2" charset="2"/>
              </a:rPr>
              <a:t>Automating research pipelines (re-run code </a:t>
            </a:r>
            <a:r>
              <a:rPr lang="en-US" sz="2000" dirty="0">
                <a:sym typeface="Wingdings" pitchFamily="2" charset="2"/>
              </a:rPr>
              <a:t>repeatedly</a:t>
            </a:r>
            <a:r>
              <a:rPr lang="en-NL" sz="2000" dirty="0">
                <a:sym typeface="Wingdings" pitchFamily="2" charset="2"/>
              </a:rPr>
              <a:t>)</a:t>
            </a:r>
          </a:p>
          <a:p>
            <a:pPr lvl="1"/>
            <a:r>
              <a:rPr lang="en-US" sz="2000" dirty="0"/>
              <a:t>Material openly available </a:t>
            </a:r>
            <a:r>
              <a:rPr lang="en-NL" sz="2000" dirty="0"/>
              <a:t>at </a:t>
            </a:r>
            <a:r>
              <a:rPr lang="en-NL" sz="2000" dirty="0">
                <a:hlinkClick r:id="rId2"/>
              </a:rPr>
              <a:t>https://</a:t>
            </a:r>
            <a:r>
              <a:rPr lang="en-US" sz="2000" dirty="0" err="1">
                <a:hlinkClick r:id="rId2"/>
              </a:rPr>
              <a:t>dprep</a:t>
            </a:r>
            <a:r>
              <a:rPr lang="en-US" sz="2000" dirty="0">
                <a:hlinkClick r:id="rId2"/>
              </a:rPr>
              <a:t>.</a:t>
            </a:r>
            <a:r>
              <a:rPr lang="en-NL" sz="2000" dirty="0">
                <a:hlinkClick r:id="rId2"/>
              </a:rPr>
              <a:t>hannesdatta.com</a:t>
            </a:r>
            <a:r>
              <a:rPr lang="en-US" sz="2000" dirty="0"/>
              <a:t> </a:t>
            </a:r>
          </a:p>
          <a:p>
            <a:pPr lvl="1"/>
            <a:endParaRPr lang="en-US" sz="2000" dirty="0"/>
          </a:p>
          <a:p>
            <a:r>
              <a:rPr lang="en-US" sz="2400" dirty="0"/>
              <a:t>Synergies between teaching and research</a:t>
            </a:r>
            <a:endParaRPr lang="en-NL" sz="2400" dirty="0"/>
          </a:p>
          <a:p>
            <a:pPr lvl="1"/>
            <a:r>
              <a:rPr lang="en-US" sz="2000" b="1" dirty="0"/>
              <a:t>Onboarding</a:t>
            </a:r>
            <a:r>
              <a:rPr lang="en-US" sz="2000" dirty="0"/>
              <a:t> made easier for colleagues and coauthors</a:t>
            </a:r>
          </a:p>
          <a:p>
            <a:pPr lvl="1"/>
            <a:r>
              <a:rPr lang="en-US" sz="2000" dirty="0"/>
              <a:t>Porting content to </a:t>
            </a:r>
            <a:r>
              <a:rPr lang="en-NL" sz="2000" dirty="0">
                <a:hlinkClick r:id="rId3"/>
              </a:rPr>
              <a:t>https:</a:t>
            </a:r>
            <a:r>
              <a:rPr lang="en-US" sz="2000" dirty="0">
                <a:hlinkClick r:id="rId3"/>
              </a:rPr>
              <a:t>//tilburgsciencehub.com</a:t>
            </a:r>
            <a:r>
              <a:rPr lang="en-US" sz="2000" dirty="0"/>
              <a:t>, “code snippets” to use in research projects</a:t>
            </a:r>
            <a:endParaRPr lang="en-NL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A84C3-5E2F-1FF6-43CB-E296C248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21</a:t>
            </a:fld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862EE-164B-2638-19A8-F9E5437B8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1124" y="1027906"/>
            <a:ext cx="4225520" cy="3715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270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F37209-00C4-D7C2-5C43-1CEE3A9B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dirty="0"/>
              <a:t>Challenge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6D0AD-E219-3EA3-3718-3BBD9F4A3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Embracing a diverse student population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0E4E0A-C20D-8864-C1F9-AE717BB4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2199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64C1F-3BB1-70B0-BED6-83391F6D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dirty="0"/>
              <a:t>Skill diversity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8477D6-37C3-E37D-1266-761FDB54F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6988" cy="4351338"/>
          </a:xfrm>
        </p:spPr>
        <p:txBody>
          <a:bodyPr>
            <a:normAutofit lnSpcReduction="10000"/>
          </a:bodyPr>
          <a:lstStyle/>
          <a:p>
            <a:r>
              <a:rPr lang="en-NL" dirty="0"/>
              <a:t>Some students enter well-trained; others have limited to no experience with coding</a:t>
            </a:r>
          </a:p>
          <a:p>
            <a:endParaRPr lang="en-NL" dirty="0"/>
          </a:p>
          <a:p>
            <a:r>
              <a:rPr lang="en-NL" dirty="0"/>
              <a:t>Minimize student setup costs</a:t>
            </a:r>
          </a:p>
          <a:p>
            <a:pPr lvl="1"/>
            <a:r>
              <a:rPr lang="en-NL" dirty="0"/>
              <a:t>Cloud-based Jupyter Notebooks (e.g., colab.google.com)</a:t>
            </a:r>
          </a:p>
          <a:p>
            <a:pPr lvl="1"/>
            <a:r>
              <a:rPr lang="en-NL" dirty="0"/>
              <a:t>Sharing interactive code snippets w/ comments (e.g., gist.github.com)</a:t>
            </a:r>
          </a:p>
          <a:p>
            <a:pPr lvl="1"/>
            <a:r>
              <a:rPr lang="en-US" dirty="0"/>
              <a:t>Recorded i</a:t>
            </a:r>
            <a:r>
              <a:rPr lang="en-NL" dirty="0"/>
              <a:t>nstallation tutorials (e.g., youtube.com/c/hannesdatta)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55A7FA-FCC3-80DC-BBF7-C9F1121C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013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5F51-BBFA-C976-F41F-DCEC7B08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Managing Engagement using Pulse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4853F-B62C-2271-5949-75250F4D3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2525" cy="4351338"/>
          </a:xfrm>
        </p:spPr>
        <p:txBody>
          <a:bodyPr>
            <a:normAutofit fontScale="92500"/>
          </a:bodyPr>
          <a:lstStyle/>
          <a:p>
            <a:r>
              <a:rPr lang="en-NL" dirty="0"/>
              <a:t>Track learning progress with a (self-developed) web app</a:t>
            </a:r>
          </a:p>
          <a:p>
            <a:pPr lvl="1"/>
            <a:r>
              <a:rPr lang="en-NL" dirty="0"/>
              <a:t>Students “tick off” weekly to do’s</a:t>
            </a:r>
          </a:p>
          <a:p>
            <a:pPr lvl="1"/>
            <a:r>
              <a:rPr lang="en-NL" dirty="0"/>
              <a:t>Can view each others learning progress in a leaderboard</a:t>
            </a:r>
          </a:p>
          <a:p>
            <a:r>
              <a:rPr lang="en-NL" dirty="0"/>
              <a:t>Teacher knows how far students have advanced (at any moment)</a:t>
            </a:r>
          </a:p>
          <a:p>
            <a:r>
              <a:rPr lang="en-NL" dirty="0"/>
              <a:t>Ability to target students for extra coaching or advanced material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5E169-0A80-017E-8C27-4B503A88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24</a:t>
            </a:fld>
            <a:endParaRPr lang="en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D6B37C-478E-C0D2-2307-23E3F572D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594" y="1543049"/>
            <a:ext cx="4308206" cy="4633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3435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702E-6C6A-511E-FD26-B3B87615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3B08D-C27C-B86B-1301-367D6D4F0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Building an open science community in marketing</a:t>
            </a:r>
          </a:p>
          <a:p>
            <a:pPr lvl="1"/>
            <a:r>
              <a:rPr lang="en-GB" dirty="0"/>
              <a:t>Share and make teaching methods &amp; material broadly accessible</a:t>
            </a:r>
          </a:p>
          <a:p>
            <a:pPr lvl="1"/>
            <a:r>
              <a:rPr lang="en-GB" dirty="0"/>
              <a:t>Open can range from sharing syllabi to sharing entire courses</a:t>
            </a:r>
          </a:p>
          <a:p>
            <a:r>
              <a:rPr lang="en-NL" dirty="0"/>
              <a:t>Manage student engagement and workload</a:t>
            </a:r>
          </a:p>
          <a:p>
            <a:pPr lvl="1"/>
            <a:r>
              <a:rPr lang="en-NL" dirty="0"/>
              <a:t>Further develop tool to track students’ learning progress</a:t>
            </a:r>
          </a:p>
          <a:p>
            <a:pPr lvl="1"/>
            <a:r>
              <a:rPr lang="en-NL" dirty="0"/>
              <a:t>Tackle lower-tier student motivation</a:t>
            </a:r>
          </a:p>
          <a:p>
            <a:pPr lvl="1"/>
            <a:r>
              <a:rPr lang="en-NL" dirty="0"/>
              <a:t>Manage expectations and deal w/ mismatch with previous skills</a:t>
            </a:r>
            <a:endParaRPr lang="en-GB" dirty="0"/>
          </a:p>
          <a:p>
            <a:r>
              <a:rPr lang="en-NL" dirty="0"/>
              <a:t>Keep on investing into new skills (and tell others about how it works)</a:t>
            </a:r>
          </a:p>
          <a:p>
            <a:pPr lvl="1"/>
            <a:r>
              <a:rPr lang="en-NL" dirty="0"/>
              <a:t>Docker for reproducible research</a:t>
            </a:r>
          </a:p>
          <a:p>
            <a:pPr lvl="1"/>
            <a:r>
              <a:rPr lang="en-NL" dirty="0"/>
              <a:t>Cloud computing to solve research- and teaching bottlenecks </a:t>
            </a:r>
          </a:p>
          <a:p>
            <a:pPr lvl="1"/>
            <a:endParaRPr lang="en-NL" dirty="0"/>
          </a:p>
          <a:p>
            <a:endParaRPr lang="en-NL" dirty="0"/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6E5CA-E0CA-F505-930F-03D8FF03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1051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702E-6C6A-511E-FD26-B3B87615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3B08D-C27C-B86B-1301-367D6D4F0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Shared </a:t>
            </a:r>
            <a:r>
              <a:rPr lang="nl-NL" dirty="0" err="1"/>
              <a:t>experience</a:t>
            </a:r>
            <a:r>
              <a:rPr lang="nl-NL" dirty="0"/>
              <a:t> of teaching Marketing Analytics at Tilburg</a:t>
            </a:r>
          </a:p>
          <a:p>
            <a:endParaRPr lang="nl-NL" dirty="0"/>
          </a:p>
          <a:p>
            <a:r>
              <a:rPr lang="nl-NL" dirty="0" err="1"/>
              <a:t>Discovered</a:t>
            </a:r>
            <a:r>
              <a:rPr lang="nl-NL" dirty="0"/>
              <a:t> </a:t>
            </a:r>
            <a:r>
              <a:rPr lang="nl-NL" dirty="0" err="1"/>
              <a:t>opportunities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integrate</a:t>
            </a:r>
            <a:r>
              <a:rPr lang="nl-NL" dirty="0"/>
              <a:t> teaching in research (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vice</a:t>
            </a:r>
            <a:r>
              <a:rPr lang="nl-NL" dirty="0"/>
              <a:t> versa)</a:t>
            </a:r>
          </a:p>
          <a:p>
            <a:endParaRPr lang="nl-NL" dirty="0"/>
          </a:p>
          <a:p>
            <a:r>
              <a:rPr lang="nl-NL" dirty="0" err="1"/>
              <a:t>Provide</a:t>
            </a:r>
            <a:r>
              <a:rPr lang="nl-NL" dirty="0"/>
              <a:t> a foundation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developing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(open access) classes</a:t>
            </a:r>
          </a:p>
          <a:p>
            <a:pPr lvl="1">
              <a:buFont typeface="Wingdings" pitchFamily="2" charset="2"/>
              <a:buChar char="à"/>
            </a:pPr>
            <a:r>
              <a:rPr lang="en-NL" sz="2000" dirty="0">
                <a:sym typeface="Wingdings" pitchFamily="2" charset="2"/>
                <a:hlinkClick r:id="rId3"/>
              </a:rPr>
              <a:t>https://odcm.hannesdatta.com</a:t>
            </a:r>
            <a:r>
              <a:rPr lang="en-NL" sz="2000" dirty="0">
                <a:sym typeface="Wingdings" pitchFamily="2" charset="2"/>
              </a:rPr>
              <a:t> (Online Data Collection and Management)</a:t>
            </a:r>
          </a:p>
          <a:p>
            <a:pPr lvl="1">
              <a:buFont typeface="Wingdings" pitchFamily="2" charset="2"/>
              <a:buChar char="à"/>
            </a:pPr>
            <a:r>
              <a:rPr lang="en-NL" sz="2000" dirty="0">
                <a:sym typeface="Wingdings" pitchFamily="2" charset="2"/>
                <a:hlinkClick r:id="rId4"/>
              </a:rPr>
              <a:t>https://dprep.hannesdatta.com</a:t>
            </a:r>
            <a:r>
              <a:rPr lang="en-NL" sz="2000" dirty="0">
                <a:sym typeface="Wingdings" pitchFamily="2" charset="2"/>
              </a:rPr>
              <a:t> (Data Preparation and Workflow Management)</a:t>
            </a:r>
          </a:p>
          <a:p>
            <a:pPr lvl="1">
              <a:buFont typeface="Wingdings" pitchFamily="2" charset="2"/>
              <a:buChar char="à"/>
            </a:pPr>
            <a:r>
              <a:rPr lang="en-NL" sz="2000" dirty="0">
                <a:sym typeface="Wingdings" pitchFamily="2" charset="2"/>
                <a:hlinkClick r:id="rId5"/>
              </a:rPr>
              <a:t>tilburgsciencehub.com</a:t>
            </a:r>
            <a:endParaRPr lang="en-NL" sz="2000" dirty="0">
              <a:sym typeface="Wingdings" pitchFamily="2" charset="2"/>
            </a:endParaRPr>
          </a:p>
          <a:p>
            <a:pPr lvl="1">
              <a:buFont typeface="Wingdings" pitchFamily="2" charset="2"/>
              <a:buChar char="à"/>
            </a:pPr>
            <a:endParaRPr lang="en-NL" sz="2000" dirty="0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6E5CA-E0CA-F505-930F-03D8FF03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3846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D627-F153-49F7-D6D6-8F14BB56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Thanks.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570167-63FE-140C-D1B8-CEAFEB051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4900" y="1586706"/>
            <a:ext cx="23622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EA0F0-6D99-3A68-5CD4-CDB5309D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27</a:t>
            </a:fld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9B498-1B45-B667-74C1-D965C2F3D6EE}"/>
              </a:ext>
            </a:extLst>
          </p:cNvPr>
          <p:cNvSpPr txBox="1"/>
          <p:nvPr/>
        </p:nvSpPr>
        <p:spPr>
          <a:xfrm>
            <a:off x="4928637" y="4605066"/>
            <a:ext cx="2313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  <a:r>
              <a:rPr lang="en-NL" dirty="0"/>
              <a:t>annesdatta.com</a:t>
            </a:r>
          </a:p>
          <a:p>
            <a:r>
              <a:rPr lang="en-GB" dirty="0"/>
              <a:t>t</a:t>
            </a:r>
            <a:r>
              <a:rPr lang="en-NL" dirty="0"/>
              <a:t>ilburgsciencehub.com</a:t>
            </a:r>
          </a:p>
          <a:p>
            <a:r>
              <a:rPr lang="en-GB" dirty="0"/>
              <a:t>w</a:t>
            </a:r>
            <a:r>
              <a:rPr lang="en-NL" dirty="0"/>
              <a:t>eb-scraping.org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E1524A-2989-1282-565F-0BB361652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712" y="5872955"/>
            <a:ext cx="3181351" cy="519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EEE282-48B7-FB45-4DA6-6607B4A35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9824" y="5297486"/>
            <a:ext cx="2894283" cy="132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44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8F71-BBA4-833E-94DB-33DBAE8C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F8ED2-15B2-46FC-4E85-F342BC5D8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689B3-C4CD-BCED-DC15-921AD157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9529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A9A0-6623-59BB-E6EB-48F00453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Developing the Marketing Analytics Curriculum</a:t>
            </a:r>
            <a:endParaRPr lang="en-NL" sz="4000" dirty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B2B5F6D2-A0E7-C2FE-D59A-B10266C5C002}"/>
              </a:ext>
            </a:extLst>
          </p:cNvPr>
          <p:cNvSpPr/>
          <p:nvPr/>
        </p:nvSpPr>
        <p:spPr>
          <a:xfrm rot="16200000">
            <a:off x="7268976" y="-430501"/>
            <a:ext cx="287244" cy="6574676"/>
          </a:xfrm>
          <a:prstGeom prst="downArrow">
            <a:avLst>
              <a:gd name="adj1" fmla="val 66537"/>
              <a:gd name="adj2" fmla="val 50000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EB6DDEBB-2C19-38A9-6443-8F233D348481}"/>
              </a:ext>
            </a:extLst>
          </p:cNvPr>
          <p:cNvSpPr/>
          <p:nvPr/>
        </p:nvSpPr>
        <p:spPr>
          <a:xfrm>
            <a:off x="1629479" y="2226988"/>
            <a:ext cx="320628" cy="1735108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EF0A9A-BF98-A7CD-3CF3-5D31FFD70580}"/>
              </a:ext>
            </a:extLst>
          </p:cNvPr>
          <p:cNvSpPr/>
          <p:nvPr/>
        </p:nvSpPr>
        <p:spPr>
          <a:xfrm>
            <a:off x="9011535" y="2458276"/>
            <a:ext cx="1396800" cy="79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Reporting and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96BCAB-A714-DDD9-0287-AAD437B52468}"/>
              </a:ext>
            </a:extLst>
          </p:cNvPr>
          <p:cNvSpPr/>
          <p:nvPr/>
        </p:nvSpPr>
        <p:spPr>
          <a:xfrm>
            <a:off x="4429219" y="2458276"/>
            <a:ext cx="1396800" cy="79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exploration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10F1A6-8B32-42F5-D15B-D823018FC768}"/>
              </a:ext>
            </a:extLst>
          </p:cNvPr>
          <p:cNvSpPr/>
          <p:nvPr/>
        </p:nvSpPr>
        <p:spPr>
          <a:xfrm>
            <a:off x="7484097" y="2458276"/>
            <a:ext cx="1396800" cy="79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00189-4D71-5F5F-FA4C-1274778D43A0}"/>
              </a:ext>
            </a:extLst>
          </p:cNvPr>
          <p:cNvSpPr/>
          <p:nvPr/>
        </p:nvSpPr>
        <p:spPr>
          <a:xfrm>
            <a:off x="5956658" y="2458276"/>
            <a:ext cx="1396800" cy="79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454BFC-FF1C-02AC-0969-8C88F81C9ED5}"/>
              </a:ext>
            </a:extLst>
          </p:cNvPr>
          <p:cNvSpPr txBox="1"/>
          <p:nvPr/>
        </p:nvSpPr>
        <p:spPr>
          <a:xfrm>
            <a:off x="989584" y="4492661"/>
            <a:ext cx="3308996" cy="1281123"/>
          </a:xfrm>
          <a:prstGeom prst="rect">
            <a:avLst/>
          </a:prstGeom>
          <a:solidFill>
            <a:schemeClr val="accent3">
              <a:alpha val="27843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nl-NL" sz="1600" b="1" dirty="0"/>
              <a:t>Challenge 1</a:t>
            </a:r>
          </a:p>
          <a:p>
            <a:pPr algn="ctr"/>
            <a:endParaRPr lang="nl-NL" sz="1600" b="1" dirty="0"/>
          </a:p>
          <a:p>
            <a:pPr algn="ctr"/>
            <a:r>
              <a:rPr lang="en-US" sz="1600" dirty="0"/>
              <a:t>Cover all steps in the </a:t>
            </a:r>
            <a:br>
              <a:rPr lang="en-US" sz="1600" dirty="0"/>
            </a:br>
            <a:r>
              <a:rPr lang="en-US" sz="1600" dirty="0"/>
              <a:t>marketing analytics workflow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F800E4-4CCB-7B8B-84A4-D0E2938E5D03}"/>
              </a:ext>
            </a:extLst>
          </p:cNvPr>
          <p:cNvSpPr txBox="1"/>
          <p:nvPr/>
        </p:nvSpPr>
        <p:spPr>
          <a:xfrm>
            <a:off x="3828684" y="2132467"/>
            <a:ext cx="6029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100" i="1" dirty="0"/>
              <a:t>Marketing analytics workflow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1E20C7-3BE8-D22C-EFE3-59B2F2E2BC47}"/>
              </a:ext>
            </a:extLst>
          </p:cNvPr>
          <p:cNvSpPr/>
          <p:nvPr/>
        </p:nvSpPr>
        <p:spPr>
          <a:xfrm>
            <a:off x="1121324" y="3240858"/>
            <a:ext cx="1305803" cy="46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Automate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90AD4-414F-C390-1242-7C8927CEA793}"/>
              </a:ext>
            </a:extLst>
          </p:cNvPr>
          <p:cNvSpPr/>
          <p:nvPr/>
        </p:nvSpPr>
        <p:spPr>
          <a:xfrm>
            <a:off x="1121324" y="1990276"/>
            <a:ext cx="1297645" cy="46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E13056-1621-7006-BF88-A5E8B51E3D9F}"/>
              </a:ext>
            </a:extLst>
          </p:cNvPr>
          <p:cNvSpPr/>
          <p:nvPr/>
        </p:nvSpPr>
        <p:spPr>
          <a:xfrm>
            <a:off x="1121324" y="2615567"/>
            <a:ext cx="1297645" cy="46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Collaborate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E4FEF-5E92-4468-6318-8329E830F9B8}"/>
              </a:ext>
            </a:extLst>
          </p:cNvPr>
          <p:cNvSpPr txBox="1"/>
          <p:nvPr/>
        </p:nvSpPr>
        <p:spPr>
          <a:xfrm>
            <a:off x="1121324" y="1664467"/>
            <a:ext cx="1271180" cy="27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100" i="1" dirty="0"/>
              <a:t>Way of working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57F2E-38D3-C1DD-9484-C221E1575FC3}"/>
              </a:ext>
            </a:extLst>
          </p:cNvPr>
          <p:cNvSpPr/>
          <p:nvPr/>
        </p:nvSpPr>
        <p:spPr>
          <a:xfrm>
            <a:off x="2901780" y="2458276"/>
            <a:ext cx="1396800" cy="79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collection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C0929E-097C-11F3-A05B-59DA04DDEA1D}"/>
              </a:ext>
            </a:extLst>
          </p:cNvPr>
          <p:cNvSpPr txBox="1"/>
          <p:nvPr/>
        </p:nvSpPr>
        <p:spPr>
          <a:xfrm>
            <a:off x="4488743" y="4492664"/>
            <a:ext cx="3308996" cy="1281119"/>
          </a:xfrm>
          <a:prstGeom prst="rect">
            <a:avLst/>
          </a:prstGeom>
          <a:solidFill>
            <a:schemeClr val="accent3">
              <a:alpha val="27843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nl-NL" sz="1600" b="1" dirty="0"/>
              <a:t>Challenge 2</a:t>
            </a:r>
          </a:p>
          <a:p>
            <a:pPr algn="ctr"/>
            <a:endParaRPr lang="nl-NL" sz="1600" b="1" dirty="0"/>
          </a:p>
          <a:p>
            <a:pPr algn="ctr"/>
            <a:r>
              <a:rPr lang="nl-NL" sz="1600" dirty="0" err="1"/>
              <a:t>Professionalize</a:t>
            </a:r>
            <a:r>
              <a:rPr lang="nl-NL" sz="1600" dirty="0"/>
              <a:t> </a:t>
            </a:r>
            <a:br>
              <a:rPr lang="nl-NL" sz="1600" dirty="0"/>
            </a:br>
            <a:r>
              <a:rPr lang="nl-NL" sz="1600" dirty="0"/>
              <a:t>project management</a:t>
            </a:r>
            <a:endParaRPr lang="en-NL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B53162-586D-28AA-23FD-1BEB26D56626}"/>
              </a:ext>
            </a:extLst>
          </p:cNvPr>
          <p:cNvSpPr txBox="1"/>
          <p:nvPr/>
        </p:nvSpPr>
        <p:spPr>
          <a:xfrm>
            <a:off x="7938750" y="4492671"/>
            <a:ext cx="3308996" cy="1281102"/>
          </a:xfrm>
          <a:prstGeom prst="rect">
            <a:avLst/>
          </a:prstGeom>
          <a:solidFill>
            <a:schemeClr val="accent3">
              <a:alpha val="27843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nl-NL" sz="1600" b="1" dirty="0"/>
              <a:t>Challenge 3</a:t>
            </a:r>
          </a:p>
          <a:p>
            <a:pPr algn="ctr"/>
            <a:endParaRPr lang="nl-NL" sz="1600" b="1" dirty="0"/>
          </a:p>
          <a:p>
            <a:pPr algn="ctr"/>
            <a:r>
              <a:rPr lang="nl-NL" sz="1600" dirty="0" err="1"/>
              <a:t>Embracing</a:t>
            </a:r>
            <a:r>
              <a:rPr lang="nl-NL" sz="1600" dirty="0"/>
              <a:t> a </a:t>
            </a:r>
            <a:br>
              <a:rPr lang="nl-NL" sz="1600" dirty="0"/>
            </a:br>
            <a:r>
              <a:rPr lang="nl-NL" sz="1600" dirty="0"/>
              <a:t>diverse student </a:t>
            </a:r>
            <a:r>
              <a:rPr lang="nl-NL" sz="1600" dirty="0" err="1"/>
              <a:t>population</a:t>
            </a:r>
            <a:endParaRPr lang="en-NL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9E2BD5-3C6B-6B4A-775B-9EAB4DE4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276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35DC-ACC3-4F15-B7A2-38D8E4D9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20D19-4ABD-43D7-82F2-529A30CB6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en-US" dirty="0"/>
              <a:t>I’m just one of many teachers in Tilburg’s marketing analytics program</a:t>
            </a:r>
          </a:p>
          <a:p>
            <a:endParaRPr lang="en-US" dirty="0"/>
          </a:p>
          <a:p>
            <a:r>
              <a:rPr lang="en-US" dirty="0"/>
              <a:t>I’m new to the marketing education community</a:t>
            </a:r>
          </a:p>
          <a:p>
            <a:endParaRPr lang="en-US" dirty="0"/>
          </a:p>
          <a:p>
            <a:r>
              <a:rPr lang="en-US" dirty="0"/>
              <a:t>It’s not all my own stuff – sought inspiration from many (both inside and outside of marketing)</a:t>
            </a:r>
          </a:p>
          <a:p>
            <a:endParaRPr lang="en-US" dirty="0"/>
          </a:p>
          <a:p>
            <a:r>
              <a:rPr lang="en-US" dirty="0"/>
              <a:t>I may not have satisfactory solutions to all challenges (but would love to get your feedback!)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E9E6A-BAF4-401B-2ED2-03F8DC07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3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7684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CD43AA-03C1-0C4C-95C4-F364A4E6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Websites vs. APIs</a:t>
            </a:r>
          </a:p>
        </p:txBody>
      </p:sp>
      <p:pic>
        <p:nvPicPr>
          <p:cNvPr id="7" name="Picture 4" descr="Top API Developers for Hire | Best API Development Services in India | Application  programming interface, Development, Business benefits">
            <a:extLst>
              <a:ext uri="{FF2B5EF4-FFF2-40B4-BE49-F238E27FC236}">
                <a16:creationId xmlns:a16="http://schemas.microsoft.com/office/drawing/2014/main" id="{5E6CCA3C-0597-4044-7EB1-8347D247C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4197" y="1846755"/>
            <a:ext cx="1879922" cy="93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166C2C-AB6D-49BE-6A5B-7F5C5CF74FAF}"/>
              </a:ext>
            </a:extLst>
          </p:cNvPr>
          <p:cNvSpPr txBox="1"/>
          <p:nvPr/>
        </p:nvSpPr>
        <p:spPr>
          <a:xfrm>
            <a:off x="1739236" y="206802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93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Scraping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B5C407C-31D2-1639-2D67-D809E40C238A}"/>
              </a:ext>
            </a:extLst>
          </p:cNvPr>
          <p:cNvGrpSpPr/>
          <p:nvPr/>
        </p:nvGrpSpPr>
        <p:grpSpPr>
          <a:xfrm>
            <a:off x="6314196" y="3486409"/>
            <a:ext cx="5040000" cy="1959095"/>
            <a:chOff x="6312608" y="3486408"/>
            <a:chExt cx="5040000" cy="195909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3FD159-0BF4-F195-E64D-6E3E50675F54}"/>
                </a:ext>
              </a:extLst>
            </p:cNvPr>
            <p:cNvSpPr/>
            <p:nvPr/>
          </p:nvSpPr>
          <p:spPr>
            <a:xfrm>
              <a:off x="6312608" y="3486408"/>
              <a:ext cx="5040000" cy="19590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u="sng" dirty="0">
                  <a:solidFill>
                    <a:srgbClr val="093B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 SOURCES</a:t>
              </a:r>
            </a:p>
          </p:txBody>
        </p:sp>
        <p:pic>
          <p:nvPicPr>
            <p:cNvPr id="11" name="Picture 10" descr="Amazon&amp;#39;s New Product Advertising API Rules for Affiliates - What to Do?">
              <a:extLst>
                <a:ext uri="{FF2B5EF4-FFF2-40B4-BE49-F238E27FC236}">
                  <a16:creationId xmlns:a16="http://schemas.microsoft.com/office/drawing/2014/main" id="{3785E833-C96C-3061-3A60-DCB366707F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5196" b="36500"/>
            <a:stretch/>
          </p:blipFill>
          <p:spPr bwMode="auto">
            <a:xfrm>
              <a:off x="6456623" y="4799348"/>
              <a:ext cx="2232248" cy="480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0" descr="Cloud Vision API - INMEDIATUM">
              <a:extLst>
                <a:ext uri="{FF2B5EF4-FFF2-40B4-BE49-F238E27FC236}">
                  <a16:creationId xmlns:a16="http://schemas.microsoft.com/office/drawing/2014/main" id="{078A671F-A463-29AB-E927-8B5E0E5988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9411" b="17854"/>
            <a:stretch/>
          </p:blipFill>
          <p:spPr bwMode="auto">
            <a:xfrm>
              <a:off x="8976903" y="3931138"/>
              <a:ext cx="2247143" cy="606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Home | Spotify for Developers">
              <a:extLst>
                <a:ext uri="{FF2B5EF4-FFF2-40B4-BE49-F238E27FC236}">
                  <a16:creationId xmlns:a16="http://schemas.microsoft.com/office/drawing/2014/main" id="{2C0128C0-D02F-659D-CF5C-3ACB5DEE38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528631" y="4062255"/>
              <a:ext cx="2124120" cy="386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6614AB3-5D74-DF76-A05C-A7ED75E34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04895" y="4724799"/>
              <a:ext cx="1836738" cy="605732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95889A7-2FBC-0F02-FB83-0DADFDCE41D5}"/>
              </a:ext>
            </a:extLst>
          </p:cNvPr>
          <p:cNvSpPr txBox="1"/>
          <p:nvPr/>
        </p:nvSpPr>
        <p:spPr>
          <a:xfrm>
            <a:off x="6240016" y="5525195"/>
            <a:ext cx="5689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093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articles:</a:t>
            </a:r>
            <a:br>
              <a:rPr lang="en-US" sz="1400" dirty="0">
                <a:solidFill>
                  <a:srgbClr val="093B5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093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Tellis</a:t>
            </a:r>
            <a:r>
              <a:rPr lang="en-US" sz="1400" dirty="0">
                <a:solidFill>
                  <a:srgbClr val="093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 (2019); Toubia and Stephen (2013)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529DF0-4BD7-B574-DC92-2380EBC925E7}"/>
              </a:ext>
            </a:extLst>
          </p:cNvPr>
          <p:cNvSpPr txBox="1"/>
          <p:nvPr/>
        </p:nvSpPr>
        <p:spPr>
          <a:xfrm>
            <a:off x="694604" y="2795699"/>
            <a:ext cx="5473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93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the process of developing software to automatically collect information displayed in a web browser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47FFA3-BD3C-750D-2A86-A80D5FF81E92}"/>
              </a:ext>
            </a:extLst>
          </p:cNvPr>
          <p:cNvSpPr/>
          <p:nvPr/>
        </p:nvSpPr>
        <p:spPr>
          <a:xfrm>
            <a:off x="695400" y="3457554"/>
            <a:ext cx="5040000" cy="1959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u="sng" dirty="0">
                <a:solidFill>
                  <a:srgbClr val="093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SOURCES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87FD9B-2A11-C97C-600C-D61010199482}"/>
              </a:ext>
            </a:extLst>
          </p:cNvPr>
          <p:cNvSpPr txBox="1"/>
          <p:nvPr/>
        </p:nvSpPr>
        <p:spPr>
          <a:xfrm>
            <a:off x="694604" y="5525195"/>
            <a:ext cx="547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093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articles: </a:t>
            </a:r>
            <a:br>
              <a:rPr lang="en-US" sz="1400" dirty="0">
                <a:solidFill>
                  <a:srgbClr val="093B5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93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Chevalier and </a:t>
            </a:r>
            <a:r>
              <a:rPr lang="en-US" sz="1400" dirty="0" err="1">
                <a:solidFill>
                  <a:srgbClr val="093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Mayzlin</a:t>
            </a:r>
            <a:r>
              <a:rPr lang="en-US" sz="1400" dirty="0">
                <a:solidFill>
                  <a:srgbClr val="093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(2006); Ludwig et al. (2013)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56D5E08-F079-D02A-04C1-A21A4A68C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8715" y="4308662"/>
            <a:ext cx="1836739" cy="55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7C567B-A95C-8EC2-85C8-4ADEAA4E06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9606" y="4243615"/>
            <a:ext cx="986025" cy="684466"/>
          </a:xfrm>
          <a:prstGeom prst="rect">
            <a:avLst/>
          </a:prstGeom>
        </p:spPr>
      </p:pic>
      <p:pic>
        <p:nvPicPr>
          <p:cNvPr id="21" name="Graphic 20" descr="Spider web outline">
            <a:extLst>
              <a:ext uri="{FF2B5EF4-FFF2-40B4-BE49-F238E27FC236}">
                <a16:creationId xmlns:a16="http://schemas.microsoft.com/office/drawing/2014/main" id="{F8AF21EE-9292-F4FA-4938-D4BDB4BB0C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4724" y="1804270"/>
            <a:ext cx="927617" cy="9276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F6F4EE2-CDBD-F51E-D2B7-CA82589781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9418" y="4127816"/>
            <a:ext cx="1331689" cy="8552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0FD67DD-5F7E-5869-2D61-FE69AD75EFE6}"/>
              </a:ext>
            </a:extLst>
          </p:cNvPr>
          <p:cNvSpPr txBox="1"/>
          <p:nvPr/>
        </p:nvSpPr>
        <p:spPr>
          <a:xfrm>
            <a:off x="6169980" y="2808259"/>
            <a:ext cx="5473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93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…extract data at scale from a firm’s official databases, using Application Programming Interfaces</a:t>
            </a:r>
          </a:p>
        </p:txBody>
      </p:sp>
    </p:spTree>
    <p:extLst>
      <p:ext uri="{BB962C8B-B14F-4D97-AF65-F5344CB8AC3E}">
        <p14:creationId xmlns:p14="http://schemas.microsoft.com/office/powerpoint/2010/main" val="3009793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E5DC-44C2-2929-9732-12C287FB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Design </a:t>
            </a:r>
            <a:r>
              <a:rPr lang="nl-NL" dirty="0" err="1"/>
              <a:t>principles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EAB8F-0DD0-521D-44D8-B5CFB582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38245"/>
            <a:ext cx="5157787" cy="823912"/>
          </a:xfrm>
        </p:spPr>
        <p:txBody>
          <a:bodyPr/>
          <a:lstStyle/>
          <a:p>
            <a:r>
              <a:rPr lang="en-US" dirty="0"/>
              <a:t>Student requirements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370A-D2B0-8848-B180-6A411CC6B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62157"/>
            <a:ext cx="5157787" cy="3684588"/>
          </a:xfrm>
        </p:spPr>
        <p:txBody>
          <a:bodyPr>
            <a:normAutofit/>
          </a:bodyPr>
          <a:lstStyle/>
          <a:p>
            <a:r>
              <a:rPr lang="en-US" sz="2400" dirty="0"/>
              <a:t>Introduce and make directly usable a wide range of coding tools (e.g., R, Python)</a:t>
            </a:r>
          </a:p>
          <a:p>
            <a:r>
              <a:rPr lang="en-US" sz="2400" dirty="0"/>
              <a:t>T</a:t>
            </a:r>
            <a:r>
              <a:rPr lang="en-NL" sz="2400" dirty="0"/>
              <a:t>rain on large</a:t>
            </a:r>
            <a:r>
              <a:rPr lang="en-US" sz="2400" dirty="0"/>
              <a:t>, real-life </a:t>
            </a:r>
            <a:r>
              <a:rPr lang="en-NL" sz="2400" dirty="0"/>
              <a:t>data sets</a:t>
            </a:r>
          </a:p>
          <a:p>
            <a:r>
              <a:rPr lang="en-US" sz="2400" dirty="0"/>
              <a:t>Complement existing curriculum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98E13-531A-B437-30C8-6D06C2C30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8245"/>
            <a:ext cx="5183188" cy="823912"/>
          </a:xfrm>
        </p:spPr>
        <p:txBody>
          <a:bodyPr/>
          <a:lstStyle/>
          <a:p>
            <a:r>
              <a:rPr lang="en-US" dirty="0"/>
              <a:t>Faculty requirements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55EE8-23EE-126B-B6A7-2B4FEBF96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62157"/>
            <a:ext cx="5183188" cy="3684588"/>
          </a:xfrm>
        </p:spPr>
        <p:txBody>
          <a:bodyPr>
            <a:normAutofit/>
          </a:bodyPr>
          <a:lstStyle/>
          <a:p>
            <a:r>
              <a:rPr lang="en-NL" sz="2400" dirty="0"/>
              <a:t>Build on existing content where possible &amp; allow for scalability</a:t>
            </a:r>
          </a:p>
          <a:p>
            <a:r>
              <a:rPr lang="en-NL" sz="2400" dirty="0"/>
              <a:t>Incorporate and maintain content easily</a:t>
            </a:r>
          </a:p>
          <a:p>
            <a:r>
              <a:rPr lang="en-NL" sz="2400" dirty="0"/>
              <a:t>Generate synergies between teaching and research</a:t>
            </a:r>
          </a:p>
          <a:p>
            <a:pPr marL="0" indent="0">
              <a:buNone/>
            </a:pPr>
            <a:endParaRPr lang="en-NL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0FDD19-8232-48AF-9EE1-09D4DFDDEF02}"/>
              </a:ext>
            </a:extLst>
          </p:cNvPr>
          <p:cNvSpPr txBox="1">
            <a:spLocks/>
          </p:cNvSpPr>
          <p:nvPr/>
        </p:nvSpPr>
        <p:spPr>
          <a:xfrm>
            <a:off x="836612" y="4514850"/>
            <a:ext cx="9693276" cy="20920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à"/>
            </a:pPr>
            <a:r>
              <a:rPr lang="en-GB" sz="2000" dirty="0">
                <a:sym typeface="Wingdings" pitchFamily="2" charset="2"/>
              </a:rPr>
              <a:t>D</a:t>
            </a:r>
            <a:r>
              <a:rPr lang="en-NL" sz="2000" dirty="0">
                <a:sym typeface="Wingdings" pitchFamily="2" charset="2"/>
              </a:rPr>
              <a:t>eveloped two new classes (source code on GitHub)</a:t>
            </a:r>
          </a:p>
          <a:p>
            <a:pPr lvl="1">
              <a:buFont typeface="Wingdings" pitchFamily="2" charset="2"/>
              <a:buChar char="à"/>
            </a:pPr>
            <a:r>
              <a:rPr lang="en-NL" sz="1600" dirty="0">
                <a:sym typeface="Wingdings" pitchFamily="2" charset="2"/>
                <a:hlinkClick r:id="rId3"/>
              </a:rPr>
              <a:t>https://odcm.hannesdatta.com</a:t>
            </a:r>
            <a:r>
              <a:rPr lang="en-NL" sz="1600" dirty="0">
                <a:sym typeface="Wingdings" pitchFamily="2" charset="2"/>
              </a:rPr>
              <a:t> (Online Data Collection and Management)</a:t>
            </a:r>
          </a:p>
          <a:p>
            <a:pPr lvl="1">
              <a:buFont typeface="Wingdings" pitchFamily="2" charset="2"/>
              <a:buChar char="à"/>
            </a:pPr>
            <a:r>
              <a:rPr lang="en-NL" sz="1600" dirty="0">
                <a:sym typeface="Wingdings" pitchFamily="2" charset="2"/>
                <a:hlinkClick r:id="rId4"/>
              </a:rPr>
              <a:t>https://dprep.hannesdatta.com</a:t>
            </a:r>
            <a:r>
              <a:rPr lang="en-NL" sz="1600" dirty="0">
                <a:sym typeface="Wingdings" pitchFamily="2" charset="2"/>
              </a:rPr>
              <a:t> (Data Preparation and Workflow Management)</a:t>
            </a:r>
          </a:p>
          <a:p>
            <a:pPr>
              <a:buFont typeface="Wingdings" pitchFamily="2" charset="2"/>
              <a:buChar char="à"/>
            </a:pPr>
            <a:r>
              <a:rPr lang="en-NL" sz="2000" dirty="0">
                <a:sym typeface="Wingdings" pitchFamily="2" charset="2"/>
              </a:rPr>
              <a:t>Developed </a:t>
            </a:r>
            <a:r>
              <a:rPr lang="en-NL" sz="2000" dirty="0">
                <a:sym typeface="Wingdings" pitchFamily="2" charset="2"/>
                <a:hlinkClick r:id="rId5"/>
              </a:rPr>
              <a:t>tilburgsciencehub.com</a:t>
            </a:r>
            <a:r>
              <a:rPr lang="en-NL" sz="2000" dirty="0">
                <a:sym typeface="Wingdings" pitchFamily="2" charset="2"/>
              </a:rPr>
              <a:t> (joint initiative at the school)</a:t>
            </a:r>
          </a:p>
          <a:p>
            <a:pPr lvl="1">
              <a:buFont typeface="Wingdings" pitchFamily="2" charset="2"/>
              <a:buChar char="à"/>
            </a:pPr>
            <a:r>
              <a:rPr lang="en-US" sz="1600" dirty="0"/>
              <a:t>visited by 4,000 monthly users, covering dozens of code snippets and 10+ research productivity tutorials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85360-0394-B878-2784-7174B796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31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4069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185191-ED88-83D2-7D7C-72B61F9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Developing the Marketing Analytics Curriculum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BD8DB4-1486-03E9-F780-C694DD17A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794A4-4DE5-3D3E-8F7E-23737B8C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539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E5DC-44C2-2929-9732-12C287FB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Design </a:t>
            </a:r>
            <a:r>
              <a:rPr lang="nl-NL" dirty="0" err="1"/>
              <a:t>principles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EAB8F-0DD0-521D-44D8-B5CFB582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38245"/>
            <a:ext cx="5157787" cy="823912"/>
          </a:xfrm>
        </p:spPr>
        <p:txBody>
          <a:bodyPr/>
          <a:lstStyle/>
          <a:p>
            <a:r>
              <a:rPr lang="en-US" dirty="0"/>
              <a:t>Student requirements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370A-D2B0-8848-B180-6A411CC6B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62157"/>
            <a:ext cx="5157787" cy="3684588"/>
          </a:xfrm>
        </p:spPr>
        <p:txBody>
          <a:bodyPr>
            <a:normAutofit/>
          </a:bodyPr>
          <a:lstStyle/>
          <a:p>
            <a:r>
              <a:rPr lang="en-US" sz="2400" dirty="0"/>
              <a:t>Introduce and make directly usable a wide range of coding tools (e.g., R, Python)</a:t>
            </a:r>
          </a:p>
          <a:p>
            <a:r>
              <a:rPr lang="en-US" sz="2400" dirty="0"/>
              <a:t>T</a:t>
            </a:r>
            <a:r>
              <a:rPr lang="en-NL" sz="2400" dirty="0"/>
              <a:t>rain on large</a:t>
            </a:r>
            <a:r>
              <a:rPr lang="en-US" sz="2400" dirty="0"/>
              <a:t>, real-life </a:t>
            </a:r>
            <a:r>
              <a:rPr lang="en-NL" sz="2400" dirty="0"/>
              <a:t>data sets</a:t>
            </a:r>
          </a:p>
          <a:p>
            <a:r>
              <a:rPr lang="en-US" sz="2400" dirty="0"/>
              <a:t>Complement existing curriculum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98E13-531A-B437-30C8-6D06C2C30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8245"/>
            <a:ext cx="5183188" cy="823912"/>
          </a:xfrm>
        </p:spPr>
        <p:txBody>
          <a:bodyPr/>
          <a:lstStyle/>
          <a:p>
            <a:r>
              <a:rPr lang="en-US" dirty="0"/>
              <a:t>Faculty requirements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55EE8-23EE-126B-B6A7-2B4FEBF96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62157"/>
            <a:ext cx="5183188" cy="3684588"/>
          </a:xfrm>
        </p:spPr>
        <p:txBody>
          <a:bodyPr>
            <a:normAutofit/>
          </a:bodyPr>
          <a:lstStyle/>
          <a:p>
            <a:r>
              <a:rPr lang="en-NL" sz="2400" dirty="0"/>
              <a:t>Build on existing content where possible &amp; allow for scalability</a:t>
            </a:r>
          </a:p>
          <a:p>
            <a:r>
              <a:rPr lang="en-NL" sz="2400" dirty="0"/>
              <a:t>Incorporate and maintain content easily</a:t>
            </a:r>
          </a:p>
          <a:p>
            <a:r>
              <a:rPr lang="en-NL" sz="2400" dirty="0"/>
              <a:t>Generate synergies between teaching and research</a:t>
            </a:r>
          </a:p>
          <a:p>
            <a:pPr marL="0" indent="0">
              <a:buNone/>
            </a:pPr>
            <a:endParaRPr lang="en-NL" sz="2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85360-0394-B878-2784-7174B796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5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7602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A9A0-6623-59BB-E6EB-48F00453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Developing the Marketing Analytics Curriculum</a:t>
            </a:r>
            <a:endParaRPr lang="en-NL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9E2BD5-3C6B-6B4A-775B-9EAB4DE4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6</a:t>
            </a:fld>
            <a:endParaRPr lang="en-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31AFE2-606C-9E2E-B8A3-F668F469F02F}"/>
              </a:ext>
            </a:extLst>
          </p:cNvPr>
          <p:cNvSpPr txBox="1"/>
          <p:nvPr/>
        </p:nvSpPr>
        <p:spPr>
          <a:xfrm>
            <a:off x="453724" y="2440441"/>
            <a:ext cx="2127974" cy="230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effectLst/>
                <a:latin typeface="Arial" panose="020B0604020202020204" pitchFamily="34" charset="0"/>
              </a:rPr>
              <a:t>Marketing analytics involves </a:t>
            </a:r>
            <a:r>
              <a:rPr lang="en-GB" sz="1600" b="1" dirty="0">
                <a:effectLst/>
                <a:latin typeface="Arial" panose="020B0604020202020204" pitchFamily="34" charset="0"/>
              </a:rPr>
              <a:t>collection, management, and</a:t>
            </a:r>
            <a:br>
              <a:rPr lang="en-GB" sz="1600" b="1" dirty="0"/>
            </a:br>
            <a:r>
              <a:rPr lang="en-GB" sz="1600" b="1" dirty="0">
                <a:effectLst/>
                <a:latin typeface="Arial" panose="020B0604020202020204" pitchFamily="34" charset="0"/>
              </a:rPr>
              <a:t>analysis</a:t>
            </a:r>
            <a:r>
              <a:rPr lang="en-GB" sz="1600" dirty="0">
                <a:effectLst/>
                <a:latin typeface="Arial" panose="020B0604020202020204" pitchFamily="34" charset="0"/>
              </a:rPr>
              <a:t> […] of data to obtain [marketing] insights […]”</a:t>
            </a:r>
          </a:p>
          <a:p>
            <a:pPr algn="r"/>
            <a:endParaRPr lang="en-GB" sz="1600" dirty="0">
              <a:latin typeface="Arial" panose="020B0604020202020204" pitchFamily="34" charset="0"/>
            </a:endParaRPr>
          </a:p>
          <a:p>
            <a:pPr algn="r"/>
            <a:r>
              <a:rPr lang="en-GB" sz="1600" i="1" dirty="0">
                <a:effectLst/>
                <a:latin typeface="Arial" panose="020B0604020202020204" pitchFamily="34" charset="0"/>
              </a:rPr>
              <a:t>(Wedel and Kannan 2016)</a:t>
            </a:r>
            <a:endParaRPr lang="en-NL" sz="1600" i="1" dirty="0"/>
          </a:p>
        </p:txBody>
      </p:sp>
    </p:spTree>
    <p:extLst>
      <p:ext uri="{BB962C8B-B14F-4D97-AF65-F5344CB8AC3E}">
        <p14:creationId xmlns:p14="http://schemas.microsoft.com/office/powerpoint/2010/main" val="128525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A9A0-6623-59BB-E6EB-48F00453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Developing the Marketing Analytics Curriculum</a:t>
            </a:r>
            <a:endParaRPr lang="en-NL" sz="4000" dirty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B2B5F6D2-A0E7-C2FE-D59A-B10266C5C002}"/>
              </a:ext>
            </a:extLst>
          </p:cNvPr>
          <p:cNvSpPr/>
          <p:nvPr/>
        </p:nvSpPr>
        <p:spPr>
          <a:xfrm rot="16200000">
            <a:off x="7268976" y="-430501"/>
            <a:ext cx="287244" cy="6574676"/>
          </a:xfrm>
          <a:prstGeom prst="downArrow">
            <a:avLst>
              <a:gd name="adj1" fmla="val 66537"/>
              <a:gd name="adj2" fmla="val 50000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EF0A9A-BF98-A7CD-3CF3-5D31FFD70580}"/>
              </a:ext>
            </a:extLst>
          </p:cNvPr>
          <p:cNvSpPr/>
          <p:nvPr/>
        </p:nvSpPr>
        <p:spPr>
          <a:xfrm>
            <a:off x="9011535" y="2458276"/>
            <a:ext cx="1396800" cy="79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Reporting and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96BCAB-A714-DDD9-0287-AAD437B52468}"/>
              </a:ext>
            </a:extLst>
          </p:cNvPr>
          <p:cNvSpPr/>
          <p:nvPr/>
        </p:nvSpPr>
        <p:spPr>
          <a:xfrm>
            <a:off x="4429219" y="2458276"/>
            <a:ext cx="1396800" cy="79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exploration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10F1A6-8B32-42F5-D15B-D823018FC768}"/>
              </a:ext>
            </a:extLst>
          </p:cNvPr>
          <p:cNvSpPr/>
          <p:nvPr/>
        </p:nvSpPr>
        <p:spPr>
          <a:xfrm>
            <a:off x="7484097" y="2458276"/>
            <a:ext cx="1396800" cy="79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00189-4D71-5F5F-FA4C-1274778D43A0}"/>
              </a:ext>
            </a:extLst>
          </p:cNvPr>
          <p:cNvSpPr/>
          <p:nvPr/>
        </p:nvSpPr>
        <p:spPr>
          <a:xfrm>
            <a:off x="5956658" y="2458276"/>
            <a:ext cx="1396800" cy="79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F800E4-4CCB-7B8B-84A4-D0E2938E5D03}"/>
              </a:ext>
            </a:extLst>
          </p:cNvPr>
          <p:cNvSpPr txBox="1"/>
          <p:nvPr/>
        </p:nvSpPr>
        <p:spPr>
          <a:xfrm>
            <a:off x="3828684" y="2132467"/>
            <a:ext cx="6029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100" i="1" dirty="0"/>
              <a:t>Marketing analytics workflow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57F2E-38D3-C1DD-9484-C221E1575FC3}"/>
              </a:ext>
            </a:extLst>
          </p:cNvPr>
          <p:cNvSpPr/>
          <p:nvPr/>
        </p:nvSpPr>
        <p:spPr>
          <a:xfrm>
            <a:off x="2901780" y="2458276"/>
            <a:ext cx="1396800" cy="79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collection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9E2BD5-3C6B-6B4A-775B-9EAB4DE4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7</a:t>
            </a:fld>
            <a:endParaRPr lang="en-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31AFE2-606C-9E2E-B8A3-F668F469F02F}"/>
              </a:ext>
            </a:extLst>
          </p:cNvPr>
          <p:cNvSpPr txBox="1"/>
          <p:nvPr/>
        </p:nvSpPr>
        <p:spPr>
          <a:xfrm>
            <a:off x="453724" y="2440441"/>
            <a:ext cx="2127974" cy="230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effectLst/>
                <a:latin typeface="Arial" panose="020B0604020202020204" pitchFamily="34" charset="0"/>
              </a:rPr>
              <a:t>Marketing analytics involves </a:t>
            </a:r>
            <a:r>
              <a:rPr lang="en-GB" sz="1600" b="1" dirty="0">
                <a:effectLst/>
                <a:latin typeface="Arial" panose="020B0604020202020204" pitchFamily="34" charset="0"/>
              </a:rPr>
              <a:t>collection, management, and</a:t>
            </a:r>
            <a:br>
              <a:rPr lang="en-GB" sz="1600" b="1" dirty="0"/>
            </a:br>
            <a:r>
              <a:rPr lang="en-GB" sz="1600" b="1" dirty="0">
                <a:effectLst/>
                <a:latin typeface="Arial" panose="020B0604020202020204" pitchFamily="34" charset="0"/>
              </a:rPr>
              <a:t>analysis</a:t>
            </a:r>
            <a:r>
              <a:rPr lang="en-GB" sz="1600" dirty="0">
                <a:effectLst/>
                <a:latin typeface="Arial" panose="020B0604020202020204" pitchFamily="34" charset="0"/>
              </a:rPr>
              <a:t> […] of data to obtain [marketing] insights […]”</a:t>
            </a:r>
          </a:p>
          <a:p>
            <a:pPr algn="r"/>
            <a:endParaRPr lang="en-GB" sz="1600" dirty="0">
              <a:latin typeface="Arial" panose="020B0604020202020204" pitchFamily="34" charset="0"/>
            </a:endParaRPr>
          </a:p>
          <a:p>
            <a:pPr algn="r"/>
            <a:r>
              <a:rPr lang="en-GB" sz="1600" i="1" dirty="0">
                <a:effectLst/>
                <a:latin typeface="Arial" panose="020B0604020202020204" pitchFamily="34" charset="0"/>
              </a:rPr>
              <a:t>(Wedel and Kannan 2016)</a:t>
            </a:r>
            <a:endParaRPr lang="en-NL" sz="1600" i="1" dirty="0"/>
          </a:p>
        </p:txBody>
      </p:sp>
    </p:spTree>
    <p:extLst>
      <p:ext uri="{BB962C8B-B14F-4D97-AF65-F5344CB8AC3E}">
        <p14:creationId xmlns:p14="http://schemas.microsoft.com/office/powerpoint/2010/main" val="332830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A9A0-6623-59BB-E6EB-48F00453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Developing the Marketing Analytics Curriculum</a:t>
            </a:r>
            <a:endParaRPr lang="en-NL" sz="4000" dirty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B2B5F6D2-A0E7-C2FE-D59A-B10266C5C002}"/>
              </a:ext>
            </a:extLst>
          </p:cNvPr>
          <p:cNvSpPr/>
          <p:nvPr/>
        </p:nvSpPr>
        <p:spPr>
          <a:xfrm rot="16200000">
            <a:off x="7268976" y="-430501"/>
            <a:ext cx="287244" cy="6574676"/>
          </a:xfrm>
          <a:prstGeom prst="downArrow">
            <a:avLst>
              <a:gd name="adj1" fmla="val 66537"/>
              <a:gd name="adj2" fmla="val 50000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EF0A9A-BF98-A7CD-3CF3-5D31FFD70580}"/>
              </a:ext>
            </a:extLst>
          </p:cNvPr>
          <p:cNvSpPr/>
          <p:nvPr/>
        </p:nvSpPr>
        <p:spPr>
          <a:xfrm>
            <a:off x="9011535" y="2458276"/>
            <a:ext cx="1396800" cy="79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Reporting and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96BCAB-A714-DDD9-0287-AAD437B52468}"/>
              </a:ext>
            </a:extLst>
          </p:cNvPr>
          <p:cNvSpPr/>
          <p:nvPr/>
        </p:nvSpPr>
        <p:spPr>
          <a:xfrm>
            <a:off x="4429219" y="2458276"/>
            <a:ext cx="1396800" cy="795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exploration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10F1A6-8B32-42F5-D15B-D823018FC768}"/>
              </a:ext>
            </a:extLst>
          </p:cNvPr>
          <p:cNvSpPr/>
          <p:nvPr/>
        </p:nvSpPr>
        <p:spPr>
          <a:xfrm>
            <a:off x="7484097" y="2458276"/>
            <a:ext cx="1396800" cy="795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00189-4D71-5F5F-FA4C-1274778D43A0}"/>
              </a:ext>
            </a:extLst>
          </p:cNvPr>
          <p:cNvSpPr/>
          <p:nvPr/>
        </p:nvSpPr>
        <p:spPr>
          <a:xfrm>
            <a:off x="5956658" y="2458276"/>
            <a:ext cx="1396800" cy="79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F800E4-4CCB-7B8B-84A4-D0E2938E5D03}"/>
              </a:ext>
            </a:extLst>
          </p:cNvPr>
          <p:cNvSpPr txBox="1"/>
          <p:nvPr/>
        </p:nvSpPr>
        <p:spPr>
          <a:xfrm>
            <a:off x="3828684" y="2132467"/>
            <a:ext cx="6029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100" i="1" dirty="0"/>
              <a:t>Marketing analytics workflow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57F2E-38D3-C1DD-9484-C221E1575FC3}"/>
              </a:ext>
            </a:extLst>
          </p:cNvPr>
          <p:cNvSpPr/>
          <p:nvPr/>
        </p:nvSpPr>
        <p:spPr>
          <a:xfrm>
            <a:off x="2901780" y="2458276"/>
            <a:ext cx="1396800" cy="79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collection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9E2BD5-3C6B-6B4A-775B-9EAB4DE4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8</a:t>
            </a:fld>
            <a:endParaRPr lang="en-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8DCF5-7E64-D171-CA66-111F6CCAC63A}"/>
              </a:ext>
            </a:extLst>
          </p:cNvPr>
          <p:cNvSpPr txBox="1"/>
          <p:nvPr/>
        </p:nvSpPr>
        <p:spPr>
          <a:xfrm>
            <a:off x="453724" y="2440441"/>
            <a:ext cx="2127974" cy="230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effectLst/>
                <a:latin typeface="Arial" panose="020B0604020202020204" pitchFamily="34" charset="0"/>
              </a:rPr>
              <a:t>Marketing analytics involves </a:t>
            </a:r>
            <a:r>
              <a:rPr lang="en-GB" sz="1600" b="1" dirty="0">
                <a:effectLst/>
                <a:latin typeface="Arial" panose="020B0604020202020204" pitchFamily="34" charset="0"/>
              </a:rPr>
              <a:t>collection, management, and</a:t>
            </a:r>
            <a:br>
              <a:rPr lang="en-GB" sz="1600" b="1" dirty="0"/>
            </a:br>
            <a:r>
              <a:rPr lang="en-GB" sz="1600" b="1" dirty="0">
                <a:effectLst/>
                <a:latin typeface="Arial" panose="020B0604020202020204" pitchFamily="34" charset="0"/>
              </a:rPr>
              <a:t>analysis</a:t>
            </a:r>
            <a:r>
              <a:rPr lang="en-GB" sz="1600" dirty="0">
                <a:effectLst/>
                <a:latin typeface="Arial" panose="020B0604020202020204" pitchFamily="34" charset="0"/>
              </a:rPr>
              <a:t> […] of data to obtain [marketing] insights […]”</a:t>
            </a:r>
          </a:p>
          <a:p>
            <a:pPr algn="r"/>
            <a:endParaRPr lang="en-GB" sz="1600" dirty="0">
              <a:latin typeface="Arial" panose="020B0604020202020204" pitchFamily="34" charset="0"/>
            </a:endParaRPr>
          </a:p>
          <a:p>
            <a:pPr algn="r"/>
            <a:r>
              <a:rPr lang="en-GB" sz="1600" i="1" dirty="0">
                <a:effectLst/>
                <a:latin typeface="Arial" panose="020B0604020202020204" pitchFamily="34" charset="0"/>
              </a:rPr>
              <a:t>(Wedel and Kannan 2016)</a:t>
            </a:r>
            <a:endParaRPr lang="en-NL" sz="1600" i="1" dirty="0"/>
          </a:p>
        </p:txBody>
      </p:sp>
    </p:spTree>
    <p:extLst>
      <p:ext uri="{BB962C8B-B14F-4D97-AF65-F5344CB8AC3E}">
        <p14:creationId xmlns:p14="http://schemas.microsoft.com/office/powerpoint/2010/main" val="74881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A9A0-6623-59BB-E6EB-48F00453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Developing the Marketing Analytics Curriculum</a:t>
            </a:r>
            <a:endParaRPr lang="en-NL" sz="4000" dirty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B2B5F6D2-A0E7-C2FE-D59A-B10266C5C002}"/>
              </a:ext>
            </a:extLst>
          </p:cNvPr>
          <p:cNvSpPr/>
          <p:nvPr/>
        </p:nvSpPr>
        <p:spPr>
          <a:xfrm rot="16200000">
            <a:off x="7268976" y="-430501"/>
            <a:ext cx="287244" cy="6574676"/>
          </a:xfrm>
          <a:prstGeom prst="downArrow">
            <a:avLst>
              <a:gd name="adj1" fmla="val 66537"/>
              <a:gd name="adj2" fmla="val 50000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EF0A9A-BF98-A7CD-3CF3-5D31FFD70580}"/>
              </a:ext>
            </a:extLst>
          </p:cNvPr>
          <p:cNvSpPr/>
          <p:nvPr/>
        </p:nvSpPr>
        <p:spPr>
          <a:xfrm>
            <a:off x="9011535" y="2458276"/>
            <a:ext cx="1396800" cy="795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Reporting and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96BCAB-A714-DDD9-0287-AAD437B52468}"/>
              </a:ext>
            </a:extLst>
          </p:cNvPr>
          <p:cNvSpPr/>
          <p:nvPr/>
        </p:nvSpPr>
        <p:spPr>
          <a:xfrm>
            <a:off x="4429219" y="2458276"/>
            <a:ext cx="1396800" cy="795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exploration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10F1A6-8B32-42F5-D15B-D823018FC768}"/>
              </a:ext>
            </a:extLst>
          </p:cNvPr>
          <p:cNvSpPr/>
          <p:nvPr/>
        </p:nvSpPr>
        <p:spPr>
          <a:xfrm>
            <a:off x="7484097" y="2458276"/>
            <a:ext cx="1396800" cy="795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00189-4D71-5F5F-FA4C-1274778D43A0}"/>
              </a:ext>
            </a:extLst>
          </p:cNvPr>
          <p:cNvSpPr/>
          <p:nvPr/>
        </p:nvSpPr>
        <p:spPr>
          <a:xfrm>
            <a:off x="5956658" y="2458276"/>
            <a:ext cx="1396800" cy="795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NL" sz="16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F800E4-4CCB-7B8B-84A4-D0E2938E5D03}"/>
              </a:ext>
            </a:extLst>
          </p:cNvPr>
          <p:cNvSpPr txBox="1"/>
          <p:nvPr/>
        </p:nvSpPr>
        <p:spPr>
          <a:xfrm>
            <a:off x="3828684" y="2132467"/>
            <a:ext cx="6029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100" i="1" dirty="0"/>
              <a:t>Marketing analytics workflow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57F2E-38D3-C1DD-9484-C221E1575FC3}"/>
              </a:ext>
            </a:extLst>
          </p:cNvPr>
          <p:cNvSpPr/>
          <p:nvPr/>
        </p:nvSpPr>
        <p:spPr>
          <a:xfrm>
            <a:off x="2901780" y="2458276"/>
            <a:ext cx="1396800" cy="795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>
                <a:solidFill>
                  <a:schemeClr val="tx1"/>
                </a:solidFill>
              </a:rPr>
              <a:t>Data collection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9E2BD5-3C6B-6B4A-775B-9EAB4DE4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3221-7E4B-0D49-B5EF-CDF4D6D7AFA9}" type="slidenum">
              <a:rPr lang="en-NL" smtClean="0"/>
              <a:t>9</a:t>
            </a:fld>
            <a:endParaRPr lang="en-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EEB594-F6AE-AD92-CC2B-C5CC77D07B77}"/>
              </a:ext>
            </a:extLst>
          </p:cNvPr>
          <p:cNvSpPr txBox="1"/>
          <p:nvPr/>
        </p:nvSpPr>
        <p:spPr>
          <a:xfrm>
            <a:off x="453724" y="2440441"/>
            <a:ext cx="2127974" cy="230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effectLst/>
                <a:latin typeface="Arial" panose="020B0604020202020204" pitchFamily="34" charset="0"/>
              </a:rPr>
              <a:t>Marketing analytics involves </a:t>
            </a:r>
            <a:r>
              <a:rPr lang="en-GB" sz="1600" b="1" dirty="0">
                <a:effectLst/>
                <a:latin typeface="Arial" panose="020B0604020202020204" pitchFamily="34" charset="0"/>
              </a:rPr>
              <a:t>collection, management, and</a:t>
            </a:r>
            <a:br>
              <a:rPr lang="en-GB" sz="1600" b="1" dirty="0"/>
            </a:br>
            <a:r>
              <a:rPr lang="en-GB" sz="1600" b="1" dirty="0">
                <a:effectLst/>
                <a:latin typeface="Arial" panose="020B0604020202020204" pitchFamily="34" charset="0"/>
              </a:rPr>
              <a:t>analysis</a:t>
            </a:r>
            <a:r>
              <a:rPr lang="en-GB" sz="1600" dirty="0">
                <a:effectLst/>
                <a:latin typeface="Arial" panose="020B0604020202020204" pitchFamily="34" charset="0"/>
              </a:rPr>
              <a:t> […] of data to obtain [marketing] insights […]”</a:t>
            </a:r>
          </a:p>
          <a:p>
            <a:pPr algn="r"/>
            <a:endParaRPr lang="en-GB" sz="1600" dirty="0">
              <a:latin typeface="Arial" panose="020B0604020202020204" pitchFamily="34" charset="0"/>
            </a:endParaRPr>
          </a:p>
          <a:p>
            <a:pPr algn="r"/>
            <a:r>
              <a:rPr lang="en-GB" sz="1600" i="1" dirty="0">
                <a:effectLst/>
                <a:latin typeface="Arial" panose="020B0604020202020204" pitchFamily="34" charset="0"/>
              </a:rPr>
              <a:t>(Wedel and Kannan 2016)</a:t>
            </a:r>
            <a:endParaRPr lang="en-NL" sz="1600" i="1" dirty="0"/>
          </a:p>
        </p:txBody>
      </p:sp>
    </p:spTree>
    <p:extLst>
      <p:ext uri="{BB962C8B-B14F-4D97-AF65-F5344CB8AC3E}">
        <p14:creationId xmlns:p14="http://schemas.microsoft.com/office/powerpoint/2010/main" val="2552508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{87D6058B-A49A-1E47-AB92-1250379BAC6D}tf16401369</Template>
  <TotalTime>2008</TotalTime>
  <Words>1864</Words>
  <Application>Microsoft Macintosh PowerPoint</Application>
  <PresentationFormat>Widescreen</PresentationFormat>
  <Paragraphs>342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Gill Sans MT</vt:lpstr>
      <vt:lpstr>Wingdings</vt:lpstr>
      <vt:lpstr>Office Theme</vt:lpstr>
      <vt:lpstr>Reconsidering the marketing analytics curriculum</vt:lpstr>
      <vt:lpstr>Motivation</vt:lpstr>
      <vt:lpstr>Disclaimer</vt:lpstr>
      <vt:lpstr>Developing the Marketing Analytics Curriculum</vt:lpstr>
      <vt:lpstr>Design principles</vt:lpstr>
      <vt:lpstr>Developing the Marketing Analytics Curriculum</vt:lpstr>
      <vt:lpstr>Developing the Marketing Analytics Curriculum</vt:lpstr>
      <vt:lpstr>Developing the Marketing Analytics Curriculum</vt:lpstr>
      <vt:lpstr>Developing the Marketing Analytics Curriculum</vt:lpstr>
      <vt:lpstr>Developing the Marketing Analytics Curriculum</vt:lpstr>
      <vt:lpstr>Developing the Marketing Analytics Curriculum</vt:lpstr>
      <vt:lpstr>Developing the Marketing Analytics Curriculum</vt:lpstr>
      <vt:lpstr>Developing the Marketing Analytics Curriculum</vt:lpstr>
      <vt:lpstr>Challenge 1</vt:lpstr>
      <vt:lpstr>Web scraping and APIs</vt:lpstr>
      <vt:lpstr>Highly versatile data collection technique for marketers</vt:lpstr>
      <vt:lpstr>From zero to hero…</vt:lpstr>
      <vt:lpstr>Reporting and deployment</vt:lpstr>
      <vt:lpstr>Challenge 2</vt:lpstr>
      <vt:lpstr>Limited focus on “way of working”</vt:lpstr>
      <vt:lpstr>From zero to hero…</vt:lpstr>
      <vt:lpstr>Challenge 3</vt:lpstr>
      <vt:lpstr>Skill diversity</vt:lpstr>
      <vt:lpstr>Managing Engagement using Pulse</vt:lpstr>
      <vt:lpstr>Next steps</vt:lpstr>
      <vt:lpstr>Summary</vt:lpstr>
      <vt:lpstr>Thanks.</vt:lpstr>
      <vt:lpstr>BACKUP SLIDES</vt:lpstr>
      <vt:lpstr>Developing the Marketing Analytics Curriculum</vt:lpstr>
      <vt:lpstr>Websites vs. APIs</vt:lpstr>
      <vt:lpstr>Design principles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Reconsidering the marketing analytics curriculum</dc:title>
  <dc:creator>Hannes Datta</dc:creator>
  <cp:lastModifiedBy>Hannes Datta</cp:lastModifiedBy>
  <cp:revision>281</cp:revision>
  <cp:lastPrinted>2022-05-25T07:04:11Z</cp:lastPrinted>
  <dcterms:created xsi:type="dcterms:W3CDTF">2022-05-19T12:47:26Z</dcterms:created>
  <dcterms:modified xsi:type="dcterms:W3CDTF">2022-05-25T07:04:40Z</dcterms:modified>
</cp:coreProperties>
</file>