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64" r:id="rId4"/>
    <p:sldId id="267" r:id="rId5"/>
    <p:sldId id="269" r:id="rId6"/>
    <p:sldId id="271" r:id="rId7"/>
    <p:sldId id="280" r:id="rId8"/>
    <p:sldId id="270" r:id="rId9"/>
    <p:sldId id="272" r:id="rId10"/>
    <p:sldId id="276" r:id="rId11"/>
    <p:sldId id="275" r:id="rId12"/>
    <p:sldId id="27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09570" y="1981200"/>
            <a:ext cx="897643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4000" b="1" dirty="0" smtClean="0">
                <a:solidFill>
                  <a:srgbClr val="FF0000"/>
                </a:solidFill>
              </a:rPr>
              <a:t>GAMIFICATION FOR CULTURAL HERITAGE</a:t>
            </a:r>
          </a:p>
          <a:p>
            <a:endParaRPr lang="it-IT" sz="3200" b="1" dirty="0" smtClean="0">
              <a:solidFill>
                <a:srgbClr val="FF0000"/>
              </a:solidFill>
            </a:endParaRPr>
          </a:p>
          <a:p>
            <a:pPr algn="ctr"/>
            <a:r>
              <a:rPr lang="it-IT" sz="3600" b="1" dirty="0" smtClean="0"/>
              <a:t>Parte 1: Introduzione al gioco e game design</a:t>
            </a:r>
            <a:endParaRPr lang="it-IT" sz="3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28600" y="0"/>
            <a:ext cx="8763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600" b="1" dirty="0" smtClean="0">
                <a:solidFill>
                  <a:srgbClr val="FF0000"/>
                </a:solidFill>
              </a:rPr>
              <a:t>Mappa</a:t>
            </a:r>
            <a:r>
              <a:rPr lang="en-US" sz="3600" b="1" dirty="0" smtClean="0">
                <a:solidFill>
                  <a:srgbClr val="FF0000"/>
                </a:solidFill>
              </a:rPr>
              <a:t> Game Design</a:t>
            </a:r>
          </a:p>
          <a:p>
            <a:endParaRPr lang="en-US" sz="1400" b="1" dirty="0" smtClean="0"/>
          </a:p>
        </p:txBody>
      </p:sp>
      <p:pic>
        <p:nvPicPr>
          <p:cNvPr id="1026" name="Picture 2" descr="C:\Users\Alessandro\Desktop\Materiale\Immagi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610510"/>
            <a:ext cx="4572000" cy="60778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28600" y="166093"/>
            <a:ext cx="8763000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FF0000"/>
                </a:solidFill>
              </a:rPr>
              <a:t>Componenti</a:t>
            </a:r>
            <a:r>
              <a:rPr lang="en-US" sz="3600" b="1" dirty="0" smtClean="0">
                <a:solidFill>
                  <a:srgbClr val="FF0000"/>
                </a:solidFill>
              </a:rPr>
              <a:t> 1</a:t>
            </a:r>
          </a:p>
          <a:p>
            <a:endParaRPr lang="en-US" sz="1400" b="1" dirty="0" smtClean="0"/>
          </a:p>
          <a:p>
            <a:r>
              <a:rPr lang="it-IT" b="1" dirty="0" smtClean="0">
                <a:solidFill>
                  <a:srgbClr val="FF0000"/>
                </a:solidFill>
              </a:rPr>
              <a:t>Gioco: </a:t>
            </a:r>
            <a:r>
              <a:rPr lang="it-IT" dirty="0" smtClean="0"/>
              <a:t>quale esperienza voglio trasmettere? Quale emozione suscitare nel giocatore? Tenere in considerazione anche il posto dove si gioca (“</a:t>
            </a:r>
            <a:r>
              <a:rPr lang="it-IT" dirty="0" err="1" smtClean="0"/>
              <a:t>venue</a:t>
            </a:r>
            <a:r>
              <a:rPr lang="it-IT" dirty="0" smtClean="0"/>
              <a:t>”). Inserire la sorpresa (può essere data anche da particolari regole o dalla storia).  Importante anche il divertimento e la curiosità.  Il gioco ha 4 elementi essenziali che lo compongono e sono: </a:t>
            </a:r>
          </a:p>
          <a:p>
            <a:r>
              <a:rPr lang="it-IT" b="1" dirty="0" smtClean="0"/>
              <a:t>- Meccaniche: </a:t>
            </a:r>
            <a:r>
              <a:rPr lang="it-IT" dirty="0" smtClean="0"/>
              <a:t>sono le procedure e le regole del gioco; descrivono gli obiettivi del gioco, come i giocatori possono raggiungerli e cosa accade quando ci provano.  Occorre bilanciare le meccaniche: equità, fallimenti e successi, scelte significative,  “</a:t>
            </a:r>
            <a:r>
              <a:rPr lang="it-IT" dirty="0" err="1" smtClean="0"/>
              <a:t>triangularity</a:t>
            </a:r>
            <a:r>
              <a:rPr lang="it-IT" dirty="0" smtClean="0"/>
              <a:t>” (alto rischio, alta ricompensa),  abilità e fortuna,  mente e mani, competizione e cooperazione,  lunghezza,  ricompense, punizioni, libertà ed esperienza controllata.</a:t>
            </a:r>
          </a:p>
          <a:p>
            <a:r>
              <a:rPr lang="it-IT" b="1" dirty="0" smtClean="0"/>
              <a:t>- Storia:</a:t>
            </a:r>
            <a:r>
              <a:rPr lang="it-IT" dirty="0" smtClean="0"/>
              <a:t> La storia è la sequenza di eventi che anima il gioco e può essere lineare e predeterminata oppure emergere dalle azioni del giocatore.</a:t>
            </a:r>
          </a:p>
          <a:p>
            <a:r>
              <a:rPr lang="it-IT" b="1" dirty="0" smtClean="0"/>
              <a:t>- Estetica</a:t>
            </a:r>
            <a:r>
              <a:rPr lang="it-IT" dirty="0" smtClean="0"/>
              <a:t> : è la cosa più visibile del gioco, include la grafica, suoni, e le sensazioni tattili. </a:t>
            </a:r>
          </a:p>
          <a:p>
            <a:r>
              <a:rPr lang="it-IT" b="1" dirty="0" smtClean="0"/>
              <a:t>- Tecnologia:</a:t>
            </a:r>
            <a:r>
              <a:rPr lang="it-IT" dirty="0" smtClean="0"/>
              <a:t> l’insieme dei materiali usati dai giocatori, che vanno dalla semplice carta ai simulatori di realtà virtuale. </a:t>
            </a:r>
          </a:p>
          <a:p>
            <a:pPr>
              <a:buFontTx/>
              <a:buChar char="-"/>
            </a:pPr>
            <a:endParaRPr lang="it-IT" dirty="0" smtClean="0"/>
          </a:p>
          <a:p>
            <a:r>
              <a:rPr lang="it-IT" b="1" dirty="0" smtClean="0">
                <a:solidFill>
                  <a:srgbClr val="FF0000"/>
                </a:solidFill>
              </a:rPr>
              <a:t>Tema: </a:t>
            </a:r>
            <a:r>
              <a:rPr lang="it-IT" dirty="0" smtClean="0"/>
              <a:t>Il tema potrebbe essere definito come l’essenza dell’esperienza che si vuole far vivere al giocatore.  E’ importante unificare il tema e renderlo chiaro;</a:t>
            </a:r>
          </a:p>
          <a:p>
            <a:endParaRPr lang="it-IT" dirty="0" smtClean="0"/>
          </a:p>
          <a:p>
            <a:r>
              <a:rPr lang="it-IT" b="1" dirty="0" smtClean="0">
                <a:solidFill>
                  <a:srgbClr val="FF0000"/>
                </a:solidFill>
              </a:rPr>
              <a:t>Giocatore: </a:t>
            </a:r>
            <a:r>
              <a:rPr lang="it-IT" dirty="0" smtClean="0"/>
              <a:t>suddivisi principalmente in età e genere;  varie tipologie: “</a:t>
            </a:r>
            <a:r>
              <a:rPr lang="it-IT" dirty="0" err="1" smtClean="0"/>
              <a:t>achievers</a:t>
            </a:r>
            <a:r>
              <a:rPr lang="it-IT" dirty="0" smtClean="0"/>
              <a:t>”, “</a:t>
            </a:r>
            <a:r>
              <a:rPr lang="it-IT" dirty="0" err="1" smtClean="0"/>
              <a:t>explorers</a:t>
            </a:r>
            <a:r>
              <a:rPr lang="it-IT" dirty="0" smtClean="0"/>
              <a:t>”, “</a:t>
            </a:r>
            <a:r>
              <a:rPr lang="it-IT" dirty="0" err="1" smtClean="0"/>
              <a:t>socializers</a:t>
            </a:r>
            <a:r>
              <a:rPr lang="it-IT" dirty="0" smtClean="0"/>
              <a:t>”, “</a:t>
            </a:r>
            <a:r>
              <a:rPr lang="it-IT" dirty="0" err="1" smtClean="0"/>
              <a:t>killers</a:t>
            </a:r>
            <a:r>
              <a:rPr lang="it-IT" dirty="0" smtClean="0"/>
              <a:t>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228600" y="166093"/>
            <a:ext cx="8763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FF0000"/>
                </a:solidFill>
              </a:rPr>
              <a:t>Componenti</a:t>
            </a:r>
            <a:r>
              <a:rPr lang="en-US" sz="3600" b="1" dirty="0" smtClean="0">
                <a:solidFill>
                  <a:srgbClr val="FF0000"/>
                </a:solidFill>
              </a:rPr>
              <a:t> 2</a:t>
            </a:r>
          </a:p>
          <a:p>
            <a:endParaRPr lang="it-IT" sz="1400" dirty="0" smtClean="0"/>
          </a:p>
          <a:p>
            <a:endParaRPr lang="it-IT" sz="1400" dirty="0" smtClean="0"/>
          </a:p>
          <a:p>
            <a:r>
              <a:rPr lang="it-IT" b="1" dirty="0" smtClean="0">
                <a:solidFill>
                  <a:srgbClr val="FF0000"/>
                </a:solidFill>
              </a:rPr>
              <a:t>Tipologia meccaniche:</a:t>
            </a:r>
          </a:p>
          <a:p>
            <a:pPr>
              <a:buFontTx/>
              <a:buChar char="-"/>
            </a:pPr>
            <a:r>
              <a:rPr lang="it-IT" b="1" dirty="0" smtClean="0"/>
              <a:t> Spazio</a:t>
            </a:r>
            <a:r>
              <a:rPr lang="it-IT" dirty="0" smtClean="0"/>
              <a:t>:discreto o continuo, dimensioni,  eventuali sottospazi e connessioni e </a:t>
            </a:r>
            <a:r>
              <a:rPr lang="it-IT" b="1" dirty="0" smtClean="0"/>
              <a:t>tempo </a:t>
            </a:r>
            <a:r>
              <a:rPr lang="it-IT" dirty="0" smtClean="0"/>
              <a:t>(discreto (turni) o continuo)</a:t>
            </a:r>
            <a:endParaRPr lang="it-IT" b="1" dirty="0" smtClean="0"/>
          </a:p>
          <a:p>
            <a:r>
              <a:rPr lang="it-IT" i="1" dirty="0" smtClean="0"/>
              <a:t>- </a:t>
            </a:r>
            <a:r>
              <a:rPr lang="it-IT" b="1" dirty="0" smtClean="0"/>
              <a:t>Oggetti, attributi e stati</a:t>
            </a:r>
            <a:r>
              <a:rPr lang="it-IT" dirty="0" smtClean="0"/>
              <a:t>: inserire anche “segreti”;</a:t>
            </a:r>
          </a:p>
          <a:p>
            <a:r>
              <a:rPr lang="it-IT" i="1" dirty="0" smtClean="0"/>
              <a:t>- </a:t>
            </a:r>
            <a:r>
              <a:rPr lang="it-IT" b="1" dirty="0" smtClean="0"/>
              <a:t>Azioni: </a:t>
            </a:r>
            <a:r>
              <a:rPr lang="it-IT" dirty="0" smtClean="0"/>
              <a:t> </a:t>
            </a:r>
            <a:r>
              <a:rPr lang="it-IT" dirty="0" err="1" smtClean="0"/>
              <a:t>azioni</a:t>
            </a:r>
            <a:r>
              <a:rPr lang="it-IT" dirty="0" smtClean="0"/>
              <a:t> di base e strategiche</a:t>
            </a:r>
          </a:p>
          <a:p>
            <a:r>
              <a:rPr lang="it-IT" dirty="0" smtClean="0"/>
              <a:t>- </a:t>
            </a:r>
            <a:r>
              <a:rPr lang="it-IT" b="1" dirty="0" smtClean="0"/>
              <a:t>Regole</a:t>
            </a:r>
            <a:r>
              <a:rPr lang="it-IT" dirty="0" smtClean="0"/>
              <a:t>: le regole definiscono lo spazio, gli oggetti, le azioni, le conseguenze delle azioni, gli obiettivi del gioco. </a:t>
            </a:r>
          </a:p>
          <a:p>
            <a:r>
              <a:rPr lang="it-IT" i="1" dirty="0" smtClean="0"/>
              <a:t>- </a:t>
            </a:r>
            <a:r>
              <a:rPr lang="it-IT" b="1" dirty="0" smtClean="0"/>
              <a:t>Abilità: </a:t>
            </a:r>
            <a:r>
              <a:rPr lang="it-IT" dirty="0" smtClean="0"/>
              <a:t>spostiamo l’attenzione dal gioco al giocatore e determiniamo quali debbano essere le competenze che questi deve mettere in campo in termini fisici, mentali e sociali;</a:t>
            </a:r>
          </a:p>
          <a:p>
            <a:pPr>
              <a:buFontTx/>
              <a:buChar char="-"/>
            </a:pPr>
            <a:r>
              <a:rPr lang="it-IT" b="1" dirty="0" smtClean="0"/>
              <a:t> Fortuna</a:t>
            </a:r>
            <a:r>
              <a:rPr lang="it-IT" b="1" dirty="0" smtClean="0"/>
              <a:t>: </a:t>
            </a:r>
            <a:r>
              <a:rPr lang="it-IT" dirty="0" smtClean="0"/>
              <a:t>elemento di incertezza e sorpresa.</a:t>
            </a:r>
          </a:p>
          <a:p>
            <a:pPr>
              <a:buFontTx/>
              <a:buChar char="-"/>
            </a:pPr>
            <a:r>
              <a:rPr lang="it-IT" dirty="0" smtClean="0"/>
              <a:t> </a:t>
            </a:r>
            <a:r>
              <a:rPr lang="it-IT" b="1" dirty="0" smtClean="0"/>
              <a:t>Puzzle: </a:t>
            </a:r>
            <a:r>
              <a:rPr lang="it-IT" dirty="0" smtClean="0"/>
              <a:t>rendere obiettivo facile da comprendere e inizialmente semplice,  dare un senso di progresso.</a:t>
            </a:r>
          </a:p>
          <a:p>
            <a:pPr>
              <a:buFontTx/>
              <a:buChar char="-"/>
            </a:pPr>
            <a:endParaRPr lang="it-IT" dirty="0" smtClean="0"/>
          </a:p>
          <a:p>
            <a:r>
              <a:rPr lang="it-IT" b="1" dirty="0" smtClean="0">
                <a:solidFill>
                  <a:srgbClr val="FF0000"/>
                </a:solidFill>
              </a:rPr>
              <a:t>Interfaccia: </a:t>
            </a:r>
            <a:r>
              <a:rPr lang="it-IT" dirty="0" smtClean="0"/>
              <a:t>cosa l’utente necessita di sapere, mappa, inventario</a:t>
            </a:r>
          </a:p>
          <a:p>
            <a:endParaRPr lang="it-IT" dirty="0" smtClean="0"/>
          </a:p>
          <a:p>
            <a:r>
              <a:rPr lang="it-IT" b="1" dirty="0" smtClean="0">
                <a:solidFill>
                  <a:srgbClr val="FF0000"/>
                </a:solidFill>
              </a:rPr>
              <a:t>Storia: </a:t>
            </a:r>
            <a:r>
              <a:rPr lang="it-IT" dirty="0" smtClean="0"/>
              <a:t>due tipologie: stringa di perle, storia che si genera giocando.  (Obiettivi, ostacoli, </a:t>
            </a:r>
            <a:r>
              <a:rPr lang="it-IT" dirty="0" err="1" smtClean="0"/>
              <a:t>confilitti</a:t>
            </a:r>
            <a:r>
              <a:rPr lang="it-IT" dirty="0" smtClean="0"/>
              <a:t>).  (si può anche indirizzare il giocatore attraverso “controlli indiretti”). Personaggi</a:t>
            </a:r>
            <a:endParaRPr lang="it-IT" b="1" dirty="0" smtClean="0">
              <a:solidFill>
                <a:srgbClr val="FF0000"/>
              </a:solidFill>
            </a:endParaRPr>
          </a:p>
          <a:p>
            <a:endParaRPr lang="it-IT" sz="1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633174" y="152400"/>
            <a:ext cx="38944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600" b="1" dirty="0" smtClean="0">
                <a:solidFill>
                  <a:srgbClr val="FF0000"/>
                </a:solidFill>
              </a:rPr>
              <a:t>Mappa concettuale</a:t>
            </a:r>
            <a:endParaRPr lang="it-IT" sz="3600" b="1" dirty="0">
              <a:solidFill>
                <a:srgbClr val="FF0000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3352800" y="1143000"/>
            <a:ext cx="2438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Definizione di gioco</a:t>
            </a:r>
            <a:endParaRPr lang="it-IT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381000" y="2286000"/>
            <a:ext cx="3048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Ciò che spinge a giocare</a:t>
            </a:r>
            <a:endParaRPr lang="it-IT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81000" y="3200400"/>
            <a:ext cx="3048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Paragone realtà - videogiochi</a:t>
            </a:r>
            <a:endParaRPr lang="it-IT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3352800" y="4343400"/>
            <a:ext cx="2438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Tipologie di gioco</a:t>
            </a:r>
            <a:endParaRPr lang="it-IT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1143000" y="5410200"/>
            <a:ext cx="2438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Alternate reality game</a:t>
            </a:r>
            <a:endParaRPr lang="it-IT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5410200" y="5410200"/>
            <a:ext cx="2438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Crowdsourcing</a:t>
            </a:r>
            <a:endParaRPr lang="it-IT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5715000" y="2286000"/>
            <a:ext cx="2438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Componenti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4953000" y="3200400"/>
            <a:ext cx="152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Meccaniche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7315200" y="3200400"/>
            <a:ext cx="1676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Storia e tema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6172200" y="3810000"/>
            <a:ext cx="152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Interfaccia</a:t>
            </a:r>
          </a:p>
        </p:txBody>
      </p:sp>
      <p:cxnSp>
        <p:nvCxnSpPr>
          <p:cNvPr id="17" name="Connettore 1 16"/>
          <p:cNvCxnSpPr>
            <a:stCxn id="5" idx="2"/>
            <a:endCxn id="8" idx="0"/>
          </p:cNvCxnSpPr>
          <p:nvPr/>
        </p:nvCxnSpPr>
        <p:spPr>
          <a:xfrm>
            <a:off x="4572000" y="1600200"/>
            <a:ext cx="0" cy="27432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>
            <a:stCxn id="5" idx="2"/>
            <a:endCxn id="6" idx="0"/>
          </p:cNvCxnSpPr>
          <p:nvPr/>
        </p:nvCxnSpPr>
        <p:spPr>
          <a:xfrm flipH="1">
            <a:off x="1905000" y="1600200"/>
            <a:ext cx="2667000" cy="685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20"/>
          <p:cNvCxnSpPr>
            <a:stCxn id="5" idx="2"/>
            <a:endCxn id="12" idx="0"/>
          </p:cNvCxnSpPr>
          <p:nvPr/>
        </p:nvCxnSpPr>
        <p:spPr>
          <a:xfrm>
            <a:off x="4572000" y="1600200"/>
            <a:ext cx="2362200" cy="685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1 25"/>
          <p:cNvCxnSpPr>
            <a:stCxn id="6" idx="2"/>
            <a:endCxn id="7" idx="0"/>
          </p:cNvCxnSpPr>
          <p:nvPr/>
        </p:nvCxnSpPr>
        <p:spPr>
          <a:xfrm>
            <a:off x="1905000" y="2743200"/>
            <a:ext cx="0" cy="4572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1 28"/>
          <p:cNvCxnSpPr>
            <a:stCxn id="12" idx="2"/>
            <a:endCxn id="13" idx="0"/>
          </p:cNvCxnSpPr>
          <p:nvPr/>
        </p:nvCxnSpPr>
        <p:spPr>
          <a:xfrm flipH="1">
            <a:off x="5715000" y="2743200"/>
            <a:ext cx="1219200" cy="4572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1 31"/>
          <p:cNvCxnSpPr>
            <a:stCxn id="12" idx="2"/>
            <a:endCxn id="15" idx="0"/>
          </p:cNvCxnSpPr>
          <p:nvPr/>
        </p:nvCxnSpPr>
        <p:spPr>
          <a:xfrm>
            <a:off x="6934200" y="2743200"/>
            <a:ext cx="0" cy="1066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>
            <a:stCxn id="12" idx="2"/>
            <a:endCxn id="14" idx="0"/>
          </p:cNvCxnSpPr>
          <p:nvPr/>
        </p:nvCxnSpPr>
        <p:spPr>
          <a:xfrm>
            <a:off x="6934200" y="2743200"/>
            <a:ext cx="1219200" cy="4572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>
            <a:stCxn id="8" idx="2"/>
            <a:endCxn id="9" idx="0"/>
          </p:cNvCxnSpPr>
          <p:nvPr/>
        </p:nvCxnSpPr>
        <p:spPr>
          <a:xfrm flipH="1">
            <a:off x="2362200" y="4800600"/>
            <a:ext cx="2209800" cy="6096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1 44"/>
          <p:cNvCxnSpPr>
            <a:stCxn id="8" idx="2"/>
            <a:endCxn id="10" idx="0"/>
          </p:cNvCxnSpPr>
          <p:nvPr/>
        </p:nvCxnSpPr>
        <p:spPr>
          <a:xfrm>
            <a:off x="4572000" y="4800600"/>
            <a:ext cx="2057400" cy="6096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381000" y="228600"/>
            <a:ext cx="83820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FF0000"/>
                </a:solidFill>
              </a:rPr>
              <a:t>Definizione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di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Gioco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it-IT" sz="1400" i="1" dirty="0" smtClean="0"/>
          </a:p>
          <a:p>
            <a:endParaRPr lang="it-IT" sz="1400" i="1" dirty="0" smtClean="0"/>
          </a:p>
          <a:p>
            <a:r>
              <a:rPr lang="it-IT" b="1" dirty="0" smtClean="0">
                <a:solidFill>
                  <a:srgbClr val="FF0000"/>
                </a:solidFill>
              </a:rPr>
              <a:t>GOAL </a:t>
            </a:r>
            <a:r>
              <a:rPr lang="it-IT" dirty="0" smtClean="0"/>
              <a:t>Un obiettivo specifico che i giocatori dovranno raggiungere lavorando (da soli o in squadre). Fornisce ai giocatori una sorta di scopo (</a:t>
            </a:r>
            <a:r>
              <a:rPr lang="it-IT" dirty="0" err="1" smtClean="0"/>
              <a:t>sense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purpose</a:t>
            </a:r>
            <a:r>
              <a:rPr lang="it-IT" dirty="0" smtClean="0"/>
              <a:t>).</a:t>
            </a:r>
          </a:p>
          <a:p>
            <a:endParaRPr lang="it-IT" dirty="0" smtClean="0"/>
          </a:p>
          <a:p>
            <a:r>
              <a:rPr lang="it-IT" b="1" dirty="0" smtClean="0">
                <a:solidFill>
                  <a:srgbClr val="FF0000"/>
                </a:solidFill>
              </a:rPr>
              <a:t>RULES</a:t>
            </a:r>
            <a:r>
              <a:rPr lang="it-IT" dirty="0" smtClean="0"/>
              <a:t> Le regole che pongono limitazioni su come i giocatori possono raggiungere l’obiettivo, limitando strade ovvie, e permettendogli di esplorare possibilità sconosciute. Liberano il pensiero strategico</a:t>
            </a:r>
          </a:p>
          <a:p>
            <a:endParaRPr lang="it-IT" dirty="0" smtClean="0"/>
          </a:p>
          <a:p>
            <a:r>
              <a:rPr lang="it-IT" b="1" dirty="0" smtClean="0">
                <a:solidFill>
                  <a:srgbClr val="FF0000"/>
                </a:solidFill>
              </a:rPr>
              <a:t>FEEDBACK SYSTEM </a:t>
            </a:r>
            <a:r>
              <a:rPr lang="it-IT" dirty="0" smtClean="0"/>
              <a:t>Il sistema di feedback indica quanto sono vicini i giocatori a raggiungere l’obiettivo (livelli, punti, barra di avanzamento) e fornisce motivazione per continuare a giocare. 3 tipi di feedback: visivo, quantitativo, qualitativo. La varietà di feedback nei </a:t>
            </a:r>
            <a:r>
              <a:rPr lang="it-IT" dirty="0" err="1" smtClean="0"/>
              <a:t>videogames</a:t>
            </a:r>
            <a:r>
              <a:rPr lang="it-IT" dirty="0" smtClean="0"/>
              <a:t> sono ciò che maggiormente li differenzia dai giochi normali. </a:t>
            </a:r>
          </a:p>
          <a:p>
            <a:endParaRPr lang="it-IT" dirty="0" smtClean="0"/>
          </a:p>
          <a:p>
            <a:r>
              <a:rPr lang="it-IT" b="1" dirty="0" smtClean="0">
                <a:solidFill>
                  <a:srgbClr val="FF0000"/>
                </a:solidFill>
              </a:rPr>
              <a:t>VOLUNTARY PARTECIPATION </a:t>
            </a:r>
            <a:r>
              <a:rPr lang="it-IT" dirty="0" smtClean="0"/>
              <a:t>La partecipazione volontaria richiede che ogni giocatore conosca e accetti  obiettivi regole e feedback. Ed il fatto di poter partecipare o uscire dal gioco quando si vuole lo rende un attività piacevole</a:t>
            </a:r>
            <a:r>
              <a:rPr lang="it-IT" sz="1400" dirty="0" smtClean="0"/>
              <a:t>.</a:t>
            </a:r>
          </a:p>
          <a:p>
            <a:endParaRPr lang="en-US" sz="1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28600" y="228600"/>
            <a:ext cx="85344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FF0000"/>
                </a:solidFill>
              </a:rPr>
              <a:t>Ciò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che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spinge</a:t>
            </a:r>
            <a:r>
              <a:rPr lang="en-US" sz="3600" b="1" dirty="0" smtClean="0">
                <a:solidFill>
                  <a:srgbClr val="FF0000"/>
                </a:solidFill>
              </a:rPr>
              <a:t> a </a:t>
            </a:r>
            <a:r>
              <a:rPr lang="en-US" sz="3600" b="1" dirty="0" err="1" smtClean="0">
                <a:solidFill>
                  <a:srgbClr val="FF0000"/>
                </a:solidFill>
              </a:rPr>
              <a:t>giocare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 algn="ctr"/>
            <a:endParaRPr lang="en-US" sz="1400" b="1" dirty="0" smtClean="0">
              <a:solidFill>
                <a:srgbClr val="FF0000"/>
              </a:solidFill>
            </a:endParaRPr>
          </a:p>
          <a:p>
            <a:r>
              <a:rPr lang="it-IT" b="1" dirty="0" smtClean="0"/>
              <a:t>“</a:t>
            </a:r>
            <a:r>
              <a:rPr lang="it-IT" b="1" dirty="0" err="1" smtClean="0"/>
              <a:t>Extrinsic</a:t>
            </a:r>
            <a:r>
              <a:rPr lang="it-IT" b="1" dirty="0" smtClean="0"/>
              <a:t>” </a:t>
            </a:r>
            <a:r>
              <a:rPr lang="it-IT" b="1" dirty="0" err="1" smtClean="0"/>
              <a:t>rewards</a:t>
            </a:r>
            <a:r>
              <a:rPr lang="it-IT" b="1" dirty="0" smtClean="0"/>
              <a:t> </a:t>
            </a:r>
            <a:r>
              <a:rPr lang="it-IT" dirty="0" smtClean="0"/>
              <a:t>( soldi, buon status, lodi) per trovare la felicità fuori da noi stessi; ma non durano molto a lungo perché creiamo una tolleranza e ne vogliamo di più (“</a:t>
            </a:r>
            <a:r>
              <a:rPr lang="it-IT" dirty="0" err="1" smtClean="0"/>
              <a:t>hedonic</a:t>
            </a:r>
            <a:r>
              <a:rPr lang="it-IT" dirty="0" smtClean="0"/>
              <a:t> </a:t>
            </a:r>
            <a:r>
              <a:rPr lang="it-IT" dirty="0" err="1" smtClean="0"/>
              <a:t>adaptation</a:t>
            </a:r>
            <a:r>
              <a:rPr lang="it-IT" dirty="0" smtClean="0"/>
              <a:t>”).</a:t>
            </a:r>
          </a:p>
          <a:p>
            <a:endParaRPr lang="it-IT" dirty="0" smtClean="0"/>
          </a:p>
          <a:p>
            <a:r>
              <a:rPr lang="it-IT" b="1" dirty="0" smtClean="0"/>
              <a:t>“</a:t>
            </a:r>
            <a:r>
              <a:rPr lang="it-IT" b="1" dirty="0" err="1" smtClean="0"/>
              <a:t>Intrinsic</a:t>
            </a:r>
            <a:r>
              <a:rPr lang="it-IT" b="1" dirty="0" smtClean="0"/>
              <a:t>” </a:t>
            </a:r>
            <a:r>
              <a:rPr lang="it-IT" b="1" dirty="0" err="1" smtClean="0"/>
              <a:t>rewards</a:t>
            </a:r>
            <a:r>
              <a:rPr lang="it-IT" b="1" dirty="0" smtClean="0"/>
              <a:t> </a:t>
            </a:r>
            <a:r>
              <a:rPr lang="it-IT" dirty="0" smtClean="0"/>
              <a:t>(emozioni positive, punti di forza personali, connessioni sociali). Questo tipo di </a:t>
            </a:r>
            <a:r>
              <a:rPr lang="it-IT" dirty="0" err="1" smtClean="0"/>
              <a:t>automotivazione</a:t>
            </a:r>
            <a:r>
              <a:rPr lang="it-IT" dirty="0" smtClean="0"/>
              <a:t> e </a:t>
            </a:r>
            <a:r>
              <a:rPr lang="it-IT" dirty="0" err="1" smtClean="0"/>
              <a:t>autoricompensa</a:t>
            </a:r>
            <a:r>
              <a:rPr lang="it-IT" dirty="0" smtClean="0"/>
              <a:t> è chiamato “</a:t>
            </a:r>
            <a:r>
              <a:rPr lang="it-IT" dirty="0" err="1" smtClean="0"/>
              <a:t>autotelic</a:t>
            </a:r>
            <a:r>
              <a:rPr lang="it-IT" dirty="0" smtClean="0"/>
              <a:t>”. Le emozioni positive nel gioco sono rilasciate dall’adrenalina, endorfine, </a:t>
            </a:r>
            <a:r>
              <a:rPr lang="it-IT" dirty="0" err="1" smtClean="0"/>
              <a:t>ossitocina</a:t>
            </a:r>
            <a:r>
              <a:rPr lang="it-IT" dirty="0" smtClean="0"/>
              <a:t>, </a:t>
            </a:r>
            <a:r>
              <a:rPr lang="it-IT" dirty="0" err="1" smtClean="0"/>
              <a:t>norefinefrina</a:t>
            </a:r>
            <a:r>
              <a:rPr lang="it-IT" dirty="0" smtClean="0"/>
              <a:t>, dopamina, epinefrina che ci rendono soddisfatti, fieri ed eccitati. </a:t>
            </a:r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it-IT" b="1" dirty="0" err="1" smtClean="0"/>
              <a:t>Blissful</a:t>
            </a:r>
            <a:r>
              <a:rPr lang="it-IT" b="1" dirty="0" smtClean="0"/>
              <a:t> </a:t>
            </a:r>
            <a:r>
              <a:rPr lang="it-IT" b="1" dirty="0" err="1" smtClean="0"/>
              <a:t>productivity</a:t>
            </a:r>
            <a:r>
              <a:rPr lang="it-IT" b="1" dirty="0" smtClean="0"/>
              <a:t>: </a:t>
            </a:r>
            <a:r>
              <a:rPr lang="it-IT" dirty="0" smtClean="0"/>
              <a:t>senso di essere profondamente immersi nel lavoro che produce risultati immediati. </a:t>
            </a:r>
          </a:p>
          <a:p>
            <a:endParaRPr lang="it-IT" dirty="0" smtClean="0"/>
          </a:p>
          <a:p>
            <a:pPr>
              <a:buFontTx/>
              <a:buChar char="-"/>
            </a:pPr>
            <a:r>
              <a:rPr lang="it-IT" b="1" dirty="0" smtClean="0"/>
              <a:t> </a:t>
            </a:r>
            <a:r>
              <a:rPr lang="it-IT" b="1" dirty="0" err="1" smtClean="0"/>
              <a:t>Self-improvement</a:t>
            </a:r>
            <a:r>
              <a:rPr lang="it-IT" b="1" dirty="0" smtClean="0"/>
              <a:t>: </a:t>
            </a:r>
            <a:r>
              <a:rPr lang="it-IT" dirty="0" smtClean="0"/>
              <a:t>avere un avatar e renderlo ogni giorno più forte, con più abilità, armi più forti etc. Più punti tu guadagni e più aumenti di livello; più alto è il livello e più puoi affrontare sfide difficili (processo chiamato “</a:t>
            </a:r>
            <a:r>
              <a:rPr lang="it-IT" dirty="0" err="1" smtClean="0"/>
              <a:t>leveling</a:t>
            </a:r>
            <a:r>
              <a:rPr lang="it-IT" dirty="0" smtClean="0"/>
              <a:t> up”). </a:t>
            </a:r>
          </a:p>
          <a:p>
            <a:pPr>
              <a:buFontTx/>
              <a:buChar char="-"/>
            </a:pPr>
            <a:endParaRPr lang="it-IT" dirty="0" smtClean="0"/>
          </a:p>
          <a:p>
            <a:pPr>
              <a:buFontTx/>
              <a:buChar char="-"/>
            </a:pPr>
            <a:r>
              <a:rPr lang="it-IT" dirty="0" smtClean="0"/>
              <a:t> </a:t>
            </a:r>
            <a:r>
              <a:rPr lang="it-IT" b="1" dirty="0" err="1" smtClean="0"/>
              <a:t>Quest</a:t>
            </a:r>
            <a:r>
              <a:rPr lang="it-IT" b="1" dirty="0" smtClean="0"/>
              <a:t>: </a:t>
            </a:r>
            <a:r>
              <a:rPr lang="it-IT" dirty="0" smtClean="0"/>
              <a:t>missione nel gioco che una volta completata ci dà punti livello, ed oro per migliorare il nostro avatar.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228600" y="233601"/>
            <a:ext cx="861060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FF0000"/>
                </a:solidFill>
              </a:rPr>
              <a:t>Realtà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vs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Giochi</a:t>
            </a:r>
            <a:r>
              <a:rPr lang="en-US" sz="3600" b="1" dirty="0" smtClean="0">
                <a:solidFill>
                  <a:srgbClr val="FF0000"/>
                </a:solidFill>
              </a:rPr>
              <a:t> 1</a:t>
            </a:r>
            <a:endParaRPr lang="it-IT" sz="1400" b="1" dirty="0" smtClean="0"/>
          </a:p>
          <a:p>
            <a:endParaRPr lang="it-IT" sz="1400" b="1" dirty="0" smtClean="0"/>
          </a:p>
          <a:p>
            <a:endParaRPr lang="it-IT" sz="1400" b="1" dirty="0" smtClean="0"/>
          </a:p>
          <a:p>
            <a:r>
              <a:rPr lang="it-IT" b="1" dirty="0" smtClean="0"/>
              <a:t>Riparazione 1: ostacoli non necessari</a:t>
            </a:r>
          </a:p>
          <a:p>
            <a:r>
              <a:rPr lang="it-IT" dirty="0" smtClean="0"/>
              <a:t>Rispetto ai giochi, la realtà è troppo facile. I giochi ci mettono alla prova con ostacoli volontari e ci aiutano a mettere meglio a frutto i nostri personali punti di forza.</a:t>
            </a:r>
          </a:p>
          <a:p>
            <a:endParaRPr lang="it-IT" dirty="0" smtClean="0"/>
          </a:p>
          <a:p>
            <a:r>
              <a:rPr lang="it-IT" b="1" dirty="0" smtClean="0"/>
              <a:t>Riparazione 2: attivazione emozionale</a:t>
            </a:r>
          </a:p>
          <a:p>
            <a:r>
              <a:rPr lang="it-IT" dirty="0" smtClean="0"/>
              <a:t>Rispetto ai giochi, la realtà è deprimente. I giochi concentrano la nostra energia, con ottimismo incrollabile, su qualcosa in cui siamo bravi e che ci piace.</a:t>
            </a:r>
          </a:p>
          <a:p>
            <a:endParaRPr lang="it-IT" dirty="0" smtClean="0"/>
          </a:p>
          <a:p>
            <a:r>
              <a:rPr lang="it-IT" b="1" dirty="0" smtClean="0"/>
              <a:t>Riparazione 3: lavoro più soddisfacente</a:t>
            </a:r>
          </a:p>
          <a:p>
            <a:r>
              <a:rPr lang="it-IT" dirty="0" smtClean="0"/>
              <a:t>Rispetto ai giochi, la realtà è improduttiva. I giochi ci danno missioni più chiare e lavoro pratico che dà maggiore soddisfazione.</a:t>
            </a:r>
          </a:p>
          <a:p>
            <a:endParaRPr lang="en-US" dirty="0" smtClean="0"/>
          </a:p>
          <a:p>
            <a:r>
              <a:rPr lang="it-IT" b="1" dirty="0" smtClean="0"/>
              <a:t>Riparazione 4: migliori speranze di successo</a:t>
            </a:r>
          </a:p>
          <a:p>
            <a:r>
              <a:rPr lang="it-IT" dirty="0" smtClean="0"/>
              <a:t>Rispetto ai giochi, la realtà è senza speranza. I giochi eliminano la nostra paura di fallire e migliorano le nostre </a:t>
            </a:r>
            <a:r>
              <a:rPr lang="it-IT" i="1" dirty="0" smtClean="0"/>
              <a:t>chance</a:t>
            </a:r>
            <a:r>
              <a:rPr lang="it-IT" dirty="0" smtClean="0"/>
              <a:t> di successo.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228600" y="76200"/>
            <a:ext cx="8610600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FF0000"/>
                </a:solidFill>
              </a:rPr>
              <a:t>Realtà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vs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Giochi</a:t>
            </a:r>
            <a:r>
              <a:rPr lang="en-US" sz="3600" b="1" dirty="0" smtClean="0">
                <a:solidFill>
                  <a:srgbClr val="FF0000"/>
                </a:solidFill>
              </a:rPr>
              <a:t> 2</a:t>
            </a:r>
          </a:p>
          <a:p>
            <a:pPr algn="ctr"/>
            <a:endParaRPr lang="it-IT" sz="1400" b="1" dirty="0" smtClean="0"/>
          </a:p>
          <a:p>
            <a:r>
              <a:rPr lang="it-IT" b="1" dirty="0" smtClean="0"/>
              <a:t>Riparazione 5: una connettività sociale più forte</a:t>
            </a:r>
          </a:p>
          <a:p>
            <a:r>
              <a:rPr lang="it-IT" dirty="0" smtClean="0"/>
              <a:t>Rispetto ai giochi, la realtà è disconnessa. I giochi costruiscono legami sociali più forti e portano a reti sociali più attive. Quanto più tempo passiamo interagendo nelle nostre reti sociali, tanto più è probabile che generiamo un sottoinsieme di emozioni positive, definite “emozioni </a:t>
            </a:r>
            <a:r>
              <a:rPr lang="it-IT" dirty="0" err="1" smtClean="0"/>
              <a:t>prosociali</a:t>
            </a:r>
            <a:r>
              <a:rPr lang="it-IT" dirty="0" smtClean="0"/>
              <a:t>”.</a:t>
            </a:r>
          </a:p>
          <a:p>
            <a:endParaRPr lang="it-IT" b="1" dirty="0" smtClean="0"/>
          </a:p>
          <a:p>
            <a:r>
              <a:rPr lang="it-IT" b="1" dirty="0" smtClean="0"/>
              <a:t>Riparazione 6: scala epica</a:t>
            </a:r>
          </a:p>
          <a:p>
            <a:r>
              <a:rPr lang="it-IT" dirty="0" smtClean="0"/>
              <a:t>A confronto con i giochi, la realtà è banale. I giochi ci rendono parte di qualcosa di più grande e danno un significato epico alle nostre azioni.</a:t>
            </a:r>
          </a:p>
          <a:p>
            <a:endParaRPr lang="en-US" dirty="0" smtClean="0"/>
          </a:p>
          <a:p>
            <a:r>
              <a:rPr lang="it-IT" b="1" dirty="0" smtClean="0"/>
              <a:t>Riparazione 7: partecipazione incondizionata</a:t>
            </a:r>
          </a:p>
          <a:p>
            <a:r>
              <a:rPr lang="it-IT" dirty="0" smtClean="0"/>
              <a:t>Rispetto ai giochi, è difficile entrare nella realtà. I giochi ci motivano a partecipare più pienamente a quello che facciamo.</a:t>
            </a:r>
          </a:p>
          <a:p>
            <a:endParaRPr lang="it-IT" b="1" dirty="0" smtClean="0"/>
          </a:p>
          <a:p>
            <a:r>
              <a:rPr lang="it-IT" b="1" dirty="0" smtClean="0"/>
              <a:t>Riparazione 8: Ricompense significative quando ne abbiamo più bisogno</a:t>
            </a:r>
          </a:p>
          <a:p>
            <a:r>
              <a:rPr lang="it-IT" dirty="0" smtClean="0"/>
              <a:t>Rispetto ai giochi, la realtà è senza scopo e non gratificante. I giochi ci aiutano a sentirci gratificati quando facciamo i nostri sforzi migliori.</a:t>
            </a:r>
          </a:p>
          <a:p>
            <a:endParaRPr lang="it-IT" dirty="0" smtClean="0"/>
          </a:p>
          <a:p>
            <a:r>
              <a:rPr lang="it-IT" b="1" dirty="0" smtClean="0"/>
              <a:t>Riparazione 9: più divertimento con gli estranei</a:t>
            </a:r>
          </a:p>
          <a:p>
            <a:r>
              <a:rPr lang="it-IT" dirty="0" smtClean="0"/>
              <a:t>Rispetto ai giochi, la realtà è solitaria e isola. I giochi ci aiutano a fare squadra e a creare da zero comunità potenti.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228600" y="76200"/>
            <a:ext cx="8610600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FF0000"/>
                </a:solidFill>
              </a:rPr>
              <a:t>Realtà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vs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Giochi</a:t>
            </a:r>
            <a:r>
              <a:rPr lang="en-US" sz="3600" b="1" dirty="0" smtClean="0">
                <a:solidFill>
                  <a:srgbClr val="FF0000"/>
                </a:solidFill>
              </a:rPr>
              <a:t> 3</a:t>
            </a:r>
            <a:endParaRPr lang="it-IT" sz="1400" b="1" dirty="0" smtClean="0"/>
          </a:p>
          <a:p>
            <a:endParaRPr lang="it-IT" sz="1400" b="1" dirty="0" smtClean="0"/>
          </a:p>
          <a:p>
            <a:r>
              <a:rPr lang="it-IT" b="1" dirty="0" smtClean="0"/>
              <a:t>Riparazione 10: </a:t>
            </a:r>
            <a:r>
              <a:rPr lang="it-IT" b="1" dirty="0" err="1" smtClean="0"/>
              <a:t>hacks</a:t>
            </a:r>
            <a:r>
              <a:rPr lang="it-IT" b="1" dirty="0" smtClean="0"/>
              <a:t> per la felicità</a:t>
            </a:r>
          </a:p>
          <a:p>
            <a:r>
              <a:rPr lang="it-IT" dirty="0" smtClean="0"/>
              <a:t>Rispetto ai giochi, la realtà è dura da mandar giù. I giochi rendono più facile accogliere i buoni consigli e mettere alla prova abitudini più felici.</a:t>
            </a:r>
            <a:endParaRPr lang="en-US" dirty="0" smtClean="0"/>
          </a:p>
          <a:p>
            <a:endParaRPr lang="en-US" dirty="0" smtClean="0"/>
          </a:p>
          <a:p>
            <a:r>
              <a:rPr lang="it-IT" b="1" dirty="0" smtClean="0"/>
              <a:t>Riparazione 11: un’economia sostenibile del coinvolgimento</a:t>
            </a:r>
          </a:p>
          <a:p>
            <a:r>
              <a:rPr lang="it-IT" dirty="0" smtClean="0"/>
              <a:t>Rispetto ai giochi, la realtà non è sostenibile. Le gratificazioni che otteniamo dai giochi sono una risorsa infinitamente rinnovabile.</a:t>
            </a:r>
          </a:p>
          <a:p>
            <a:endParaRPr lang="it-IT" dirty="0" smtClean="0"/>
          </a:p>
          <a:p>
            <a:r>
              <a:rPr lang="it-IT" b="1" dirty="0" smtClean="0"/>
              <a:t>Riparazione 12: più vittorie epiche</a:t>
            </a:r>
          </a:p>
          <a:p>
            <a:r>
              <a:rPr lang="it-IT" dirty="0" smtClean="0"/>
              <a:t>Rispetto ai giochi, la realtà è poco ambiziosa. I giochi ci aiutano a definire obiettivi che ispirano riverenza e ad affrontare insieme missioni sociali apparentemente impossibili.</a:t>
            </a:r>
          </a:p>
          <a:p>
            <a:endParaRPr lang="it-IT" dirty="0" smtClean="0"/>
          </a:p>
          <a:p>
            <a:r>
              <a:rPr lang="it-IT" b="1" dirty="0" smtClean="0"/>
              <a:t>Riparazione 13: diecimila ore di collaborazione</a:t>
            </a:r>
          </a:p>
          <a:p>
            <a:r>
              <a:rPr lang="it-IT" dirty="0" smtClean="0"/>
              <a:t>Rispetto ai giochi, la realtà è disorganizzata e divisa. I giochi ci aiutano a compiere sforzi più concertati e, nel corso del tempo, ci danno superpoteri di collaborazione.</a:t>
            </a:r>
          </a:p>
          <a:p>
            <a:endParaRPr lang="it-IT" dirty="0" smtClean="0"/>
          </a:p>
          <a:p>
            <a:r>
              <a:rPr lang="it-IT" b="1" dirty="0" smtClean="0"/>
              <a:t>Riparazione 14: previsione </a:t>
            </a:r>
            <a:r>
              <a:rPr lang="it-IT" b="1" i="1" dirty="0" err="1" smtClean="0"/>
              <a:t>massively</a:t>
            </a:r>
            <a:r>
              <a:rPr lang="it-IT" b="1" i="1" dirty="0" smtClean="0"/>
              <a:t> multiplayer</a:t>
            </a:r>
            <a:endParaRPr lang="it-IT" b="1" dirty="0" smtClean="0"/>
          </a:p>
          <a:p>
            <a:r>
              <a:rPr lang="it-IT" dirty="0" smtClean="0"/>
              <a:t>La realtà è bloccata nel presente. I giochi ci aiutano a immaginare e inventare il futuro insieme.</a:t>
            </a:r>
          </a:p>
          <a:p>
            <a:endParaRPr lang="it-IT" sz="1400" b="1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52400" y="122159"/>
            <a:ext cx="88392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FF0000"/>
                </a:solidFill>
              </a:rPr>
              <a:t>Tipologie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di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Gioco</a:t>
            </a:r>
            <a:endParaRPr lang="en-US" sz="3600" dirty="0" smtClean="0">
              <a:solidFill>
                <a:srgbClr val="FF0000"/>
              </a:solidFill>
            </a:endParaRPr>
          </a:p>
          <a:p>
            <a:endParaRPr lang="it-IT" sz="1400" dirty="0" smtClean="0"/>
          </a:p>
          <a:p>
            <a:r>
              <a:rPr lang="it-IT" b="1" dirty="0" smtClean="0"/>
              <a:t>- </a:t>
            </a:r>
            <a:r>
              <a:rPr lang="it-IT" b="1" dirty="0" err="1" smtClean="0"/>
              <a:t>High-stakes</a:t>
            </a:r>
            <a:r>
              <a:rPr lang="it-IT" b="1" dirty="0" smtClean="0"/>
              <a:t> work: </a:t>
            </a:r>
            <a:r>
              <a:rPr lang="it-IT" dirty="0" smtClean="0"/>
              <a:t>gioco veloce e orientato all’azione che punta alla possibilità di successo ma anche a spettacolari fallimenti. (giochi di auto, sparatutto)</a:t>
            </a:r>
          </a:p>
          <a:p>
            <a:pPr>
              <a:buFontTx/>
              <a:buChar char="-"/>
            </a:pPr>
            <a:r>
              <a:rPr lang="it-IT" b="1" dirty="0" smtClean="0"/>
              <a:t> </a:t>
            </a:r>
            <a:r>
              <a:rPr lang="it-IT" b="1" dirty="0" err="1" smtClean="0"/>
              <a:t>Busywork</a:t>
            </a:r>
            <a:r>
              <a:rPr lang="it-IT" b="1" dirty="0" smtClean="0"/>
              <a:t>: </a:t>
            </a:r>
            <a:r>
              <a:rPr lang="it-IT" dirty="0" smtClean="0"/>
              <a:t>gioco monotono e prevedibile (che sarebbe noioso nelle vite reali ma ci sentiamo produttivi a farlo in un gioco). (</a:t>
            </a:r>
            <a:r>
              <a:rPr lang="it-IT" dirty="0" err="1" smtClean="0"/>
              <a:t>Farmville</a:t>
            </a:r>
            <a:r>
              <a:rPr lang="it-IT" dirty="0" smtClean="0"/>
              <a:t>).</a:t>
            </a:r>
          </a:p>
          <a:p>
            <a:pPr>
              <a:buFontTx/>
              <a:buChar char="-"/>
            </a:pPr>
            <a:r>
              <a:rPr lang="it-IT" dirty="0" smtClean="0"/>
              <a:t> </a:t>
            </a:r>
            <a:r>
              <a:rPr lang="it-IT" b="1" dirty="0" err="1" smtClean="0"/>
              <a:t>Mental</a:t>
            </a:r>
            <a:r>
              <a:rPr lang="it-IT" b="1" dirty="0" smtClean="0"/>
              <a:t> work: </a:t>
            </a:r>
            <a:r>
              <a:rPr lang="it-IT" dirty="0" smtClean="0"/>
              <a:t>gioco sulle capacità cognitive. (“</a:t>
            </a:r>
            <a:r>
              <a:rPr lang="it-IT" dirty="0" err="1" smtClean="0"/>
              <a:t>Brain</a:t>
            </a:r>
            <a:r>
              <a:rPr lang="it-IT" dirty="0" smtClean="0"/>
              <a:t> </a:t>
            </a:r>
            <a:r>
              <a:rPr lang="it-IT" dirty="0" err="1" smtClean="0"/>
              <a:t>age</a:t>
            </a:r>
            <a:r>
              <a:rPr lang="it-IT" dirty="0" smtClean="0"/>
              <a:t>” o giochi di strategia).</a:t>
            </a:r>
          </a:p>
          <a:p>
            <a:pPr>
              <a:buFontTx/>
              <a:buChar char="-"/>
            </a:pPr>
            <a:r>
              <a:rPr lang="it-IT" dirty="0" smtClean="0"/>
              <a:t> </a:t>
            </a:r>
            <a:r>
              <a:rPr lang="it-IT" b="1" dirty="0" err="1" smtClean="0"/>
              <a:t>Physical</a:t>
            </a:r>
            <a:r>
              <a:rPr lang="it-IT" b="1" dirty="0" smtClean="0"/>
              <a:t> work: </a:t>
            </a:r>
            <a:r>
              <a:rPr lang="it-IT" dirty="0" err="1" smtClean="0"/>
              <a:t>Wii</a:t>
            </a:r>
            <a:r>
              <a:rPr lang="it-IT" dirty="0" smtClean="0"/>
              <a:t> </a:t>
            </a:r>
            <a:r>
              <a:rPr lang="it-IT" dirty="0" err="1" smtClean="0"/>
              <a:t>boxing</a:t>
            </a:r>
            <a:r>
              <a:rPr lang="it-IT" dirty="0" smtClean="0"/>
              <a:t>, “dance </a:t>
            </a:r>
            <a:r>
              <a:rPr lang="it-IT" dirty="0" err="1" smtClean="0"/>
              <a:t>dance</a:t>
            </a:r>
            <a:r>
              <a:rPr lang="it-IT" dirty="0" smtClean="0"/>
              <a:t> </a:t>
            </a:r>
            <a:r>
              <a:rPr lang="it-IT" dirty="0" err="1" smtClean="0"/>
              <a:t>revolution</a:t>
            </a:r>
            <a:r>
              <a:rPr lang="it-IT" dirty="0" smtClean="0"/>
              <a:t>”.</a:t>
            </a:r>
          </a:p>
          <a:p>
            <a:pPr>
              <a:buFontTx/>
              <a:buChar char="-"/>
            </a:pPr>
            <a:r>
              <a:rPr lang="it-IT" dirty="0" smtClean="0"/>
              <a:t> </a:t>
            </a:r>
            <a:r>
              <a:rPr lang="it-IT" b="1" dirty="0" err="1" smtClean="0"/>
              <a:t>Discovery</a:t>
            </a:r>
            <a:r>
              <a:rPr lang="it-IT" b="1" dirty="0" smtClean="0"/>
              <a:t> work: </a:t>
            </a:r>
            <a:r>
              <a:rPr lang="it-IT" dirty="0" smtClean="0"/>
              <a:t>piacere di investigare posti e oggetti sconosciuti (“</a:t>
            </a:r>
            <a:r>
              <a:rPr lang="it-IT" dirty="0" err="1" smtClean="0"/>
              <a:t>Bioshock</a:t>
            </a:r>
            <a:r>
              <a:rPr lang="it-IT" dirty="0" smtClean="0"/>
              <a:t>”)</a:t>
            </a:r>
          </a:p>
          <a:p>
            <a:pPr>
              <a:buFontTx/>
              <a:buChar char="-"/>
            </a:pPr>
            <a:r>
              <a:rPr lang="it-IT" b="1" dirty="0" smtClean="0"/>
              <a:t> </a:t>
            </a:r>
            <a:r>
              <a:rPr lang="it-IT" b="1" dirty="0" err="1" smtClean="0"/>
              <a:t>Teamwork</a:t>
            </a:r>
            <a:r>
              <a:rPr lang="it-IT" b="1" dirty="0" smtClean="0"/>
              <a:t>: </a:t>
            </a:r>
            <a:r>
              <a:rPr lang="it-IT" dirty="0" smtClean="0"/>
              <a:t>collaborazione tra grandi gruppi di giocatori (“</a:t>
            </a:r>
            <a:r>
              <a:rPr lang="it-IT" dirty="0" err="1" smtClean="0"/>
              <a:t>WoW</a:t>
            </a:r>
            <a:r>
              <a:rPr lang="it-IT" dirty="0" smtClean="0"/>
              <a:t>”)</a:t>
            </a:r>
          </a:p>
          <a:p>
            <a:pPr>
              <a:buFontTx/>
              <a:buChar char="-"/>
            </a:pPr>
            <a:r>
              <a:rPr lang="it-IT" b="1" dirty="0" smtClean="0"/>
              <a:t> Creative work: </a:t>
            </a:r>
            <a:r>
              <a:rPr lang="it-IT" dirty="0" smtClean="0"/>
              <a:t>prendiamo decisioni e ci sentiamo fieri di ciò che abbiamo fatto (</a:t>
            </a:r>
            <a:r>
              <a:rPr lang="it-IT" dirty="0" err="1" smtClean="0"/>
              <a:t>Sims</a:t>
            </a:r>
            <a:r>
              <a:rPr lang="it-IT" dirty="0" smtClean="0"/>
              <a:t>)</a:t>
            </a:r>
          </a:p>
          <a:p>
            <a:endParaRPr lang="it-IT" sz="1400" b="1" dirty="0" smtClean="0">
              <a:solidFill>
                <a:srgbClr val="FF0000"/>
              </a:solidFill>
            </a:endParaRPr>
          </a:p>
          <a:p>
            <a:pPr algn="ctr"/>
            <a:r>
              <a:rPr lang="it-IT" sz="3600" b="1" dirty="0" smtClean="0">
                <a:solidFill>
                  <a:srgbClr val="FF0000"/>
                </a:solidFill>
              </a:rPr>
              <a:t>ARG (Alternate reality game)</a:t>
            </a:r>
          </a:p>
          <a:p>
            <a:pPr algn="ctr"/>
            <a:endParaRPr lang="it-IT" sz="1400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Gli</a:t>
            </a:r>
            <a:r>
              <a:rPr lang="en-US" dirty="0" smtClean="0"/>
              <a:t> “ARG” </a:t>
            </a:r>
            <a:r>
              <a:rPr lang="en-US" dirty="0" err="1" smtClean="0"/>
              <a:t>rendono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facile </a:t>
            </a:r>
            <a:r>
              <a:rPr lang="en-US" dirty="0" err="1" smtClean="0"/>
              <a:t>generare</a:t>
            </a:r>
            <a:r>
              <a:rPr lang="en-US" dirty="0" smtClean="0"/>
              <a:t> le “</a:t>
            </a:r>
            <a:r>
              <a:rPr lang="en-US" dirty="0" err="1" smtClean="0"/>
              <a:t>ricompense</a:t>
            </a:r>
            <a:r>
              <a:rPr lang="en-US" dirty="0" smtClean="0"/>
              <a:t> “ (</a:t>
            </a:r>
            <a:r>
              <a:rPr lang="en-US" dirty="0" err="1" smtClean="0"/>
              <a:t>lavoro</a:t>
            </a:r>
            <a:r>
              <a:rPr lang="en-US" dirty="0" smtClean="0"/>
              <a:t> </a:t>
            </a:r>
            <a:r>
              <a:rPr lang="en-US" dirty="0" err="1" smtClean="0"/>
              <a:t>soddisfacente</a:t>
            </a:r>
            <a:r>
              <a:rPr lang="en-US" dirty="0" smtClean="0"/>
              <a:t>, </a:t>
            </a:r>
            <a:r>
              <a:rPr lang="en-US" dirty="0" err="1" smtClean="0"/>
              <a:t>speranza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successo</a:t>
            </a:r>
            <a:r>
              <a:rPr lang="en-US" dirty="0" smtClean="0"/>
              <a:t>, forte </a:t>
            </a:r>
            <a:r>
              <a:rPr lang="en-US" dirty="0" err="1" smtClean="0"/>
              <a:t>connessione</a:t>
            </a:r>
            <a:r>
              <a:rPr lang="en-US" dirty="0" smtClean="0"/>
              <a:t> </a:t>
            </a:r>
            <a:r>
              <a:rPr lang="en-US" dirty="0" err="1" smtClean="0"/>
              <a:t>sociale</a:t>
            </a:r>
            <a:r>
              <a:rPr lang="en-US" dirty="0" smtClean="0"/>
              <a:t>)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non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possa</a:t>
            </a:r>
            <a:r>
              <a:rPr lang="en-US" dirty="0" smtClean="0"/>
              <a:t> (o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voglia</a:t>
            </a:r>
            <a:r>
              <a:rPr lang="en-US" dirty="0" smtClean="0"/>
              <a:t>) </a:t>
            </a:r>
            <a:r>
              <a:rPr lang="en-US" dirty="0" err="1" smtClean="0"/>
              <a:t>essere</a:t>
            </a:r>
            <a:r>
              <a:rPr lang="en-US" dirty="0" smtClean="0"/>
              <a:t> in un </a:t>
            </a:r>
            <a:r>
              <a:rPr lang="en-US" dirty="0" err="1" smtClean="0"/>
              <a:t>ambiente</a:t>
            </a:r>
            <a:r>
              <a:rPr lang="en-US" dirty="0" smtClean="0"/>
              <a:t> </a:t>
            </a:r>
            <a:r>
              <a:rPr lang="en-US" dirty="0" err="1" smtClean="0"/>
              <a:t>virtuale</a:t>
            </a:r>
            <a:r>
              <a:rPr lang="en-US" dirty="0" smtClean="0"/>
              <a:t>. </a:t>
            </a:r>
            <a:r>
              <a:rPr lang="it-IT" dirty="0" smtClean="0"/>
              <a:t>Un ARG deve essere opzionale;  e deve avere interessanti obiettivi ed ostacoli .  (</a:t>
            </a:r>
            <a:r>
              <a:rPr lang="en-US" b="1" dirty="0" smtClean="0"/>
              <a:t>Chore Wars</a:t>
            </a:r>
            <a:r>
              <a:rPr lang="en-US" dirty="0" smtClean="0"/>
              <a:t> è un </a:t>
            </a:r>
            <a:r>
              <a:rPr lang="en-US" dirty="0" err="1" smtClean="0"/>
              <a:t>esempio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b="1" dirty="0" smtClean="0"/>
              <a:t>life-management ARG</a:t>
            </a:r>
            <a:r>
              <a:rPr lang="en-US" dirty="0" smtClean="0"/>
              <a:t>: un </a:t>
            </a:r>
            <a:r>
              <a:rPr lang="en-US" dirty="0" err="1" smtClean="0"/>
              <a:t>programma</a:t>
            </a:r>
            <a:r>
              <a:rPr lang="en-US" dirty="0" smtClean="0"/>
              <a:t> o </a:t>
            </a:r>
            <a:r>
              <a:rPr lang="en-US" dirty="0" err="1" smtClean="0"/>
              <a:t>servizio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aiuta</a:t>
            </a:r>
            <a:r>
              <a:rPr lang="en-US" dirty="0" smtClean="0"/>
              <a:t> a </a:t>
            </a:r>
            <a:r>
              <a:rPr lang="en-US" dirty="0" err="1" smtClean="0"/>
              <a:t>gestire</a:t>
            </a:r>
            <a:r>
              <a:rPr lang="en-US" dirty="0" smtClean="0"/>
              <a:t> la vita </a:t>
            </a:r>
            <a:r>
              <a:rPr lang="en-US" dirty="0" err="1" smtClean="0"/>
              <a:t>reale</a:t>
            </a:r>
            <a:r>
              <a:rPr lang="en-US" dirty="0" smtClean="0"/>
              <a:t> come un </a:t>
            </a:r>
            <a:r>
              <a:rPr lang="en-US" dirty="0" err="1" smtClean="0"/>
              <a:t>gioco</a:t>
            </a:r>
            <a:r>
              <a:rPr lang="en-US" dirty="0" smtClean="0"/>
              <a:t>.</a:t>
            </a:r>
            <a:r>
              <a:rPr lang="it-IT" dirty="0" smtClean="0"/>
              <a:t> </a:t>
            </a:r>
            <a:r>
              <a:rPr lang="en-US" b="1" dirty="0" smtClean="0"/>
              <a:t>Quest to Learn </a:t>
            </a:r>
            <a:r>
              <a:rPr lang="en-US" dirty="0" smtClean="0"/>
              <a:t>è un </a:t>
            </a:r>
            <a:r>
              <a:rPr lang="en-US" dirty="0" err="1" smtClean="0"/>
              <a:t>esempio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b="1" dirty="0" smtClean="0"/>
              <a:t>organizational </a:t>
            </a:r>
            <a:r>
              <a:rPr lang="en-US" b="1" dirty="0" err="1" smtClean="0"/>
              <a:t>ARG,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scuola</a:t>
            </a:r>
            <a:r>
              <a:rPr lang="en-US" dirty="0" smtClean="0"/>
              <a:t> </a:t>
            </a:r>
            <a:r>
              <a:rPr lang="en-US" dirty="0" err="1" smtClean="0"/>
              <a:t>basata</a:t>
            </a:r>
            <a:r>
              <a:rPr lang="en-US" dirty="0" smtClean="0"/>
              <a:t> </a:t>
            </a:r>
            <a:r>
              <a:rPr lang="en-US" dirty="0" err="1" smtClean="0"/>
              <a:t>sul</a:t>
            </a:r>
            <a:r>
              <a:rPr lang="en-US" dirty="0" smtClean="0"/>
              <a:t> </a:t>
            </a:r>
            <a:r>
              <a:rPr lang="en-US" dirty="0" err="1" smtClean="0"/>
              <a:t>gioco</a:t>
            </a:r>
            <a:r>
              <a:rPr lang="en-US" dirty="0" smtClean="0"/>
              <a:t>. </a:t>
            </a:r>
            <a:r>
              <a:rPr lang="en-US" b="1" dirty="0" err="1" smtClean="0"/>
              <a:t>SuperBetter</a:t>
            </a:r>
            <a:r>
              <a:rPr lang="en-US" b="1" dirty="0" smtClean="0"/>
              <a:t> </a:t>
            </a:r>
            <a:r>
              <a:rPr lang="en-US" dirty="0" smtClean="0"/>
              <a:t>is a </a:t>
            </a:r>
            <a:r>
              <a:rPr lang="en-US" b="1" dirty="0" smtClean="0"/>
              <a:t>concept ARG</a:t>
            </a:r>
            <a:r>
              <a:rPr lang="en-US" dirty="0" smtClean="0"/>
              <a:t>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utilizza</a:t>
            </a:r>
            <a:r>
              <a:rPr lang="en-US" dirty="0" smtClean="0"/>
              <a:t> social e </a:t>
            </a:r>
            <a:r>
              <a:rPr lang="en-US" dirty="0" err="1" smtClean="0"/>
              <a:t>strumenti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rete</a:t>
            </a:r>
            <a:r>
              <a:rPr lang="en-US" dirty="0" smtClean="0"/>
              <a:t> per </a:t>
            </a:r>
            <a:r>
              <a:rPr lang="en-US" dirty="0" err="1" smtClean="0"/>
              <a:t>condividere</a:t>
            </a:r>
            <a:r>
              <a:rPr lang="en-US" dirty="0" smtClean="0"/>
              <a:t> </a:t>
            </a:r>
            <a:r>
              <a:rPr lang="en-US" dirty="0" err="1" smtClean="0"/>
              <a:t>nuove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gioco</a:t>
            </a:r>
            <a:r>
              <a:rPr lang="en-US" dirty="0" smtClean="0"/>
              <a:t>, </a:t>
            </a:r>
            <a:r>
              <a:rPr lang="en-US" dirty="0" err="1" smtClean="0"/>
              <a:t>missioni</a:t>
            </a:r>
            <a:r>
              <a:rPr lang="en-US" dirty="0" smtClean="0"/>
              <a:t>, </a:t>
            </a:r>
            <a:r>
              <a:rPr lang="en-US" dirty="0" err="1" smtClean="0"/>
              <a:t>regole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vengono</a:t>
            </a:r>
            <a:r>
              <a:rPr lang="en-US" dirty="0" smtClean="0"/>
              <a:t> </a:t>
            </a:r>
            <a:r>
              <a:rPr lang="en-US" dirty="0" err="1" smtClean="0"/>
              <a:t>proposte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</a:t>
            </a:r>
            <a:r>
              <a:rPr lang="en-US" dirty="0" err="1" smtClean="0"/>
              <a:t>propria</a:t>
            </a:r>
            <a:r>
              <a:rPr lang="en-US" dirty="0" smtClean="0"/>
              <a:t> e </a:t>
            </a:r>
            <a:r>
              <a:rPr lang="en-US" dirty="0" err="1" smtClean="0"/>
              <a:t>sulle</a:t>
            </a:r>
            <a:r>
              <a:rPr lang="en-US" dirty="0" smtClean="0"/>
              <a:t> </a:t>
            </a:r>
            <a:r>
              <a:rPr lang="en-US" dirty="0" err="1" smtClean="0"/>
              <a:t>vite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altri</a:t>
            </a:r>
            <a:r>
              <a:rPr lang="en-US" dirty="0" smtClean="0"/>
              <a:t> </a:t>
            </a:r>
            <a:r>
              <a:rPr lang="en-US" dirty="0" err="1" smtClean="0"/>
              <a:t>giocatori</a:t>
            </a:r>
            <a:r>
              <a:rPr lang="en-US" dirty="0" smtClean="0"/>
              <a:t>.</a:t>
            </a:r>
            <a:endParaRPr lang="it-IT" b="1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304800" y="228600"/>
            <a:ext cx="84582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600" b="1" dirty="0" err="1" smtClean="0">
                <a:solidFill>
                  <a:srgbClr val="FF0000"/>
                </a:solidFill>
              </a:rPr>
              <a:t>Crowdsourcing</a:t>
            </a:r>
            <a:endParaRPr lang="it-IT" sz="3600" b="1" dirty="0" smtClean="0">
              <a:solidFill>
                <a:srgbClr val="FF0000"/>
              </a:solidFill>
            </a:endParaRPr>
          </a:p>
          <a:p>
            <a:pPr algn="ctr"/>
            <a:endParaRPr lang="it-IT" sz="1400" b="1" dirty="0" smtClean="0">
              <a:solidFill>
                <a:srgbClr val="FF0000"/>
              </a:solidFill>
            </a:endParaRPr>
          </a:p>
          <a:p>
            <a:r>
              <a:rPr lang="it-IT" sz="1400" dirty="0" smtClean="0"/>
              <a:t> </a:t>
            </a:r>
            <a:r>
              <a:rPr lang="it-IT" dirty="0" smtClean="0"/>
              <a:t>Il </a:t>
            </a:r>
            <a:r>
              <a:rPr lang="it-IT" dirty="0" err="1" smtClean="0"/>
              <a:t>crowdsourcing</a:t>
            </a:r>
            <a:r>
              <a:rPr lang="it-IT" dirty="0" smtClean="0"/>
              <a:t> è un modo per fare collettivamente, più rapidamente, meglio e più economicamente quello che altrimenti una singola organizzazione non potrebbe fare da sola. (Investigate </a:t>
            </a:r>
            <a:r>
              <a:rPr lang="it-IT" dirty="0" err="1" smtClean="0"/>
              <a:t>Your</a:t>
            </a:r>
            <a:r>
              <a:rPr lang="it-IT" dirty="0" smtClean="0"/>
              <a:t> MP’s </a:t>
            </a:r>
            <a:r>
              <a:rPr lang="it-IT" dirty="0" err="1" smtClean="0"/>
              <a:t>Expenses</a:t>
            </a:r>
            <a:r>
              <a:rPr lang="it-IT" dirty="0" smtClean="0"/>
              <a:t>, </a:t>
            </a:r>
            <a:r>
              <a:rPr lang="it-IT" dirty="0" err="1" smtClean="0"/>
              <a:t>Wikipedia</a:t>
            </a:r>
            <a:r>
              <a:rPr lang="it-IT" dirty="0" smtClean="0"/>
              <a:t>)</a:t>
            </a:r>
          </a:p>
          <a:p>
            <a:pPr>
              <a:buFontTx/>
              <a:buChar char="-"/>
            </a:pPr>
            <a:r>
              <a:rPr lang="it-IT" b="1" dirty="0" smtClean="0"/>
              <a:t>Free Rice </a:t>
            </a:r>
            <a:r>
              <a:rPr lang="it-IT" dirty="0" smtClean="0"/>
              <a:t>(fame nel mondo), </a:t>
            </a:r>
            <a:r>
              <a:rPr lang="it-IT" b="1" dirty="0" err="1" smtClean="0"/>
              <a:t>Folding</a:t>
            </a:r>
            <a:r>
              <a:rPr lang="it-IT" b="1" dirty="0" smtClean="0"/>
              <a:t> Home</a:t>
            </a:r>
            <a:r>
              <a:rPr lang="it-IT" dirty="0" smtClean="0"/>
              <a:t> (donare la potenza di calcolo della PS3 per elaborazione dati). </a:t>
            </a:r>
          </a:p>
          <a:p>
            <a:endParaRPr lang="it-IT" dirty="0" smtClean="0"/>
          </a:p>
          <a:p>
            <a:r>
              <a:rPr lang="it-IT" b="1" dirty="0" smtClean="0"/>
              <a:t>The </a:t>
            </a:r>
            <a:r>
              <a:rPr lang="it-IT" b="1" dirty="0" err="1" smtClean="0"/>
              <a:t>Extraordinaries</a:t>
            </a:r>
            <a:r>
              <a:rPr lang="it-IT" b="1" dirty="0" smtClean="0"/>
              <a:t> </a:t>
            </a:r>
            <a:r>
              <a:rPr lang="it-IT" dirty="0" smtClean="0"/>
              <a:t>è un’applicazione web e per telefoni cellulari progettata per aiutarvi a fare del bene nel tempo libero;  un esempio perfetto di come le vittorie epiche possano essere integrate nelle nostre vite quotidiane</a:t>
            </a:r>
          </a:p>
          <a:p>
            <a:endParaRPr lang="it-IT" dirty="0" smtClean="0"/>
          </a:p>
          <a:p>
            <a:r>
              <a:rPr lang="it-IT" b="1" dirty="0" err="1" smtClean="0"/>
              <a:t>Groundcrew</a:t>
            </a:r>
            <a:r>
              <a:rPr lang="it-IT" dirty="0" smtClean="0"/>
              <a:t>, una piattaforma mobile di organizzazione delle persone che permette di realizzare nella realtà dei desideri</a:t>
            </a:r>
          </a:p>
          <a:p>
            <a:endParaRPr lang="it-IT" dirty="0" smtClean="0"/>
          </a:p>
          <a:p>
            <a:r>
              <a:rPr lang="it-IT" b="1" dirty="0" smtClean="0"/>
              <a:t> </a:t>
            </a:r>
            <a:r>
              <a:rPr lang="it-IT" b="1" dirty="0" err="1" smtClean="0"/>
              <a:t>Lost</a:t>
            </a:r>
            <a:r>
              <a:rPr lang="it-IT" b="1" dirty="0" smtClean="0"/>
              <a:t> </a:t>
            </a:r>
            <a:r>
              <a:rPr lang="it-IT" b="1" dirty="0" err="1" smtClean="0"/>
              <a:t>Joules</a:t>
            </a:r>
            <a:r>
              <a:rPr lang="it-IT" dirty="0" smtClean="0"/>
              <a:t>, un gioco di conservazione energetica online, che invita a fare scommesse in moneta virtuale su quanto bene sociale possono realizzare altri giocatori; È un gioco di “borsa online” che permette ai giocatori di fare scommesse (in valuta virtuale) sui consumi energetici nel mondo reale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1572</Words>
  <Application>Microsoft Office PowerPoint</Application>
  <PresentationFormat>Presentazione su schermo (4:3)</PresentationFormat>
  <Paragraphs>131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3" baseType="lpstr"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Alessandro</dc:creator>
  <cp:lastModifiedBy>Alessandro</cp:lastModifiedBy>
  <cp:revision>92</cp:revision>
  <dcterms:created xsi:type="dcterms:W3CDTF">2006-08-16T00:00:00Z</dcterms:created>
  <dcterms:modified xsi:type="dcterms:W3CDTF">2016-04-25T16:34:13Z</dcterms:modified>
</cp:coreProperties>
</file>