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2" r:id="rId2"/>
    <p:sldId id="271" r:id="rId3"/>
    <p:sldId id="278" r:id="rId4"/>
    <p:sldId id="280" r:id="rId5"/>
    <p:sldId id="279" r:id="rId6"/>
    <p:sldId id="285" r:id="rId7"/>
    <p:sldId id="281" r:id="rId8"/>
    <p:sldId id="286" r:id="rId9"/>
    <p:sldId id="282" r:id="rId10"/>
    <p:sldId id="283" r:id="rId11"/>
    <p:sldId id="287" r:id="rId12"/>
    <p:sldId id="284" r:id="rId13"/>
    <p:sldId id="273" r:id="rId14"/>
    <p:sldId id="288" r:id="rId15"/>
    <p:sldId id="277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E6ECEF"/>
          </a:solidFill>
        </a:fill>
      </a:tcStyle>
    </a:wholeTbl>
    <a:band2H>
      <a:tcTxStyle/>
      <a:tcStyle>
        <a:tcBdr/>
        <a:fill>
          <a:solidFill>
            <a:srgbClr val="F3F5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381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381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E5E3EA"/>
          </a:solidFill>
        </a:fill>
      </a:tcStyle>
    </a:wholeTbl>
    <a:band2H>
      <a:tcTxStyle/>
      <a:tcStyle>
        <a:tcBdr/>
        <a:fill>
          <a:solidFill>
            <a:srgbClr val="F2F2F5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381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381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F4EDDB"/>
          </a:solidFill>
        </a:fill>
      </a:tcStyle>
    </a:wholeTbl>
    <a:band2H>
      <a:tcTxStyle/>
      <a:tcStyle>
        <a:tcBdr/>
        <a:fill>
          <a:solidFill>
            <a:srgbClr val="FAF6EE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381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381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6F7F2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381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381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0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A2A98-40E3-4F08-965D-7B51A9C505A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738F766-1E75-4874-BCA0-782E1A326D05}">
      <dgm:prSet phldrT="[Testo]"/>
      <dgm:spPr/>
      <dgm:t>
        <a:bodyPr/>
        <a:lstStyle/>
        <a:p>
          <a:r>
            <a:rPr lang="it-IT" dirty="0"/>
            <a:t>Brainstorming</a:t>
          </a:r>
        </a:p>
        <a:p>
          <a:r>
            <a:rPr lang="it-IT" dirty="0"/>
            <a:t>+</a:t>
          </a:r>
        </a:p>
        <a:p>
          <a:r>
            <a:rPr lang="it-IT" dirty="0"/>
            <a:t>Analisi di Mercato</a:t>
          </a:r>
        </a:p>
      </dgm:t>
    </dgm:pt>
    <dgm:pt modelId="{082F152B-A4E3-4A56-B705-A26881E71ECC}" type="parTrans" cxnId="{613C1E65-601E-4789-90E7-C6907EA29B00}">
      <dgm:prSet/>
      <dgm:spPr/>
      <dgm:t>
        <a:bodyPr/>
        <a:lstStyle/>
        <a:p>
          <a:endParaRPr lang="it-IT"/>
        </a:p>
      </dgm:t>
    </dgm:pt>
    <dgm:pt modelId="{BFFAA4A4-E225-4D0C-97E8-5053E9514C63}" type="sibTrans" cxnId="{613C1E65-601E-4789-90E7-C6907EA29B00}">
      <dgm:prSet/>
      <dgm:spPr/>
      <dgm:t>
        <a:bodyPr/>
        <a:lstStyle/>
        <a:p>
          <a:endParaRPr lang="it-IT"/>
        </a:p>
      </dgm:t>
    </dgm:pt>
    <dgm:pt modelId="{678E8FD6-3D3C-41BA-B7DD-A7B4A5B36100}">
      <dgm:prSet phldrT="[Testo]"/>
      <dgm:spPr/>
      <dgm:t>
        <a:bodyPr/>
        <a:lstStyle/>
        <a:p>
          <a:r>
            <a:rPr lang="it-IT" dirty="0"/>
            <a:t>Sviluppo Idee Innovative</a:t>
          </a:r>
        </a:p>
      </dgm:t>
    </dgm:pt>
    <dgm:pt modelId="{7E3FDBEA-1FCF-43D1-B348-20E05CE9F930}" type="parTrans" cxnId="{7933B01F-9883-40B6-8EAD-4E52CB6E30C7}">
      <dgm:prSet/>
      <dgm:spPr/>
      <dgm:t>
        <a:bodyPr/>
        <a:lstStyle/>
        <a:p>
          <a:endParaRPr lang="it-IT"/>
        </a:p>
      </dgm:t>
    </dgm:pt>
    <dgm:pt modelId="{FAFC048C-ACE9-4294-9CAE-29CAE7A4AD70}" type="sibTrans" cxnId="{7933B01F-9883-40B6-8EAD-4E52CB6E30C7}">
      <dgm:prSet/>
      <dgm:spPr/>
      <dgm:t>
        <a:bodyPr/>
        <a:lstStyle/>
        <a:p>
          <a:endParaRPr lang="it-IT"/>
        </a:p>
      </dgm:t>
    </dgm:pt>
    <dgm:pt modelId="{3AAFD30E-D337-443B-BABC-BC02B717E986}">
      <dgm:prSet phldrT="[Testo]"/>
      <dgm:spPr/>
      <dgm:t>
        <a:bodyPr/>
        <a:lstStyle/>
        <a:p>
          <a:r>
            <a:rPr lang="it-IT" dirty="0"/>
            <a:t>Strutturazione</a:t>
          </a:r>
        </a:p>
        <a:p>
          <a:r>
            <a:rPr lang="it-IT" dirty="0"/>
            <a:t>Intervista</a:t>
          </a:r>
        </a:p>
      </dgm:t>
    </dgm:pt>
    <dgm:pt modelId="{AE9FB1F4-C361-4D56-BF34-B073CB978DCD}" type="parTrans" cxnId="{0586B7CE-01D3-4CB5-9A97-A2943C84BBD2}">
      <dgm:prSet/>
      <dgm:spPr/>
      <dgm:t>
        <a:bodyPr/>
        <a:lstStyle/>
        <a:p>
          <a:endParaRPr lang="it-IT"/>
        </a:p>
      </dgm:t>
    </dgm:pt>
    <dgm:pt modelId="{26494D48-7D06-43D9-82EB-FD3141CD0CF9}" type="sibTrans" cxnId="{0586B7CE-01D3-4CB5-9A97-A2943C84BBD2}">
      <dgm:prSet/>
      <dgm:spPr/>
      <dgm:t>
        <a:bodyPr/>
        <a:lstStyle/>
        <a:p>
          <a:endParaRPr lang="it-IT"/>
        </a:p>
      </dgm:t>
    </dgm:pt>
    <dgm:pt modelId="{22B2258A-6767-467B-86A2-8368A246C81D}" type="pres">
      <dgm:prSet presAssocID="{8EBA2A98-40E3-4F08-965D-7B51A9C505A8}" presName="CompostProcess" presStyleCnt="0">
        <dgm:presLayoutVars>
          <dgm:dir/>
          <dgm:resizeHandles val="exact"/>
        </dgm:presLayoutVars>
      </dgm:prSet>
      <dgm:spPr/>
    </dgm:pt>
    <dgm:pt modelId="{54840FCD-592A-4E59-8FDD-D5EFE9E1BD28}" type="pres">
      <dgm:prSet presAssocID="{8EBA2A98-40E3-4F08-965D-7B51A9C505A8}" presName="arrow" presStyleLbl="bgShp" presStyleIdx="0" presStyleCnt="1"/>
      <dgm:spPr/>
    </dgm:pt>
    <dgm:pt modelId="{16102460-4F62-40BE-A363-FB997D16893D}" type="pres">
      <dgm:prSet presAssocID="{8EBA2A98-40E3-4F08-965D-7B51A9C505A8}" presName="linearProcess" presStyleCnt="0"/>
      <dgm:spPr/>
    </dgm:pt>
    <dgm:pt modelId="{4BE40E29-6E6E-4C6A-9ABA-82D28E374715}" type="pres">
      <dgm:prSet presAssocID="{9738F766-1E75-4874-BCA0-782E1A326D05}" presName="textNode" presStyleLbl="node1" presStyleIdx="0" presStyleCnt="3">
        <dgm:presLayoutVars>
          <dgm:bulletEnabled val="1"/>
        </dgm:presLayoutVars>
      </dgm:prSet>
      <dgm:spPr/>
    </dgm:pt>
    <dgm:pt modelId="{F1CE5528-94E6-4E68-91AC-CE3C932AEE43}" type="pres">
      <dgm:prSet presAssocID="{BFFAA4A4-E225-4D0C-97E8-5053E9514C63}" presName="sibTrans" presStyleCnt="0"/>
      <dgm:spPr/>
    </dgm:pt>
    <dgm:pt modelId="{97724792-D905-4CBE-8825-2BD53076C625}" type="pres">
      <dgm:prSet presAssocID="{678E8FD6-3D3C-41BA-B7DD-A7B4A5B36100}" presName="textNode" presStyleLbl="node1" presStyleIdx="1" presStyleCnt="3">
        <dgm:presLayoutVars>
          <dgm:bulletEnabled val="1"/>
        </dgm:presLayoutVars>
      </dgm:prSet>
      <dgm:spPr/>
    </dgm:pt>
    <dgm:pt modelId="{5AF92DDB-C0E6-4155-8148-EB3A8ECD6303}" type="pres">
      <dgm:prSet presAssocID="{FAFC048C-ACE9-4294-9CAE-29CAE7A4AD70}" presName="sibTrans" presStyleCnt="0"/>
      <dgm:spPr/>
    </dgm:pt>
    <dgm:pt modelId="{9398DB48-B110-4F0A-8083-0BE263C7A9C3}" type="pres">
      <dgm:prSet presAssocID="{3AAFD30E-D337-443B-BABC-BC02B717E98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CDC3605-A976-47E1-9238-D1E42E3F2B30}" type="presOf" srcId="{9738F766-1E75-4874-BCA0-782E1A326D05}" destId="{4BE40E29-6E6E-4C6A-9ABA-82D28E374715}" srcOrd="0" destOrd="0" presId="urn:microsoft.com/office/officeart/2005/8/layout/hProcess9"/>
    <dgm:cxn modelId="{46777605-A608-4AF5-A994-8FD160F22EF8}" type="presOf" srcId="{8EBA2A98-40E3-4F08-965D-7B51A9C505A8}" destId="{22B2258A-6767-467B-86A2-8368A246C81D}" srcOrd="0" destOrd="0" presId="urn:microsoft.com/office/officeart/2005/8/layout/hProcess9"/>
    <dgm:cxn modelId="{7933B01F-9883-40B6-8EAD-4E52CB6E30C7}" srcId="{8EBA2A98-40E3-4F08-965D-7B51A9C505A8}" destId="{678E8FD6-3D3C-41BA-B7DD-A7B4A5B36100}" srcOrd="1" destOrd="0" parTransId="{7E3FDBEA-1FCF-43D1-B348-20E05CE9F930}" sibTransId="{FAFC048C-ACE9-4294-9CAE-29CAE7A4AD70}"/>
    <dgm:cxn modelId="{35A61543-229F-49F9-853F-5CF9A2AE76E6}" type="presOf" srcId="{3AAFD30E-D337-443B-BABC-BC02B717E986}" destId="{9398DB48-B110-4F0A-8083-0BE263C7A9C3}" srcOrd="0" destOrd="0" presId="urn:microsoft.com/office/officeart/2005/8/layout/hProcess9"/>
    <dgm:cxn modelId="{613C1E65-601E-4789-90E7-C6907EA29B00}" srcId="{8EBA2A98-40E3-4F08-965D-7B51A9C505A8}" destId="{9738F766-1E75-4874-BCA0-782E1A326D05}" srcOrd="0" destOrd="0" parTransId="{082F152B-A4E3-4A56-B705-A26881E71ECC}" sibTransId="{BFFAA4A4-E225-4D0C-97E8-5053E9514C63}"/>
    <dgm:cxn modelId="{0586B7CE-01D3-4CB5-9A97-A2943C84BBD2}" srcId="{8EBA2A98-40E3-4F08-965D-7B51A9C505A8}" destId="{3AAFD30E-D337-443B-BABC-BC02B717E986}" srcOrd="2" destOrd="0" parTransId="{AE9FB1F4-C361-4D56-BF34-B073CB978DCD}" sibTransId="{26494D48-7D06-43D9-82EB-FD3141CD0CF9}"/>
    <dgm:cxn modelId="{288E47FF-B101-4F92-9077-6BA03CD1D466}" type="presOf" srcId="{678E8FD6-3D3C-41BA-B7DD-A7B4A5B36100}" destId="{97724792-D905-4CBE-8825-2BD53076C625}" srcOrd="0" destOrd="0" presId="urn:microsoft.com/office/officeart/2005/8/layout/hProcess9"/>
    <dgm:cxn modelId="{0F30F137-39BC-4F47-808F-E76F70A42774}" type="presParOf" srcId="{22B2258A-6767-467B-86A2-8368A246C81D}" destId="{54840FCD-592A-4E59-8FDD-D5EFE9E1BD28}" srcOrd="0" destOrd="0" presId="urn:microsoft.com/office/officeart/2005/8/layout/hProcess9"/>
    <dgm:cxn modelId="{7C70D95A-B548-491C-9F8B-CDADB83C9D07}" type="presParOf" srcId="{22B2258A-6767-467B-86A2-8368A246C81D}" destId="{16102460-4F62-40BE-A363-FB997D16893D}" srcOrd="1" destOrd="0" presId="urn:microsoft.com/office/officeart/2005/8/layout/hProcess9"/>
    <dgm:cxn modelId="{87EF25E3-8BE0-4683-8E15-F7EA2359ECD0}" type="presParOf" srcId="{16102460-4F62-40BE-A363-FB997D16893D}" destId="{4BE40E29-6E6E-4C6A-9ABA-82D28E374715}" srcOrd="0" destOrd="0" presId="urn:microsoft.com/office/officeart/2005/8/layout/hProcess9"/>
    <dgm:cxn modelId="{1CE5F823-AC87-492E-B535-842D5D29B6AA}" type="presParOf" srcId="{16102460-4F62-40BE-A363-FB997D16893D}" destId="{F1CE5528-94E6-4E68-91AC-CE3C932AEE43}" srcOrd="1" destOrd="0" presId="urn:microsoft.com/office/officeart/2005/8/layout/hProcess9"/>
    <dgm:cxn modelId="{A21B68A6-5313-4B43-A193-A72C6102CF4D}" type="presParOf" srcId="{16102460-4F62-40BE-A363-FB997D16893D}" destId="{97724792-D905-4CBE-8825-2BD53076C625}" srcOrd="2" destOrd="0" presId="urn:microsoft.com/office/officeart/2005/8/layout/hProcess9"/>
    <dgm:cxn modelId="{59C483B8-D49E-4B23-B293-C4AA4ED60765}" type="presParOf" srcId="{16102460-4F62-40BE-A363-FB997D16893D}" destId="{5AF92DDB-C0E6-4155-8148-EB3A8ECD6303}" srcOrd="3" destOrd="0" presId="urn:microsoft.com/office/officeart/2005/8/layout/hProcess9"/>
    <dgm:cxn modelId="{B981497A-F578-468C-B5CB-1137CFA3DF9A}" type="presParOf" srcId="{16102460-4F62-40BE-A363-FB997D16893D}" destId="{9398DB48-B110-4F0A-8083-0BE263C7A9C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40FCD-592A-4E59-8FDD-D5EFE9E1BD28}">
      <dsp:nvSpPr>
        <dsp:cNvPr id="0" name=""/>
        <dsp:cNvSpPr/>
      </dsp:nvSpPr>
      <dsp:spPr>
        <a:xfrm>
          <a:off x="921664" y="0"/>
          <a:ext cx="10445528" cy="78121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40E29-6E6E-4C6A-9ABA-82D28E374715}">
      <dsp:nvSpPr>
        <dsp:cNvPr id="0" name=""/>
        <dsp:cNvSpPr/>
      </dsp:nvSpPr>
      <dsp:spPr>
        <a:xfrm>
          <a:off x="7838" y="2343646"/>
          <a:ext cx="3877845" cy="3124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Brainstorming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+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Analisi di Mercato</a:t>
          </a:r>
        </a:p>
      </dsp:txBody>
      <dsp:txXfrm>
        <a:off x="160381" y="2496189"/>
        <a:ext cx="3572759" cy="2819776"/>
      </dsp:txXfrm>
    </dsp:sp>
    <dsp:sp modelId="{97724792-D905-4CBE-8825-2BD53076C625}">
      <dsp:nvSpPr>
        <dsp:cNvPr id="0" name=""/>
        <dsp:cNvSpPr/>
      </dsp:nvSpPr>
      <dsp:spPr>
        <a:xfrm>
          <a:off x="4205505" y="2343646"/>
          <a:ext cx="3877845" cy="3124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Sviluppo Idee Innovative</a:t>
          </a:r>
        </a:p>
      </dsp:txBody>
      <dsp:txXfrm>
        <a:off x="4358048" y="2496189"/>
        <a:ext cx="3572759" cy="2819776"/>
      </dsp:txXfrm>
    </dsp:sp>
    <dsp:sp modelId="{9398DB48-B110-4F0A-8083-0BE263C7A9C3}">
      <dsp:nvSpPr>
        <dsp:cNvPr id="0" name=""/>
        <dsp:cNvSpPr/>
      </dsp:nvSpPr>
      <dsp:spPr>
        <a:xfrm>
          <a:off x="8403173" y="2343646"/>
          <a:ext cx="3877845" cy="3124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Strutturazione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Intervista</a:t>
          </a:r>
        </a:p>
      </dsp:txBody>
      <dsp:txXfrm>
        <a:off x="8555716" y="2496189"/>
        <a:ext cx="3572759" cy="281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tto rossetti di diversi colori ridotti in pezzi su sfondo nero"/>
          <p:cNvSpPr>
            <a:spLocks noGrp="1"/>
          </p:cNvSpPr>
          <p:nvPr>
            <p:ph type="pic" idx="21"/>
          </p:nvPr>
        </p:nvSpPr>
        <p:spPr>
          <a:xfrm>
            <a:off x="1003300" y="-606363"/>
            <a:ext cx="22364700" cy="148906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Autore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2865467"/>
            <a:ext cx="20269200" cy="53594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2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9599" y="13131799"/>
            <a:ext cx="307544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ucco polverizzato di diversi colori su sfondo grigio"/>
          <p:cNvSpPr>
            <a:spLocks noGrp="1"/>
          </p:cNvSpPr>
          <p:nvPr>
            <p:ph type="pic" idx="21"/>
          </p:nvPr>
        </p:nvSpPr>
        <p:spPr>
          <a:xfrm>
            <a:off x="12192000" y="-1540805"/>
            <a:ext cx="11188700" cy="167830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Rettangolo"/>
          <p:cNvSpPr/>
          <p:nvPr/>
        </p:nvSpPr>
        <p:spPr>
          <a:xfrm>
            <a:off x="1008954" y="1064814"/>
            <a:ext cx="11190191" cy="11586372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3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03400" y="11229761"/>
            <a:ext cx="9601200" cy="845949"/>
          </a:xfrm>
          <a:prstGeom prst="rect">
            <a:avLst/>
          </a:prstGeom>
        </p:spPr>
        <p:txBody>
          <a:bodyPr/>
          <a:lstStyle/>
          <a:p>
            <a:r>
              <a:t>Autore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Titolo"/>
          <p:cNvSpPr txBox="1">
            <a:spLocks noGrp="1"/>
          </p:cNvSpPr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r>
              <a:t>Titolo</a:t>
            </a:r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9599" y="13131799"/>
            <a:ext cx="307544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54" name="Rettangolo"/>
          <p:cNvSpPr/>
          <p:nvPr/>
        </p:nvSpPr>
        <p:spPr>
          <a:xfrm>
            <a:off x="1008905" y="1067048"/>
            <a:ext cx="11190190" cy="11581904"/>
          </a:xfrm>
          <a:prstGeom prst="rect">
            <a:avLst/>
          </a:prstGeom>
          <a:solidFill>
            <a:srgbClr val="EFE7E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55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7" anchor="t"/>
          <a:lstStyle>
            <a:lvl1pPr marL="444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44578" y="13131799"/>
            <a:ext cx="307544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iversi prodotto per il trucco su uno sfondo rosa"/>
          <p:cNvSpPr>
            <a:spLocks noGrp="1"/>
          </p:cNvSpPr>
          <p:nvPr>
            <p:ph type="pic" idx="21"/>
          </p:nvPr>
        </p:nvSpPr>
        <p:spPr>
          <a:xfrm>
            <a:off x="11700888" y="-1027621"/>
            <a:ext cx="12288857" cy="150230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4" name="Rettangolo"/>
          <p:cNvSpPr/>
          <p:nvPr/>
        </p:nvSpPr>
        <p:spPr>
          <a:xfrm>
            <a:off x="1008905" y="1067048"/>
            <a:ext cx="11190190" cy="11581904"/>
          </a:xfrm>
          <a:prstGeom prst="rect">
            <a:avLst/>
          </a:prstGeom>
          <a:solidFill>
            <a:srgbClr val="EFE7E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65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02036" y="4375086"/>
            <a:ext cx="9603928" cy="845949"/>
          </a:xfrm>
          <a:prstGeom prst="rect">
            <a:avLst/>
          </a:prstGeom>
        </p:spPr>
        <p:txBody>
          <a:bodyPr/>
          <a:lstStyle/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6" name="Titolo"/>
          <p:cNvSpPr txBox="1">
            <a:spLocks noGrp="1"/>
          </p:cNvSpPr>
          <p:nvPr>
            <p:ph type="title" hasCustomPrompt="1"/>
          </p:nvPr>
        </p:nvSpPr>
        <p:spPr>
          <a:xfrm>
            <a:off x="1802059" y="1640060"/>
            <a:ext cx="9601350" cy="279838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02036" y="5778500"/>
            <a:ext cx="9596833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r>
              <a:t>Testo elenco puntato diapositiva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44578" y="13131799"/>
            <a:ext cx="307544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/>
          <p:nvPr/>
        </p:nvSpPr>
        <p:spPr>
          <a:xfrm>
            <a:off x="1002556" y="1068833"/>
            <a:ext cx="22378888" cy="11578333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76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4196048"/>
            <a:ext cx="20269200" cy="521315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r>
              <a:t>Titolo sezione</a:t>
            </a:r>
          </a:p>
        </p:txBody>
      </p:sp>
      <p:sp>
        <p:nvSpPr>
          <p:cNvPr id="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"/>
          <p:cNvSpPr/>
          <p:nvPr/>
        </p:nvSpPr>
        <p:spPr>
          <a:xfrm>
            <a:off x="1008906" y="1067048"/>
            <a:ext cx="22378888" cy="11581904"/>
          </a:xfrm>
          <a:prstGeom prst="rect">
            <a:avLst/>
          </a:prstGeom>
          <a:solidFill>
            <a:srgbClr val="EFE7E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85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57400" y="3232086"/>
            <a:ext cx="20269200" cy="845949"/>
          </a:xfrm>
          <a:prstGeom prst="rect">
            <a:avLst/>
          </a:prstGeom>
        </p:spPr>
        <p:txBody>
          <a:bodyPr/>
          <a:lstStyle/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6" name="Titolo"/>
          <p:cNvSpPr txBox="1">
            <a:spLocks noGrp="1"/>
          </p:cNvSpPr>
          <p:nvPr>
            <p:ph type="title" hasCustomPrompt="1"/>
          </p:nvPr>
        </p:nvSpPr>
        <p:spPr>
          <a:xfrm>
            <a:off x="2057400" y="1060698"/>
            <a:ext cx="20269200" cy="227284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</a:t>
            </a:r>
          </a:p>
        </p:txBody>
      </p:sp>
      <p:sp>
        <p:nvSpPr>
          <p:cNvPr id="8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tangolo"/>
          <p:cNvSpPr/>
          <p:nvPr/>
        </p:nvSpPr>
        <p:spPr>
          <a:xfrm>
            <a:off x="12197604" y="1065312"/>
            <a:ext cx="11184587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95" name="Rettangolo"/>
          <p:cNvSpPr/>
          <p:nvPr/>
        </p:nvSpPr>
        <p:spPr>
          <a:xfrm>
            <a:off x="1003299" y="2076548"/>
            <a:ext cx="11194307" cy="9556554"/>
          </a:xfrm>
          <a:prstGeom prst="rect">
            <a:avLst/>
          </a:prstGeom>
          <a:solidFill>
            <a:srgbClr val="DDDB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96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496599" y="4331487"/>
            <a:ext cx="9049077" cy="5492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z="4000" spc="-39"/>
            </a:lvl1pPr>
            <a:lvl2pPr algn="l">
              <a:lnSpc>
                <a:spcPct val="100000"/>
              </a:lnSpc>
              <a:spcBef>
                <a:spcPts val="3200"/>
              </a:spcBef>
              <a:defRPr sz="4000" spc="-39"/>
            </a:lvl2pPr>
            <a:lvl3pPr algn="l">
              <a:lnSpc>
                <a:spcPct val="100000"/>
              </a:lnSpc>
              <a:spcBef>
                <a:spcPts val="3200"/>
              </a:spcBef>
              <a:defRPr sz="4000" spc="-39"/>
            </a:lvl3pPr>
            <a:lvl4pPr algn="l">
              <a:lnSpc>
                <a:spcPct val="100000"/>
              </a:lnSpc>
              <a:spcBef>
                <a:spcPts val="3200"/>
              </a:spcBef>
              <a:defRPr sz="4000" spc="-39"/>
            </a:lvl4pPr>
            <a:lvl5pPr algn="l">
              <a:lnSpc>
                <a:spcPct val="100000"/>
              </a:lnSpc>
              <a:spcBef>
                <a:spcPts val="3200"/>
              </a:spcBef>
              <a:defRPr sz="4000" spc="-39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676400" y="5865317"/>
            <a:ext cx="9829800" cy="17330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 programma</a:t>
            </a:r>
          </a:p>
        </p:txBody>
      </p:sp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"/>
          <p:cNvSpPr/>
          <p:nvPr/>
        </p:nvSpPr>
        <p:spPr>
          <a:xfrm>
            <a:off x="1008906" y="1064171"/>
            <a:ext cx="22378888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25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6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100233" y="9999201"/>
            <a:ext cx="12546022" cy="508002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z="2700"/>
            </a:lvl1pPr>
          </a:lstStyle>
          <a:p>
            <a:r>
              <a:t>Attribuzione</a:t>
            </a:r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ssetti di vari colori disposti in file"/>
          <p:cNvSpPr>
            <a:spLocks noGrp="1"/>
          </p:cNvSpPr>
          <p:nvPr>
            <p:ph type="pic" idx="21"/>
          </p:nvPr>
        </p:nvSpPr>
        <p:spPr>
          <a:xfrm>
            <a:off x="800100" y="253554"/>
            <a:ext cx="22783800" cy="152393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/>
          <p:cNvSpPr/>
          <p:nvPr/>
        </p:nvSpPr>
        <p:spPr>
          <a:xfrm>
            <a:off x="1002556" y="1066800"/>
            <a:ext cx="22378888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z="3000" spc="-58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57400" y="11229761"/>
            <a:ext cx="20269200" cy="84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Autore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2865877"/>
            <a:ext cx="20269200" cy="535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Titolo presentazione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8228" y="13131799"/>
            <a:ext cx="307544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2" r:id="rId9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olo sezi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Intervista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Trucco polverizzato di diversi colori su sfondo grigio" descr="Trucco polverizzato di diversi colori su sfondo grigio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4" name="Titolo"/>
          <p:cNvSpPr txBox="1">
            <a:spLocks noGrp="1"/>
          </p:cNvSpPr>
          <p:nvPr>
            <p:ph type="title"/>
          </p:nvPr>
        </p:nvSpPr>
        <p:spPr>
          <a:xfrm>
            <a:off x="1823278" y="5707219"/>
            <a:ext cx="9601200" cy="22870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8200" dirty="0"/>
              <a:t>Decorator</a:t>
            </a:r>
            <a:endParaRPr sz="8200" dirty="0"/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1C8108-2F1A-8D4B-0B99-8A08CF650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3" t="27099" r="4259" b="26956"/>
          <a:stretch/>
        </p:blipFill>
        <p:spPr>
          <a:xfrm>
            <a:off x="12192000" y="3427895"/>
            <a:ext cx="11188700" cy="63014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A30FC2-E7E1-141E-AC20-2C703C5EB1D1}"/>
              </a:ext>
            </a:extLst>
          </p:cNvPr>
          <p:cNvSpPr txBox="1"/>
          <p:nvPr/>
        </p:nvSpPr>
        <p:spPr>
          <a:xfrm>
            <a:off x="3261967" y="7616536"/>
            <a:ext cx="6723822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3200" dirty="0"/>
              <a:t>M</a:t>
            </a:r>
            <a:r>
              <a:rPr lang="it-IT" sz="3200" b="0" i="0" u="none" strike="noStrike" baseline="0" dirty="0"/>
              <a:t>antiene una referenza al </a:t>
            </a:r>
            <a:r>
              <a:rPr lang="it-IT" dirty="0"/>
              <a:t>Componenti </a:t>
            </a:r>
            <a:r>
              <a:rPr lang="it-IT" sz="3200" dirty="0"/>
              <a:t>implementando</a:t>
            </a:r>
            <a:r>
              <a:rPr lang="it-IT" sz="3200" b="0" i="0" u="none" strike="noStrike" baseline="0" dirty="0"/>
              <a:t> una interfaccia conforme al Component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0883296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EE9779-E8BA-D7FF-D6AD-188D2D5ED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487" y="1256917"/>
            <a:ext cx="9561444" cy="112021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5CF180-4A59-6F7C-8C64-7D3BAAF1068A}"/>
              </a:ext>
            </a:extLst>
          </p:cNvPr>
          <p:cNvSpPr txBox="1"/>
          <p:nvPr/>
        </p:nvSpPr>
        <p:spPr>
          <a:xfrm>
            <a:off x="2862470" y="2619008"/>
            <a:ext cx="7991060" cy="3660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/>
            <a:r>
              <a:rPr lang="it-IT" sz="3600" b="0" i="0" u="none" strike="noStrike" baseline="0" dirty="0">
                <a:latin typeface="CMR10"/>
              </a:rPr>
              <a:t>Contiene il codice necessario per immagazzinare al suo interno l’oggetto decorato </a:t>
            </a:r>
            <a:r>
              <a:rPr lang="it-IT" sz="3600" b="0" i="0" u="none" strike="noStrike" baseline="0" dirty="0">
                <a:latin typeface="CMTT10"/>
              </a:rPr>
              <a:t>User</a:t>
            </a:r>
            <a:r>
              <a:rPr lang="it-IT" sz="3600" b="0" i="0" u="none" strike="noStrike" baseline="0" dirty="0">
                <a:latin typeface="CMR10"/>
              </a:rPr>
              <a:t>, </a:t>
            </a:r>
            <a:r>
              <a:rPr lang="it-IT" sz="3600" i="0" u="none" strike="noStrike" baseline="0" dirty="0">
                <a:latin typeface="CMR10"/>
              </a:rPr>
              <a:t>mappa</a:t>
            </a:r>
            <a:r>
              <a:rPr lang="it-IT" sz="3600" b="0" i="0" u="none" strike="noStrike" baseline="0" dirty="0">
                <a:latin typeface="CMR10"/>
              </a:rPr>
              <a:t> verso di lui le operazioni richieste. Implementa l’interfaccia </a:t>
            </a:r>
            <a:r>
              <a:rPr lang="it-IT" sz="3600" b="0" i="0" u="none" strike="noStrike" baseline="0" dirty="0">
                <a:latin typeface="CMTT10"/>
              </a:rPr>
              <a:t>User</a:t>
            </a:r>
            <a:r>
              <a:rPr lang="it-IT" sz="3600" b="0" i="0" u="none" strike="noStrike" baseline="0" dirty="0">
                <a:latin typeface="CMR10"/>
              </a:rPr>
              <a:t>,  che utilizza per </a:t>
            </a:r>
            <a:r>
              <a:rPr lang="it-IT" sz="3600" b="1" i="0" u="none" strike="noStrike" baseline="0" dirty="0">
                <a:latin typeface="CMR10"/>
              </a:rPr>
              <a:t>comunicare</a:t>
            </a:r>
            <a:r>
              <a:rPr lang="it-IT" sz="3600" b="0" i="0" u="none" strike="noStrike" baseline="0" dirty="0">
                <a:latin typeface="CMR10"/>
              </a:rPr>
              <a:t> con il </a:t>
            </a:r>
            <a:r>
              <a:rPr lang="it-IT" sz="3600" b="0" i="0" u="none" strike="noStrike" baseline="0" dirty="0">
                <a:latin typeface="CMTI10"/>
              </a:rPr>
              <a:t>Component.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D52EE1-6CF3-08F6-8BF5-756E096D505B}"/>
              </a:ext>
            </a:extLst>
          </p:cNvPr>
          <p:cNvSpPr txBox="1"/>
          <p:nvPr/>
        </p:nvSpPr>
        <p:spPr>
          <a:xfrm>
            <a:off x="2862470" y="7435994"/>
            <a:ext cx="7235687" cy="21652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/>
            <a:r>
              <a:rPr lang="it-IT" sz="3600" b="0" i="0" u="none" strike="noStrike" baseline="0" dirty="0">
                <a:latin typeface="CMBX10"/>
              </a:rPr>
              <a:t>Notare il ruolo chiave del </a:t>
            </a:r>
            <a:r>
              <a:rPr lang="it-IT" sz="3600" b="1" i="0" u="none" strike="noStrike" baseline="0" dirty="0" err="1">
                <a:latin typeface="CMBX10"/>
              </a:rPr>
              <a:t>binding</a:t>
            </a:r>
            <a:r>
              <a:rPr lang="it-IT" sz="3600" b="1" i="0" u="none" strike="noStrike" baseline="0" dirty="0">
                <a:latin typeface="CMBX10"/>
              </a:rPr>
              <a:t> dinamico</a:t>
            </a:r>
            <a:r>
              <a:rPr lang="it-IT" sz="3600" b="0" i="0" u="none" strike="noStrike" baseline="0" dirty="0">
                <a:latin typeface="CMBX10"/>
              </a:rPr>
              <a:t> </a:t>
            </a:r>
            <a:r>
              <a:rPr lang="it-IT" sz="3600" b="0" i="0" u="none" strike="noStrike" baseline="0" dirty="0">
                <a:latin typeface="CMR10"/>
              </a:rPr>
              <a:t>che si ottiene ridefinendo i metodi applicati all’oggetto </a:t>
            </a:r>
            <a:r>
              <a:rPr lang="it-IT" sz="3600" b="0" i="0" u="none" strike="noStrike" baseline="0" dirty="0">
                <a:latin typeface="CMTT10"/>
              </a:rPr>
              <a:t>User.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</p:txBody>
      </p:sp>
    </p:spTree>
    <p:extLst>
      <p:ext uri="{BB962C8B-B14F-4D97-AF65-F5344CB8AC3E}">
        <p14:creationId xmlns:p14="http://schemas.microsoft.com/office/powerpoint/2010/main" val="15562922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847CBF-1FB2-2EE8-319F-EFD5849B1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0" t="60876" r="1792" b="715"/>
          <a:stretch/>
        </p:blipFill>
        <p:spPr>
          <a:xfrm>
            <a:off x="12192000" y="4223963"/>
            <a:ext cx="11143683" cy="5459605"/>
          </a:xfrm>
          <a:prstGeom prst="rect">
            <a:avLst/>
          </a:prstGeom>
        </p:spPr>
      </p:pic>
      <p:sp>
        <p:nvSpPr>
          <p:cNvPr id="3" name="Titolo">
            <a:extLst>
              <a:ext uri="{FF2B5EF4-FFF2-40B4-BE49-F238E27FC236}">
                <a16:creationId xmlns:a16="http://schemas.microsoft.com/office/drawing/2014/main" id="{D006ECEB-AD65-8D43-631D-FD78D386F26C}"/>
              </a:ext>
            </a:extLst>
          </p:cNvPr>
          <p:cNvSpPr txBox="1">
            <a:spLocks/>
          </p:cNvSpPr>
          <p:nvPr/>
        </p:nvSpPr>
        <p:spPr>
          <a:xfrm>
            <a:off x="1664251" y="6378374"/>
            <a:ext cx="9601200" cy="115078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hangingPunct="1"/>
            <a:r>
              <a:rPr lang="it-IT" sz="8200" dirty="0" err="1"/>
              <a:t>ConcreteDecorator</a:t>
            </a:r>
            <a:endParaRPr lang="it-IT" sz="8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7A1517-7C07-226B-C2BE-AFC482EADD04}"/>
              </a:ext>
            </a:extLst>
          </p:cNvPr>
          <p:cNvSpPr txBox="1"/>
          <p:nvPr/>
        </p:nvSpPr>
        <p:spPr>
          <a:xfrm>
            <a:off x="2864401" y="7749868"/>
            <a:ext cx="7200899" cy="535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3200" dirty="0">
                <a:latin typeface="CMR10"/>
              </a:rPr>
              <a:t>A</a:t>
            </a:r>
            <a:r>
              <a:rPr lang="it-IT" sz="3200" b="0" i="0" u="none" strike="noStrike" baseline="0" dirty="0">
                <a:latin typeface="CMR10"/>
              </a:rPr>
              <a:t>ggiunge le responsabilità al </a:t>
            </a:r>
            <a:r>
              <a:rPr lang="it-IT" sz="3200" b="0" i="0" u="none" strike="noStrike" baseline="0" dirty="0">
                <a:latin typeface="CMTI10"/>
              </a:rPr>
              <a:t>Component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6958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DEC858-F6A9-947B-3A78-534A13E6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611" y="1734554"/>
            <a:ext cx="9190965" cy="235117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DFBF8C-9334-6192-5B69-28854BA3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842" y="4492487"/>
            <a:ext cx="9244502" cy="748895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C8EB65-0ED6-63CF-F3A8-32B69E75AECC}"/>
              </a:ext>
            </a:extLst>
          </p:cNvPr>
          <p:cNvSpPr txBox="1"/>
          <p:nvPr/>
        </p:nvSpPr>
        <p:spPr>
          <a:xfrm>
            <a:off x="2146852" y="1736139"/>
            <a:ext cx="9640957" cy="1666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/>
            <a:r>
              <a:rPr lang="it-IT" sz="3600" b="0" i="0" u="none" strike="noStrike" baseline="0" dirty="0">
                <a:latin typeface="CMR10"/>
              </a:rPr>
              <a:t>Le responsabilità specifiche dell’utente </a:t>
            </a:r>
            <a:r>
              <a:rPr lang="it-IT" sz="3600" b="1" i="0" u="none" strike="noStrike" baseline="0" dirty="0">
                <a:latin typeface="CMR10"/>
              </a:rPr>
              <a:t>dipendente</a:t>
            </a:r>
            <a:r>
              <a:rPr lang="it-IT" sz="3600" b="0" i="0" u="none" strike="noStrike" baseline="0" dirty="0">
                <a:latin typeface="CMR10"/>
              </a:rPr>
              <a:t> sono codificate nella classe </a:t>
            </a:r>
            <a:r>
              <a:rPr lang="it-IT" sz="3600" b="0" i="0" u="none" strike="noStrike" baseline="0" dirty="0">
                <a:latin typeface="CMTT10"/>
              </a:rPr>
              <a:t>Dipendente.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2A3D89-9A6F-AE71-8227-221453DA94EF}"/>
              </a:ext>
            </a:extLst>
          </p:cNvPr>
          <p:cNvSpPr txBox="1"/>
          <p:nvPr/>
        </p:nvSpPr>
        <p:spPr>
          <a:xfrm>
            <a:off x="2146852" y="7165124"/>
            <a:ext cx="9786731" cy="1666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/>
            <a:r>
              <a:rPr lang="it-IT" sz="3600" b="0" i="0" u="none" strike="noStrike" baseline="0" dirty="0">
                <a:latin typeface="CMR10"/>
              </a:rPr>
              <a:t>Le responsabilità specifiche dell’utente </a:t>
            </a:r>
            <a:r>
              <a:rPr lang="it-IT" sz="3600" b="1" dirty="0">
                <a:latin typeface="CMR10"/>
              </a:rPr>
              <a:t>c</a:t>
            </a:r>
            <a:r>
              <a:rPr lang="it-IT" sz="3600" b="1" i="0" u="none" strike="noStrike" baseline="0" dirty="0">
                <a:latin typeface="CMR10"/>
              </a:rPr>
              <a:t>liente</a:t>
            </a:r>
            <a:r>
              <a:rPr lang="it-IT" sz="3600" b="0" i="0" u="none" strike="noStrike" baseline="0" dirty="0">
                <a:latin typeface="CMR10"/>
              </a:rPr>
              <a:t> sono codificate nella classe </a:t>
            </a:r>
            <a:r>
              <a:rPr lang="it-IT" sz="3600" b="0" i="0" u="none" strike="noStrike" baseline="0" dirty="0">
                <a:latin typeface="CMTT10"/>
              </a:rPr>
              <a:t>Cliente.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Diversi prodotto per il trucco su uno sfondo rosa" descr="Diversi prodotto per il trucco su uno sfondo rosa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6" name="Titolo"/>
          <p:cNvSpPr txBox="1">
            <a:spLocks noGrp="1"/>
          </p:cNvSpPr>
          <p:nvPr>
            <p:ph type="title"/>
          </p:nvPr>
        </p:nvSpPr>
        <p:spPr>
          <a:xfrm>
            <a:off x="12600180" y="576471"/>
            <a:ext cx="10490272" cy="1277795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Problema del Diamante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1132E8-7754-E4F7-2F25-F26EDAFF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42" y="1573052"/>
            <a:ext cx="8786553" cy="10569896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A9324E-330B-9FC0-A90B-3C14F3B7D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888" y="2561016"/>
            <a:ext cx="12288857" cy="89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988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Rossetti di vari colori disposti in file" descr="Rossetti di vari colori disposti in file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800100" y="305623"/>
            <a:ext cx="22783800" cy="1523931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BBA002-5D1E-60BB-D838-0C05AD2CBACF}"/>
              </a:ext>
            </a:extLst>
          </p:cNvPr>
          <p:cNvSpPr txBox="1"/>
          <p:nvPr/>
        </p:nvSpPr>
        <p:spPr>
          <a:xfrm>
            <a:off x="2247074" y="6094778"/>
            <a:ext cx="9143171" cy="4159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Possiamo pensare al 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TI10"/>
              </a:rPr>
              <a:t>Decorator 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come a una </a:t>
            </a:r>
            <a:r>
              <a:rPr lang="it-IT" sz="3600" b="1" i="0" u="none" strike="noStrike" baseline="0" dirty="0">
                <a:solidFill>
                  <a:srgbClr val="000000"/>
                </a:solidFill>
                <a:latin typeface="CMR10"/>
              </a:rPr>
              <a:t>pelle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 che ricopre l’oggetto e che ne cambia il comportamento.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Quando la classe 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TI10"/>
              </a:rPr>
              <a:t>Component </a:t>
            </a:r>
            <a:r>
              <a:rPr lang="it-IT" sz="3600" dirty="0">
                <a:latin typeface="CMR10"/>
              </a:rPr>
              <a:t>è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 “</a:t>
            </a:r>
            <a:r>
              <a:rPr lang="it-IT" sz="3600" b="1" i="0" u="none" strike="noStrike" baseline="0" dirty="0">
                <a:solidFill>
                  <a:srgbClr val="000000"/>
                </a:solidFill>
                <a:latin typeface="CMR10"/>
              </a:rPr>
              <a:t>pesante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” (ricca di contenuti) il pattern Decorator è troppo costoso da applicare iterativamente e si preferisce lo strategy.</a:t>
            </a:r>
            <a:endParaRPr lang="it-IT" sz="3600" b="0" i="0" u="none" strike="noStrike" baseline="0" dirty="0">
              <a:solidFill>
                <a:srgbClr val="000000"/>
              </a:solidFill>
              <a:latin typeface="CMTI10"/>
            </a:endParaRPr>
          </a:p>
        </p:txBody>
      </p:sp>
      <p:sp>
        <p:nvSpPr>
          <p:cNvPr id="4" name="Titolo programma">
            <a:extLst>
              <a:ext uri="{FF2B5EF4-FFF2-40B4-BE49-F238E27FC236}">
                <a16:creationId xmlns:a16="http://schemas.microsoft.com/office/drawing/2014/main" id="{9A106545-C529-555A-46C0-DB24BB0FB6CA}"/>
              </a:ext>
            </a:extLst>
          </p:cNvPr>
          <p:cNvSpPr txBox="1">
            <a:spLocks/>
          </p:cNvSpPr>
          <p:nvPr/>
        </p:nvSpPr>
        <p:spPr>
          <a:xfrm>
            <a:off x="5872370" y="1216532"/>
            <a:ext cx="11002618" cy="1377184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hangingPunct="1"/>
            <a:r>
              <a:rPr lang="it-IT" sz="9600" b="0" i="0" u="none" strike="noStrike" baseline="0" dirty="0">
                <a:solidFill>
                  <a:srgbClr val="000000"/>
                </a:solidFill>
                <a:latin typeface="CMBX12"/>
              </a:rPr>
              <a:t>Decorator vs Strategy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B5CBE2-8342-22DA-0D02-6D3391996849}"/>
              </a:ext>
            </a:extLst>
          </p:cNvPr>
          <p:cNvSpPr txBox="1"/>
          <p:nvPr/>
        </p:nvSpPr>
        <p:spPr>
          <a:xfrm>
            <a:off x="12837218" y="6094778"/>
            <a:ext cx="9143170" cy="3661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Per un cambiamento più </a:t>
            </a:r>
            <a:r>
              <a:rPr lang="it-IT" sz="3600" b="1" i="0" u="none" strike="noStrike" baseline="0" dirty="0">
                <a:solidFill>
                  <a:srgbClr val="000000"/>
                </a:solidFill>
                <a:latin typeface="CMR10"/>
              </a:rPr>
              <a:t>viscerale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, serve invece lo 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BX10"/>
              </a:rPr>
              <a:t>Strategy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La differenza principale rispetto al decorator è che ci permette di alterare/estendere le responsabilità andando a </a:t>
            </a:r>
            <a:r>
              <a:rPr lang="it-IT" sz="3600" b="1" i="0" u="none" strike="noStrike" baseline="0" dirty="0">
                <a:solidFill>
                  <a:srgbClr val="000000"/>
                </a:solidFill>
                <a:latin typeface="CMR10"/>
              </a:rPr>
              <a:t>sostituire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R10"/>
              </a:rPr>
              <a:t> l’oggetto S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CMTI10"/>
              </a:rPr>
              <a:t>trategy.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25A63D-4632-1D3D-07BF-81963E2CC5C7}"/>
              </a:ext>
            </a:extLst>
          </p:cNvPr>
          <p:cNvSpPr txBox="1"/>
          <p:nvPr/>
        </p:nvSpPr>
        <p:spPr>
          <a:xfrm>
            <a:off x="4432852" y="2562967"/>
            <a:ext cx="13855148" cy="17774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it-IT" sz="4000" b="0" i="0" u="none" strike="noStrike" baseline="0" dirty="0">
                <a:solidFill>
                  <a:srgbClr val="000000"/>
                </a:solidFill>
                <a:latin typeface="CMR10"/>
              </a:rPr>
              <a:t>Il pattern Decorator e il pattern Strategy costituiscono due modi </a:t>
            </a:r>
            <a:r>
              <a:rPr lang="it-IT" sz="4000" b="1" i="0" u="none" strike="noStrike" baseline="0" dirty="0">
                <a:solidFill>
                  <a:srgbClr val="000000"/>
                </a:solidFill>
                <a:latin typeface="CMR10"/>
              </a:rPr>
              <a:t>alternativi</a:t>
            </a:r>
            <a:r>
              <a:rPr lang="it-IT" sz="4000" b="0" i="0" u="none" strike="noStrike" baseline="0" dirty="0">
                <a:solidFill>
                  <a:srgbClr val="000000"/>
                </a:solidFill>
                <a:latin typeface="CMR10"/>
              </a:rPr>
              <a:t> per </a:t>
            </a:r>
            <a:r>
              <a:rPr lang="it-IT" sz="4000" i="0" u="none" strike="noStrike" baseline="0" dirty="0">
                <a:solidFill>
                  <a:srgbClr val="000000"/>
                </a:solidFill>
                <a:latin typeface="CMR10"/>
              </a:rPr>
              <a:t>cambiare il comportamento di un oggetto</a:t>
            </a:r>
            <a:r>
              <a:rPr lang="it-IT" sz="4000" b="0" i="0" u="none" strike="noStrike" baseline="0" dirty="0">
                <a:solidFill>
                  <a:srgbClr val="000000"/>
                </a:solidFill>
                <a:latin typeface="CMR1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Diversi prodotto per il trucco su uno sfondo rosa" descr="Diversi prodotto per il trucco su uno sfondo rosa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11700887" y="-1027621"/>
            <a:ext cx="12288857" cy="15023091"/>
          </a:xfrm>
          <a:prstGeom prst="rect">
            <a:avLst/>
          </a:prstGeom>
        </p:spPr>
      </p:pic>
      <p:sp>
        <p:nvSpPr>
          <p:cNvPr id="211" name="Sottotitolo diapositiva"/>
          <p:cNvSpPr txBox="1">
            <a:spLocks noGrp="1"/>
          </p:cNvSpPr>
          <p:nvPr>
            <p:ph type="body" sz="quarter" idx="1"/>
          </p:nvPr>
        </p:nvSpPr>
        <p:spPr>
          <a:xfrm>
            <a:off x="1556402" y="1647811"/>
            <a:ext cx="9603928" cy="8459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4000" dirty="0"/>
              <a:t>Struttura Intervista</a:t>
            </a:r>
            <a:endParaRPr sz="4000" dirty="0"/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10ED6A56-FFB1-1827-C96B-3B1B6F060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740163"/>
              </p:ext>
            </p:extLst>
          </p:nvPr>
        </p:nvGraphicFramePr>
        <p:xfrm>
          <a:off x="453544" y="3697357"/>
          <a:ext cx="12288857" cy="781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97691-BB35-38D0-6277-B91F6BF2FDD9}"/>
              </a:ext>
            </a:extLst>
          </p:cNvPr>
          <p:cNvSpPr txBox="1"/>
          <p:nvPr/>
        </p:nvSpPr>
        <p:spPr>
          <a:xfrm>
            <a:off x="13783915" y="3453223"/>
            <a:ext cx="8786192" cy="6809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it-IT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Bold"/>
                <a:ea typeface="Canela Bold"/>
                <a:cs typeface="Canela Bold"/>
                <a:sym typeface="Canela Bold"/>
              </a:rPr>
              <a:t>Chi</a:t>
            </a:r>
            <a:r>
              <a:rPr lang="it-IT" sz="3600" b="1" dirty="0"/>
              <a:t>:</a:t>
            </a:r>
            <a:r>
              <a:rPr kumimoji="0" lang="it-IT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Bold"/>
                <a:ea typeface="Canela Bold"/>
                <a:cs typeface="Canela Bold"/>
                <a:sym typeface="Canela Bold"/>
              </a:rPr>
              <a:t> </a:t>
            </a:r>
            <a:r>
              <a:rPr kumimoji="0" lang="it-IT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Bold"/>
                <a:ea typeface="Canela Bold"/>
                <a:cs typeface="Canela Bold"/>
                <a:sym typeface="Canela Bold"/>
              </a:rPr>
              <a:t>per </a:t>
            </a:r>
            <a:r>
              <a:rPr lang="it-IT" sz="3600" i="0" u="none" strike="noStrike" baseline="0" dirty="0">
                <a:latin typeface="CMR10"/>
              </a:rPr>
              <a:t>inquadrare meglio la figura del committente.</a:t>
            </a:r>
            <a:endParaRPr kumimoji="0" lang="it-IT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b="1" dirty="0"/>
              <a:t>Che cosa: </a:t>
            </a:r>
            <a:r>
              <a:rPr lang="it-IT" sz="3600" dirty="0"/>
              <a:t>per</a:t>
            </a:r>
            <a:r>
              <a:rPr lang="it-IT" sz="3600" b="1" dirty="0"/>
              <a:t> </a:t>
            </a:r>
            <a:r>
              <a:rPr lang="it-IT" sz="3600" b="0" i="0" u="none" strike="noStrike" baseline="0" dirty="0">
                <a:latin typeface="CMR10"/>
              </a:rPr>
              <a:t>comprendere nel dettaglio le esigenze del committente e la sua idea di applicazione finale.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b="1" dirty="0"/>
              <a:t>Quando: </a:t>
            </a:r>
            <a:r>
              <a:rPr lang="it-IT" sz="3600" b="0" i="0" u="none" strike="noStrike" baseline="0" dirty="0">
                <a:latin typeface="CMR10"/>
              </a:rPr>
              <a:t>per definire con precisione le tempistiche relative alla finalizzazione del progetto. Il tempo a disposizione determina una selezione dei moduli innovativi da sviluppare.</a:t>
            </a:r>
            <a:endParaRPr kumimoji="0" lang="it-IT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olo sezi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Risultati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8663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rgomenti del programma"/>
          <p:cNvSpPr txBox="1">
            <a:spLocks noGrp="1"/>
          </p:cNvSpPr>
          <p:nvPr>
            <p:ph type="body" sz="quarter" idx="1"/>
          </p:nvPr>
        </p:nvSpPr>
        <p:spPr>
          <a:xfrm>
            <a:off x="13496599" y="4331487"/>
            <a:ext cx="8587407" cy="54929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b="0" dirty="0">
                <a:latin typeface="Canela Bold"/>
              </a:rPr>
              <a:t>Algoritmo di consigli all’acquisto huma-</a:t>
            </a:r>
            <a:r>
              <a:rPr lang="it-IT" sz="3600" b="0" dirty="0" err="1">
                <a:latin typeface="Canela Bold"/>
              </a:rPr>
              <a:t>driven</a:t>
            </a:r>
            <a:endParaRPr lang="it-IT" sz="3600" b="0" dirty="0">
              <a:latin typeface="Canela 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b="0" dirty="0">
                <a:latin typeface="Canela Bold"/>
              </a:rPr>
              <a:t>Sartoria dedicata e confezionamento su misura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b="0" dirty="0">
                <a:latin typeface="Canela Bold"/>
              </a:rPr>
              <a:t>Social marketing</a:t>
            </a:r>
            <a:endParaRPr sz="3600" b="0" dirty="0">
              <a:latin typeface="Canela Bold"/>
            </a:endParaRPr>
          </a:p>
        </p:txBody>
      </p:sp>
      <p:sp>
        <p:nvSpPr>
          <p:cNvPr id="170" name="Titolo programma"/>
          <p:cNvSpPr txBox="1">
            <a:spLocks noGrp="1"/>
          </p:cNvSpPr>
          <p:nvPr>
            <p:ph type="title"/>
          </p:nvPr>
        </p:nvSpPr>
        <p:spPr>
          <a:xfrm>
            <a:off x="1557130" y="2598468"/>
            <a:ext cx="9829800" cy="1733019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Moduli Core</a:t>
            </a:r>
            <a:endParaRPr dirty="0"/>
          </a:p>
        </p:txBody>
      </p:sp>
      <p:sp>
        <p:nvSpPr>
          <p:cNvPr id="2" name="Titolo programma">
            <a:extLst>
              <a:ext uri="{FF2B5EF4-FFF2-40B4-BE49-F238E27FC236}">
                <a16:creationId xmlns:a16="http://schemas.microsoft.com/office/drawing/2014/main" id="{AAFB4B3E-DC41-D747-5233-4B078D2C890E}"/>
              </a:ext>
            </a:extLst>
          </p:cNvPr>
          <p:cNvSpPr txBox="1">
            <a:spLocks/>
          </p:cNvSpPr>
          <p:nvPr/>
        </p:nvSpPr>
        <p:spPr>
          <a:xfrm>
            <a:off x="12997070" y="1731958"/>
            <a:ext cx="9829800" cy="173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500" b="0" i="0" u="none" strike="noStrike" cap="none" spc="0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hangingPunct="1"/>
            <a:r>
              <a:rPr lang="it-IT" dirty="0"/>
              <a:t>Moduli Pilota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7CA309-AAED-32D1-41E5-E787FD3E9081}"/>
              </a:ext>
            </a:extLst>
          </p:cNvPr>
          <p:cNvSpPr txBox="1"/>
          <p:nvPr/>
        </p:nvSpPr>
        <p:spPr>
          <a:xfrm>
            <a:off x="2299994" y="5217069"/>
            <a:ext cx="8587408" cy="4395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457200" marR="0" indent="-457200" algn="l" defTabSz="355600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3600" dirty="0"/>
              <a:t>Po</a:t>
            </a: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Bold"/>
                <a:ea typeface="Canela Bold"/>
                <a:cs typeface="Canela Bold"/>
                <a:sym typeface="Canela Bold"/>
              </a:rPr>
              <a:t>p-up stores</a:t>
            </a:r>
          </a:p>
          <a:p>
            <a:pPr marL="457200" marR="0" indent="-457200" algn="l" defTabSz="355600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3600" dirty="0"/>
              <a:t>Magazzino snello</a:t>
            </a:r>
          </a:p>
          <a:p>
            <a:pPr marL="457200" marR="0" indent="-457200" algn="l" defTabSz="355600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Bold"/>
                <a:ea typeface="Canela Bold"/>
                <a:cs typeface="Canela Bold"/>
                <a:sym typeface="Canela Bold"/>
              </a:rPr>
              <a:t>Vestirsi con la realtà aumentata</a:t>
            </a:r>
          </a:p>
          <a:p>
            <a:pPr marL="457200" marR="0" indent="-457200" algn="l" defTabSz="355600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3600" dirty="0"/>
              <a:t>Go </a:t>
            </a:r>
            <a:r>
              <a:rPr lang="it-IT" sz="3600" dirty="0" err="1"/>
              <a:t>circular</a:t>
            </a:r>
            <a:r>
              <a:rPr lang="it-IT" sz="3600" dirty="0"/>
              <a:t>!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</p:txBody>
      </p:sp>
    </p:spTree>
    <p:extLst>
      <p:ext uri="{BB962C8B-B14F-4D97-AF65-F5344CB8AC3E}">
        <p14:creationId xmlns:p14="http://schemas.microsoft.com/office/powerpoint/2010/main" val="9645253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olo sezi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Il Pattern Decorator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330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Otto rossetti di diversi colori ridotti in pezzi su sfondo nero" descr="Otto rossetti di diversi colori ridotti in pezzi su sfondo nero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1009650" y="-587327"/>
            <a:ext cx="22364700" cy="14890654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4A1E57-3FBF-BF8E-4D87-86CC5A9C6C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t="2319" r="1143" b="2319"/>
          <a:stretch/>
        </p:blipFill>
        <p:spPr>
          <a:xfrm>
            <a:off x="9466996" y="1659834"/>
            <a:ext cx="13728450" cy="1039633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4E6224-98C6-E784-E4EC-C5EF98D14663}"/>
              </a:ext>
            </a:extLst>
          </p:cNvPr>
          <p:cNvSpPr txBox="1"/>
          <p:nvPr/>
        </p:nvSpPr>
        <p:spPr>
          <a:xfrm>
            <a:off x="1765591" y="2049762"/>
            <a:ext cx="6503766" cy="9616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/>
            <a:r>
              <a:rPr kumimoji="0" lang="it-IT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Bold"/>
              </a:rPr>
              <a:t>Vantaggi</a:t>
            </a: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Bold"/>
              </a:rPr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dirty="0"/>
              <a:t>È </a:t>
            </a:r>
            <a:r>
              <a:rPr lang="it-IT" sz="3600" b="0" i="0" u="none" strike="noStrike" baseline="0" dirty="0"/>
              <a:t> più flessibile della ereditarietà statica (multipla)</a:t>
            </a:r>
            <a:endParaRPr lang="it-IT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dirty="0"/>
              <a:t>A</a:t>
            </a:r>
            <a:r>
              <a:rPr lang="it-IT" sz="3600" b="0" i="0" u="none" strike="noStrike" baseline="0" dirty="0"/>
              <a:t>pproccio “</a:t>
            </a:r>
            <a:r>
              <a:rPr lang="it-IT" sz="3600" b="0" i="0" u="none" strike="noStrike" baseline="0" dirty="0" err="1"/>
              <a:t>pay</a:t>
            </a:r>
            <a:r>
              <a:rPr lang="it-IT" sz="3600" b="0" i="0" u="none" strike="noStrike" baseline="0" dirty="0"/>
              <a:t> </a:t>
            </a:r>
            <a:r>
              <a:rPr lang="it-IT" sz="3600" b="0" i="0" u="none" strike="noStrike" baseline="0" dirty="0" err="1"/>
              <a:t>as</a:t>
            </a:r>
            <a:r>
              <a:rPr lang="it-IT" sz="3600" b="0" i="0" u="none" strike="noStrike" baseline="0" dirty="0"/>
              <a:t> </a:t>
            </a:r>
            <a:r>
              <a:rPr lang="it-IT" sz="3600" b="0" i="0" u="none" strike="noStrike" baseline="0" dirty="0" err="1"/>
              <a:t>you</a:t>
            </a:r>
            <a:r>
              <a:rPr lang="it-IT" sz="3600" b="0" i="0" u="none" strike="noStrike" baseline="0" dirty="0"/>
              <a:t> go” aggiungendo responsabilità</a:t>
            </a:r>
          </a:p>
          <a:p>
            <a:pPr algn="l"/>
            <a:endParaRPr lang="it-IT" sz="3600" b="0" i="0" u="none" strike="noStrike" baseline="0" dirty="0"/>
          </a:p>
          <a:p>
            <a:pPr algn="l"/>
            <a:r>
              <a:rPr kumimoji="0" lang="it-IT" sz="3600" b="1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Bold"/>
              </a:rPr>
              <a:t>Svantaggi: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dirty="0"/>
              <a:t>Il</a:t>
            </a:r>
            <a:r>
              <a:rPr lang="it-IT" sz="3600" b="0" i="0" u="none" strike="noStrike" baseline="0" dirty="0"/>
              <a:t> decorator e i suoi component non sono identici (==)</a:t>
            </a:r>
            <a:endParaRPr lang="it-IT" sz="3600" b="1" i="0" u="none" strike="noStrike" baseline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b="0" i="0" u="none" strike="noStrike" baseline="0" dirty="0"/>
              <a:t>Genera tanti “piccoli” oggetti simili tra di loro</a:t>
            </a:r>
            <a:endParaRPr kumimoji="0" lang="it-IT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Bold"/>
            </a:endParaRPr>
          </a:p>
        </p:txBody>
      </p:sp>
    </p:spTree>
    <p:extLst>
      <p:ext uri="{BB962C8B-B14F-4D97-AF65-F5344CB8AC3E}">
        <p14:creationId xmlns:p14="http://schemas.microsoft.com/office/powerpoint/2010/main" val="15191920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olo programma"/>
          <p:cNvSpPr txBox="1">
            <a:spLocks noGrp="1"/>
          </p:cNvSpPr>
          <p:nvPr>
            <p:ph type="title"/>
          </p:nvPr>
        </p:nvSpPr>
        <p:spPr>
          <a:xfrm>
            <a:off x="1676400" y="5865317"/>
            <a:ext cx="9829800" cy="1589031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Component</a:t>
            </a:r>
            <a:endParaRPr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C7F9E2-6597-8E63-8C3B-268F5A84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7" t="2522" r="32791" b="59183"/>
          <a:stretch/>
        </p:blipFill>
        <p:spPr>
          <a:xfrm>
            <a:off x="12192000" y="3831147"/>
            <a:ext cx="11176000" cy="58013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DC42D8-DD3B-D4F1-7346-FB08A7CE6730}"/>
              </a:ext>
            </a:extLst>
          </p:cNvPr>
          <p:cNvSpPr txBox="1"/>
          <p:nvPr/>
        </p:nvSpPr>
        <p:spPr>
          <a:xfrm>
            <a:off x="3325882" y="7454348"/>
            <a:ext cx="6530836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3200" dirty="0">
                <a:latin typeface="CMR10"/>
              </a:rPr>
              <a:t>D</a:t>
            </a:r>
            <a:r>
              <a:rPr lang="it-IT" sz="3200" b="0" i="0" u="none" strike="noStrike" baseline="0" dirty="0">
                <a:latin typeface="CMR10"/>
              </a:rPr>
              <a:t>efinisce l’interfaccia per gli oggetti a cui verranno aggiunte responsabilità in modo dinamico</a:t>
            </a:r>
          </a:p>
        </p:txBody>
      </p:sp>
    </p:spTree>
    <p:extLst>
      <p:ext uri="{BB962C8B-B14F-4D97-AF65-F5344CB8AC3E}">
        <p14:creationId xmlns:p14="http://schemas.microsoft.com/office/powerpoint/2010/main" val="22115849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Rossetti di vari colori disposti in file" descr="Rossetti di vari colori disposti in file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8BA4BF-11C8-E064-247E-FB41FE47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540" y="3006065"/>
            <a:ext cx="10550184" cy="77038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1B6FE2-A02D-5410-0757-928D003E6BBD}"/>
              </a:ext>
            </a:extLst>
          </p:cNvPr>
          <p:cNvSpPr txBox="1"/>
          <p:nvPr/>
        </p:nvSpPr>
        <p:spPr>
          <a:xfrm>
            <a:off x="2935154" y="3006064"/>
            <a:ext cx="6162261" cy="3162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/>
            <a:r>
              <a:rPr lang="it-IT" sz="3600" b="0" i="0" u="none" strike="noStrike" baseline="0" dirty="0">
                <a:latin typeface="CMR10"/>
              </a:rPr>
              <a:t>È importante mantenere l’interfaccia </a:t>
            </a:r>
            <a:r>
              <a:rPr lang="it-IT" sz="3600" b="0" i="0" u="none" strike="noStrike" baseline="0" dirty="0">
                <a:latin typeface="CMTT10"/>
              </a:rPr>
              <a:t>User </a:t>
            </a:r>
            <a:r>
              <a:rPr lang="it-IT" sz="3600" b="0" i="0" u="none" strike="noStrike" baseline="0" dirty="0">
                <a:latin typeface="CMR10"/>
              </a:rPr>
              <a:t>“</a:t>
            </a:r>
            <a:r>
              <a:rPr lang="it-IT" sz="3600" b="1" i="0" u="none" strike="noStrike" baseline="0" dirty="0">
                <a:latin typeface="CMR10"/>
              </a:rPr>
              <a:t>leggera</a:t>
            </a:r>
            <a:r>
              <a:rPr lang="it-IT" sz="3600" b="0" i="0" u="none" strike="noStrike" baseline="0" dirty="0">
                <a:latin typeface="CMR10"/>
              </a:rPr>
              <a:t>”: </a:t>
            </a:r>
            <a:r>
              <a:rPr lang="it-IT" sz="3600" b="0" i="0" u="none" strike="noStrike" baseline="0" dirty="0">
                <a:latin typeface="CMBX10"/>
              </a:rPr>
              <a:t>il suo scopo è la definizione di una interfaccia conforme, non deve contenere altri dati.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F7A6-CB78-1A28-FBC1-950EEBFD1674}"/>
              </a:ext>
            </a:extLst>
          </p:cNvPr>
          <p:cNvSpPr txBox="1"/>
          <p:nvPr/>
        </p:nvSpPr>
        <p:spPr>
          <a:xfrm>
            <a:off x="2935154" y="7048938"/>
            <a:ext cx="5983356" cy="3660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/>
            <a:r>
              <a:rPr lang="it-IT" sz="3600" b="0" i="0" u="none" strike="noStrike" baseline="0" dirty="0">
                <a:latin typeface="CMR10"/>
              </a:rPr>
              <a:t>Mettere troppe funzionalità nella classe </a:t>
            </a:r>
            <a:r>
              <a:rPr lang="it-IT" sz="3600" b="0" i="0" u="none" strike="noStrike" baseline="0" dirty="0">
                <a:latin typeface="CMTI10"/>
              </a:rPr>
              <a:t>Component </a:t>
            </a:r>
            <a:r>
              <a:rPr lang="it-IT" sz="3600" b="0" i="0" u="none" strike="noStrike" baseline="0" dirty="0">
                <a:latin typeface="CMR10"/>
              </a:rPr>
              <a:t>aumenta la possibilit</a:t>
            </a:r>
            <a:r>
              <a:rPr lang="it-IT" sz="3600" dirty="0">
                <a:latin typeface="CMR10"/>
              </a:rPr>
              <a:t>à</a:t>
            </a:r>
            <a:r>
              <a:rPr lang="it-IT" sz="3600" b="0" i="0" u="none" strike="noStrike" baseline="0" dirty="0">
                <a:latin typeface="CMR10"/>
              </a:rPr>
              <a:t> che le sottoclassi </a:t>
            </a:r>
            <a:r>
              <a:rPr lang="it-IT" sz="3600" b="0" i="0" u="none" strike="noStrike" baseline="0" dirty="0">
                <a:latin typeface="CMTI10"/>
              </a:rPr>
              <a:t>concrete </a:t>
            </a:r>
            <a:r>
              <a:rPr lang="it-IT" sz="3600" b="0" i="0" u="none" strike="noStrike" baseline="0" dirty="0">
                <a:latin typeface="CMR10"/>
              </a:rPr>
              <a:t>“</a:t>
            </a:r>
            <a:r>
              <a:rPr lang="it-IT" sz="3600" b="1" i="0" u="none" strike="noStrike" baseline="0" dirty="0">
                <a:latin typeface="CMR10"/>
              </a:rPr>
              <a:t>paghino</a:t>
            </a:r>
            <a:r>
              <a:rPr lang="it-IT" sz="3600" b="0" i="0" u="none" strike="noStrike" baseline="0" dirty="0">
                <a:latin typeface="CMR10"/>
              </a:rPr>
              <a:t>” per caratteristiche di cui non hanno un effettivo bisogno.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Bold"/>
              <a:ea typeface="Canela Bold"/>
              <a:cs typeface="Canela Bold"/>
              <a:sym typeface="Canela Bold"/>
            </a:endParaRPr>
          </a:p>
        </p:txBody>
      </p:sp>
    </p:spTree>
    <p:extLst>
      <p:ext uri="{BB962C8B-B14F-4D97-AF65-F5344CB8AC3E}">
        <p14:creationId xmlns:p14="http://schemas.microsoft.com/office/powerpoint/2010/main" val="21202379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Diversi prodotto per il trucco su uno sfondo rosa" descr="Diversi prodotto per il trucco su uno sfondo rosa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itolo programma">
            <a:extLst>
              <a:ext uri="{FF2B5EF4-FFF2-40B4-BE49-F238E27FC236}">
                <a16:creationId xmlns:a16="http://schemas.microsoft.com/office/drawing/2014/main" id="{85EA13E3-730B-11BB-918B-9EFE22BF1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355" y="5816196"/>
            <a:ext cx="9408228" cy="133545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dirty="0" err="1"/>
              <a:t>ConcreteComponent</a:t>
            </a:r>
            <a:endParaRPr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B68D8B-2576-9FCF-9A45-C9EF62897A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6129" r="48449" b="11339"/>
          <a:stretch/>
        </p:blipFill>
        <p:spPr>
          <a:xfrm>
            <a:off x="13843128" y="1331844"/>
            <a:ext cx="10145802" cy="1077374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4ADCCB-542A-3618-AE56-80B20D0BF8FF}"/>
              </a:ext>
            </a:extLst>
          </p:cNvPr>
          <p:cNvSpPr txBox="1"/>
          <p:nvPr/>
        </p:nvSpPr>
        <p:spPr>
          <a:xfrm>
            <a:off x="3220479" y="7454348"/>
            <a:ext cx="6493979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3200" dirty="0">
                <a:latin typeface="CMR10"/>
              </a:rPr>
              <a:t>D</a:t>
            </a:r>
            <a:r>
              <a:rPr lang="it-IT" sz="3200" b="0" i="0" u="none" strike="noStrike" baseline="0" dirty="0">
                <a:latin typeface="CMR10"/>
              </a:rPr>
              <a:t>efinisce l’oggetto su cui verranno aggiunte  dinamicamente responsabilità</a:t>
            </a:r>
          </a:p>
        </p:txBody>
      </p:sp>
    </p:spTree>
    <p:extLst>
      <p:ext uri="{BB962C8B-B14F-4D97-AF65-F5344CB8AC3E}">
        <p14:creationId xmlns:p14="http://schemas.microsoft.com/office/powerpoint/2010/main" val="38140151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6F7F2"/>
      </a:lt1>
      <a:dk2>
        <a:srgbClr val="A7A7A7"/>
      </a:dk2>
      <a:lt2>
        <a:srgbClr val="535353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7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7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412</Words>
  <Application>Microsoft Office PowerPoint</Application>
  <PresentationFormat>Personalizzato</PresentationFormat>
  <Paragraphs>50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9" baseType="lpstr">
      <vt:lpstr>Arial</vt:lpstr>
      <vt:lpstr>Canela Bold</vt:lpstr>
      <vt:lpstr>Canela Deck Bold</vt:lpstr>
      <vt:lpstr>Canela Deck Regular</vt:lpstr>
      <vt:lpstr>Canela Regular</vt:lpstr>
      <vt:lpstr>CMBX10</vt:lpstr>
      <vt:lpstr>CMBX12</vt:lpstr>
      <vt:lpstr>CMR10</vt:lpstr>
      <vt:lpstr>CMTI10</vt:lpstr>
      <vt:lpstr>CMTT10</vt:lpstr>
      <vt:lpstr>Helvetica Neue</vt:lpstr>
      <vt:lpstr>Proxima Nova</vt:lpstr>
      <vt:lpstr>Proxima Nova Medium</vt:lpstr>
      <vt:lpstr>29_Lookbook</vt:lpstr>
      <vt:lpstr>Intervista</vt:lpstr>
      <vt:lpstr>Presentazione standard di PowerPoint</vt:lpstr>
      <vt:lpstr>Risultati</vt:lpstr>
      <vt:lpstr>Moduli Core</vt:lpstr>
      <vt:lpstr>Il Pattern Decorator</vt:lpstr>
      <vt:lpstr>Presentazione standard di PowerPoint</vt:lpstr>
      <vt:lpstr>Component</vt:lpstr>
      <vt:lpstr>Presentazione standard di PowerPoint</vt:lpstr>
      <vt:lpstr>ConcreteComponent</vt:lpstr>
      <vt:lpstr>Decorator</vt:lpstr>
      <vt:lpstr>Presentazione standard di PowerPoint</vt:lpstr>
      <vt:lpstr>Presentazione standard di PowerPoint</vt:lpstr>
      <vt:lpstr>Presentazione standard di PowerPoint</vt:lpstr>
      <vt:lpstr>Problema del Diamante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Intervista</dc:title>
  <cp:lastModifiedBy>Davide Marietti</cp:lastModifiedBy>
  <cp:revision>1</cp:revision>
  <dcterms:modified xsi:type="dcterms:W3CDTF">2023-01-11T20:29:42Z</dcterms:modified>
</cp:coreProperties>
</file>