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B74A8-81E6-48C4-9E44-15DB99218338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F0B9C-1263-46FF-A295-E55F7AC1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0B9C-1263-46FF-A295-E55F7AC17D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5130-526C-46A2-BFF9-A2784D51A48C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A63B-0BF6-4C0A-B1E7-2227FE55CC5C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0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F68B-C023-4C4D-840B-8CFC04A09F17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8B9E-5487-4FA4-AE75-A57CBF9187AE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87D2-151A-462A-A307-B7DBF4773DBA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B5D1-6CEF-4F99-9DDE-2FBA60448244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4A1E-3439-4DB0-82F0-86DF389AF488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C32D-6921-4594-8DA6-7D8A58D0AC63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2304-57E2-4DDF-98CE-AE1B23FC0A6C}" type="datetime1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9E77-43BA-4871-BB76-3118FEE7E5F2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CFA8-A6E1-4CDA-BEA8-1264025AF755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0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11F5-F215-4504-9FAA-364BFDB04A3E}" type="datetime1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gari@edgewater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dev.mtm.com/test/Lists/Workflow%20History/AllItems.aspx" TargetMode="External"/><Relationship Id="rId2" Type="http://schemas.openxmlformats.org/officeDocument/2006/relationships/hyperlink" Target="http://test.dev.edgewater.com/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net.microsoft.com/en-us/library/ee662522(v=office.14).asp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286" y="2888932"/>
            <a:ext cx="6335395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8595" marR="5080" indent="-1446530">
              <a:lnSpc>
                <a:spcPct val="100000"/>
              </a:lnSpc>
            </a:pPr>
            <a:r>
              <a:rPr spc="-5" dirty="0">
                <a:solidFill>
                  <a:srgbClr val="00429A"/>
                </a:solidFill>
              </a:rPr>
              <a:t>Automating </a:t>
            </a:r>
            <a:r>
              <a:rPr dirty="0">
                <a:solidFill>
                  <a:srgbClr val="00429A"/>
                </a:solidFill>
              </a:rPr>
              <a:t>Business </a:t>
            </a:r>
            <a:r>
              <a:rPr spc="-5" dirty="0">
                <a:solidFill>
                  <a:srgbClr val="00429A"/>
                </a:solidFill>
              </a:rPr>
              <a:t>Processes</a:t>
            </a:r>
            <a:r>
              <a:rPr spc="-110" dirty="0">
                <a:solidFill>
                  <a:srgbClr val="00429A"/>
                </a:solidFill>
              </a:rPr>
              <a:t> </a:t>
            </a:r>
            <a:r>
              <a:rPr spc="-5" dirty="0">
                <a:solidFill>
                  <a:srgbClr val="00429A"/>
                </a:solidFill>
              </a:rPr>
              <a:t>Using  </a:t>
            </a:r>
            <a:r>
              <a:rPr spc="-15" dirty="0">
                <a:solidFill>
                  <a:srgbClr val="00429A"/>
                </a:solidFill>
              </a:rPr>
              <a:t>SharePoint</a:t>
            </a:r>
            <a:r>
              <a:rPr spc="-95" dirty="0">
                <a:solidFill>
                  <a:srgbClr val="00429A"/>
                </a:solidFill>
              </a:rPr>
              <a:t> </a:t>
            </a:r>
            <a:r>
              <a:rPr dirty="0">
                <a:solidFill>
                  <a:srgbClr val="00429A"/>
                </a:solidFill>
              </a:rPr>
              <a:t>Designer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2600" y="4219955"/>
            <a:ext cx="4605273" cy="2219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 marR="382905" algn="ctr">
              <a:lnSpc>
                <a:spcPct val="120000"/>
              </a:lnSpc>
            </a:pPr>
            <a:r>
              <a:rPr lang="en-US" sz="2400" b="1" spc="-5" dirty="0" smtClean="0">
                <a:solidFill>
                  <a:srgbClr val="808080"/>
                </a:solidFill>
                <a:latin typeface="Calibri"/>
                <a:cs typeface="Calibri"/>
              </a:rPr>
              <a:t>Tesfaye Gari </a:t>
            </a:r>
          </a:p>
          <a:p>
            <a:pPr marL="390525" marR="382905" algn="ctr">
              <a:lnSpc>
                <a:spcPct val="120000"/>
              </a:lnSpc>
            </a:pPr>
            <a:r>
              <a:rPr lang="en-US" sz="2400" spc="-10" dirty="0" smtClean="0">
                <a:solidFill>
                  <a:srgbClr val="808080"/>
                </a:solidFill>
                <a:latin typeface="Calibri"/>
                <a:cs typeface="Calibri"/>
              </a:rPr>
              <a:t>Sr. SharePoint Architect</a:t>
            </a:r>
            <a:r>
              <a:rPr sz="2400" spc="-25" dirty="0" smtClean="0">
                <a:solidFill>
                  <a:srgbClr val="808080"/>
                </a:solidFill>
                <a:latin typeface="Calibri"/>
                <a:cs typeface="Calibri"/>
              </a:rPr>
              <a:t>  </a:t>
            </a:r>
            <a:r>
              <a:rPr lang="en-US" sz="2400" spc="-20" dirty="0" smtClean="0">
                <a:solidFill>
                  <a:srgbClr val="808080"/>
                </a:solidFill>
                <a:latin typeface="Calibri"/>
                <a:cs typeface="Calibri"/>
              </a:rPr>
              <a:t>MTM Consulting Group </a:t>
            </a:r>
            <a:r>
              <a:rPr lang="en-US" sz="2400" u="heavy" spc="-35" dirty="0" smtClean="0">
                <a:solidFill>
                  <a:srgbClr val="0000FF"/>
                </a:solidFill>
                <a:latin typeface="Calibri"/>
                <a:cs typeface="Calibri"/>
              </a:rPr>
              <a:t>www.mtmconsultinggroup.com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2400" spc="-20" dirty="0" smtClean="0">
                <a:solidFill>
                  <a:srgbClr val="808080"/>
                </a:solidFill>
                <a:latin typeface="Calibri"/>
                <a:cs typeface="Calibri"/>
                <a:hlinkClick r:id="rId2"/>
              </a:rPr>
              <a:t>tgari</a:t>
            </a:r>
            <a:r>
              <a:rPr sz="2400" spc="-20" dirty="0" smtClean="0">
                <a:solidFill>
                  <a:srgbClr val="808080"/>
                </a:solidFill>
                <a:latin typeface="Calibri"/>
                <a:cs typeface="Calibri"/>
                <a:hlinkClick r:id="rId2"/>
              </a:rPr>
              <a:t>@</a:t>
            </a:r>
            <a:r>
              <a:rPr lang="en-US" sz="2400" spc="-20" dirty="0" smtClean="0">
                <a:solidFill>
                  <a:srgbClr val="808080"/>
                </a:solidFill>
                <a:latin typeface="Calibri"/>
                <a:cs typeface="Calibri"/>
                <a:hlinkClick r:id="rId2"/>
              </a:rPr>
              <a:t>mtmconsultinggroup</a:t>
            </a:r>
            <a:r>
              <a:rPr sz="2400" spc="-20" dirty="0" smtClean="0">
                <a:solidFill>
                  <a:srgbClr val="808080"/>
                </a:solidFill>
                <a:latin typeface="Calibri"/>
                <a:cs typeface="Calibri"/>
                <a:hlinkClick r:id="rId2"/>
              </a:rPr>
              <a:t>.com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3" y="838200"/>
            <a:ext cx="8229600" cy="14001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3BEF-5282-4B74-9F2B-0266BB9D03DB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7912"/>
            <a:ext cx="8239759" cy="300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0010" indent="-342900">
              <a:lnSpc>
                <a:spcPts val="2110"/>
              </a:lnSpc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required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20" dirty="0">
                <a:latin typeface="Calibri"/>
                <a:cs typeface="Calibri"/>
              </a:rPr>
              <a:t>linked to </a:t>
            </a:r>
            <a:r>
              <a:rPr sz="2200" spc="-5" dirty="0">
                <a:latin typeface="Calibri"/>
                <a:cs typeface="Calibri"/>
              </a:rPr>
              <a:t>a specific </a:t>
            </a:r>
            <a:r>
              <a:rPr sz="2200" spc="-10" dirty="0">
                <a:latin typeface="Calibri"/>
                <a:cs typeface="Calibri"/>
              </a:rPr>
              <a:t>list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20" dirty="0">
                <a:latin typeface="Calibri"/>
                <a:cs typeface="Calibri"/>
              </a:rPr>
              <a:t>content </a:t>
            </a:r>
            <a:r>
              <a:rPr sz="2200" spc="-5" dirty="0">
                <a:latin typeface="Calibri"/>
                <a:cs typeface="Calibri"/>
              </a:rPr>
              <a:t>type –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Similar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 built in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workflows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0" dirty="0">
                <a:latin typeface="Calibri"/>
                <a:cs typeface="Calibri"/>
              </a:rPr>
              <a:t>published </a:t>
            </a:r>
            <a:r>
              <a:rPr sz="2200" spc="-5" dirty="0">
                <a:latin typeface="Calibri"/>
                <a:cs typeface="Calibri"/>
              </a:rPr>
              <a:t>Globally which </a:t>
            </a:r>
            <a:r>
              <a:rPr sz="2200" spc="-10" dirty="0">
                <a:latin typeface="Calibri"/>
                <a:cs typeface="Calibri"/>
              </a:rPr>
              <a:t>allows the workflow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used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 sub-sites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site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collection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275"/>
              </a:lnSpc>
              <a:spcBef>
                <a:spcPts val="30"/>
              </a:spcBef>
              <a:tabLst>
                <a:tab pos="756285" algn="l"/>
              </a:tabLst>
            </a:pPr>
            <a:r>
              <a:rPr sz="1900" spc="-5" dirty="0">
                <a:solidFill>
                  <a:srgbClr val="FF6600"/>
                </a:solidFill>
                <a:latin typeface="Arial"/>
                <a:cs typeface="Arial"/>
              </a:rPr>
              <a:t>–	</a:t>
            </a:r>
            <a:r>
              <a:rPr sz="1900" spc="-15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created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15" dirty="0">
                <a:latin typeface="Calibri"/>
                <a:cs typeface="Calibri"/>
              </a:rPr>
              <a:t>top level </a:t>
            </a:r>
            <a:r>
              <a:rPr sz="1900" spc="-10" dirty="0">
                <a:latin typeface="Calibri"/>
                <a:cs typeface="Calibri"/>
              </a:rPr>
              <a:t>site </a:t>
            </a:r>
            <a:r>
              <a:rPr sz="1900" spc="-5" dirty="0">
                <a:latin typeface="Calibri"/>
                <a:cs typeface="Calibri"/>
              </a:rPr>
              <a:t>and user </a:t>
            </a:r>
            <a:r>
              <a:rPr sz="1900" spc="-15" dirty="0">
                <a:latin typeface="Calibri"/>
                <a:cs typeface="Calibri"/>
              </a:rPr>
              <a:t>must </a:t>
            </a:r>
            <a:r>
              <a:rPr sz="1900" spc="-5" dirty="0">
                <a:latin typeface="Calibri"/>
                <a:cs typeface="Calibri"/>
              </a:rPr>
              <a:t>be an </a:t>
            </a:r>
            <a:r>
              <a:rPr sz="1900" spc="-10" dirty="0">
                <a:latin typeface="Calibri"/>
                <a:cs typeface="Calibri"/>
              </a:rPr>
              <a:t>site </a:t>
            </a:r>
            <a:r>
              <a:rPr sz="1900" spc="-5" dirty="0">
                <a:latin typeface="Calibri"/>
                <a:cs typeface="Calibri"/>
              </a:rPr>
              <a:t>admin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15" dirty="0">
                <a:latin typeface="Calibri"/>
                <a:cs typeface="Calibri"/>
              </a:rPr>
              <a:t>top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level</a:t>
            </a:r>
            <a:endParaRPr sz="1900">
              <a:latin typeface="Calibri"/>
              <a:cs typeface="Calibri"/>
            </a:endParaRPr>
          </a:p>
          <a:p>
            <a:pPr marL="355600" marR="897890" indent="-342900">
              <a:lnSpc>
                <a:spcPts val="211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5" dirty="0">
                <a:latin typeface="Calibri"/>
                <a:cs typeface="Calibri"/>
              </a:rPr>
              <a:t>saved </a:t>
            </a:r>
            <a:r>
              <a:rPr sz="2200" spc="-5" dirty="0">
                <a:latin typeface="Calibri"/>
                <a:cs typeface="Calibri"/>
              </a:rPr>
              <a:t>as a </a:t>
            </a:r>
            <a:r>
              <a:rPr sz="2200" spc="-40" dirty="0">
                <a:latin typeface="Calibri"/>
                <a:cs typeface="Calibri"/>
              </a:rPr>
              <a:t>Template </a:t>
            </a:r>
            <a:r>
              <a:rPr sz="2200" spc="-5" dirty="0">
                <a:latin typeface="Calibri"/>
                <a:cs typeface="Calibri"/>
              </a:rPr>
              <a:t>which will </a:t>
            </a:r>
            <a:r>
              <a:rPr sz="2200" spc="-20" dirty="0">
                <a:latin typeface="Calibri"/>
                <a:cs typeface="Calibri"/>
              </a:rPr>
              <a:t>create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WSP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the  SiteAssets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library</a:t>
            </a:r>
            <a:endParaRPr sz="2200">
              <a:latin typeface="Calibri"/>
              <a:cs typeface="Calibri"/>
            </a:endParaRPr>
          </a:p>
          <a:p>
            <a:pPr marL="354965" marR="546735" indent="-342900">
              <a:lnSpc>
                <a:spcPts val="211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10" dirty="0">
                <a:latin typeface="Calibri"/>
                <a:cs typeface="Calibri"/>
              </a:rPr>
              <a:t>WSP File </a:t>
            </a: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0" dirty="0">
                <a:latin typeface="Calibri"/>
                <a:cs typeface="Calibri"/>
              </a:rPr>
              <a:t>imported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Visual </a:t>
            </a:r>
            <a:r>
              <a:rPr sz="2200" spc="-10" dirty="0">
                <a:latin typeface="Calibri"/>
                <a:cs typeface="Calibri"/>
              </a:rPr>
              <a:t>Studio </a:t>
            </a:r>
            <a:r>
              <a:rPr sz="2200" spc="-5" dirty="0">
                <a:latin typeface="Calibri"/>
                <a:cs typeface="Calibri"/>
              </a:rPr>
              <a:t>-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advanced  </a:t>
            </a:r>
            <a:r>
              <a:rPr sz="2200" spc="-5" dirty="0">
                <a:latin typeface="Calibri"/>
                <a:cs typeface="Calibri"/>
              </a:rPr>
              <a:t>options - </a:t>
            </a:r>
            <a:r>
              <a:rPr sz="2200" spc="-15" dirty="0">
                <a:latin typeface="Calibri"/>
                <a:cs typeface="Calibri"/>
              </a:rPr>
              <a:t>one-way </a:t>
            </a:r>
            <a:r>
              <a:rPr sz="2200" spc="-5" dirty="0">
                <a:latin typeface="Calibri"/>
                <a:cs typeface="Calibri"/>
              </a:rPr>
              <a:t>trip – </a:t>
            </a:r>
            <a:r>
              <a:rPr sz="2200" spc="-10" dirty="0">
                <a:latin typeface="Calibri"/>
                <a:cs typeface="Calibri"/>
              </a:rPr>
              <a:t>cannot go </a:t>
            </a:r>
            <a:r>
              <a:rPr sz="2200" spc="-5" dirty="0">
                <a:latin typeface="Calibri"/>
                <a:cs typeface="Calibri"/>
              </a:rPr>
              <a:t>back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designer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0" dirty="0">
                <a:latin typeface="Calibri"/>
                <a:cs typeface="Calibri"/>
              </a:rPr>
              <a:t>associated </a:t>
            </a:r>
            <a:r>
              <a:rPr sz="2200" spc="-5" dirty="0">
                <a:latin typeface="Calibri"/>
                <a:cs typeface="Calibri"/>
              </a:rPr>
              <a:t>with a </a:t>
            </a:r>
            <a:r>
              <a:rPr sz="2200" spc="-15" dirty="0">
                <a:latin typeface="Calibri"/>
                <a:cs typeface="Calibri"/>
              </a:rPr>
              <a:t>Content </a:t>
            </a:r>
            <a:r>
              <a:rPr sz="2200" spc="-5" dirty="0">
                <a:latin typeface="Calibri"/>
                <a:cs typeface="Calibri"/>
              </a:rPr>
              <a:t>type (2010 only)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080" y="0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Designer - </a:t>
            </a:r>
            <a:r>
              <a:rPr spc="-10" dirty="0"/>
              <a:t>Reusable</a:t>
            </a:r>
            <a:r>
              <a:rPr spc="-100" dirty="0"/>
              <a:t> </a:t>
            </a:r>
            <a:r>
              <a:rPr spc="-5" dirty="0"/>
              <a:t>workflow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4572000"/>
            <a:ext cx="7754112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6504305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08080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749-D906-48BA-9A24-4309AE693EDC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7733665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workflow that </a:t>
            </a:r>
            <a:r>
              <a:rPr sz="2400" spc="-5" dirty="0">
                <a:latin typeface="Calibri"/>
                <a:cs typeface="Calibri"/>
              </a:rPr>
              <a:t>runs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site level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linked 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Does not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5" dirty="0">
                <a:latin typeface="Calibri"/>
                <a:cs typeface="Calibri"/>
              </a:rPr>
              <a:t>Execute from </a:t>
            </a:r>
            <a:r>
              <a:rPr sz="2400" spc="-55" dirty="0">
                <a:latin typeface="Calibri"/>
                <a:cs typeface="Calibri"/>
              </a:rPr>
              <a:t>“All </a:t>
            </a:r>
            <a:r>
              <a:rPr sz="2400" spc="-10" dirty="0">
                <a:latin typeface="Calibri"/>
                <a:cs typeface="Calibri"/>
              </a:rPr>
              <a:t>Site </a:t>
            </a:r>
            <a:r>
              <a:rPr sz="2400" dirty="0">
                <a:latin typeface="Calibri"/>
                <a:cs typeface="Calibri"/>
              </a:rPr>
              <a:t>Content”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5" dirty="0">
                <a:latin typeface="Calibri"/>
                <a:cs typeface="Calibri"/>
              </a:rPr>
              <a:t>on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-19495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Designer – </a:t>
            </a:r>
            <a:r>
              <a:rPr spc="-10" dirty="0"/>
              <a:t>Site</a:t>
            </a:r>
            <a:r>
              <a:rPr spc="-110" dirty="0"/>
              <a:t> </a:t>
            </a:r>
            <a:r>
              <a:rPr spc="-5" dirty="0"/>
              <a:t>workflow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92607" y="3505200"/>
            <a:ext cx="8077199" cy="16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B675-81C8-467C-9665-AA648F45363A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4151629" cy="405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spc="-10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actions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logically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spc="-5" dirty="0">
                <a:latin typeface="Calibri"/>
                <a:cs typeface="Calibri"/>
              </a:rPr>
              <a:t>Condition </a:t>
            </a:r>
            <a:r>
              <a:rPr sz="2400" dirty="0">
                <a:latin typeface="Calibri"/>
                <a:cs typeface="Calibri"/>
              </a:rPr>
              <a:t>– if then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spc="-5" dirty="0">
                <a:latin typeface="Calibri"/>
                <a:cs typeface="Calibri"/>
              </a:rPr>
              <a:t>Actions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things</a:t>
            </a:r>
            <a:endParaRPr sz="2400">
              <a:latin typeface="Calibri"/>
              <a:cs typeface="Calibri"/>
            </a:endParaRPr>
          </a:p>
          <a:p>
            <a:pPr marL="354965" marR="203835" indent="-342900" algn="just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 </a:t>
            </a:r>
            <a:r>
              <a:rPr sz="2400" b="1" spc="-10" dirty="0">
                <a:latin typeface="Calibri"/>
                <a:cs typeface="Calibri"/>
              </a:rPr>
              <a:t>Impersonation Step </a:t>
            </a:r>
            <a:r>
              <a:rPr sz="2400" b="1" spc="-5" dirty="0">
                <a:latin typeface="Calibri"/>
                <a:cs typeface="Calibri"/>
              </a:rPr>
              <a:t>(2010) </a:t>
            </a:r>
            <a:r>
              <a:rPr sz="2400" dirty="0">
                <a:latin typeface="Calibri"/>
                <a:cs typeface="Calibri"/>
              </a:rPr>
              <a:t>–  </a:t>
            </a:r>
            <a:r>
              <a:rPr sz="2400" spc="-5" dirty="0">
                <a:latin typeface="Calibri"/>
                <a:cs typeface="Calibri"/>
              </a:rPr>
              <a:t>run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that created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</a:t>
            </a:r>
            <a:endParaRPr sz="2400">
              <a:latin typeface="Calibri"/>
              <a:cs typeface="Calibri"/>
            </a:endParaRPr>
          </a:p>
          <a:p>
            <a:pPr marL="354965" marR="74168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spc="-15" dirty="0">
                <a:latin typeface="Calibri"/>
                <a:cs typeface="Calibri"/>
              </a:rPr>
              <a:t>Parallel </a:t>
            </a:r>
            <a:r>
              <a:rPr sz="2400" b="1" spc="-5" dirty="0">
                <a:latin typeface="Calibri"/>
                <a:cs typeface="Calibri"/>
              </a:rPr>
              <a:t>Block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355600" marR="168275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dirty="0">
                <a:latin typeface="Calibri"/>
                <a:cs typeface="Calibri"/>
              </a:rPr>
              <a:t>Local </a:t>
            </a:r>
            <a:r>
              <a:rPr sz="2400" b="1" spc="-10" dirty="0">
                <a:latin typeface="Calibri"/>
                <a:cs typeface="Calibri"/>
              </a:rPr>
              <a:t>variables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global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76200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 Workflow </a:t>
            </a:r>
            <a:r>
              <a:rPr spc="-5" dirty="0"/>
              <a:t>Components (2010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2013)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561332" y="990600"/>
            <a:ext cx="2336291" cy="312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8895" y="990600"/>
            <a:ext cx="1949195" cy="503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1332" y="4191000"/>
            <a:ext cx="2517647" cy="114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158F-750B-4A7B-99C3-ED78B0013F3C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08135"/>
            <a:ext cx="4688840" cy="234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15265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spc="-10" dirty="0">
                <a:latin typeface="Calibri"/>
                <a:cs typeface="Calibri"/>
              </a:rPr>
              <a:t>Stage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group steps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actions.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10" dirty="0">
                <a:latin typeface="Calibri"/>
                <a:cs typeface="Calibri"/>
              </a:rPr>
              <a:t>transition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stage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(goto)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dirty="0">
                <a:latin typeface="Calibri"/>
                <a:cs typeface="Calibri"/>
              </a:rPr>
              <a:t>Loop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Execute step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stage</a:t>
            </a:r>
            <a:endParaRPr sz="2400" dirty="0">
              <a:latin typeface="Calibri"/>
              <a:cs typeface="Calibri"/>
            </a:endParaRPr>
          </a:p>
          <a:p>
            <a:pPr marL="354965" marR="42545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b="1" spc="-5" dirty="0">
                <a:latin typeface="Calibri"/>
                <a:cs typeface="Calibri"/>
              </a:rPr>
              <a:t>App </a:t>
            </a:r>
            <a:r>
              <a:rPr sz="2400" b="1" spc="-10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run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(like </a:t>
            </a:r>
            <a:r>
              <a:rPr sz="2400" spc="-10" dirty="0">
                <a:latin typeface="Calibri"/>
                <a:cs typeface="Calibri"/>
              </a:rPr>
              <a:t>impersonation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2010)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-61120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 Workflow </a:t>
            </a:r>
            <a:r>
              <a:rPr spc="-5" dirty="0"/>
              <a:t>Components</a:t>
            </a:r>
            <a:r>
              <a:rPr spc="-50" dirty="0"/>
              <a:t> </a:t>
            </a:r>
            <a:r>
              <a:rPr spc="-5" dirty="0"/>
              <a:t>(2013)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257800" y="914400"/>
            <a:ext cx="3886199" cy="113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9220" y="2138172"/>
            <a:ext cx="2362199" cy="150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" y="3285744"/>
            <a:ext cx="4046219" cy="3514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565-5424-4D08-ADB4-F757E68FA653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751" y="2981509"/>
            <a:ext cx="433959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Demo </a:t>
            </a:r>
            <a:r>
              <a:rPr dirty="0"/>
              <a:t>– </a:t>
            </a:r>
            <a:r>
              <a:rPr spc="-30" dirty="0"/>
              <a:t>Vacation</a:t>
            </a:r>
            <a:r>
              <a:rPr spc="-85" dirty="0"/>
              <a:t> </a:t>
            </a:r>
            <a:r>
              <a:rPr spc="-15" dirty="0"/>
              <a:t>Request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1B90-8038-4B01-B2F3-C5C8412DB098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339455" cy="43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20" dirty="0">
                <a:latin typeface="Calibri"/>
                <a:cs typeface="Calibri"/>
              </a:rPr>
              <a:t>Employee’s </a:t>
            </a:r>
            <a:r>
              <a:rPr sz="2400" spc="-5" dirty="0">
                <a:latin typeface="Calibri"/>
                <a:cs typeface="Calibri"/>
              </a:rPr>
              <a:t>manager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15" dirty="0">
                <a:latin typeface="Calibri"/>
                <a:cs typeface="Calibri"/>
              </a:rPr>
              <a:t>approve vacation</a:t>
            </a:r>
            <a:r>
              <a:rPr sz="2400" spc="-10" dirty="0">
                <a:latin typeface="Calibri"/>
                <a:cs typeface="Calibri"/>
              </a:rPr>
              <a:t> requests</a:t>
            </a:r>
            <a:r>
              <a:rPr sz="2400" spc="-15" dirty="0">
                <a:latin typeface="Calibri"/>
                <a:cs typeface="Calibri"/>
              </a:rPr>
              <a:t> from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 and </a:t>
            </a:r>
            <a:r>
              <a:rPr sz="2400" dirty="0">
                <a:latin typeface="Calibri"/>
                <a:cs typeface="Calibri"/>
              </a:rPr>
              <a:t>HR </a:t>
            </a:r>
            <a:r>
              <a:rPr sz="2400" spc="-5" dirty="0">
                <a:latin typeface="Calibri"/>
                <a:cs typeface="Calibri"/>
              </a:rPr>
              <a:t>should be notified </a:t>
            </a: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15" dirty="0">
                <a:latin typeface="Calibri"/>
                <a:cs typeface="Calibri"/>
              </a:rPr>
              <a:t>vacation </a:t>
            </a:r>
            <a:r>
              <a:rPr sz="2400" spc="-10" dirty="0">
                <a:latin typeface="Calibri"/>
                <a:cs typeface="Calibri"/>
              </a:rPr>
              <a:t>request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5" dirty="0">
                <a:latin typeface="Calibri"/>
                <a:cs typeface="Calibri"/>
              </a:rPr>
              <a:t>approved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Flow</a:t>
            </a:r>
            <a:endParaRPr sz="2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Employee </a:t>
            </a:r>
            <a:r>
              <a:rPr sz="2000" spc="-15" dirty="0">
                <a:latin typeface="Calibri"/>
                <a:cs typeface="Calibri"/>
              </a:rPr>
              <a:t>enters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</a:t>
            </a:r>
            <a:endParaRPr sz="20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Approval task </a:t>
            </a:r>
            <a:r>
              <a:rPr sz="2000" spc="-5" dirty="0">
                <a:latin typeface="Calibri"/>
                <a:cs typeface="Calibri"/>
              </a:rPr>
              <a:t>assigned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manager (can </a:t>
            </a:r>
            <a:r>
              <a:rPr sz="2000" dirty="0">
                <a:latin typeface="Calibri"/>
                <a:cs typeface="Calibri"/>
              </a:rPr>
              <a:t>use AD </a:t>
            </a:r>
            <a:r>
              <a:rPr sz="2000" spc="-5" dirty="0">
                <a:latin typeface="Calibri"/>
                <a:cs typeface="Calibri"/>
              </a:rPr>
              <a:t>manager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lookup)</a:t>
            </a:r>
            <a:endParaRPr sz="20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 manager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approves</a:t>
            </a:r>
            <a:endParaRPr sz="20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4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Notification </a:t>
            </a:r>
            <a:r>
              <a:rPr sz="1800" spc="-5" dirty="0">
                <a:latin typeface="Calibri"/>
                <a:cs typeface="Calibri"/>
              </a:rPr>
              <a:t>sent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HR</a:t>
            </a:r>
            <a:endParaRPr sz="18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Notification </a:t>
            </a:r>
            <a:r>
              <a:rPr sz="1800" spc="-5" dirty="0">
                <a:latin typeface="Calibri"/>
                <a:cs typeface="Calibri"/>
              </a:rPr>
              <a:t>sent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endParaRPr sz="18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20" dirty="0">
                <a:latin typeface="Calibri"/>
                <a:cs typeface="Calibri"/>
              </a:rPr>
              <a:t>Vacation </a:t>
            </a:r>
            <a:r>
              <a:rPr sz="1800" dirty="0">
                <a:latin typeface="Calibri"/>
                <a:cs typeface="Calibri"/>
              </a:rPr>
              <a:t>added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calendar</a:t>
            </a:r>
            <a:endParaRPr sz="18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7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rejected</a:t>
            </a:r>
            <a:endParaRPr sz="20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4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Notification </a:t>
            </a:r>
            <a:r>
              <a:rPr sz="1800" spc="-5" dirty="0">
                <a:latin typeface="Calibri"/>
                <a:cs typeface="Calibri"/>
              </a:rPr>
              <a:t>sent </a:t>
            </a:r>
            <a:r>
              <a:rPr sz="1800" spc="-10" dirty="0">
                <a:latin typeface="Calibri"/>
                <a:cs typeface="Calibri"/>
              </a:rPr>
              <a:t>to Employee </a:t>
            </a:r>
            <a:r>
              <a:rPr sz="1800" spc="-5" dirty="0">
                <a:latin typeface="Calibri"/>
                <a:cs typeface="Calibri"/>
              </a:rPr>
              <a:t>who </a:t>
            </a:r>
            <a:r>
              <a:rPr sz="1800" spc="-10" dirty="0">
                <a:latin typeface="Calibri"/>
                <a:cs typeface="Calibri"/>
              </a:rPr>
              <a:t>can update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re-submit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6504305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08080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9140" y="6567805"/>
            <a:ext cx="10140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11/4/2015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05" dirty="0"/>
              <a:t> </a:t>
            </a:r>
            <a:r>
              <a:rPr dirty="0"/>
              <a:t>Issue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A093-986F-4FE4-AF67-2A394FDBDE19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4086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Show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Demo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Show</a:t>
            </a:r>
            <a:r>
              <a:rPr spc="-85" dirty="0"/>
              <a:t> </a:t>
            </a:r>
            <a:r>
              <a:rPr spc="-5" dirty="0"/>
              <a:t>Demo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A59-9656-4D49-B64E-1E2775FC93F8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0210"/>
            <a:ext cx="8521700" cy="36349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5" dirty="0">
                <a:latin typeface="Calibri"/>
                <a:cs typeface="Calibri"/>
              </a:rPr>
              <a:t>Create custom </a:t>
            </a:r>
            <a:r>
              <a:rPr sz="2400" spc="-5" dirty="0">
                <a:latin typeface="Calibri"/>
                <a:cs typeface="Calibri"/>
              </a:rPr>
              <a:t>URL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“new </a:t>
            </a:r>
            <a:r>
              <a:rPr sz="2400" spc="-15" dirty="0">
                <a:latin typeface="Calibri"/>
                <a:cs typeface="Calibri"/>
              </a:rPr>
              <a:t>vacation </a:t>
            </a:r>
            <a:r>
              <a:rPr sz="2400" dirty="0">
                <a:latin typeface="Calibri"/>
                <a:cs typeface="Calibri"/>
              </a:rPr>
              <a:t>request” which </a:t>
            </a:r>
            <a:r>
              <a:rPr sz="2400" spc="-5" dirty="0">
                <a:latin typeface="Calibri"/>
                <a:cs typeface="Calibri"/>
              </a:rPr>
              <a:t>includes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URL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u="heavy" spc="-15" dirty="0">
                <a:solidFill>
                  <a:srgbClr val="0000FF"/>
                </a:solidFill>
                <a:latin typeface="Calibri"/>
                <a:cs typeface="Calibri"/>
              </a:rPr>
              <a:t>https</a:t>
            </a:r>
            <a:r>
              <a:rPr sz="1800" u="heavy" spc="-15" dirty="0" smtClean="0">
                <a:solidFill>
                  <a:srgbClr val="0000FF"/>
                </a:solidFill>
                <a:latin typeface="Calibri"/>
                <a:cs typeface="Calibri"/>
              </a:rPr>
              <a:t>://</a:t>
            </a:r>
            <a:r>
              <a:rPr lang="en-US" sz="1800" u="heavy" spc="-15" dirty="0" smtClean="0">
                <a:solidFill>
                  <a:srgbClr val="0000FF"/>
                </a:solidFill>
                <a:latin typeface="Calibri"/>
                <a:cs typeface="Calibri"/>
              </a:rPr>
              <a:t>nrecacoop</a:t>
            </a:r>
            <a:r>
              <a:rPr sz="1800" u="heavy" spc="-10" dirty="0" smtClean="0">
                <a:solidFill>
                  <a:srgbClr val="0000FF"/>
                </a:solidFill>
                <a:latin typeface="Calibri"/>
                <a:cs typeface="Calibri"/>
              </a:rPr>
              <a:t>.sharepoint.com/</a:t>
            </a:r>
            <a:r>
              <a:rPr lang="en-US" sz="1800" u="heavy" spc="-10" dirty="0" smtClean="0">
                <a:solidFill>
                  <a:srgbClr val="0000FF"/>
                </a:solidFill>
                <a:latin typeface="Calibri"/>
                <a:cs typeface="Calibri"/>
              </a:rPr>
              <a:t>sites/mtm</a:t>
            </a:r>
            <a:r>
              <a:rPr sz="1800" u="heavy" spc="-10" dirty="0" smtClean="0">
                <a:solidFill>
                  <a:srgbClr val="0000FF"/>
                </a:solidFill>
                <a:latin typeface="Calibri"/>
                <a:cs typeface="Calibri"/>
              </a:rPr>
              <a:t>/vacation/Lists/VactionReque  </a:t>
            </a:r>
            <a:r>
              <a:rPr sz="1800" u="heavy" spc="-10" dirty="0" err="1" smtClean="0">
                <a:solidFill>
                  <a:srgbClr val="0000FF"/>
                </a:solidFill>
                <a:latin typeface="Calibri"/>
                <a:cs typeface="Calibri"/>
              </a:rPr>
              <a:t>st</a:t>
            </a:r>
            <a:r>
              <a:rPr sz="1800" u="heavy" spc="-10" dirty="0" smtClean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1800" u="heavy" spc="-10" dirty="0" err="1" smtClean="0">
                <a:solidFill>
                  <a:srgbClr val="0000FF"/>
                </a:solidFill>
                <a:latin typeface="Calibri"/>
                <a:cs typeface="Calibri"/>
              </a:rPr>
              <a:t>NewForm.aspx?</a:t>
            </a:r>
            <a:r>
              <a:rPr sz="1800" b="1" u="heavy" spc="-10" dirty="0" err="1" smtClean="0">
                <a:solidFill>
                  <a:srgbClr val="0000FF"/>
                </a:solidFill>
                <a:latin typeface="Calibri"/>
                <a:cs typeface="Calibri"/>
              </a:rPr>
              <a:t>Source</a:t>
            </a:r>
            <a:r>
              <a:rPr sz="1800" b="1" u="heavy" spc="-10" dirty="0" smtClean="0">
                <a:solidFill>
                  <a:srgbClr val="0000FF"/>
                </a:solidFill>
                <a:latin typeface="Calibri"/>
                <a:cs typeface="Calibri"/>
              </a:rPr>
              <a:t>=https%3A%2F%2F</a:t>
            </a:r>
            <a:r>
              <a:rPr lang="en-US" sz="1800" b="1" u="heavy" spc="-10" dirty="0" smtClean="0">
                <a:solidFill>
                  <a:srgbClr val="0000FF"/>
                </a:solidFill>
                <a:latin typeface="Calibri"/>
                <a:cs typeface="Calibri"/>
              </a:rPr>
              <a:t>nrecacoop</a:t>
            </a:r>
            <a:r>
              <a:rPr sz="1800" b="1" u="heavy" spc="-15" dirty="0" smtClean="0">
                <a:solidFill>
                  <a:srgbClr val="0000FF"/>
                </a:solidFill>
                <a:latin typeface="Calibri"/>
                <a:cs typeface="Calibri"/>
              </a:rPr>
              <a:t>.sharepoint.com%2F</a:t>
            </a:r>
            <a:r>
              <a:rPr lang="en-US" sz="1800" b="1" u="heavy" spc="-15" dirty="0" smtClean="0">
                <a:solidFill>
                  <a:srgbClr val="0000FF"/>
                </a:solidFill>
                <a:latin typeface="Calibri"/>
                <a:cs typeface="Calibri"/>
              </a:rPr>
              <a:t>sites</a:t>
            </a:r>
            <a:r>
              <a:rPr sz="1800" b="1" u="heavy" spc="-15" dirty="0" smtClean="0">
                <a:solidFill>
                  <a:srgbClr val="0000FF"/>
                </a:solidFill>
                <a:latin typeface="Calibri"/>
                <a:cs typeface="Calibri"/>
              </a:rPr>
              <a:t>%2F</a:t>
            </a:r>
            <a:r>
              <a:rPr lang="en-US" sz="1800" b="1" u="heavy" spc="-15" dirty="0" smtClean="0">
                <a:solidFill>
                  <a:srgbClr val="0000FF"/>
                </a:solidFill>
                <a:latin typeface="Calibri"/>
                <a:cs typeface="Calibri"/>
              </a:rPr>
              <a:t>mtm</a:t>
            </a:r>
            <a:r>
              <a:rPr sz="1800" b="1" spc="-1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20" dirty="0">
                <a:latin typeface="Calibri"/>
                <a:cs typeface="Calibri"/>
              </a:rPr>
              <a:t>“Task </a:t>
            </a:r>
            <a:r>
              <a:rPr sz="2400" spc="-10" dirty="0">
                <a:latin typeface="Calibri"/>
                <a:cs typeface="Calibri"/>
              </a:rPr>
              <a:t>Process” </a:t>
            </a:r>
            <a:r>
              <a:rPr sz="2400" spc="-5" dirty="0">
                <a:latin typeface="Calibri"/>
                <a:cs typeface="Calibri"/>
              </a:rPr>
              <a:t>action handles </a:t>
            </a:r>
            <a:r>
              <a:rPr sz="2400" spc="-15" dirty="0">
                <a:latin typeface="Calibri"/>
                <a:cs typeface="Calibri"/>
              </a:rPr>
              <a:t>approval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emails,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reminders</a:t>
            </a:r>
            <a:endParaRPr sz="2400" dirty="0">
              <a:latin typeface="Calibri"/>
              <a:cs typeface="Calibri"/>
            </a:endParaRPr>
          </a:p>
          <a:p>
            <a:pPr marL="355600" marR="1797685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Functionality </a:t>
            </a:r>
            <a:r>
              <a:rPr sz="2400" spc="-20" dirty="0">
                <a:latin typeface="Calibri"/>
                <a:cs typeface="Calibri"/>
              </a:rPr>
              <a:t>broken </a:t>
            </a:r>
            <a:r>
              <a:rPr sz="2400" spc="-15" dirty="0">
                <a:latin typeface="Calibri"/>
                <a:cs typeface="Calibri"/>
              </a:rPr>
              <a:t>into separate steps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improve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maintainability and readability 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5" dirty="0">
                <a:latin typeface="Calibri"/>
                <a:cs typeface="Calibri"/>
              </a:rPr>
              <a:t>SharePoint </a:t>
            </a:r>
            <a:r>
              <a:rPr sz="2400" spc="-5" dirty="0">
                <a:latin typeface="Calibri"/>
                <a:cs typeface="Calibri"/>
              </a:rPr>
              <a:t>2013 on Office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365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18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4E77-2876-4AEB-B15E-5B83C95F223C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094" y="2980372"/>
            <a:ext cx="721550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Workflow </a:t>
            </a:r>
            <a:r>
              <a:rPr spc="-10" dirty="0"/>
              <a:t>Best Practices </a:t>
            </a:r>
            <a:r>
              <a:rPr dirty="0"/>
              <a:t>&amp; Common</a:t>
            </a:r>
            <a:r>
              <a:rPr spc="-45" dirty="0"/>
              <a:t> </a:t>
            </a:r>
            <a:r>
              <a:rPr dirty="0"/>
              <a:t>Issues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C312-1B9A-4BC6-A366-E39AC90BE549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31467"/>
            <a:ext cx="8430260" cy="463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91895" indent="-342900">
              <a:lnSpc>
                <a:spcPct val="80000"/>
              </a:lnSpc>
              <a:tabLst>
                <a:tab pos="354965" algn="l"/>
              </a:tabLst>
            </a:pPr>
            <a:r>
              <a:rPr sz="950" spc="-5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1900" spc="-5" dirty="0">
                <a:latin typeface="Calibri"/>
                <a:cs typeface="Calibri"/>
              </a:rPr>
              <a:t>Build a </a:t>
            </a:r>
            <a:r>
              <a:rPr sz="1900" spc="-10" dirty="0">
                <a:latin typeface="Calibri"/>
                <a:cs typeface="Calibri"/>
              </a:rPr>
              <a:t>workflow </a:t>
            </a:r>
            <a:r>
              <a:rPr sz="1900" spc="-5" dirty="0">
                <a:latin typeface="Calibri"/>
                <a:cs typeface="Calibri"/>
              </a:rPr>
              <a:t>is essentially the same as writing </a:t>
            </a:r>
            <a:r>
              <a:rPr sz="1900" spc="-10" dirty="0">
                <a:latin typeface="Calibri"/>
                <a:cs typeface="Calibri"/>
              </a:rPr>
              <a:t>code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controlled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environment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-5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1900" spc="-10" dirty="0">
                <a:latin typeface="Calibri"/>
                <a:cs typeface="Calibri"/>
              </a:rPr>
              <a:t>Development</a:t>
            </a:r>
            <a:r>
              <a:rPr sz="1900" spc="-15" dirty="0">
                <a:latin typeface="Calibri"/>
                <a:cs typeface="Calibri"/>
              </a:rPr>
              <a:t> Lifecycle</a:t>
            </a:r>
            <a:endParaRPr sz="19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Gather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dirty="0">
                <a:latin typeface="Calibri"/>
                <a:cs typeface="Calibri"/>
              </a:rPr>
              <a:t>High </a:t>
            </a:r>
            <a:r>
              <a:rPr sz="1400" spc="-5" dirty="0">
                <a:latin typeface="Calibri"/>
                <a:cs typeface="Calibri"/>
              </a:rPr>
              <a:t>level business </a:t>
            </a:r>
            <a:r>
              <a:rPr sz="1400" spc="-10" dirty="0">
                <a:latin typeface="Calibri"/>
                <a:cs typeface="Calibri"/>
              </a:rPr>
              <a:t>requirements </a:t>
            </a:r>
            <a:r>
              <a:rPr sz="1400" dirty="0">
                <a:latin typeface="Calibri"/>
                <a:cs typeface="Calibri"/>
              </a:rPr>
              <a:t>– </a:t>
            </a:r>
            <a:r>
              <a:rPr sz="1400" spc="-5" dirty="0">
                <a:latin typeface="Calibri"/>
                <a:cs typeface="Calibri"/>
              </a:rPr>
              <a:t>the business issues you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trying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address</a:t>
            </a:r>
            <a:endParaRPr sz="1400" dirty="0">
              <a:latin typeface="Calibri"/>
              <a:cs typeface="Calibri"/>
            </a:endParaRPr>
          </a:p>
          <a:p>
            <a:pPr marL="1155700" lvl="1" indent="-228600">
              <a:lnSpc>
                <a:spcPts val="1675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dirty="0">
                <a:latin typeface="Calibri"/>
                <a:cs typeface="Calibri"/>
              </a:rPr>
              <a:t>Low </a:t>
            </a:r>
            <a:r>
              <a:rPr sz="1400" spc="-5" dirty="0">
                <a:latin typeface="Calibri"/>
                <a:cs typeface="Calibri"/>
              </a:rPr>
              <a:t>level </a:t>
            </a:r>
            <a:r>
              <a:rPr sz="1400" dirty="0">
                <a:latin typeface="Calibri"/>
                <a:cs typeface="Calibri"/>
              </a:rPr>
              <a:t>– </a:t>
            </a:r>
            <a:r>
              <a:rPr sz="1400" spc="-5" dirty="0">
                <a:latin typeface="Calibri"/>
                <a:cs typeface="Calibri"/>
              </a:rPr>
              <a:t>functions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required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ts val="1914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Architecture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Design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10" dirty="0">
                <a:latin typeface="Calibri"/>
                <a:cs typeface="Calibri"/>
              </a:rPr>
              <a:t>Architecture </a:t>
            </a:r>
            <a:r>
              <a:rPr sz="1400" dirty="0">
                <a:latin typeface="Calibri"/>
                <a:cs typeface="Calibri"/>
              </a:rPr>
              <a:t>- </a:t>
            </a:r>
            <a:r>
              <a:rPr sz="1400" spc="-5" dirty="0">
                <a:latin typeface="Calibri"/>
                <a:cs typeface="Calibri"/>
              </a:rPr>
              <a:t>how the solution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spc="-10" dirty="0">
                <a:latin typeface="Calibri"/>
                <a:cs typeface="Calibri"/>
              </a:rPr>
              <a:t>constructed at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high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level</a:t>
            </a:r>
            <a:endParaRPr sz="1400" dirty="0">
              <a:latin typeface="Calibri"/>
              <a:cs typeface="Calibri"/>
            </a:endParaRPr>
          </a:p>
          <a:p>
            <a:pPr marL="1155700" lvl="1" indent="-228600">
              <a:lnSpc>
                <a:spcPts val="1675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dirty="0">
                <a:latin typeface="Calibri"/>
                <a:cs typeface="Calibri"/>
              </a:rPr>
              <a:t>Design  - low </a:t>
            </a:r>
            <a:r>
              <a:rPr sz="1400" spc="-5" dirty="0">
                <a:latin typeface="Calibri"/>
                <a:cs typeface="Calibri"/>
              </a:rPr>
              <a:t>level description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how </a:t>
            </a:r>
            <a:r>
              <a:rPr sz="1400" spc="-10" dirty="0">
                <a:latin typeface="Calibri"/>
                <a:cs typeface="Calibri"/>
              </a:rPr>
              <a:t>components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built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ts val="1914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Prototype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ts val="1675"/>
              </a:lnSpc>
              <a:spcBef>
                <a:spcPts val="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spc="-10" dirty="0">
                <a:latin typeface="Calibri"/>
                <a:cs typeface="Calibri"/>
              </a:rPr>
              <a:t>requirements are </a:t>
            </a:r>
            <a:r>
              <a:rPr sz="1400" spc="-5" dirty="0">
                <a:latin typeface="Calibri"/>
                <a:cs typeface="Calibri"/>
              </a:rPr>
              <a:t>fuzzy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prototype can </a:t>
            </a:r>
            <a:r>
              <a:rPr sz="1400" spc="-5" dirty="0">
                <a:latin typeface="Calibri"/>
                <a:cs typeface="Calibri"/>
              </a:rPr>
              <a:t>help </a:t>
            </a:r>
            <a:r>
              <a:rPr sz="1400" spc="-10" dirty="0">
                <a:latin typeface="Calibri"/>
                <a:cs typeface="Calibri"/>
              </a:rPr>
              <a:t>to iterate </a:t>
            </a:r>
            <a:r>
              <a:rPr sz="1400" dirty="0">
                <a:latin typeface="Calibri"/>
                <a:cs typeface="Calibri"/>
              </a:rPr>
              <a:t>on a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solution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ts val="1914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Develop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ts val="1675"/>
              </a:lnSpc>
              <a:spcBef>
                <a:spcPts val="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Build the solution and unit </a:t>
            </a:r>
            <a:r>
              <a:rPr sz="1400" spc="-10" dirty="0">
                <a:latin typeface="Calibri"/>
                <a:cs typeface="Calibri"/>
              </a:rPr>
              <a:t>test to ensure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component </a:t>
            </a:r>
            <a:r>
              <a:rPr sz="1400" spc="-5" dirty="0">
                <a:latin typeface="Calibri"/>
                <a:cs typeface="Calibri"/>
              </a:rPr>
              <a:t>works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development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ts val="1914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QA </a:t>
            </a:r>
            <a:r>
              <a:rPr sz="1600" spc="-25" dirty="0">
                <a:latin typeface="Calibri"/>
                <a:cs typeface="Calibri"/>
              </a:rPr>
              <a:t>Testing</a:t>
            </a:r>
            <a:r>
              <a:rPr sz="1600" spc="-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</a:t>
            </a:r>
            <a:endParaRPr sz="1600" dirty="0">
              <a:latin typeface="Calibri"/>
              <a:cs typeface="Calibri"/>
            </a:endParaRPr>
          </a:p>
          <a:p>
            <a:pPr marL="1155700" marR="5080" lvl="1" indent="-228600">
              <a:lnSpc>
                <a:spcPct val="80000"/>
              </a:lnSpc>
              <a:spcBef>
                <a:spcPts val="34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dirty="0">
                <a:latin typeface="Calibri"/>
                <a:cs typeface="Calibri"/>
              </a:rPr>
              <a:t>A QA or </a:t>
            </a:r>
            <a:r>
              <a:rPr sz="1400" spc="-5" dirty="0">
                <a:latin typeface="Calibri"/>
                <a:cs typeface="Calibri"/>
              </a:rPr>
              <a:t>business analysts </a:t>
            </a:r>
            <a:r>
              <a:rPr sz="1400" spc="-10" dirty="0">
                <a:latin typeface="Calibri"/>
                <a:cs typeface="Calibri"/>
              </a:rPr>
              <a:t>tests </a:t>
            </a:r>
            <a:r>
              <a:rPr sz="1400" spc="-5" dirty="0">
                <a:latin typeface="Calibri"/>
                <a:cs typeface="Calibri"/>
              </a:rPr>
              <a:t>solution </a:t>
            </a:r>
            <a:r>
              <a:rPr sz="1400" spc="-20" dirty="0">
                <a:latin typeface="Calibri"/>
                <a:cs typeface="Calibri"/>
              </a:rPr>
              <a:t>fully. </a:t>
            </a:r>
            <a:r>
              <a:rPr sz="1400" spc="-15" dirty="0">
                <a:latin typeface="Calibri"/>
                <a:cs typeface="Calibri"/>
              </a:rPr>
              <a:t>Make </a:t>
            </a:r>
            <a:r>
              <a:rPr sz="1400" spc="-10" dirty="0">
                <a:latin typeface="Calibri"/>
                <a:cs typeface="Calibri"/>
              </a:rPr>
              <a:t>sure to </a:t>
            </a:r>
            <a:r>
              <a:rPr sz="1400" dirty="0">
                <a:latin typeface="Calibri"/>
                <a:cs typeface="Calibri"/>
              </a:rPr>
              <a:t>try all </a:t>
            </a:r>
            <a:r>
              <a:rPr sz="1400" spc="-5" dirty="0">
                <a:latin typeface="Calibri"/>
                <a:cs typeface="Calibri"/>
              </a:rPr>
              <a:t>use cases and </a:t>
            </a:r>
            <a:r>
              <a:rPr sz="1400" spc="-15" dirty="0">
                <a:latin typeface="Calibri"/>
                <a:cs typeface="Calibri"/>
              </a:rPr>
              <a:t>exercise </a:t>
            </a:r>
            <a:r>
              <a:rPr sz="1400" spc="-5" dirty="0">
                <a:latin typeface="Calibri"/>
                <a:cs typeface="Calibri"/>
              </a:rPr>
              <a:t>all </a:t>
            </a:r>
            <a:r>
              <a:rPr sz="1400" dirty="0">
                <a:latin typeface="Calibri"/>
                <a:cs typeface="Calibri"/>
              </a:rPr>
              <a:t>workflow  </a:t>
            </a:r>
            <a:r>
              <a:rPr sz="1400" spc="-10" dirty="0">
                <a:latin typeface="Calibri"/>
                <a:cs typeface="Calibri"/>
              </a:rPr>
              <a:t>paths to ensure </a:t>
            </a:r>
            <a:r>
              <a:rPr sz="1400" dirty="0">
                <a:latin typeface="Calibri"/>
                <a:cs typeface="Calibri"/>
              </a:rPr>
              <a:t>workflow </a:t>
            </a:r>
            <a:r>
              <a:rPr sz="1400" spc="-5" dirty="0">
                <a:latin typeface="Calibri"/>
                <a:cs typeface="Calibri"/>
              </a:rPr>
              <a:t>functions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correctly.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ts val="1910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Deploy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production</a:t>
            </a:r>
            <a:endParaRPr sz="16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User acceptance </a:t>
            </a:r>
            <a:r>
              <a:rPr sz="1600" spc="-5" dirty="0">
                <a:latin typeface="Calibri"/>
                <a:cs typeface="Calibri"/>
              </a:rPr>
              <a:t>testing –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5" dirty="0">
                <a:latin typeface="Calibri"/>
                <a:cs typeface="Calibri"/>
              </a:rPr>
              <a:t>business </a:t>
            </a:r>
            <a:r>
              <a:rPr sz="1600" spc="-10" dirty="0">
                <a:latin typeface="Calibri"/>
                <a:cs typeface="Calibri"/>
              </a:rPr>
              <a:t>users test </a:t>
            </a:r>
            <a:r>
              <a:rPr sz="1600" spc="-5" dirty="0">
                <a:latin typeface="Calibri"/>
                <a:cs typeface="Calibri"/>
              </a:rPr>
              <a:t>solution and </a:t>
            </a:r>
            <a:r>
              <a:rPr sz="1600" spc="-10" dirty="0">
                <a:latin typeface="Calibri"/>
                <a:cs typeface="Calibri"/>
              </a:rPr>
              <a:t>validate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functionality</a:t>
            </a:r>
            <a:endParaRPr sz="16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Go Live – put </a:t>
            </a:r>
            <a:r>
              <a:rPr sz="1600" spc="-10" dirty="0">
                <a:latin typeface="Calibri"/>
                <a:cs typeface="Calibri"/>
              </a:rPr>
              <a:t>into </a:t>
            </a:r>
            <a:r>
              <a:rPr sz="1600" dirty="0">
                <a:latin typeface="Calibri"/>
                <a:cs typeface="Calibri"/>
              </a:rPr>
              <a:t>daily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endParaRPr sz="16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Maintenance Mode – </a:t>
            </a:r>
            <a:r>
              <a:rPr sz="1600" spc="-10" dirty="0">
                <a:latin typeface="Calibri"/>
                <a:cs typeface="Calibri"/>
              </a:rPr>
              <a:t>perform entire lifecycle </a:t>
            </a:r>
            <a:r>
              <a:rPr sz="1600" spc="-5" dirty="0">
                <a:latin typeface="Calibri"/>
                <a:cs typeface="Calibri"/>
              </a:rPr>
              <a:t>again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enhancements and bug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fixes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6504305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08080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Software Development</a:t>
            </a:r>
            <a:r>
              <a:rPr spc="-45" dirty="0"/>
              <a:t> </a:t>
            </a:r>
            <a:r>
              <a:rPr spc="-15" dirty="0"/>
              <a:t>Lifecycle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9010-882C-40A9-814D-89A81C9C6B82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5960110" cy="214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25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SharePoint </a:t>
            </a:r>
            <a:r>
              <a:rPr sz="2400" spc="-20" dirty="0">
                <a:latin typeface="Calibri"/>
                <a:cs typeface="Calibri"/>
              </a:rPr>
              <a:t>Workflows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20" dirty="0">
                <a:latin typeface="Calibri"/>
                <a:cs typeface="Calibri"/>
              </a:rPr>
              <a:t>Workflow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20" dirty="0">
                <a:latin typeface="Calibri"/>
                <a:cs typeface="Calibri"/>
              </a:rPr>
              <a:t>Workflow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Practices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5" dirty="0">
                <a:latin typeface="Calibri"/>
                <a:cs typeface="Calibri"/>
              </a:rPr>
              <a:t>Common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Changes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SharePoint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6504305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Contents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5909-B83F-4B03-B2D6-C015EB5B9C21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447405" cy="493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Start out simple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scope </a:t>
            </a:r>
            <a:r>
              <a:rPr sz="2400" spc="-5" dirty="0">
                <a:latin typeface="Calibri"/>
                <a:cs typeface="Calibri"/>
              </a:rPr>
              <a:t>creep </a:t>
            </a:r>
            <a:r>
              <a:rPr sz="2400" spc="-10" dirty="0">
                <a:latin typeface="Calibri"/>
                <a:cs typeface="Calibri"/>
              </a:rPr>
              <a:t>can derail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355600" marR="103251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5" dirty="0">
                <a:latin typeface="Calibri"/>
                <a:cs typeface="Calibri"/>
              </a:rPr>
              <a:t>Automate </a:t>
            </a:r>
            <a:r>
              <a:rPr sz="2400" dirty="0">
                <a:latin typeface="Calibri"/>
                <a:cs typeface="Calibri"/>
              </a:rPr>
              <a:t>as much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10" dirty="0">
                <a:latin typeface="Calibri"/>
                <a:cs typeface="Calibri"/>
              </a:rPr>
              <a:t>understanding that there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manual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replaced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2354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39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The business </a:t>
            </a:r>
            <a:r>
              <a:rPr sz="1800" spc="-10" dirty="0">
                <a:latin typeface="Calibri"/>
                <a:cs typeface="Calibri"/>
              </a:rPr>
              <a:t>requirements </a:t>
            </a:r>
            <a:r>
              <a:rPr sz="1800" spc="-5" dirty="0">
                <a:latin typeface="Calibri"/>
                <a:cs typeface="Calibri"/>
              </a:rPr>
              <a:t>identity the </a:t>
            </a:r>
            <a:r>
              <a:rPr sz="1800" dirty="0">
                <a:latin typeface="Calibri"/>
                <a:cs typeface="Calibri"/>
              </a:rPr>
              <a:t>need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HR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to lookup  </a:t>
            </a:r>
            <a:r>
              <a:rPr sz="1800" spc="-5" dirty="0">
                <a:latin typeface="Calibri"/>
                <a:cs typeface="Calibri"/>
              </a:rPr>
              <a:t>the manager 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 marL="1155700" marR="21717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requires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large </a:t>
            </a:r>
            <a:r>
              <a:rPr sz="1800" spc="-5" dirty="0">
                <a:latin typeface="Calibri"/>
                <a:cs typeface="Calibri"/>
              </a:rPr>
              <a:t>design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development </a:t>
            </a:r>
            <a:r>
              <a:rPr sz="1800" spc="-15" dirty="0">
                <a:latin typeface="Calibri"/>
                <a:cs typeface="Calibri"/>
              </a:rPr>
              <a:t>effort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integrate </a:t>
            </a:r>
            <a:r>
              <a:rPr sz="1800" spc="-5" dirty="0">
                <a:latin typeface="Calibri"/>
                <a:cs typeface="Calibri"/>
              </a:rPr>
              <a:t>with the HR 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7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4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dirty="0">
                <a:latin typeface="Calibri"/>
                <a:cs typeface="Calibri"/>
              </a:rPr>
              <a:t>Ask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spc="-5" dirty="0">
                <a:latin typeface="Calibri"/>
                <a:cs typeface="Calibri"/>
              </a:rPr>
              <a:t>their manager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part of 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lookup list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mapping</a:t>
            </a:r>
            <a:endParaRPr sz="18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Expand the solution </a:t>
            </a:r>
            <a:r>
              <a:rPr sz="1800" spc="-15" dirty="0">
                <a:latin typeface="Calibri"/>
                <a:cs typeface="Calibri"/>
              </a:rPr>
              <a:t>later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include HR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Requirements </a:t>
            </a:r>
            <a:r>
              <a:rPr dirty="0"/>
              <a:t>and Design</a:t>
            </a:r>
            <a:r>
              <a:rPr spc="-60" dirty="0"/>
              <a:t> </a:t>
            </a:r>
            <a:r>
              <a:rPr spc="-5" dirty="0"/>
              <a:t>tips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F920-59A5-46C1-BD02-6B20D43DC231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398510" cy="467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40" dirty="0">
                <a:latin typeface="Calibri"/>
                <a:cs typeface="Calibri"/>
              </a:rPr>
              <a:t>Testing </a:t>
            </a:r>
            <a:r>
              <a:rPr sz="2400" spc="-10" dirty="0">
                <a:latin typeface="Calibri"/>
                <a:cs typeface="Calibri"/>
              </a:rPr>
              <a:t>workflows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difficult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Multiple </a:t>
            </a:r>
            <a:r>
              <a:rPr sz="2000" spc="-10" dirty="0">
                <a:latin typeface="Calibri"/>
                <a:cs typeface="Calibri"/>
              </a:rPr>
              <a:t>users </a:t>
            </a:r>
            <a:r>
              <a:rPr sz="2000" spc="-15" dirty="0">
                <a:latin typeface="Calibri"/>
                <a:cs typeface="Calibri"/>
              </a:rPr>
              <a:t>involved at different </a:t>
            </a:r>
            <a:r>
              <a:rPr sz="2000" spc="-10" dirty="0">
                <a:latin typeface="Calibri"/>
                <a:cs typeface="Calibri"/>
              </a:rPr>
              <a:t>levels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business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Difficulty moving </a:t>
            </a:r>
            <a:r>
              <a:rPr sz="2000" spc="-15" dirty="0">
                <a:latin typeface="Calibri"/>
                <a:cs typeface="Calibri"/>
              </a:rPr>
              <a:t>from test environment to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production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Reliant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external </a:t>
            </a:r>
            <a:r>
              <a:rPr sz="2000" dirty="0">
                <a:latin typeface="Calibri"/>
                <a:cs typeface="Calibri"/>
              </a:rPr>
              <a:t>global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such as 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settings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Tips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Configure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10" dirty="0">
                <a:latin typeface="Calibri"/>
                <a:cs typeface="Calibri"/>
              </a:rPr>
              <a:t>users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5" dirty="0">
                <a:latin typeface="Calibri"/>
                <a:cs typeface="Calibri"/>
              </a:rPr>
              <a:t>make </a:t>
            </a:r>
            <a:r>
              <a:rPr sz="2000" spc="-10" dirty="0">
                <a:latin typeface="Calibri"/>
                <a:cs typeface="Calibri"/>
              </a:rPr>
              <a:t>sure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assign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email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Ensure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workflow </a:t>
            </a:r>
            <a:r>
              <a:rPr sz="2000" spc="-5" dirty="0">
                <a:latin typeface="Calibri"/>
                <a:cs typeface="Calibri"/>
              </a:rPr>
              <a:t>paths</a:t>
            </a:r>
            <a:endParaRPr sz="2000">
              <a:latin typeface="Calibri"/>
              <a:cs typeface="Calibri"/>
            </a:endParaRPr>
          </a:p>
          <a:p>
            <a:pPr marL="756285" marR="94043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 “log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history” action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track </a:t>
            </a:r>
            <a:r>
              <a:rPr sz="2000" spc="-5" dirty="0">
                <a:latin typeface="Calibri"/>
                <a:cs typeface="Calibri"/>
              </a:rPr>
              <a:t>flow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allow </a:t>
            </a:r>
            <a:r>
              <a:rPr sz="2000" dirty="0">
                <a:latin typeface="Calibri"/>
                <a:cs typeface="Calibri"/>
              </a:rPr>
              <a:t>debugging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production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  <a:p>
            <a:pPr marL="756285" marR="5080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workflow </a:t>
            </a:r>
            <a:r>
              <a:rPr sz="2000" spc="-5" dirty="0">
                <a:latin typeface="Calibri"/>
                <a:cs typeface="Calibri"/>
              </a:rPr>
              <a:t>variables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hold user </a:t>
            </a:r>
            <a:r>
              <a:rPr sz="2000" dirty="0">
                <a:latin typeface="Calibri"/>
                <a:cs typeface="Calibri"/>
              </a:rPr>
              <a:t>names </a:t>
            </a:r>
            <a:r>
              <a:rPr sz="2000" spc="-5" dirty="0">
                <a:latin typeface="Calibri"/>
                <a:cs typeface="Calibri"/>
              </a:rPr>
              <a:t>when possible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allow </a:t>
            </a:r>
            <a:r>
              <a:rPr sz="2000" dirty="0">
                <a:latin typeface="Calibri"/>
                <a:cs typeface="Calibri"/>
              </a:rPr>
              <a:t>quickly  changing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10" dirty="0">
                <a:latin typeface="Calibri"/>
                <a:cs typeface="Calibri"/>
              </a:rPr>
              <a:t>users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756285" marR="345440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workflow </a:t>
            </a:r>
            <a:r>
              <a:rPr sz="2000" spc="-5" dirty="0">
                <a:latin typeface="Calibri"/>
                <a:cs typeface="Calibri"/>
              </a:rPr>
              <a:t>variables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share </a:t>
            </a:r>
            <a:r>
              <a:rPr sz="2000" spc="-5" dirty="0">
                <a:latin typeface="Calibri"/>
                <a:cs typeface="Calibri"/>
              </a:rPr>
              <a:t>email </a:t>
            </a:r>
            <a:r>
              <a:rPr sz="2000" spc="-10" dirty="0">
                <a:latin typeface="Calibri"/>
                <a:cs typeface="Calibri"/>
              </a:rPr>
              <a:t>“snippets” across </a:t>
            </a:r>
            <a:r>
              <a:rPr sz="2000" spc="-5" dirty="0">
                <a:latin typeface="Calibri"/>
                <a:cs typeface="Calibri"/>
              </a:rPr>
              <a:t>emails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ease  maintenance 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workflow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80" dirty="0"/>
              <a:t>T</a:t>
            </a:r>
            <a:r>
              <a:rPr spc="-5" dirty="0"/>
              <a:t>e</a:t>
            </a:r>
            <a:r>
              <a:rPr spc="-35" dirty="0"/>
              <a:t>s</a:t>
            </a:r>
            <a:r>
              <a:rPr spc="5" dirty="0"/>
              <a:t>ti</a:t>
            </a:r>
            <a:r>
              <a:rPr spc="-5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B96B-69F4-4417-806F-DC42F329DAB9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357234" cy="479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user does </a:t>
            </a:r>
            <a:r>
              <a:rPr sz="2400" spc="-25" dirty="0">
                <a:latin typeface="Calibri"/>
                <a:cs typeface="Calibri"/>
              </a:rPr>
              <a:t>my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spc="-5" dirty="0">
                <a:latin typeface="Calibri"/>
                <a:cs typeface="Calibri"/>
              </a:rPr>
              <a:t>run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as?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Regular </a:t>
            </a:r>
            <a:r>
              <a:rPr sz="2000" spc="-15" dirty="0">
                <a:latin typeface="Calibri"/>
                <a:cs typeface="Calibri"/>
              </a:rPr>
              <a:t>steps </a:t>
            </a:r>
            <a:r>
              <a:rPr sz="2000" dirty="0">
                <a:latin typeface="Calibri"/>
                <a:cs typeface="Calibri"/>
              </a:rPr>
              <a:t>– runs as </a:t>
            </a:r>
            <a:r>
              <a:rPr sz="2000" spc="-5" dirty="0">
                <a:latin typeface="Calibri"/>
                <a:cs typeface="Calibri"/>
              </a:rPr>
              <a:t>user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10" dirty="0">
                <a:latin typeface="Calibri"/>
                <a:cs typeface="Calibri"/>
              </a:rPr>
              <a:t>initiated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workflow</a:t>
            </a:r>
            <a:endParaRPr sz="2000">
              <a:latin typeface="Calibri"/>
              <a:cs typeface="Calibri"/>
            </a:endParaRPr>
          </a:p>
          <a:p>
            <a:pPr marL="756285" marR="59499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Impersonation </a:t>
            </a:r>
            <a:r>
              <a:rPr sz="2000" spc="-15" dirty="0">
                <a:latin typeface="Calibri"/>
                <a:cs typeface="Calibri"/>
              </a:rPr>
              <a:t>step </a:t>
            </a:r>
            <a:r>
              <a:rPr sz="2000" dirty="0">
                <a:latin typeface="Calibri"/>
                <a:cs typeface="Calibri"/>
              </a:rPr>
              <a:t>(SP 2010 only) – runs as </a:t>
            </a:r>
            <a:r>
              <a:rPr sz="2000" spc="-5" dirty="0">
                <a:latin typeface="Calibri"/>
                <a:cs typeface="Calibri"/>
              </a:rPr>
              <a:t>user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5" dirty="0">
                <a:latin typeface="Calibri"/>
                <a:cs typeface="Calibri"/>
              </a:rPr>
              <a:t>published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workflow</a:t>
            </a:r>
            <a:endParaRPr sz="2000">
              <a:latin typeface="Calibri"/>
              <a:cs typeface="Calibri"/>
            </a:endParaRPr>
          </a:p>
          <a:p>
            <a:pPr marL="756285" marR="15176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5" dirty="0">
                <a:latin typeface="Calibri"/>
                <a:cs typeface="Calibri"/>
              </a:rPr>
              <a:t>App </a:t>
            </a:r>
            <a:r>
              <a:rPr sz="2000" spc="-10" dirty="0">
                <a:latin typeface="Calibri"/>
                <a:cs typeface="Calibri"/>
              </a:rPr>
              <a:t>Step </a:t>
            </a:r>
            <a:r>
              <a:rPr sz="2000" dirty="0">
                <a:latin typeface="Calibri"/>
                <a:cs typeface="Calibri"/>
              </a:rPr>
              <a:t>(2013) – has </a:t>
            </a:r>
            <a:r>
              <a:rPr sz="2000" spc="-10" dirty="0">
                <a:latin typeface="Calibri"/>
                <a:cs typeface="Calibri"/>
              </a:rPr>
              <a:t>read/write </a:t>
            </a:r>
            <a:r>
              <a:rPr sz="2000" dirty="0">
                <a:latin typeface="Calibri"/>
                <a:cs typeface="Calibri"/>
              </a:rPr>
              <a:t>access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lists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site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Site </a:t>
            </a:r>
            <a:r>
              <a:rPr sz="2000" b="1" spc="-10" dirty="0">
                <a:latin typeface="Calibri"/>
                <a:cs typeface="Calibri"/>
              </a:rPr>
              <a:t>Feature-&gt;  </a:t>
            </a:r>
            <a:r>
              <a:rPr sz="2000" b="1" spc="-5" dirty="0">
                <a:latin typeface="Calibri"/>
                <a:cs typeface="Calibri"/>
              </a:rPr>
              <a:t>Enable </a:t>
            </a:r>
            <a:r>
              <a:rPr sz="2000" b="1" spc="-10" dirty="0">
                <a:latin typeface="Calibri"/>
                <a:cs typeface="Calibri"/>
              </a:rPr>
              <a:t>Workflow </a:t>
            </a:r>
            <a:r>
              <a:rPr sz="2000" b="1" spc="-40" dirty="0">
                <a:latin typeface="Calibri"/>
                <a:cs typeface="Calibri"/>
              </a:rPr>
              <a:t>Task </a:t>
            </a:r>
            <a:r>
              <a:rPr sz="2000" b="1" spc="-10" dirty="0">
                <a:latin typeface="Calibri"/>
                <a:cs typeface="Calibri"/>
              </a:rPr>
              <a:t>Content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Type</a:t>
            </a:r>
            <a:r>
              <a:rPr sz="2000" spc="-1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  <a:p>
            <a:pPr marL="756285" marR="25209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Workflow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break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impersonation </a:t>
            </a:r>
            <a:r>
              <a:rPr sz="2000" spc="-15" dirty="0">
                <a:latin typeface="Calibri"/>
                <a:cs typeface="Calibri"/>
              </a:rPr>
              <a:t>steps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account that  published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workflow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deactivated </a:t>
            </a:r>
            <a:r>
              <a:rPr sz="2000" dirty="0">
                <a:latin typeface="Calibri"/>
                <a:cs typeface="Calibri"/>
              </a:rPr>
              <a:t>(2010)– </a:t>
            </a:r>
            <a:r>
              <a:rPr sz="2000" b="1" dirty="0">
                <a:latin typeface="Calibri"/>
                <a:cs typeface="Calibri"/>
              </a:rPr>
              <a:t>use a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spc="-5" dirty="0">
                <a:latin typeface="Calibri"/>
                <a:cs typeface="Calibri"/>
              </a:rPr>
              <a:t>account </a:t>
            </a:r>
            <a:r>
              <a:rPr sz="2000" b="1" spc="-15" dirty="0">
                <a:latin typeface="Calibri"/>
                <a:cs typeface="Calibri"/>
              </a:rPr>
              <a:t>to  prevent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endParaRPr sz="2000">
              <a:latin typeface="Calibri"/>
              <a:cs typeface="Calibri"/>
            </a:endParaRPr>
          </a:p>
          <a:p>
            <a:pPr marL="756285" marR="5080" indent="-286385">
              <a:lnSpc>
                <a:spcPct val="100000"/>
              </a:lnSpc>
              <a:spcBef>
                <a:spcPts val="47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Very </a:t>
            </a:r>
            <a:r>
              <a:rPr sz="2000" spc="-10" dirty="0">
                <a:latin typeface="Calibri"/>
                <a:cs typeface="Calibri"/>
              </a:rPr>
              <a:t>carefully </a:t>
            </a:r>
            <a:r>
              <a:rPr sz="2000" dirty="0">
                <a:latin typeface="Calibri"/>
                <a:cs typeface="Calibri"/>
              </a:rPr>
              <a:t>plan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permissions in your </a:t>
            </a:r>
            <a:r>
              <a:rPr sz="2000" spc="-25" dirty="0">
                <a:latin typeface="Calibri"/>
                <a:cs typeface="Calibri"/>
              </a:rPr>
              <a:t>workflow. </a:t>
            </a:r>
            <a:r>
              <a:rPr sz="2000" spc="-15" dirty="0">
                <a:latin typeface="Calibri"/>
                <a:cs typeface="Calibri"/>
              </a:rPr>
              <a:t>Make </a:t>
            </a:r>
            <a:r>
              <a:rPr sz="2000" spc="-10" dirty="0">
                <a:latin typeface="Calibri"/>
                <a:cs typeface="Calibri"/>
              </a:rPr>
              <a:t>sure you </a:t>
            </a:r>
            <a:r>
              <a:rPr sz="2000" spc="-5" dirty="0">
                <a:latin typeface="Calibri"/>
                <a:cs typeface="Calibri"/>
              </a:rPr>
              <a:t>know 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spc="-15" dirty="0">
                <a:latin typeface="Calibri"/>
                <a:cs typeface="Calibri"/>
              </a:rPr>
              <a:t>exactly </a:t>
            </a:r>
            <a:r>
              <a:rPr sz="2000" spc="-10" dirty="0">
                <a:latin typeface="Calibri"/>
                <a:cs typeface="Calibri"/>
              </a:rPr>
              <a:t>you are getting </a:t>
            </a:r>
            <a:r>
              <a:rPr sz="2000" spc="-15" dirty="0">
                <a:latin typeface="Calibri"/>
                <a:cs typeface="Calibri"/>
              </a:rPr>
              <a:t>data from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what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you are </a:t>
            </a:r>
            <a:r>
              <a:rPr sz="2000" spc="-5" dirty="0">
                <a:latin typeface="Calibri"/>
                <a:cs typeface="Calibri"/>
              </a:rPr>
              <a:t>going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dirty="0">
                <a:latin typeface="Calibri"/>
                <a:cs typeface="Calibri"/>
              </a:rPr>
              <a:t>modify and </a:t>
            </a:r>
            <a:r>
              <a:rPr sz="2000" spc="-5" dirty="0">
                <a:latin typeface="Calibri"/>
                <a:cs typeface="Calibri"/>
              </a:rPr>
              <a:t>ensure that </a:t>
            </a:r>
            <a:r>
              <a:rPr sz="2000" spc="-10" dirty="0">
                <a:latin typeface="Calibri"/>
                <a:cs typeface="Calibri"/>
              </a:rPr>
              <a:t>every potential workflow </a:t>
            </a:r>
            <a:r>
              <a:rPr sz="2000" spc="-5" dirty="0">
                <a:latin typeface="Calibri"/>
                <a:cs typeface="Calibri"/>
              </a:rPr>
              <a:t>user </a:t>
            </a:r>
            <a:r>
              <a:rPr sz="2000" dirty="0">
                <a:latin typeface="Calibri"/>
                <a:cs typeface="Calibri"/>
              </a:rPr>
              <a:t>has </a:t>
            </a:r>
            <a:r>
              <a:rPr sz="2000" spc="-5" dirty="0">
                <a:latin typeface="Calibri"/>
                <a:cs typeface="Calibri"/>
              </a:rPr>
              <a:t>permissions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spc="-5" dirty="0">
                <a:latin typeface="Calibri"/>
                <a:cs typeface="Calibri"/>
              </a:rPr>
              <a:t>all these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</a:t>
            </a:r>
            <a:r>
              <a:rPr dirty="0"/>
              <a:t>c</a:t>
            </a:r>
            <a:r>
              <a:rPr spc="-5" dirty="0"/>
              <a:t>u</a:t>
            </a:r>
            <a:r>
              <a:rPr dirty="0"/>
              <a:t>r</a:t>
            </a:r>
            <a:r>
              <a:rPr spc="5" dirty="0"/>
              <a:t>it</a:t>
            </a:r>
            <a:r>
              <a:rPr dirty="0"/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23</a:t>
            </a:r>
          </a:p>
        </p:txBody>
      </p:sp>
      <p:sp>
        <p:nvSpPr>
          <p:cNvPr id="4" name="object 4"/>
          <p:cNvSpPr/>
          <p:nvPr/>
        </p:nvSpPr>
        <p:spPr>
          <a:xfrm>
            <a:off x="6853428" y="1219200"/>
            <a:ext cx="1895855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4095" y="76200"/>
            <a:ext cx="1885187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6079235"/>
            <a:ext cx="4408932" cy="582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CE36-509A-4500-84DE-80598169ECB6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456930" cy="45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15900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10" dirty="0">
                <a:latin typeface="Calibri"/>
                <a:cs typeface="Calibri"/>
              </a:rPr>
              <a:t>workflow starts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automatically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manual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runs </a:t>
            </a:r>
            <a:r>
              <a:rPr sz="2400" spc="-10" dirty="0">
                <a:latin typeface="Calibri"/>
                <a:cs typeface="Calibri"/>
              </a:rPr>
              <a:t>synchronously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point where there </a:t>
            </a:r>
            <a:r>
              <a:rPr sz="2400" dirty="0">
                <a:latin typeface="Calibri"/>
                <a:cs typeface="Calibri"/>
              </a:rPr>
              <a:t>is a  </a:t>
            </a:r>
            <a:r>
              <a:rPr sz="2400" spc="-10" dirty="0">
                <a:latin typeface="Calibri"/>
                <a:cs typeface="Calibri"/>
              </a:rPr>
              <a:t>delay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that point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suspended</a:t>
            </a:r>
            <a:endParaRPr sz="2400">
              <a:latin typeface="Calibri"/>
              <a:cs typeface="Calibri"/>
            </a:endParaRPr>
          </a:p>
          <a:p>
            <a:pPr marL="355600" marR="69088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suspended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in the timer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schedule </a:t>
            </a:r>
            <a:r>
              <a:rPr sz="2400" spc="-10" dirty="0">
                <a:latin typeface="Calibri"/>
                <a:cs typeface="Calibri"/>
              </a:rPr>
              <a:t>(default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minutes)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  <a:p>
            <a:pPr marL="756285" marR="5905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reduce </a:t>
            </a:r>
            <a:r>
              <a:rPr sz="2000" dirty="0">
                <a:latin typeface="Calibri"/>
                <a:cs typeface="Calibri"/>
              </a:rPr>
              <a:t>the impact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user of </a:t>
            </a:r>
            <a:r>
              <a:rPr sz="2000" spc="-10" dirty="0">
                <a:latin typeface="Calibri"/>
                <a:cs typeface="Calibri"/>
              </a:rPr>
              <a:t>starting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workflow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delay </a:t>
            </a:r>
            <a:r>
              <a:rPr sz="2000" dirty="0">
                <a:latin typeface="Calibri"/>
                <a:cs typeface="Calibri"/>
              </a:rPr>
              <a:t>action </a:t>
            </a:r>
            <a:r>
              <a:rPr sz="2000" spc="-5" dirty="0">
                <a:latin typeface="Calibri"/>
                <a:cs typeface="Calibri"/>
              </a:rPr>
              <a:t>can  </a:t>
            </a:r>
            <a:r>
              <a:rPr sz="2000" dirty="0">
                <a:latin typeface="Calibri"/>
                <a:cs typeface="Calibri"/>
              </a:rPr>
              <a:t>be added </a:t>
            </a:r>
            <a:r>
              <a:rPr sz="2000" spc="-5" dirty="0">
                <a:latin typeface="Calibri"/>
                <a:cs typeface="Calibri"/>
              </a:rPr>
              <a:t>early 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15" dirty="0">
                <a:latin typeface="Calibri"/>
                <a:cs typeface="Calibri"/>
              </a:rPr>
              <a:t>to move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workflow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timer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756285" marR="5080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delay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timer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not be </a:t>
            </a:r>
            <a:r>
              <a:rPr sz="2000" spc="-5" dirty="0">
                <a:latin typeface="Calibri"/>
                <a:cs typeface="Calibri"/>
              </a:rPr>
              <a:t>below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timer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5" dirty="0">
                <a:latin typeface="Calibri"/>
                <a:cs typeface="Calibri"/>
              </a:rPr>
              <a:t>scheduled  </a:t>
            </a:r>
            <a:r>
              <a:rPr sz="2000" spc="-10" dirty="0">
                <a:latin typeface="Calibri"/>
                <a:cs typeface="Calibri"/>
              </a:rPr>
              <a:t>delay </a:t>
            </a:r>
            <a:r>
              <a:rPr sz="2000" dirty="0">
                <a:latin typeface="Calibri"/>
                <a:cs typeface="Calibri"/>
              </a:rPr>
              <a:t>( </a:t>
            </a:r>
            <a:r>
              <a:rPr sz="2000" spc="-10" dirty="0">
                <a:latin typeface="Calibri"/>
                <a:cs typeface="Calibri"/>
              </a:rPr>
              <a:t>default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5 </a:t>
            </a:r>
            <a:r>
              <a:rPr sz="2000" spc="-5" dirty="0">
                <a:latin typeface="Calibri"/>
                <a:cs typeface="Calibri"/>
              </a:rPr>
              <a:t>minutes)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delay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minute can </a:t>
            </a:r>
            <a:r>
              <a:rPr sz="2000" spc="-20" dirty="0">
                <a:latin typeface="Calibri"/>
                <a:cs typeface="Calibri"/>
              </a:rPr>
              <a:t>take </a:t>
            </a:r>
            <a:r>
              <a:rPr sz="2000" spc="-5" dirty="0">
                <a:latin typeface="Calibri"/>
                <a:cs typeface="Calibri"/>
              </a:rPr>
              <a:t>&gt;=5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</a:t>
            </a:r>
            <a:endParaRPr sz="2000">
              <a:latin typeface="Calibri"/>
              <a:cs typeface="Calibri"/>
            </a:endParaRPr>
          </a:p>
          <a:p>
            <a:pPr marL="355600" marR="728980" indent="-3429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2013 </a:t>
            </a:r>
            <a:r>
              <a:rPr sz="2400" spc="-10" dirty="0">
                <a:latin typeface="Calibri"/>
                <a:cs typeface="Calibri"/>
              </a:rPr>
              <a:t>workflows </a:t>
            </a:r>
            <a:r>
              <a:rPr sz="2400" spc="-5" dirty="0">
                <a:latin typeface="Calibri"/>
                <a:cs typeface="Calibri"/>
              </a:rPr>
              <a:t>run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spc="-5" dirty="0">
                <a:latin typeface="Calibri"/>
                <a:cs typeface="Calibri"/>
              </a:rPr>
              <a:t>manager 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asynchronous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delays </a:t>
            </a:r>
            <a:r>
              <a:rPr sz="2400" dirty="0">
                <a:latin typeface="Calibri"/>
                <a:cs typeface="Calibri"/>
              </a:rPr>
              <a:t>with 1 </a:t>
            </a:r>
            <a:r>
              <a:rPr sz="2400" spc="-10" dirty="0">
                <a:latin typeface="Calibri"/>
                <a:cs typeface="Calibri"/>
              </a:rPr>
              <a:t>minute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Synchronous </a:t>
            </a:r>
            <a:r>
              <a:rPr dirty="0"/>
              <a:t>or </a:t>
            </a:r>
            <a:r>
              <a:rPr spc="-10" dirty="0"/>
              <a:t>Asynchronous</a:t>
            </a:r>
            <a:r>
              <a:rPr spc="-95" dirty="0"/>
              <a:t> </a:t>
            </a:r>
            <a:r>
              <a:rPr spc="-5" dirty="0"/>
              <a:t>(2010)?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3905-06EB-43AD-A343-A151F4F9CFA8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526145" cy="434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1005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mixing </a:t>
            </a:r>
            <a:r>
              <a:rPr sz="2400" spc="-45" dirty="0">
                <a:latin typeface="Calibri"/>
                <a:cs typeface="Calibri"/>
              </a:rPr>
              <a:t>“AND”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“OR”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workflow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 be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Designer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spc="-5" dirty="0">
                <a:latin typeface="Calibri"/>
                <a:cs typeface="Calibri"/>
              </a:rPr>
              <a:t>do not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parenthesis</a:t>
            </a:r>
            <a:endParaRPr sz="24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b and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5" dirty="0">
                <a:latin typeface="Calibri"/>
                <a:cs typeface="Calibri"/>
              </a:rPr>
              <a:t>By default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b="1" dirty="0">
                <a:latin typeface="Calibri"/>
                <a:cs typeface="Calibri"/>
              </a:rPr>
              <a:t>a or b </a:t>
            </a:r>
            <a:r>
              <a:rPr sz="2400" b="1" spc="-5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c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evaluated </a:t>
            </a:r>
            <a:r>
              <a:rPr sz="2400" dirty="0">
                <a:latin typeface="Calibri"/>
                <a:cs typeface="Calibri"/>
              </a:rPr>
              <a:t>as (a </a:t>
            </a:r>
            <a:r>
              <a:rPr sz="2400" spc="-5" dirty="0">
                <a:latin typeface="Calibri"/>
                <a:cs typeface="Calibri"/>
              </a:rPr>
              <a:t>or b) 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want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(b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Rewrite </a:t>
            </a:r>
            <a:r>
              <a:rPr sz="2000" dirty="0">
                <a:latin typeface="Calibri"/>
                <a:cs typeface="Calibri"/>
              </a:rPr>
              <a:t>as B and c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calculate </a:t>
            </a:r>
            <a:r>
              <a:rPr sz="2000" dirty="0">
                <a:latin typeface="Calibri"/>
                <a:cs typeface="Calibri"/>
              </a:rPr>
              <a:t>b and c put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Then </a:t>
            </a:r>
            <a:r>
              <a:rPr sz="2000" dirty="0">
                <a:latin typeface="Calibri"/>
                <a:cs typeface="Calibri"/>
              </a:rPr>
              <a:t>use a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424180" marR="3397250" indent="-41148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“Read” left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right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top 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bottom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5" dirty="0">
                <a:latin typeface="Calibri"/>
                <a:cs typeface="Calibri"/>
              </a:rPr>
              <a:t>designer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Logic</a:t>
            </a:r>
            <a:r>
              <a:rPr spc="-100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25</a:t>
            </a:r>
          </a:p>
        </p:txBody>
      </p:sp>
      <p:sp>
        <p:nvSpPr>
          <p:cNvPr id="4" name="object 4"/>
          <p:cNvSpPr/>
          <p:nvPr/>
        </p:nvSpPr>
        <p:spPr>
          <a:xfrm>
            <a:off x="5468112" y="3505200"/>
            <a:ext cx="3447287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7B41-2929-403F-B194-0219AD812115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92708"/>
            <a:ext cx="3025140" cy="427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time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published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 </a:t>
            </a:r>
            <a:r>
              <a:rPr sz="2400" spc="-15" dirty="0">
                <a:latin typeface="Calibri"/>
                <a:cs typeface="Calibri"/>
              </a:rPr>
              <a:t>version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</a:t>
            </a:r>
            <a:endParaRPr sz="2400" dirty="0">
              <a:latin typeface="Calibri"/>
              <a:cs typeface="Calibri"/>
            </a:endParaRPr>
          </a:p>
          <a:p>
            <a:pPr marL="355600" marR="304165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Old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renamed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date</a:t>
            </a:r>
            <a:endParaRPr sz="2400" dirty="0">
              <a:latin typeface="Calibri"/>
              <a:cs typeface="Calibri"/>
            </a:endParaRPr>
          </a:p>
          <a:p>
            <a:pPr marL="355600" marR="26289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Old </a:t>
            </a:r>
            <a:r>
              <a:rPr sz="2400" spc="-10" dirty="0">
                <a:latin typeface="Calibri"/>
                <a:cs typeface="Calibri"/>
              </a:rPr>
              <a:t>versions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 deleted</a:t>
            </a:r>
            <a:endParaRPr sz="2400" dirty="0">
              <a:latin typeface="Calibri"/>
              <a:cs typeface="Calibri"/>
            </a:endParaRPr>
          </a:p>
          <a:p>
            <a:pPr marL="355600" marR="4826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2013 does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(visible) </a:t>
            </a:r>
            <a:r>
              <a:rPr sz="2400" spc="-15" dirty="0">
                <a:latin typeface="Calibri"/>
                <a:cs typeface="Calibri"/>
              </a:rPr>
              <a:t>version  </a:t>
            </a:r>
            <a:r>
              <a:rPr sz="2400" spc="-10" dirty="0">
                <a:latin typeface="Calibri"/>
                <a:cs typeface="Calibri"/>
              </a:rPr>
              <a:t>workflows </a:t>
            </a:r>
            <a:r>
              <a:rPr sz="2400" spc="-5" dirty="0">
                <a:latin typeface="Calibri"/>
                <a:cs typeface="Calibri"/>
              </a:rPr>
              <a:t>but does  handle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50" y="76200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Versioning</a:t>
            </a:r>
            <a:r>
              <a:rPr spc="-85" dirty="0"/>
              <a:t> </a:t>
            </a:r>
            <a:r>
              <a:rPr spc="-5" dirty="0"/>
              <a:t>(2010)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26</a:t>
            </a:r>
          </a:p>
        </p:txBody>
      </p:sp>
      <p:sp>
        <p:nvSpPr>
          <p:cNvPr id="4" name="object 4"/>
          <p:cNvSpPr/>
          <p:nvPr/>
        </p:nvSpPr>
        <p:spPr>
          <a:xfrm>
            <a:off x="4191000" y="990600"/>
            <a:ext cx="4843271" cy="377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4948-E2B9-4D3F-BB24-AEAA4AB3BB92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274684" cy="156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  <a:tab pos="98615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dirty="0">
                <a:latin typeface="Calibri"/>
                <a:cs typeface="Calibri"/>
              </a:rPr>
              <a:t>debugging a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production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“Log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history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list”	</a:t>
            </a:r>
            <a:r>
              <a:rPr sz="2400" spc="-5" dirty="0">
                <a:latin typeface="Calibri"/>
                <a:cs typeface="Calibri"/>
              </a:rPr>
              <a:t>action should be used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30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places in 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workflow.</a:t>
            </a:r>
            <a:endParaRPr sz="2400">
              <a:latin typeface="Calibri"/>
              <a:cs typeface="Calibri"/>
            </a:endParaRPr>
          </a:p>
          <a:p>
            <a:pPr marL="355600" marR="36322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Messages passed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visible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workflow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screen.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Debugging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27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2956560"/>
            <a:ext cx="7223759" cy="329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C14D-E005-44B3-8E91-4D9906218832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6629400"/>
            <a:ext cx="7940040" cy="0"/>
          </a:xfrm>
          <a:custGeom>
            <a:avLst/>
            <a:gdLst/>
            <a:ahLst/>
            <a:cxnLst/>
            <a:rect l="l" t="t" r="r" b="b"/>
            <a:pathLst>
              <a:path w="7940040">
                <a:moveTo>
                  <a:pt x="0" y="0"/>
                </a:moveTo>
                <a:lnTo>
                  <a:pt x="7940040" y="0"/>
                </a:lnTo>
              </a:path>
            </a:pathLst>
          </a:custGeom>
          <a:ln w="57912">
            <a:solidFill>
              <a:srgbClr val="004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92964"/>
            <a:ext cx="9020556" cy="18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207264"/>
            <a:ext cx="9020556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3032760"/>
            <a:ext cx="7223759" cy="329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1080516"/>
            <a:ext cx="5469635" cy="1743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Debugging (Log</a:t>
            </a:r>
            <a:r>
              <a:rPr spc="-65" dirty="0"/>
              <a:t> </a:t>
            </a:r>
            <a:r>
              <a:rPr spc="-10" dirty="0"/>
              <a:t>Example)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28</a:t>
            </a:r>
          </a:p>
        </p:txBody>
      </p:sp>
      <p:sp>
        <p:nvSpPr>
          <p:cNvPr id="9" name="object 9"/>
          <p:cNvSpPr/>
          <p:nvPr/>
        </p:nvSpPr>
        <p:spPr>
          <a:xfrm>
            <a:off x="4592559" y="2233321"/>
            <a:ext cx="3119120" cy="3821429"/>
          </a:xfrm>
          <a:custGeom>
            <a:avLst/>
            <a:gdLst/>
            <a:ahLst/>
            <a:cxnLst/>
            <a:rect l="l" t="t" r="r" b="b"/>
            <a:pathLst>
              <a:path w="3119120" h="3821429">
                <a:moveTo>
                  <a:pt x="226199" y="0"/>
                </a:moveTo>
                <a:lnTo>
                  <a:pt x="0" y="181762"/>
                </a:lnTo>
                <a:lnTo>
                  <a:pt x="2816263" y="3686416"/>
                </a:lnTo>
                <a:lnTo>
                  <a:pt x="2739644" y="3747985"/>
                </a:lnTo>
                <a:lnTo>
                  <a:pt x="3110814" y="3821328"/>
                </a:lnTo>
                <a:lnTo>
                  <a:pt x="3117736" y="3504641"/>
                </a:lnTo>
                <a:lnTo>
                  <a:pt x="3042462" y="3504641"/>
                </a:lnTo>
                <a:lnTo>
                  <a:pt x="226199" y="0"/>
                </a:lnTo>
                <a:close/>
              </a:path>
              <a:path w="3119120" h="3821429">
                <a:moveTo>
                  <a:pt x="3119081" y="3443071"/>
                </a:moveTo>
                <a:lnTo>
                  <a:pt x="3042462" y="3504641"/>
                </a:lnTo>
                <a:lnTo>
                  <a:pt x="3117736" y="3504641"/>
                </a:lnTo>
                <a:lnTo>
                  <a:pt x="3119081" y="344307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2559" y="2233321"/>
            <a:ext cx="3119120" cy="3821429"/>
          </a:xfrm>
          <a:custGeom>
            <a:avLst/>
            <a:gdLst/>
            <a:ahLst/>
            <a:cxnLst/>
            <a:rect l="l" t="t" r="r" b="b"/>
            <a:pathLst>
              <a:path w="3119120" h="3821429">
                <a:moveTo>
                  <a:pt x="2739644" y="3747985"/>
                </a:moveTo>
                <a:lnTo>
                  <a:pt x="2816263" y="3686416"/>
                </a:lnTo>
                <a:lnTo>
                  <a:pt x="0" y="181762"/>
                </a:lnTo>
                <a:lnTo>
                  <a:pt x="226199" y="0"/>
                </a:lnTo>
                <a:lnTo>
                  <a:pt x="3042462" y="3504641"/>
                </a:lnTo>
                <a:lnTo>
                  <a:pt x="3119081" y="3443071"/>
                </a:lnTo>
                <a:lnTo>
                  <a:pt x="3110814" y="3821328"/>
                </a:lnTo>
                <a:lnTo>
                  <a:pt x="2739644" y="3747985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D55D-07D5-4A84-A3A9-3F4F079B3286}" type="datetime1">
              <a:rPr lang="en-US" smtClean="0"/>
              <a:t>12/7/2016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7912"/>
            <a:ext cx="8474710" cy="4614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2230" indent="-342900">
              <a:lnSpc>
                <a:spcPts val="2380"/>
              </a:lnSpc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20" dirty="0">
                <a:latin typeface="Calibri"/>
                <a:cs typeface="Calibri"/>
              </a:rPr>
              <a:t>Workflow </a:t>
            </a:r>
            <a:r>
              <a:rPr sz="2200" spc="-10" dirty="0">
                <a:latin typeface="Calibri"/>
                <a:cs typeface="Calibri"/>
              </a:rPr>
              <a:t>history </a:t>
            </a:r>
            <a:r>
              <a:rPr sz="2200" spc="-5" dirty="0">
                <a:latin typeface="Calibri"/>
                <a:cs typeface="Calibri"/>
              </a:rPr>
              <a:t>is a “hidden” </a:t>
            </a:r>
            <a:r>
              <a:rPr sz="2200" spc="-10" dirty="0">
                <a:latin typeface="Calibri"/>
                <a:cs typeface="Calibri"/>
              </a:rPr>
              <a:t>list that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created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sites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workflow</a:t>
            </a:r>
            <a:endParaRPr sz="2200" dirty="0">
              <a:latin typeface="Calibri"/>
              <a:cs typeface="Calibri"/>
            </a:endParaRPr>
          </a:p>
          <a:p>
            <a:pPr marL="355600" marR="1059815" indent="-342900">
              <a:lnSpc>
                <a:spcPts val="238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10" dirty="0">
                <a:latin typeface="Calibri"/>
                <a:cs typeface="Calibri"/>
              </a:rPr>
              <a:t>The list </a:t>
            </a:r>
            <a:r>
              <a:rPr sz="2200" spc="-5" dirty="0">
                <a:latin typeface="Calibri"/>
                <a:cs typeface="Calibri"/>
              </a:rPr>
              <a:t>holds </a:t>
            </a:r>
            <a:r>
              <a:rPr sz="2200" spc="-10" dirty="0">
                <a:latin typeface="Calibri"/>
                <a:cs typeface="Calibri"/>
              </a:rPr>
              <a:t>the workflow history </a:t>
            </a:r>
            <a:r>
              <a:rPr sz="2200" spc="-5" dirty="0">
                <a:latin typeface="Calibri"/>
                <a:cs typeface="Calibri"/>
              </a:rPr>
              <a:t>and is used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populate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“workflow information”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screen</a:t>
            </a:r>
            <a:endParaRPr sz="2200" dirty="0">
              <a:latin typeface="Calibri"/>
              <a:cs typeface="Calibri"/>
            </a:endParaRPr>
          </a:p>
          <a:p>
            <a:pPr marL="354965" marR="101600" indent="-342900">
              <a:lnSpc>
                <a:spcPts val="238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1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access </a:t>
            </a:r>
            <a:r>
              <a:rPr sz="2200" spc="-10" dirty="0">
                <a:latin typeface="Calibri"/>
                <a:cs typeface="Calibri"/>
              </a:rPr>
              <a:t>the list </a:t>
            </a:r>
            <a:r>
              <a:rPr sz="2200" spc="-5" dirty="0">
                <a:latin typeface="Calibri"/>
                <a:cs typeface="Calibri"/>
              </a:rPr>
              <a:t>add </a:t>
            </a:r>
            <a:r>
              <a:rPr sz="2200" spc="-10" dirty="0">
                <a:latin typeface="Calibri"/>
                <a:cs typeface="Calibri"/>
              </a:rPr>
              <a:t>“Lists/Workflow%20History/AllItems.aspx”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 site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URL.</a:t>
            </a:r>
            <a:endParaRPr sz="2200" dirty="0">
              <a:latin typeface="Calibri"/>
              <a:cs typeface="Calibri"/>
            </a:endParaRPr>
          </a:p>
          <a:p>
            <a:pPr marL="756285" marR="59055" indent="-287020">
              <a:lnSpc>
                <a:spcPts val="205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1900" spc="-5" dirty="0">
                <a:solidFill>
                  <a:srgbClr val="FF6600"/>
                </a:solidFill>
                <a:latin typeface="Arial"/>
                <a:cs typeface="Arial"/>
              </a:rPr>
              <a:t>–	</a:t>
            </a:r>
            <a:r>
              <a:rPr sz="1900" spc="-15" dirty="0">
                <a:latin typeface="Calibri"/>
                <a:cs typeface="Calibri"/>
              </a:rPr>
              <a:t>For example, </a:t>
            </a:r>
            <a:r>
              <a:rPr sz="1900" spc="-5" dirty="0">
                <a:latin typeface="Calibri"/>
                <a:cs typeface="Calibri"/>
              </a:rPr>
              <a:t>if the </a:t>
            </a:r>
            <a:r>
              <a:rPr sz="1900" spc="-10" dirty="0">
                <a:latin typeface="Calibri"/>
                <a:cs typeface="Calibri"/>
              </a:rPr>
              <a:t>site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u="heavy" spc="-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</a:t>
            </a:r>
            <a:r>
              <a:rPr sz="19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test.dev.</a:t>
            </a:r>
            <a:r>
              <a:rPr lang="en-US" sz="19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mtm</a:t>
            </a:r>
            <a:r>
              <a:rPr sz="1900" u="heavy" spc="-25" dirty="0" smtClean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.com/test </a:t>
            </a:r>
            <a:r>
              <a:rPr sz="1900" spc="-5" dirty="0">
                <a:latin typeface="Calibri"/>
                <a:cs typeface="Calibri"/>
              </a:rPr>
              <a:t>then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history </a:t>
            </a:r>
            <a:r>
              <a:rPr sz="1900" spc="-5" dirty="0">
                <a:latin typeface="Calibri"/>
                <a:cs typeface="Calibri"/>
              </a:rPr>
              <a:t> URL is  </a:t>
            </a:r>
            <a:r>
              <a:rPr sz="19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</a:t>
            </a:r>
            <a:r>
              <a:rPr sz="1900" u="heavy" spc="-15" dirty="0" smtClean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test.dev.</a:t>
            </a:r>
            <a:r>
              <a:rPr lang="en-US" sz="1900" u="heavy" spc="-15" dirty="0" smtClean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mtm</a:t>
            </a:r>
            <a:r>
              <a:rPr sz="1900" u="heavy" spc="-15" dirty="0" smtClean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.com/test</a:t>
            </a:r>
            <a:r>
              <a:rPr sz="1900" b="1" u="heavy" spc="-15" dirty="0" smtClean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/Lists/Workflow%20History/AllItems.aspx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b="1" spc="-15" dirty="0">
                <a:latin typeface="Calibri"/>
                <a:cs typeface="Calibri"/>
              </a:rPr>
              <a:t>By default, </a:t>
            </a:r>
            <a:r>
              <a:rPr sz="2200" b="1" spc="-5" dirty="0">
                <a:latin typeface="Calibri"/>
                <a:cs typeface="Calibri"/>
              </a:rPr>
              <a:t>a timer job </a:t>
            </a:r>
            <a:r>
              <a:rPr sz="2200" b="1" spc="-15" dirty="0">
                <a:latin typeface="Calibri"/>
                <a:cs typeface="Calibri"/>
              </a:rPr>
              <a:t>removes </a:t>
            </a:r>
            <a:r>
              <a:rPr sz="2200" b="1" spc="-20" dirty="0">
                <a:latin typeface="Calibri"/>
                <a:cs typeface="Calibri"/>
              </a:rPr>
              <a:t>data </a:t>
            </a:r>
            <a:r>
              <a:rPr sz="2200" b="1" spc="-10" dirty="0">
                <a:latin typeface="Calibri"/>
                <a:cs typeface="Calibri"/>
              </a:rPr>
              <a:t>from this list </a:t>
            </a:r>
            <a:r>
              <a:rPr sz="2200" b="1" spc="-15" dirty="0">
                <a:latin typeface="Calibri"/>
                <a:cs typeface="Calibri"/>
              </a:rPr>
              <a:t>after </a:t>
            </a:r>
            <a:r>
              <a:rPr sz="2200" b="1" spc="-5" dirty="0">
                <a:latin typeface="Calibri"/>
                <a:cs typeface="Calibri"/>
              </a:rPr>
              <a:t>60</a:t>
            </a:r>
            <a:r>
              <a:rPr sz="2200" b="1" spc="30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days.</a:t>
            </a:r>
            <a:endParaRPr sz="2200" dirty="0">
              <a:latin typeface="Calibri"/>
              <a:cs typeface="Calibri"/>
            </a:endParaRPr>
          </a:p>
          <a:p>
            <a:pPr marL="354965" marR="5080" indent="-342900">
              <a:lnSpc>
                <a:spcPts val="238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spc="-20" dirty="0">
                <a:latin typeface="Calibri"/>
                <a:cs typeface="Calibri"/>
              </a:rPr>
              <a:t>want to </a:t>
            </a:r>
            <a:r>
              <a:rPr sz="2200" spc="-25" dirty="0">
                <a:latin typeface="Calibri"/>
                <a:cs typeface="Calibri"/>
              </a:rPr>
              <a:t>keep </a:t>
            </a:r>
            <a:r>
              <a:rPr sz="2200" spc="-10" dirty="0">
                <a:latin typeface="Calibri"/>
                <a:cs typeface="Calibri"/>
              </a:rPr>
              <a:t>the History List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5" dirty="0">
                <a:latin typeface="Calibri"/>
                <a:cs typeface="Calibri"/>
              </a:rPr>
              <a:t>extended </a:t>
            </a:r>
            <a:r>
              <a:rPr sz="2200" spc="-5" dirty="0">
                <a:latin typeface="Calibri"/>
                <a:cs typeface="Calibri"/>
              </a:rPr>
              <a:t>time,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update </a:t>
            </a:r>
            <a:r>
              <a:rPr sz="2200" spc="-10" dirty="0">
                <a:latin typeface="Calibri"/>
                <a:cs typeface="Calibri"/>
              </a:rPr>
              <a:t>the settings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Central </a:t>
            </a:r>
            <a:r>
              <a:rPr sz="2200" spc="-10" dirty="0">
                <a:latin typeface="Calibri"/>
                <a:cs typeface="Calibri"/>
              </a:rPr>
              <a:t>Administration&gt;Operations&gt;Global  </a:t>
            </a:r>
            <a:r>
              <a:rPr sz="2200" spc="-10" dirty="0">
                <a:latin typeface="Calibri"/>
                <a:cs typeface="Calibri"/>
                <a:hlinkClick r:id="rId4"/>
              </a:rPr>
              <a:t>Configuration&gt;Timer </a:t>
            </a:r>
            <a:r>
              <a:rPr sz="2200" spc="-5" dirty="0">
                <a:latin typeface="Calibri"/>
                <a:cs typeface="Calibri"/>
                <a:hlinkClick r:id="rId4"/>
              </a:rPr>
              <a:t>Job Definitions.( </a:t>
            </a:r>
            <a:r>
              <a:rPr sz="2200" u="heavy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http://technet.microsoft.com/en-  us/library/ee662522(v=office.14).aspx</a:t>
            </a:r>
            <a:r>
              <a:rPr sz="2200" spc="-10" dirty="0">
                <a:latin typeface="Calibri"/>
                <a:cs typeface="Calibri"/>
                <a:hlinkClick r:id="rId4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54965" algn="l"/>
              </a:tabLst>
            </a:pPr>
            <a:r>
              <a:rPr sz="11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intended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used as </a:t>
            </a:r>
            <a:r>
              <a:rPr sz="2200" spc="-10" dirty="0">
                <a:latin typeface="Calibri"/>
                <a:cs typeface="Calibri"/>
              </a:rPr>
              <a:t>permanent </a:t>
            </a:r>
            <a:r>
              <a:rPr sz="2200" spc="-5" dirty="0">
                <a:latin typeface="Calibri"/>
                <a:cs typeface="Calibri"/>
              </a:rPr>
              <a:t>audit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Workflow</a:t>
            </a:r>
            <a:r>
              <a:rPr spc="-50" dirty="0"/>
              <a:t> </a:t>
            </a:r>
            <a:r>
              <a:rPr spc="-10" dirty="0"/>
              <a:t>History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29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C0E7-9B0A-4976-AEDD-9DC5109170E7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16508"/>
            <a:ext cx="800227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60350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Information retention </a:t>
            </a:r>
            <a:r>
              <a:rPr sz="2400" spc="-5" dirty="0">
                <a:latin typeface="Calibri"/>
                <a:cs typeface="Calibri"/>
              </a:rPr>
              <a:t>policy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triggers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time-based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item </a:t>
            </a:r>
            <a:r>
              <a:rPr sz="2400" spc="-15" dirty="0">
                <a:latin typeface="Calibri"/>
                <a:cs typeface="Calibri"/>
              </a:rPr>
              <a:t>Date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(2010 </a:t>
            </a:r>
            <a:r>
              <a:rPr sz="2400" spc="-20" dirty="0">
                <a:latin typeface="Calibri"/>
                <a:cs typeface="Calibri"/>
              </a:rPr>
              <a:t>Workflows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54965" algn="l"/>
              </a:tabLst>
            </a:pPr>
            <a:r>
              <a:rPr sz="1000" spc="-5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000" spc="-10" dirty="0">
                <a:latin typeface="Calibri"/>
                <a:cs typeface="Calibri"/>
              </a:rPr>
              <a:t>Note: Expiration Policy </a:t>
            </a:r>
            <a:r>
              <a:rPr sz="2000" spc="-5" dirty="0">
                <a:latin typeface="Calibri"/>
                <a:cs typeface="Calibri"/>
              </a:rPr>
              <a:t>Timer Job </a:t>
            </a:r>
            <a:r>
              <a:rPr sz="2000" dirty="0">
                <a:latin typeface="Calibri"/>
                <a:cs typeface="Calibri"/>
              </a:rPr>
              <a:t>Runs </a:t>
            </a:r>
            <a:r>
              <a:rPr sz="2000" spc="-5" dirty="0">
                <a:latin typeface="Calibri"/>
                <a:cs typeface="Calibri"/>
              </a:rPr>
              <a:t>weekly in </a:t>
            </a:r>
            <a:r>
              <a:rPr sz="2000" spc="-10" dirty="0">
                <a:latin typeface="Calibri"/>
                <a:cs typeface="Calibri"/>
              </a:rPr>
              <a:t>SharePoint </a:t>
            </a:r>
            <a:r>
              <a:rPr sz="2000" spc="-5" dirty="0">
                <a:latin typeface="Calibri"/>
                <a:cs typeface="Calibri"/>
              </a:rPr>
              <a:t>online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(O365)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150" y="-50959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Trigger </a:t>
            </a:r>
            <a:r>
              <a:rPr spc="-20" dirty="0"/>
              <a:t>Workflows </a:t>
            </a:r>
            <a:r>
              <a:rPr dirty="0"/>
              <a:t>Based on a</a:t>
            </a:r>
            <a:r>
              <a:rPr spc="-55" dirty="0"/>
              <a:t> </a:t>
            </a:r>
            <a:r>
              <a:rPr spc="-15" dirty="0"/>
              <a:t>Date</a:t>
            </a:r>
          </a:p>
        </p:txBody>
      </p:sp>
      <p:sp>
        <p:nvSpPr>
          <p:cNvPr id="4" name="object 4"/>
          <p:cNvSpPr/>
          <p:nvPr/>
        </p:nvSpPr>
        <p:spPr>
          <a:xfrm>
            <a:off x="5410200" y="3165348"/>
            <a:ext cx="3624071" cy="3261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2438400"/>
            <a:ext cx="6705599" cy="1235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396" y="3767328"/>
            <a:ext cx="2241803" cy="2252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6504305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808080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70A3-9884-4CA2-8CC6-0BEB63C673A7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594" y="2980372"/>
            <a:ext cx="353822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</a:t>
            </a:r>
            <a:r>
              <a:rPr spc="-85" dirty="0"/>
              <a:t> </a:t>
            </a:r>
            <a:r>
              <a:rPr spc="-15" dirty="0"/>
              <a:t>Workflow?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4AB6-A215-4590-BFEC-6D4803C7EF5D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tesfayegari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914" y="2980372"/>
            <a:ext cx="52755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What’s </a:t>
            </a:r>
            <a:r>
              <a:rPr spc="-10" dirty="0"/>
              <a:t>new </a:t>
            </a:r>
            <a:r>
              <a:rPr dirty="0"/>
              <a:t>in </a:t>
            </a:r>
            <a:r>
              <a:rPr spc="-15" dirty="0"/>
              <a:t>SharePoint</a:t>
            </a:r>
            <a:r>
              <a:rPr spc="-75" dirty="0"/>
              <a:t> </a:t>
            </a:r>
            <a:r>
              <a:rPr spc="-5" dirty="0"/>
              <a:t>2013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A8E8-F118-4704-A5CF-D0BA25B30020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7762240" cy="149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Adds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spc="-5" dirty="0">
                <a:latin typeface="Calibri"/>
                <a:cs typeface="Calibri"/>
              </a:rPr>
              <a:t>engine (based on </a:t>
            </a:r>
            <a:r>
              <a:rPr sz="2400" spc="-20" dirty="0">
                <a:latin typeface="Calibri"/>
                <a:cs typeface="Calibri"/>
              </a:rPr>
              <a:t>Workflow </a:t>
            </a:r>
            <a:r>
              <a:rPr sz="2400" spc="-5" dirty="0">
                <a:latin typeface="Calibri"/>
                <a:cs typeface="Calibri"/>
              </a:rPr>
              <a:t>Manager)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2010 engine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still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Requires </a:t>
            </a:r>
            <a:r>
              <a:rPr sz="2000" dirty="0">
                <a:latin typeface="Calibri"/>
                <a:cs typeface="Calibri"/>
              </a:rPr>
              <a:t>additional </a:t>
            </a:r>
            <a:r>
              <a:rPr sz="2000" spc="-5" dirty="0">
                <a:latin typeface="Calibri"/>
                <a:cs typeface="Calibri"/>
              </a:rPr>
              <a:t>setup </a:t>
            </a:r>
            <a:r>
              <a:rPr sz="2000" spc="-15" dirty="0">
                <a:latin typeface="Calibri"/>
                <a:cs typeface="Calibri"/>
              </a:rPr>
              <a:t>steps 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install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spc="-5" dirty="0">
                <a:latin typeface="Calibri"/>
                <a:cs typeface="Calibri"/>
              </a:rPr>
              <a:t>choose </a:t>
            </a:r>
            <a:r>
              <a:rPr sz="2000" spc="-15" dirty="0">
                <a:latin typeface="Calibri"/>
                <a:cs typeface="Calibri"/>
              </a:rPr>
              <a:t>version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creating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workflow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New</a:t>
            </a:r>
            <a:r>
              <a:rPr spc="-90" dirty="0"/>
              <a:t> </a:t>
            </a:r>
            <a:r>
              <a:rPr spc="-15" dirty="0"/>
              <a:t>Features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32</a:t>
            </a:r>
          </a:p>
        </p:txBody>
      </p:sp>
      <p:sp>
        <p:nvSpPr>
          <p:cNvPr id="4" name="object 4"/>
          <p:cNvSpPr/>
          <p:nvPr/>
        </p:nvSpPr>
        <p:spPr>
          <a:xfrm>
            <a:off x="3733800" y="2790444"/>
            <a:ext cx="4571999" cy="3610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79" y="3276600"/>
            <a:ext cx="3531108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FAB1-4F96-455F-9847-CDE1638A3018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92964"/>
            <a:ext cx="9020556" cy="18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207264"/>
            <a:ext cx="9020556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6629400"/>
            <a:ext cx="7940040" cy="0"/>
          </a:xfrm>
          <a:custGeom>
            <a:avLst/>
            <a:gdLst/>
            <a:ahLst/>
            <a:cxnLst/>
            <a:rect l="l" t="t" r="r" b="b"/>
            <a:pathLst>
              <a:path w="7940040">
                <a:moveTo>
                  <a:pt x="0" y="0"/>
                </a:moveTo>
                <a:lnTo>
                  <a:pt x="7940040" y="0"/>
                </a:lnTo>
              </a:path>
            </a:pathLst>
          </a:custGeom>
          <a:ln w="57912">
            <a:solidFill>
              <a:srgbClr val="004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New</a:t>
            </a:r>
            <a:r>
              <a:rPr spc="-90" dirty="0"/>
              <a:t> </a:t>
            </a:r>
            <a:r>
              <a:rPr spc="-15" dirty="0"/>
              <a:t>Features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33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1397508"/>
            <a:ext cx="3392804" cy="3808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2013 </a:t>
            </a:r>
            <a:r>
              <a:rPr sz="2400" spc="-20" dirty="0">
                <a:latin typeface="Calibri"/>
                <a:cs typeface="Calibri"/>
              </a:rPr>
              <a:t>Workflow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756285" marR="5270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powerful </a:t>
            </a:r>
            <a:r>
              <a:rPr sz="2000" spc="-10" dirty="0">
                <a:latin typeface="Calibri"/>
                <a:cs typeface="Calibri"/>
              </a:rPr>
              <a:t>workflow  </a:t>
            </a:r>
            <a:r>
              <a:rPr sz="2000" spc="-5" dirty="0">
                <a:latin typeface="Calibri"/>
                <a:cs typeface="Calibri"/>
              </a:rPr>
              <a:t>constructs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9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Looping</a:t>
            </a:r>
            <a:endParaRPr sz="18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“Goto”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  <a:p>
            <a:pPr marL="1155700" marR="53467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workflow </a:t>
            </a:r>
            <a:r>
              <a:rPr sz="1800" dirty="0">
                <a:latin typeface="Calibri"/>
                <a:cs typeface="Calibri"/>
              </a:rPr>
              <a:t>–  </a:t>
            </a:r>
            <a:r>
              <a:rPr sz="1800" spc="-5" dirty="0">
                <a:latin typeface="Calibri"/>
                <a:cs typeface="Calibri"/>
              </a:rPr>
              <a:t>including 2010  </a:t>
            </a:r>
            <a:r>
              <a:rPr sz="1800" spc="-10" dirty="0">
                <a:latin typeface="Calibri"/>
                <a:cs typeface="Calibri"/>
              </a:rPr>
              <a:t>workflows</a:t>
            </a:r>
            <a:endParaRPr sz="18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Call web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1155700" marR="9652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5" dirty="0">
                <a:latin typeface="Calibri"/>
                <a:cs typeface="Calibri"/>
              </a:rPr>
              <a:t>Dictionary type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hold  </a:t>
            </a:r>
            <a:r>
              <a:rPr sz="1800" spc="-10" dirty="0">
                <a:latin typeface="Calibri"/>
                <a:cs typeface="Calibri"/>
              </a:rPr>
              <a:t>collection </a:t>
            </a:r>
            <a:r>
              <a:rPr sz="1800" spc="-5" dirty="0">
                <a:latin typeface="Calibri"/>
                <a:cs typeface="Calibri"/>
              </a:rPr>
              <a:t>of  name/value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4111" y="1371600"/>
            <a:ext cx="4971287" cy="4379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17CD-F032-4DDD-AD20-50F10C8F25D5}" type="datetime1">
              <a:rPr lang="en-US" smtClean="0"/>
              <a:t>12/7/2016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-29126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</a:t>
            </a:r>
            <a:r>
              <a:rPr spc="5" dirty="0"/>
              <a:t>i</a:t>
            </a:r>
            <a:r>
              <a:rPr spc="-5" dirty="0"/>
              <a:t>m</a:t>
            </a:r>
            <a:r>
              <a:rPr spc="5" dirty="0"/>
              <a:t>i</a:t>
            </a:r>
            <a:r>
              <a:rPr spc="-35" dirty="0"/>
              <a:t>t</a:t>
            </a:r>
            <a:r>
              <a:rPr spc="-25" dirty="0"/>
              <a:t>a</a:t>
            </a:r>
            <a:r>
              <a:rPr spc="5" dirty="0"/>
              <a:t>ti</a:t>
            </a:r>
            <a:r>
              <a:rPr spc="-10" dirty="0"/>
              <a:t>o</a:t>
            </a:r>
            <a:r>
              <a:rPr spc="-5" dirty="0"/>
              <a:t>n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40308"/>
            <a:ext cx="4082415" cy="457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96545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Studio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Workflows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 </a:t>
            </a:r>
            <a:r>
              <a:rPr sz="2400" spc="-10" dirty="0">
                <a:latin typeface="Calibri"/>
                <a:cs typeface="Calibri"/>
              </a:rPr>
              <a:t>declarative</a:t>
            </a:r>
            <a:endParaRPr sz="2400" dirty="0">
              <a:latin typeface="Calibri"/>
              <a:cs typeface="Calibri"/>
            </a:endParaRPr>
          </a:p>
          <a:p>
            <a:pPr marL="756285" marR="396240" indent="-28702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000" dirty="0">
                <a:solidFill>
                  <a:srgbClr val="FF6600"/>
                </a:solidFill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Call </a:t>
            </a:r>
            <a:r>
              <a:rPr sz="2000" spc="-10" dirty="0">
                <a:latin typeface="Calibri"/>
                <a:cs typeface="Calibri"/>
              </a:rPr>
              <a:t>web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code/integration</a:t>
            </a:r>
            <a:endParaRPr sz="2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20" dirty="0">
                <a:latin typeface="Calibri"/>
                <a:cs typeface="Calibri"/>
              </a:rPr>
              <a:t>InfoPath </a:t>
            </a:r>
            <a:r>
              <a:rPr sz="2400" spc="-15" dirty="0">
                <a:latin typeface="Calibri"/>
                <a:cs typeface="Calibri"/>
              </a:rPr>
              <a:t>forms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Asp.Net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forms</a:t>
            </a:r>
            <a:endParaRPr sz="2400" dirty="0">
              <a:latin typeface="Calibri"/>
              <a:cs typeface="Calibri"/>
            </a:endParaRPr>
          </a:p>
          <a:p>
            <a:pPr marL="355600" marR="67945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Reusable workflow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 </a:t>
            </a:r>
            <a:r>
              <a:rPr sz="2400" dirty="0">
                <a:latin typeface="Calibri"/>
                <a:cs typeface="Calibri"/>
              </a:rPr>
              <a:t>tied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Content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Type</a:t>
            </a:r>
            <a:endParaRPr sz="2400" dirty="0">
              <a:latin typeface="Calibri"/>
              <a:cs typeface="Calibri"/>
            </a:endParaRPr>
          </a:p>
          <a:p>
            <a:pPr marL="355600" marR="57658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Relies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SharePoint </a:t>
            </a:r>
            <a:r>
              <a:rPr sz="2400" spc="-10" dirty="0">
                <a:latin typeface="Calibri"/>
                <a:cs typeface="Calibri"/>
              </a:rPr>
              <a:t>REST </a:t>
            </a:r>
            <a:r>
              <a:rPr sz="2400" spc="-5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20" dirty="0">
                <a:latin typeface="Calibri"/>
                <a:cs typeface="Calibri"/>
              </a:rPr>
              <a:t>integrate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SharePoint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7993" y="1152250"/>
            <a:ext cx="896619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–	</a:t>
            </a:r>
            <a:r>
              <a:rPr sz="1400" spc="-5" dirty="0">
                <a:latin typeface="Calibri"/>
                <a:cs typeface="Calibri"/>
              </a:rPr>
              <a:t>Actions: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7993" y="3916786"/>
            <a:ext cx="75057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solidFill>
                  <a:srgbClr val="FF6600"/>
                </a:solidFill>
                <a:latin typeface="Arial"/>
                <a:cs typeface="Arial"/>
              </a:rPr>
              <a:t>–	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0793" y="891646"/>
            <a:ext cx="3754120" cy="483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85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1700" spc="-5" dirty="0">
                <a:latin typeface="Calibri"/>
                <a:cs typeface="Calibri"/>
              </a:rPr>
              <a:t>Discontinued </a:t>
            </a:r>
            <a:r>
              <a:rPr sz="1700" spc="-10" dirty="0">
                <a:latin typeface="Calibri"/>
                <a:cs typeface="Calibri"/>
              </a:rPr>
              <a:t>features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(highlighted)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155700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10" dirty="0">
                <a:latin typeface="Calibri"/>
                <a:cs typeface="Calibri"/>
              </a:rPr>
              <a:t>Add List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Item</a:t>
            </a:r>
            <a:endParaRPr sz="1300" dirty="0">
              <a:latin typeface="Calibri"/>
              <a:cs typeface="Calibri"/>
            </a:endParaRPr>
          </a:p>
          <a:p>
            <a:pPr marL="1155700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Inherit </a:t>
            </a:r>
            <a:r>
              <a:rPr sz="1300" spc="-10" dirty="0">
                <a:latin typeface="Calibri"/>
                <a:cs typeface="Calibri"/>
              </a:rPr>
              <a:t>List Item Parent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Permissions</a:t>
            </a:r>
            <a:endParaRPr sz="1300" dirty="0">
              <a:latin typeface="Calibri"/>
              <a:cs typeface="Calibri"/>
            </a:endParaRPr>
          </a:p>
          <a:p>
            <a:pPr marL="1155700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10" dirty="0">
                <a:latin typeface="Calibri"/>
                <a:cs typeface="Calibri"/>
              </a:rPr>
              <a:t>Remove List Item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Permissions</a:t>
            </a:r>
            <a:endParaRPr sz="1300" dirty="0">
              <a:latin typeface="Calibri"/>
              <a:cs typeface="Calibri"/>
            </a:endParaRPr>
          </a:p>
          <a:p>
            <a:pPr marL="1155700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Replace </a:t>
            </a:r>
            <a:r>
              <a:rPr sz="1300" spc="-10" dirty="0">
                <a:latin typeface="Calibri"/>
                <a:cs typeface="Calibri"/>
              </a:rPr>
              <a:t>List Item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Permissions</a:t>
            </a:r>
            <a:endParaRPr sz="1300" dirty="0">
              <a:latin typeface="Calibri"/>
              <a:cs typeface="Calibri"/>
            </a:endParaRPr>
          </a:p>
          <a:p>
            <a:pPr marL="1155700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Collect </a:t>
            </a:r>
            <a:r>
              <a:rPr sz="1300" spc="-15" dirty="0">
                <a:latin typeface="Calibri"/>
                <a:cs typeface="Calibri"/>
              </a:rPr>
              <a:t>Data </a:t>
            </a:r>
            <a:r>
              <a:rPr sz="1300" spc="-10" dirty="0">
                <a:latin typeface="Calibri"/>
                <a:cs typeface="Calibri"/>
              </a:rPr>
              <a:t>from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User</a:t>
            </a:r>
            <a:endParaRPr sz="1300" dirty="0">
              <a:latin typeface="Calibri"/>
              <a:cs typeface="Calibri"/>
            </a:endParaRPr>
          </a:p>
          <a:p>
            <a:pPr marL="1155700" marR="205104" indent="-228600">
              <a:lnSpc>
                <a:spcPts val="1250"/>
              </a:lnSpc>
              <a:spcBef>
                <a:spcPts val="30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b="1" spc="-10" dirty="0">
                <a:latin typeface="Calibri"/>
                <a:cs typeface="Calibri"/>
              </a:rPr>
              <a:t>Start </a:t>
            </a:r>
            <a:r>
              <a:rPr sz="1300" b="1" spc="-15" dirty="0">
                <a:latin typeface="Calibri"/>
                <a:cs typeface="Calibri"/>
              </a:rPr>
              <a:t>Approval </a:t>
            </a:r>
            <a:r>
              <a:rPr sz="1300" b="1" spc="-10" dirty="0">
                <a:latin typeface="Calibri"/>
                <a:cs typeface="Calibri"/>
              </a:rPr>
              <a:t>Process (start </a:t>
            </a:r>
            <a:r>
              <a:rPr sz="1300" b="1" spc="-5" dirty="0">
                <a:latin typeface="Calibri"/>
                <a:cs typeface="Calibri"/>
              </a:rPr>
              <a:t>a </a:t>
            </a:r>
            <a:r>
              <a:rPr sz="1300" b="1" spc="-10" dirty="0">
                <a:latin typeface="Calibri"/>
                <a:cs typeface="Calibri"/>
              </a:rPr>
              <a:t>task  process)</a:t>
            </a:r>
            <a:endParaRPr sz="1300" dirty="0">
              <a:latin typeface="Calibri"/>
              <a:cs typeface="Calibri"/>
            </a:endParaRPr>
          </a:p>
          <a:p>
            <a:pPr marL="1155700" indent="-228600"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b="1" spc="-10" dirty="0">
                <a:latin typeface="Calibri"/>
                <a:cs typeface="Calibri"/>
              </a:rPr>
              <a:t>Start Custom </a:t>
            </a:r>
            <a:r>
              <a:rPr sz="1300" b="1" spc="-35" dirty="0">
                <a:latin typeface="Calibri"/>
                <a:cs typeface="Calibri"/>
              </a:rPr>
              <a:t>Task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Process</a:t>
            </a:r>
            <a:endParaRPr sz="1300" dirty="0">
              <a:latin typeface="Calibri"/>
              <a:cs typeface="Calibri"/>
            </a:endParaRPr>
          </a:p>
          <a:p>
            <a:pPr marL="1155700" indent="-228600">
              <a:lnSpc>
                <a:spcPts val="156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b="1" spc="-10" dirty="0">
                <a:latin typeface="Calibri"/>
                <a:cs typeface="Calibri"/>
              </a:rPr>
              <a:t>Start Feedback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Process</a:t>
            </a:r>
            <a:endParaRPr sz="1300" dirty="0">
              <a:latin typeface="Calibri"/>
              <a:cs typeface="Calibri"/>
            </a:endParaRPr>
          </a:p>
          <a:p>
            <a:pPr marL="756285" indent="-286385">
              <a:lnSpc>
                <a:spcPts val="1680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Conditions:</a:t>
            </a:r>
            <a:endParaRPr sz="14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If current </a:t>
            </a:r>
            <a:r>
              <a:rPr sz="1300" spc="-10" dirty="0">
                <a:latin typeface="Calibri"/>
                <a:cs typeface="Calibri"/>
              </a:rPr>
              <a:t>item </a:t>
            </a:r>
            <a:r>
              <a:rPr sz="1300" spc="-5" dirty="0">
                <a:latin typeface="Calibri"/>
                <a:cs typeface="Calibri"/>
              </a:rPr>
              <a:t>field equals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value</a:t>
            </a:r>
            <a:endParaRPr sz="13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Check list </a:t>
            </a:r>
            <a:r>
              <a:rPr sz="1300" spc="-10" dirty="0">
                <a:latin typeface="Calibri"/>
                <a:cs typeface="Calibri"/>
              </a:rPr>
              <a:t>item </a:t>
            </a:r>
            <a:r>
              <a:rPr sz="1300" spc="-5" dirty="0">
                <a:latin typeface="Calibri"/>
                <a:cs typeface="Calibri"/>
              </a:rPr>
              <a:t>permission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levels</a:t>
            </a:r>
            <a:endParaRPr sz="13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Check list </a:t>
            </a:r>
            <a:r>
              <a:rPr sz="1300" spc="-10" dirty="0">
                <a:latin typeface="Calibri"/>
                <a:cs typeface="Calibri"/>
              </a:rPr>
              <a:t>item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permissions</a:t>
            </a:r>
            <a:endParaRPr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Font typeface="Arial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56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10" dirty="0">
                <a:latin typeface="Calibri"/>
                <a:cs typeface="Calibri"/>
              </a:rPr>
              <a:t>Impersonation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Step</a:t>
            </a:r>
            <a:endParaRPr sz="1300" dirty="0">
              <a:latin typeface="Calibri"/>
              <a:cs typeface="Calibri"/>
            </a:endParaRPr>
          </a:p>
          <a:p>
            <a:pPr marL="756285" indent="-286385">
              <a:lnSpc>
                <a:spcPts val="1680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sources:</a:t>
            </a:r>
            <a:endParaRPr sz="1400" dirty="0">
              <a:latin typeface="Calibri"/>
              <a:cs typeface="Calibri"/>
            </a:endParaRPr>
          </a:p>
          <a:p>
            <a:pPr marL="1155700" lvl="1" indent="-228600">
              <a:lnSpc>
                <a:spcPts val="1560"/>
              </a:lnSpc>
              <a:spcBef>
                <a:spcPts val="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User Profile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lookup</a:t>
            </a:r>
            <a:endParaRPr sz="1300" dirty="0">
              <a:latin typeface="Calibri"/>
              <a:cs typeface="Calibri"/>
            </a:endParaRPr>
          </a:p>
          <a:p>
            <a:pPr marL="756285" indent="-286385">
              <a:lnSpc>
                <a:spcPts val="1680"/>
              </a:lnSpc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Other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features:</a:t>
            </a:r>
            <a:endParaRPr sz="14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Visio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integration</a:t>
            </a:r>
            <a:endParaRPr sz="13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5" dirty="0">
                <a:latin typeface="Calibri"/>
                <a:cs typeface="Calibri"/>
              </a:rPr>
              <a:t>Association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Column</a:t>
            </a:r>
            <a:endParaRPr sz="1300" dirty="0">
              <a:latin typeface="Calibri"/>
              <a:cs typeface="Calibri"/>
            </a:endParaRPr>
          </a:p>
          <a:p>
            <a:pPr marL="1155700" marR="5080" lvl="1" indent="-228600">
              <a:lnSpc>
                <a:spcPts val="1250"/>
              </a:lnSpc>
              <a:spcBef>
                <a:spcPts val="30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300" spc="-10" dirty="0">
                <a:latin typeface="Calibri"/>
                <a:cs typeface="Calibri"/>
              </a:rPr>
              <a:t>'Require Manage </a:t>
            </a:r>
            <a:r>
              <a:rPr sz="1300" spc="-15" dirty="0">
                <a:latin typeface="Calibri"/>
                <a:cs typeface="Calibri"/>
              </a:rPr>
              <a:t>List/Web </a:t>
            </a:r>
            <a:r>
              <a:rPr sz="1300" spc="-10" dirty="0">
                <a:latin typeface="Calibri"/>
                <a:cs typeface="Calibri"/>
              </a:rPr>
              <a:t>Permission'  </a:t>
            </a:r>
            <a:r>
              <a:rPr sz="1300" spc="-15" dirty="0">
                <a:latin typeface="Calibri"/>
                <a:cs typeface="Calibri"/>
              </a:rPr>
              <a:t>feature </a:t>
            </a:r>
            <a:r>
              <a:rPr sz="1300" spc="-10" dirty="0">
                <a:latin typeface="Calibri"/>
                <a:cs typeface="Calibri"/>
              </a:rPr>
              <a:t>for list/site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workflow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CB5C-49E5-4406-89FA-F93BBE420D18}" type="datetime1">
              <a:rPr lang="en-US" smtClean="0"/>
              <a:t>12/7/2016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41911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Discontinued </a:t>
            </a:r>
            <a:r>
              <a:rPr spc="-15" dirty="0"/>
              <a:t>Features </a:t>
            </a:r>
            <a:r>
              <a:rPr dirty="0"/>
              <a:t>– </a:t>
            </a:r>
            <a:r>
              <a:rPr spc="-5" dirty="0"/>
              <a:t>full</a:t>
            </a:r>
            <a:r>
              <a:rPr spc="-80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381000" y="1066800"/>
            <a:ext cx="3810000" cy="556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pc="-5" dirty="0"/>
              <a:t>Discontinued</a:t>
            </a:r>
            <a:r>
              <a:rPr spc="-65" dirty="0"/>
              <a:t> </a:t>
            </a:r>
            <a:r>
              <a:rPr spc="-10" dirty="0"/>
              <a:t>Features</a:t>
            </a:r>
            <a:endParaRPr sz="900" dirty="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/>
              <a:t>Actions:</a:t>
            </a:r>
            <a:endParaRPr sz="1600" dirty="0"/>
          </a:p>
          <a:p>
            <a:pPr marL="1155700" lvl="1" indent="-228600">
              <a:lnSpc>
                <a:spcPct val="100000"/>
              </a:lnSpc>
              <a:spcBef>
                <a:spcPts val="1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Stop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Workflow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Capture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Version </a:t>
            </a:r>
            <a:r>
              <a:rPr sz="1200" dirty="0">
                <a:latin typeface="Calibri"/>
                <a:cs typeface="Calibri"/>
              </a:rPr>
              <a:t>of the </a:t>
            </a:r>
            <a:r>
              <a:rPr sz="1200" spc="-5" dirty="0">
                <a:latin typeface="Calibri"/>
                <a:cs typeface="Calibri"/>
              </a:rPr>
              <a:t>Document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dirty="0">
                <a:latin typeface="Calibri"/>
                <a:cs typeface="Calibri"/>
              </a:rPr>
              <a:t>Send </a:t>
            </a:r>
            <a:r>
              <a:rPr sz="1200" spc="-5" dirty="0">
                <a:latin typeface="Calibri"/>
                <a:cs typeface="Calibri"/>
              </a:rPr>
              <a:t>Document Set to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Repository</a:t>
            </a:r>
            <a:endParaRPr sz="1200" dirty="0">
              <a:latin typeface="Calibri"/>
              <a:cs typeface="Calibri"/>
            </a:endParaRPr>
          </a:p>
          <a:p>
            <a:pPr marL="1155700" marR="5080" lvl="1" indent="-228600">
              <a:lnSpc>
                <a:spcPts val="1150"/>
              </a:lnSpc>
              <a:spcBef>
                <a:spcPts val="28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Set Content Approval Status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  </a:t>
            </a:r>
            <a:r>
              <a:rPr sz="1200" spc="-10" dirty="0">
                <a:latin typeface="Calibri"/>
                <a:cs typeface="Calibri"/>
              </a:rPr>
              <a:t>Set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1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Start Document Set Approval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Declare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Record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Set Content Approval</a:t>
            </a:r>
            <a:r>
              <a:rPr sz="1200" spc="-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Status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Undeclare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Record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dirty="0">
                <a:latin typeface="Calibri"/>
                <a:cs typeface="Calibri"/>
              </a:rPr>
              <a:t>Add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Item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dirty="0">
                <a:latin typeface="Calibri"/>
                <a:cs typeface="Calibri"/>
              </a:rPr>
              <a:t>Inherit </a:t>
            </a:r>
            <a:r>
              <a:rPr sz="1200" spc="-5" dirty="0">
                <a:latin typeface="Calibri"/>
                <a:cs typeface="Calibri"/>
              </a:rPr>
              <a:t>List Item </a:t>
            </a:r>
            <a:r>
              <a:rPr sz="1200" spc="-10" dirty="0">
                <a:latin typeface="Calibri"/>
                <a:cs typeface="Calibri"/>
              </a:rPr>
              <a:t>Parent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Permissions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10" dirty="0">
                <a:latin typeface="Calibri"/>
                <a:cs typeface="Calibri"/>
              </a:rPr>
              <a:t>Remove </a:t>
            </a:r>
            <a:r>
              <a:rPr sz="1200" spc="-5" dirty="0">
                <a:latin typeface="Calibri"/>
                <a:cs typeface="Calibri"/>
              </a:rPr>
              <a:t>List Item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Permissions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Replace List Item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Permissions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Lookup Manager </a:t>
            </a:r>
            <a:r>
              <a:rPr sz="1200" dirty="0">
                <a:latin typeface="Calibri"/>
                <a:cs typeface="Calibri"/>
              </a:rPr>
              <a:t>of a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User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Assign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Form to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Group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Assign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20" dirty="0">
                <a:latin typeface="Calibri"/>
                <a:cs typeface="Calibri"/>
              </a:rPr>
              <a:t>To-Do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Item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Collect Data from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User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Start Approval</a:t>
            </a:r>
            <a:r>
              <a:rPr sz="1200" spc="-1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Start Custom </a:t>
            </a:r>
            <a:r>
              <a:rPr sz="1200" spc="-25" dirty="0">
                <a:latin typeface="Calibri"/>
                <a:cs typeface="Calibri"/>
              </a:rPr>
              <a:t>Task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endParaRPr sz="12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spc="-5" dirty="0">
                <a:latin typeface="Calibri"/>
                <a:cs typeface="Calibri"/>
              </a:rPr>
              <a:t>Start Feedback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endParaRPr sz="1200" dirty="0">
              <a:latin typeface="Calibri"/>
              <a:cs typeface="Calibri"/>
            </a:endParaRPr>
          </a:p>
          <a:p>
            <a:pPr marL="1155700" marR="90170" lvl="1" indent="-228600">
              <a:lnSpc>
                <a:spcPct val="80000"/>
              </a:lnSpc>
              <a:spcBef>
                <a:spcPts val="28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200" dirty="0">
                <a:latin typeface="Calibri"/>
                <a:cs typeface="Calibri"/>
              </a:rPr>
              <a:t>Copy </a:t>
            </a:r>
            <a:r>
              <a:rPr sz="1200" spc="-5" dirty="0">
                <a:latin typeface="Calibri"/>
                <a:cs typeface="Calibri"/>
              </a:rPr>
              <a:t>List Item (SharePoint </a:t>
            </a:r>
            <a:r>
              <a:rPr sz="1200" dirty="0">
                <a:latin typeface="Calibri"/>
                <a:cs typeface="Calibri"/>
              </a:rPr>
              <a:t>Designer 2013  supports only the </a:t>
            </a:r>
            <a:r>
              <a:rPr sz="1200" spc="-5" dirty="0">
                <a:latin typeface="Calibri"/>
                <a:cs typeface="Calibri"/>
              </a:rPr>
              <a:t>document-copying</a:t>
            </a:r>
            <a:r>
              <a:rPr sz="1200" spc="-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6600"/>
              </a:buClr>
              <a:buFont typeface="Arial"/>
              <a:buChar char="–"/>
              <a:tabLst>
                <a:tab pos="299720" algn="l"/>
              </a:tabLst>
            </a:pPr>
            <a:r>
              <a:rPr dirty="0"/>
              <a:t>Conditions:</a:t>
            </a:r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5" dirty="0">
                <a:latin typeface="Calibri"/>
                <a:cs typeface="Calibri"/>
              </a:rPr>
              <a:t>If current </a:t>
            </a:r>
            <a:r>
              <a:rPr sz="1300" spc="-10" dirty="0">
                <a:latin typeface="Calibri"/>
                <a:cs typeface="Calibri"/>
              </a:rPr>
              <a:t>item </a:t>
            </a:r>
            <a:r>
              <a:rPr sz="1300" spc="-5" dirty="0">
                <a:latin typeface="Calibri"/>
                <a:cs typeface="Calibri"/>
              </a:rPr>
              <a:t>field equals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value</a:t>
            </a:r>
            <a:endParaRPr sz="13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5" dirty="0">
                <a:latin typeface="Calibri"/>
                <a:cs typeface="Calibri"/>
              </a:rPr>
              <a:t>Check list </a:t>
            </a:r>
            <a:r>
              <a:rPr sz="1300" spc="-10" dirty="0">
                <a:latin typeface="Calibri"/>
                <a:cs typeface="Calibri"/>
              </a:rPr>
              <a:t>item </a:t>
            </a:r>
            <a:r>
              <a:rPr sz="1300" spc="-5" dirty="0">
                <a:latin typeface="Calibri"/>
                <a:cs typeface="Calibri"/>
              </a:rPr>
              <a:t>permission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levels</a:t>
            </a:r>
            <a:endParaRPr sz="13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5" dirty="0">
                <a:latin typeface="Calibri"/>
                <a:cs typeface="Calibri"/>
              </a:rPr>
              <a:t>Check list </a:t>
            </a:r>
            <a:r>
              <a:rPr sz="1300" spc="-10" dirty="0">
                <a:latin typeface="Calibri"/>
                <a:cs typeface="Calibri"/>
              </a:rPr>
              <a:t>item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permissions</a:t>
            </a:r>
            <a:endParaRPr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FF6600"/>
              </a:buClr>
              <a:buFont typeface="Arial"/>
              <a:buChar char="•"/>
            </a:pPr>
            <a:endParaRPr sz="13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12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10" dirty="0">
                <a:latin typeface="Calibri"/>
                <a:cs typeface="Calibri"/>
              </a:rPr>
              <a:t>Impersonation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Step</a:t>
            </a:r>
            <a:endParaRPr sz="13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70"/>
              </a:spcBef>
              <a:buClr>
                <a:srgbClr val="FF6600"/>
              </a:buClr>
              <a:buFont typeface="Arial"/>
              <a:buChar char="–"/>
              <a:tabLst>
                <a:tab pos="299720" algn="l"/>
              </a:tabLst>
            </a:pPr>
            <a:r>
              <a:rPr sz="1600" spc="-10" dirty="0"/>
              <a:t>Data</a:t>
            </a:r>
            <a:r>
              <a:rPr sz="1600" spc="-105" dirty="0"/>
              <a:t> </a:t>
            </a:r>
            <a:r>
              <a:rPr sz="1600" spc="-10" dirty="0"/>
              <a:t>sources:</a:t>
            </a:r>
            <a:endParaRPr sz="1600" dirty="0"/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5" dirty="0">
                <a:latin typeface="Calibri"/>
                <a:cs typeface="Calibri"/>
              </a:rPr>
              <a:t>User Profile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lookup</a:t>
            </a:r>
            <a:endParaRPr sz="13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70"/>
              </a:spcBef>
              <a:buClr>
                <a:srgbClr val="FF6600"/>
              </a:buClr>
              <a:buFont typeface="Arial"/>
              <a:buChar char="–"/>
              <a:tabLst>
                <a:tab pos="299720" algn="l"/>
              </a:tabLst>
            </a:pPr>
            <a:r>
              <a:rPr sz="1600" spc="-5" dirty="0"/>
              <a:t>Other</a:t>
            </a:r>
            <a:r>
              <a:rPr sz="1600" spc="-40" dirty="0"/>
              <a:t> </a:t>
            </a:r>
            <a:r>
              <a:rPr sz="1600" spc="-15" dirty="0"/>
              <a:t>features:</a:t>
            </a:r>
            <a:endParaRPr sz="1600" dirty="0"/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5" dirty="0">
                <a:latin typeface="Calibri"/>
                <a:cs typeface="Calibri"/>
              </a:rPr>
              <a:t>Visio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integration</a:t>
            </a:r>
            <a:endParaRPr sz="13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5" dirty="0">
                <a:latin typeface="Calibri"/>
                <a:cs typeface="Calibri"/>
              </a:rPr>
              <a:t>Association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Column</a:t>
            </a:r>
            <a:endParaRPr sz="1300" dirty="0">
              <a:latin typeface="Calibri"/>
              <a:cs typeface="Calibri"/>
            </a:endParaRPr>
          </a:p>
          <a:p>
            <a:pPr marL="698500" marR="46990" lvl="1" indent="-228600">
              <a:lnSpc>
                <a:spcPct val="100000"/>
              </a:lnSpc>
              <a:spcBef>
                <a:spcPts val="31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10" dirty="0">
                <a:latin typeface="Calibri"/>
                <a:cs typeface="Calibri"/>
              </a:rPr>
              <a:t>Content </a:t>
            </a:r>
            <a:r>
              <a:rPr sz="1300" spc="-20" dirty="0">
                <a:latin typeface="Calibri"/>
                <a:cs typeface="Calibri"/>
              </a:rPr>
              <a:t>Type </a:t>
            </a:r>
            <a:r>
              <a:rPr sz="1300" spc="-5" dirty="0">
                <a:latin typeface="Calibri"/>
                <a:cs typeface="Calibri"/>
              </a:rPr>
              <a:t>Association </a:t>
            </a:r>
            <a:r>
              <a:rPr sz="1300" spc="-10" dirty="0">
                <a:latin typeface="Calibri"/>
                <a:cs typeface="Calibri"/>
              </a:rPr>
              <a:t>for </a:t>
            </a:r>
            <a:r>
              <a:rPr sz="1300" spc="-5" dirty="0">
                <a:latin typeface="Calibri"/>
                <a:cs typeface="Calibri"/>
              </a:rPr>
              <a:t>reusable  workflow</a:t>
            </a:r>
            <a:endParaRPr sz="1300" dirty="0">
              <a:latin typeface="Calibri"/>
              <a:cs typeface="Calibri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31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10" dirty="0">
                <a:latin typeface="Calibri"/>
                <a:cs typeface="Calibri"/>
              </a:rPr>
              <a:t>'Require Manage </a:t>
            </a:r>
            <a:r>
              <a:rPr sz="1300" spc="-15" dirty="0">
                <a:latin typeface="Calibri"/>
                <a:cs typeface="Calibri"/>
              </a:rPr>
              <a:t>List/Web </a:t>
            </a:r>
            <a:r>
              <a:rPr sz="1300" spc="-10" dirty="0">
                <a:latin typeface="Calibri"/>
                <a:cs typeface="Calibri"/>
              </a:rPr>
              <a:t>Permission'  </a:t>
            </a:r>
            <a:r>
              <a:rPr sz="1300" spc="-15" dirty="0">
                <a:latin typeface="Calibri"/>
                <a:cs typeface="Calibri"/>
              </a:rPr>
              <a:t>feature </a:t>
            </a:r>
            <a:r>
              <a:rPr sz="1300" spc="-10" dirty="0">
                <a:latin typeface="Calibri"/>
                <a:cs typeface="Calibri"/>
              </a:rPr>
              <a:t>for list/site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workflow</a:t>
            </a:r>
            <a:endParaRPr sz="13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5" dirty="0">
                <a:latin typeface="Calibri"/>
                <a:cs typeface="Calibri"/>
              </a:rPr>
              <a:t>Globally reusable workflow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type</a:t>
            </a:r>
            <a:endParaRPr sz="13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lr>
                <a:srgbClr val="FF6600"/>
              </a:buClr>
              <a:buFont typeface="Arial"/>
              <a:buChar char="•"/>
              <a:tabLst>
                <a:tab pos="698500" algn="l"/>
              </a:tabLst>
            </a:pPr>
            <a:r>
              <a:rPr sz="1300" spc="-15" dirty="0">
                <a:latin typeface="Calibri"/>
                <a:cs typeface="Calibri"/>
              </a:rPr>
              <a:t>Workflow </a:t>
            </a:r>
            <a:r>
              <a:rPr sz="1300" spc="-5" dirty="0">
                <a:latin typeface="Calibri"/>
                <a:cs typeface="Calibri"/>
              </a:rPr>
              <a:t>visualization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option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9150" y="2895600"/>
            <a:ext cx="81153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600" spc="-5" dirty="0">
                <a:solidFill>
                  <a:srgbClr val="FF6600"/>
                </a:solidFill>
                <a:latin typeface="Arial"/>
                <a:cs typeface="Arial"/>
              </a:rPr>
              <a:t>–	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68AE-56E4-4853-9D96-2BFCA2148E64}" type="datetime1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056880" cy="1869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Copy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Past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actions and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 2013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workflows</a:t>
            </a:r>
            <a:endParaRPr sz="2400">
              <a:latin typeface="Calibri"/>
              <a:cs typeface="Calibri"/>
            </a:endParaRPr>
          </a:p>
          <a:p>
            <a:pPr marL="756285" marR="3523615" indent="-28702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000" dirty="0">
                <a:solidFill>
                  <a:srgbClr val="FF6600"/>
                </a:solidFill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Both within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workflow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10" dirty="0">
                <a:latin typeface="Calibri"/>
                <a:cs typeface="Calibri"/>
              </a:rPr>
              <a:t>workflows,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across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new 2013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workflows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New </a:t>
            </a:r>
            <a:r>
              <a:rPr spc="-15" dirty="0"/>
              <a:t>Features </a:t>
            </a:r>
            <a:r>
              <a:rPr dirty="0"/>
              <a:t>of </a:t>
            </a:r>
            <a:r>
              <a:rPr spc="-15" dirty="0"/>
              <a:t>SharePoint </a:t>
            </a:r>
            <a:r>
              <a:rPr dirty="0"/>
              <a:t>Designer</a:t>
            </a:r>
            <a:r>
              <a:rPr spc="-50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dirty="0"/>
              <a:t>36</a:t>
            </a:r>
          </a:p>
        </p:txBody>
      </p:sp>
      <p:sp>
        <p:nvSpPr>
          <p:cNvPr id="4" name="object 4"/>
          <p:cNvSpPr/>
          <p:nvPr/>
        </p:nvSpPr>
        <p:spPr>
          <a:xfrm>
            <a:off x="4962144" y="1828800"/>
            <a:ext cx="3953255" cy="1406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3ACF-1562-4E4A-91A4-9AE9F78EEA04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850" y="2981509"/>
            <a:ext cx="17272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Que</a:t>
            </a:r>
            <a:r>
              <a:rPr spc="-35" dirty="0"/>
              <a:t>s</a:t>
            </a:r>
            <a:r>
              <a:rPr spc="5" dirty="0"/>
              <a:t>tio</a:t>
            </a:r>
            <a:r>
              <a:rPr spc="-5" dirty="0"/>
              <a:t>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76A-C0EC-4136-ADB2-0E4CD442D02E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92964"/>
            <a:ext cx="9020556" cy="18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207264"/>
            <a:ext cx="9020556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6629400"/>
            <a:ext cx="7940040" cy="0"/>
          </a:xfrm>
          <a:custGeom>
            <a:avLst/>
            <a:gdLst/>
            <a:ahLst/>
            <a:cxnLst/>
            <a:rect l="l" t="t" r="r" b="b"/>
            <a:pathLst>
              <a:path w="7940040">
                <a:moveTo>
                  <a:pt x="0" y="0"/>
                </a:moveTo>
                <a:lnTo>
                  <a:pt x="7940040" y="0"/>
                </a:lnTo>
              </a:path>
            </a:pathLst>
          </a:custGeom>
          <a:ln w="57912">
            <a:solidFill>
              <a:srgbClr val="004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dirty="0"/>
              <a:t>is a</a:t>
            </a:r>
            <a:r>
              <a:rPr spc="-100" dirty="0"/>
              <a:t> </a:t>
            </a:r>
            <a:r>
              <a:rPr spc="-15" dirty="0"/>
              <a:t>Workflow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7340" y="1321308"/>
            <a:ext cx="8453120" cy="394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20" dirty="0">
                <a:latin typeface="Calibri"/>
                <a:cs typeface="Calibri"/>
              </a:rPr>
              <a:t>“The </a:t>
            </a:r>
            <a:r>
              <a:rPr sz="2400" spc="-15" dirty="0">
                <a:latin typeface="Calibri"/>
                <a:cs typeface="Calibri"/>
              </a:rPr>
              <a:t>steps </a:t>
            </a: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complete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workflow 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 marL="756285" marR="723900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include </a:t>
            </a:r>
            <a:r>
              <a:rPr sz="2000" spc="-10" dirty="0">
                <a:latin typeface="Calibri"/>
                <a:cs typeface="Calibri"/>
              </a:rPr>
              <a:t>Steps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completed </a:t>
            </a:r>
            <a:r>
              <a:rPr sz="2000" spc="-5" dirty="0">
                <a:latin typeface="Calibri"/>
                <a:cs typeface="Calibri"/>
              </a:rPr>
              <a:t>by multiple people in </a:t>
            </a:r>
            <a:r>
              <a:rPr sz="2000" dirty="0">
                <a:latin typeface="Calibri"/>
                <a:cs typeface="Calibri"/>
              </a:rPr>
              <a:t>an  </a:t>
            </a:r>
            <a:r>
              <a:rPr sz="2000" spc="-15" dirty="0">
                <a:latin typeface="Calibri"/>
                <a:cs typeface="Calibri"/>
              </a:rPr>
              <a:t>organization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outside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Interaction </a:t>
            </a:r>
            <a:r>
              <a:rPr sz="2000" spc="-5" dirty="0">
                <a:latin typeface="Calibri"/>
                <a:cs typeface="Calibri"/>
              </a:rPr>
              <a:t>with multiple </a:t>
            </a:r>
            <a:r>
              <a:rPr sz="2000" spc="-20" dirty="0">
                <a:latin typeface="Calibri"/>
                <a:cs typeface="Calibri"/>
              </a:rPr>
              <a:t>systems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(integration)</a:t>
            </a:r>
            <a:endParaRPr sz="2000">
              <a:latin typeface="Calibri"/>
              <a:cs typeface="Calibri"/>
            </a:endParaRPr>
          </a:p>
          <a:p>
            <a:pPr marL="756285" marR="5080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Notification or alerts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let </a:t>
            </a:r>
            <a:r>
              <a:rPr sz="2000" spc="-5" dirty="0">
                <a:latin typeface="Calibri"/>
                <a:cs typeface="Calibri"/>
              </a:rPr>
              <a:t>people know when they need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perform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task  </a:t>
            </a:r>
            <a:r>
              <a:rPr sz="2000" spc="-15" dirty="0">
                <a:latin typeface="Calibri"/>
                <a:cs typeface="Calibri"/>
              </a:rPr>
              <a:t>related 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workflow </a:t>
            </a:r>
            <a:r>
              <a:rPr sz="2000" spc="-5" dirty="0">
                <a:latin typeface="Calibri"/>
                <a:cs typeface="Calibri"/>
              </a:rPr>
              <a:t>(email,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SMS)</a:t>
            </a:r>
            <a:endParaRPr sz="2000">
              <a:latin typeface="Calibri"/>
              <a:cs typeface="Calibri"/>
            </a:endParaRPr>
          </a:p>
          <a:p>
            <a:pPr marL="756285" marR="61912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Branching logic that chooses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next </a:t>
            </a:r>
            <a:r>
              <a:rPr sz="2000" spc="-15" dirty="0">
                <a:latin typeface="Calibri"/>
                <a:cs typeface="Calibri"/>
              </a:rPr>
              <a:t>step </a:t>
            </a:r>
            <a:r>
              <a:rPr sz="2000" dirty="0">
                <a:latin typeface="Calibri"/>
                <a:cs typeface="Calibri"/>
              </a:rPr>
              <a:t>based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Can be </a:t>
            </a:r>
            <a:r>
              <a:rPr sz="2000" spc="-5" dirty="0">
                <a:latin typeface="Calibri"/>
                <a:cs typeface="Calibri"/>
              </a:rPr>
              <a:t>long </a:t>
            </a:r>
            <a:r>
              <a:rPr sz="2000" dirty="0">
                <a:latin typeface="Calibri"/>
                <a:cs typeface="Calibri"/>
              </a:rPr>
              <a:t>running </a:t>
            </a:r>
            <a:r>
              <a:rPr sz="2000" spc="-10" dirty="0">
                <a:latin typeface="Calibri"/>
                <a:cs typeface="Calibri"/>
              </a:rPr>
              <a:t>(hours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even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days)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need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request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5722-9DD3-48EE-A15A-DD455259CE63}" type="datetime1">
              <a:rPr lang="en-US" smtClean="0"/>
              <a:t>12/7/2016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92964"/>
            <a:ext cx="9020556" cy="18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207264"/>
            <a:ext cx="9020556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6629400"/>
            <a:ext cx="7940040" cy="0"/>
          </a:xfrm>
          <a:custGeom>
            <a:avLst/>
            <a:gdLst/>
            <a:ahLst/>
            <a:cxnLst/>
            <a:rect l="l" t="t" r="r" b="b"/>
            <a:pathLst>
              <a:path w="7940040">
                <a:moveTo>
                  <a:pt x="0" y="0"/>
                </a:moveTo>
                <a:lnTo>
                  <a:pt x="7940040" y="0"/>
                </a:lnTo>
              </a:path>
            </a:pathLst>
          </a:custGeom>
          <a:ln w="57912">
            <a:solidFill>
              <a:srgbClr val="004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Examples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7340" y="1321308"/>
            <a:ext cx="6422390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Internal</a:t>
            </a:r>
            <a:endParaRPr sz="2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HR - </a:t>
            </a:r>
            <a:r>
              <a:rPr sz="2000" spc="-20" dirty="0">
                <a:latin typeface="Calibri"/>
                <a:cs typeface="Calibri"/>
              </a:rPr>
              <a:t>Vacation </a:t>
            </a:r>
            <a:r>
              <a:rPr sz="2000" spc="-10" dirty="0">
                <a:latin typeface="Calibri"/>
                <a:cs typeface="Calibri"/>
              </a:rPr>
              <a:t>Request,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0" dirty="0">
                <a:latin typeface="Calibri"/>
                <a:cs typeface="Calibri"/>
              </a:rPr>
              <a:t>Hire,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reviews</a:t>
            </a:r>
            <a:endParaRPr sz="20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help desk, equipment</a:t>
            </a:r>
            <a:r>
              <a:rPr sz="2000" spc="-10" dirty="0">
                <a:latin typeface="Calibri"/>
                <a:cs typeface="Calibri"/>
              </a:rPr>
              <a:t> procurement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0" dirty="0">
                <a:latin typeface="Calibri"/>
                <a:cs typeface="Calibri"/>
              </a:rPr>
              <a:t>Internal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External</a:t>
            </a:r>
            <a:endParaRPr sz="2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Loan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endParaRPr sz="20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College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application</a:t>
            </a:r>
            <a:endParaRPr lang="en-US" sz="2000" spc="-5" dirty="0" smtClean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lang="en-US" sz="2000" spc="-5" dirty="0" smtClean="0">
                <a:latin typeface="Calibri"/>
                <a:cs typeface="Calibri"/>
              </a:rPr>
              <a:t>Job Application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A727-DB2E-4EFD-8E05-C8BCE8CD7EBA}" type="datetime1">
              <a:rPr lang="en-US" smtClean="0"/>
              <a:t>12/7/2016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92964"/>
            <a:ext cx="9020556" cy="18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207264"/>
            <a:ext cx="9020556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6629400"/>
            <a:ext cx="7940040" cy="0"/>
          </a:xfrm>
          <a:custGeom>
            <a:avLst/>
            <a:gdLst/>
            <a:ahLst/>
            <a:cxnLst/>
            <a:rect l="l" t="t" r="r" b="b"/>
            <a:pathLst>
              <a:path w="7940040">
                <a:moveTo>
                  <a:pt x="0" y="0"/>
                </a:moveTo>
                <a:lnTo>
                  <a:pt x="7940040" y="0"/>
                </a:lnTo>
              </a:path>
            </a:pathLst>
          </a:custGeom>
          <a:ln w="57912">
            <a:solidFill>
              <a:srgbClr val="004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-22860"/>
            <a:ext cx="78867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60"/>
              </a:lnSpc>
            </a:pPr>
            <a:r>
              <a:rPr spc="-10" dirty="0"/>
              <a:t>Evolution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workflows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4800" y="929640"/>
            <a:ext cx="5281295" cy="573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0"/>
              </a:lnSpc>
              <a:tabLst>
                <a:tab pos="354965" algn="l"/>
              </a:tabLst>
            </a:pPr>
            <a:r>
              <a:rPr sz="9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1800" spc="-5" dirty="0" smtClean="0">
                <a:latin typeface="Calibri"/>
                <a:cs typeface="Calibri"/>
              </a:rPr>
              <a:t>Manual</a:t>
            </a:r>
            <a:endParaRPr sz="18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Process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4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10" dirty="0">
                <a:latin typeface="Calibri"/>
                <a:cs typeface="Calibri"/>
              </a:rPr>
              <a:t>Paper </a:t>
            </a:r>
            <a:r>
              <a:rPr sz="1400" spc="-5" dirty="0">
                <a:latin typeface="Calibri"/>
                <a:cs typeface="Calibri"/>
              </a:rPr>
              <a:t>forms, </a:t>
            </a:r>
            <a:r>
              <a:rPr sz="1400" spc="-10" dirty="0">
                <a:latin typeface="Calibri"/>
                <a:cs typeface="Calibri"/>
              </a:rPr>
              <a:t>folders, </a:t>
            </a:r>
            <a:r>
              <a:rPr sz="1400" spc="-5" dirty="0">
                <a:latin typeface="Calibri"/>
                <a:cs typeface="Calibri"/>
              </a:rPr>
              <a:t>mail,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fax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7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Issues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4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25" dirty="0">
                <a:latin typeface="Calibri"/>
                <a:cs typeface="Calibri"/>
              </a:rPr>
              <a:t>Slow, </a:t>
            </a:r>
            <a:r>
              <a:rPr sz="1400" spc="-5" dirty="0">
                <a:latin typeface="Calibri"/>
                <a:cs typeface="Calibri"/>
              </a:rPr>
              <a:t>no </a:t>
            </a:r>
            <a:r>
              <a:rPr sz="1400" spc="-10" dirty="0">
                <a:latin typeface="Calibri"/>
                <a:cs typeface="Calibri"/>
              </a:rPr>
              <a:t>visibility,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error-prone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9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1800" spc="-5" dirty="0">
                <a:latin typeface="Calibri"/>
                <a:cs typeface="Calibri"/>
              </a:rPr>
              <a:t>Email</a:t>
            </a:r>
            <a:endParaRPr sz="18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0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Process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4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20" dirty="0">
                <a:latin typeface="Calibri"/>
                <a:cs typeface="Calibri"/>
              </a:rPr>
              <a:t>PDF/Word </a:t>
            </a:r>
            <a:r>
              <a:rPr sz="1400" spc="-5" dirty="0">
                <a:latin typeface="Calibri"/>
                <a:cs typeface="Calibri"/>
              </a:rPr>
              <a:t>forms, </a:t>
            </a:r>
            <a:r>
              <a:rPr sz="1400" spc="-10" dirty="0">
                <a:latin typeface="Calibri"/>
                <a:cs typeface="Calibri"/>
              </a:rPr>
              <a:t>shared folders,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email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7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Issues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4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10" dirty="0">
                <a:latin typeface="Calibri"/>
                <a:cs typeface="Calibri"/>
              </a:rPr>
              <a:t>Better </a:t>
            </a:r>
            <a:r>
              <a:rPr sz="1400" dirty="0">
                <a:latin typeface="Calibri"/>
                <a:cs typeface="Calibri"/>
              </a:rPr>
              <a:t>– </a:t>
            </a:r>
            <a:r>
              <a:rPr sz="1400" spc="-5" dirty="0">
                <a:latin typeface="Calibri"/>
                <a:cs typeface="Calibri"/>
              </a:rPr>
              <a:t>but still no visibility </a:t>
            </a:r>
            <a:r>
              <a:rPr sz="1400" spc="-10" dirty="0">
                <a:latin typeface="Calibri"/>
                <a:cs typeface="Calibri"/>
              </a:rPr>
              <a:t>into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status</a:t>
            </a:r>
            <a:endParaRPr sz="1400" dirty="0">
              <a:latin typeface="Calibri"/>
              <a:cs typeface="Calibri"/>
            </a:endParaRPr>
          </a:p>
          <a:p>
            <a:pPr marL="1155065" lvl="1" indent="-228600">
              <a:lnSpc>
                <a:spcPct val="100000"/>
              </a:lnSpc>
              <a:spcBef>
                <a:spcPts val="33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dirty="0">
                <a:latin typeface="Calibri"/>
                <a:cs typeface="Calibri"/>
              </a:rPr>
              <a:t>No </a:t>
            </a:r>
            <a:r>
              <a:rPr sz="1400" spc="-10" dirty="0">
                <a:latin typeface="Calibri"/>
                <a:cs typeface="Calibri"/>
              </a:rPr>
              <a:t>central </a:t>
            </a:r>
            <a:r>
              <a:rPr sz="1400" spc="-5" dirty="0">
                <a:latin typeface="Calibri"/>
                <a:cs typeface="Calibri"/>
              </a:rPr>
              <a:t>location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see </a:t>
            </a:r>
            <a:r>
              <a:rPr sz="1400" spc="-10" dirty="0">
                <a:latin typeface="Calibri"/>
                <a:cs typeface="Calibri"/>
              </a:rPr>
              <a:t>status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results</a:t>
            </a:r>
            <a:endParaRPr sz="1400" dirty="0">
              <a:latin typeface="Calibri"/>
              <a:cs typeface="Calibri"/>
            </a:endParaRPr>
          </a:p>
          <a:p>
            <a:pPr marL="1155065" lvl="1" indent="-228600">
              <a:lnSpc>
                <a:spcPct val="100000"/>
              </a:lnSpc>
              <a:spcBef>
                <a:spcPts val="33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Relies </a:t>
            </a:r>
            <a:r>
              <a:rPr sz="1400" dirty="0">
                <a:latin typeface="Calibri"/>
                <a:cs typeface="Calibri"/>
              </a:rPr>
              <a:t>on </a:t>
            </a:r>
            <a:r>
              <a:rPr sz="1400" spc="-5" dirty="0">
                <a:latin typeface="Calibri"/>
                <a:cs typeface="Calibri"/>
              </a:rPr>
              <a:t>user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follow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rules</a:t>
            </a:r>
            <a:endParaRPr sz="1400" dirty="0">
              <a:latin typeface="Calibri"/>
              <a:cs typeface="Calibri"/>
            </a:endParaRPr>
          </a:p>
          <a:p>
            <a:pPr marL="1155065" lvl="1" indent="-228600">
              <a:lnSpc>
                <a:spcPct val="100000"/>
              </a:lnSpc>
              <a:spcBef>
                <a:spcPts val="33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Which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correct/latest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form?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354965" algn="l"/>
              </a:tabLst>
            </a:pPr>
            <a:r>
              <a:rPr sz="9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1800" b="1" spc="-10" dirty="0">
                <a:latin typeface="Calibri"/>
                <a:cs typeface="Calibri"/>
              </a:rPr>
              <a:t>SharePoint</a:t>
            </a:r>
            <a:endParaRPr sz="18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0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Process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4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10" dirty="0">
                <a:latin typeface="Calibri"/>
                <a:cs typeface="Calibri"/>
              </a:rPr>
              <a:t>Lists/InfoPath </a:t>
            </a:r>
            <a:r>
              <a:rPr sz="1400" spc="-5" dirty="0">
                <a:latin typeface="Calibri"/>
                <a:cs typeface="Calibri"/>
              </a:rPr>
              <a:t>forms, SPD </a:t>
            </a:r>
            <a:r>
              <a:rPr sz="1400" spc="-15" dirty="0">
                <a:latin typeface="Calibri"/>
                <a:cs typeface="Calibri"/>
              </a:rPr>
              <a:t>workflow, </a:t>
            </a:r>
            <a:r>
              <a:rPr sz="1400" spc="-5" dirty="0">
                <a:latin typeface="Calibri"/>
                <a:cs typeface="Calibri"/>
              </a:rPr>
              <a:t>email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notification</a:t>
            </a:r>
            <a:endParaRPr sz="1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7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Issues</a:t>
            </a:r>
            <a:endParaRPr sz="1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34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b="1" spc="-5" dirty="0">
                <a:latin typeface="Calibri"/>
                <a:cs typeface="Calibri"/>
              </a:rPr>
              <a:t>central </a:t>
            </a:r>
            <a:r>
              <a:rPr sz="1400" spc="-5" dirty="0">
                <a:latin typeface="Calibri"/>
                <a:cs typeface="Calibri"/>
              </a:rPr>
              <a:t>location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view </a:t>
            </a:r>
            <a:r>
              <a:rPr sz="1400" spc="-10" dirty="0">
                <a:latin typeface="Calibri"/>
                <a:cs typeface="Calibri"/>
              </a:rPr>
              <a:t>status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results</a:t>
            </a:r>
            <a:endParaRPr sz="1400" dirty="0">
              <a:latin typeface="Calibri"/>
              <a:cs typeface="Calibri"/>
            </a:endParaRPr>
          </a:p>
          <a:p>
            <a:pPr marL="1155065" lvl="1" indent="-228600">
              <a:lnSpc>
                <a:spcPct val="100000"/>
              </a:lnSpc>
              <a:spcBef>
                <a:spcPts val="33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Provides </a:t>
            </a:r>
            <a:r>
              <a:rPr sz="1400" spc="-10" dirty="0">
                <a:latin typeface="Calibri"/>
                <a:cs typeface="Calibri"/>
              </a:rPr>
              <a:t>personalized </a:t>
            </a:r>
            <a:r>
              <a:rPr sz="1400" b="1" spc="-5" dirty="0">
                <a:latin typeface="Calibri"/>
                <a:cs typeface="Calibri"/>
              </a:rPr>
              <a:t>work </a:t>
            </a:r>
            <a:r>
              <a:rPr sz="1400" b="1" dirty="0">
                <a:latin typeface="Calibri"/>
                <a:cs typeface="Calibri"/>
              </a:rPr>
              <a:t>queue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users</a:t>
            </a:r>
            <a:endParaRPr sz="1400" dirty="0">
              <a:latin typeface="Calibri"/>
              <a:cs typeface="Calibri"/>
            </a:endParaRPr>
          </a:p>
          <a:p>
            <a:pPr marL="1155065" lvl="1" indent="-228600">
              <a:lnSpc>
                <a:spcPct val="100000"/>
              </a:lnSpc>
              <a:spcBef>
                <a:spcPts val="33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Rules </a:t>
            </a:r>
            <a:r>
              <a:rPr sz="1400" spc="-10" dirty="0">
                <a:latin typeface="Calibri"/>
                <a:cs typeface="Calibri"/>
              </a:rPr>
              <a:t>documented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enforced</a:t>
            </a:r>
            <a:endParaRPr sz="1400" dirty="0">
              <a:latin typeface="Calibri"/>
              <a:cs typeface="Calibri"/>
            </a:endParaRPr>
          </a:p>
          <a:p>
            <a:pPr marL="1155065" lvl="1" indent="-228600">
              <a:lnSpc>
                <a:spcPct val="100000"/>
              </a:lnSpc>
              <a:spcBef>
                <a:spcPts val="335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400" spc="-5" dirty="0">
                <a:latin typeface="Calibri"/>
                <a:cs typeface="Calibri"/>
              </a:rPr>
              <a:t>Email only used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notification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5E56-BCAC-4226-BFC4-471BD349D5FF}" type="datetime1">
              <a:rPr lang="en-US" smtClean="0"/>
              <a:t>12/7/2016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914" y="2980372"/>
            <a:ext cx="52755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Types </a:t>
            </a:r>
            <a:r>
              <a:rPr dirty="0"/>
              <a:t>of </a:t>
            </a:r>
            <a:r>
              <a:rPr spc="-15" dirty="0"/>
              <a:t>SharePoint</a:t>
            </a:r>
            <a:r>
              <a:rPr spc="-5" dirty="0"/>
              <a:t> </a:t>
            </a:r>
            <a:r>
              <a:rPr spc="-20" dirty="0"/>
              <a:t>Workflows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BA73-35EF-4E96-9BF8-662B275A28CF}" type="datetime1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21308"/>
            <a:ext cx="8418195" cy="395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15" dirty="0">
                <a:latin typeface="Calibri"/>
                <a:cs typeface="Calibri"/>
              </a:rPr>
              <a:t>SharePoint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Designer</a:t>
            </a:r>
            <a:endParaRPr sz="2400">
              <a:latin typeface="Calibri"/>
              <a:cs typeface="Calibri"/>
            </a:endParaRPr>
          </a:p>
          <a:p>
            <a:pPr marL="756285" marR="5080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Supports </a:t>
            </a:r>
            <a:r>
              <a:rPr sz="2000" spc="-5" dirty="0">
                <a:latin typeface="Calibri"/>
                <a:cs typeface="Calibri"/>
              </a:rPr>
              <a:t>only sequential </a:t>
            </a:r>
            <a:r>
              <a:rPr sz="2000" spc="-10" dirty="0">
                <a:latin typeface="Calibri"/>
                <a:cs typeface="Calibri"/>
              </a:rPr>
              <a:t>workflows (more </a:t>
            </a:r>
            <a:r>
              <a:rPr sz="2000" spc="-5" dirty="0">
                <a:latin typeface="Calibri"/>
                <a:cs typeface="Calibri"/>
              </a:rPr>
              <a:t>powerful in </a:t>
            </a:r>
            <a:r>
              <a:rPr sz="2000" dirty="0">
                <a:latin typeface="Calibri"/>
                <a:cs typeface="Calibri"/>
              </a:rPr>
              <a:t>2013 </a:t>
            </a:r>
            <a:r>
              <a:rPr sz="2000" spc="-5" dirty="0">
                <a:latin typeface="Calibri"/>
                <a:cs typeface="Calibri"/>
              </a:rPr>
              <a:t>with loop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transition </a:t>
            </a:r>
            <a:r>
              <a:rPr sz="2000" spc="-15" dirty="0">
                <a:latin typeface="Calibri"/>
                <a:cs typeface="Calibri"/>
              </a:rPr>
              <a:t>to stage</a:t>
            </a:r>
            <a:r>
              <a:rPr sz="2000" spc="-20" dirty="0">
                <a:latin typeface="Calibri"/>
                <a:cs typeface="Calibri"/>
              </a:rPr>
              <a:t> “goto”)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9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Workflow</a:t>
            </a:r>
            <a:endParaRPr sz="18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Reusable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Workflow</a:t>
            </a:r>
            <a:endParaRPr sz="18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430"/>
              </a:spcBef>
              <a:buClr>
                <a:srgbClr val="FF6600"/>
              </a:buClr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Calibri"/>
                <a:cs typeface="Calibri"/>
              </a:rPr>
              <a:t>Site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Workflow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Visual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05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Custom </a:t>
            </a:r>
            <a:r>
              <a:rPr sz="2000" spc="-5" dirty="0">
                <a:latin typeface="Calibri"/>
                <a:cs typeface="Calibri"/>
              </a:rPr>
              <a:t>code-based </a:t>
            </a:r>
            <a:r>
              <a:rPr sz="2000" spc="-10" dirty="0">
                <a:latin typeface="Calibri"/>
                <a:cs typeface="Calibri"/>
              </a:rPr>
              <a:t>workflows </a:t>
            </a:r>
            <a:r>
              <a:rPr sz="2000" spc="-5" dirty="0">
                <a:latin typeface="Calibri"/>
                <a:cs typeface="Calibri"/>
              </a:rPr>
              <a:t>(only </a:t>
            </a:r>
            <a:r>
              <a:rPr sz="2000" dirty="0">
                <a:latin typeface="Calibri"/>
                <a:cs typeface="Calibri"/>
              </a:rPr>
              <a:t>SP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Deploy </a:t>
            </a: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5" dirty="0">
                <a:latin typeface="Calibri"/>
                <a:cs typeface="Calibri"/>
              </a:rPr>
              <a:t>WSP file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farm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lr>
                <a:srgbClr val="FF6600"/>
              </a:buClr>
              <a:buFont typeface="Arial"/>
              <a:buChar char="–"/>
              <a:tabLst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Supports </a:t>
            </a:r>
            <a:r>
              <a:rPr sz="2000" spc="-5" dirty="0">
                <a:latin typeface="Calibri"/>
                <a:cs typeface="Calibri"/>
              </a:rPr>
              <a:t>sequential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state </a:t>
            </a: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-10" dirty="0">
                <a:latin typeface="Calibri"/>
                <a:cs typeface="Calibri"/>
              </a:rPr>
              <a:t>workflows </a:t>
            </a:r>
            <a:r>
              <a:rPr sz="2000" dirty="0">
                <a:latin typeface="Calibri"/>
                <a:cs typeface="Calibri"/>
              </a:rPr>
              <a:t>( SP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Type </a:t>
            </a:r>
            <a:r>
              <a:rPr dirty="0"/>
              <a:t>of </a:t>
            </a:r>
            <a:r>
              <a:rPr spc="-15" dirty="0"/>
              <a:t>SharePoint</a:t>
            </a:r>
            <a:r>
              <a:rPr spc="-20" dirty="0"/>
              <a:t> Workflows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C950-A6F7-4C68-B569-CACDDCF303F0}" type="datetime1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84732"/>
            <a:ext cx="6869430" cy="280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Simplest </a:t>
            </a:r>
            <a:r>
              <a:rPr sz="2400" spc="-10" dirty="0">
                <a:latin typeface="Calibri"/>
                <a:cs typeface="Calibri"/>
              </a:rPr>
              <a:t>workflow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20" dirty="0">
                <a:latin typeface="Calibri"/>
                <a:cs typeface="Calibri"/>
              </a:rPr>
              <a:t>Workflow </a:t>
            </a:r>
            <a:r>
              <a:rPr sz="2400" dirty="0">
                <a:latin typeface="Calibri"/>
                <a:cs typeface="Calibri"/>
              </a:rPr>
              <a:t>is tied </a:t>
            </a:r>
            <a:r>
              <a:rPr sz="2400" spc="-5" dirty="0">
                <a:latin typeface="Calibri"/>
                <a:cs typeface="Calibri"/>
              </a:rPr>
              <a:t>directly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or document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library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Cannot be </a:t>
            </a:r>
            <a:r>
              <a:rPr sz="2400" spc="-10" dirty="0">
                <a:latin typeface="Calibri"/>
                <a:cs typeface="Calibri"/>
              </a:rPr>
              <a:t>re-used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Cannot be published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globally.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  <a:tab pos="176339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	</a:t>
            </a:r>
            <a:r>
              <a:rPr sz="2400" spc="-15" dirty="0">
                <a:latin typeface="Calibri"/>
                <a:cs typeface="Calibri"/>
              </a:rPr>
              <a:t>saved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10" dirty="0">
                <a:latin typeface="Calibri"/>
                <a:cs typeface="Calibri"/>
              </a:rPr>
              <a:t>template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(WSP).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Cannot be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15" dirty="0">
                <a:latin typeface="Calibri"/>
                <a:cs typeface="Calibri"/>
              </a:rPr>
              <a:t>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54965" algn="l"/>
              </a:tabLst>
            </a:pPr>
            <a:r>
              <a:rPr sz="1200" dirty="0">
                <a:solidFill>
                  <a:srgbClr val="FF6600"/>
                </a:solidFill>
                <a:latin typeface="Arial"/>
                <a:cs typeface="Arial"/>
              </a:rPr>
              <a:t>►	</a:t>
            </a:r>
            <a:r>
              <a:rPr sz="2400" spc="-5" dirty="0">
                <a:latin typeface="Calibri"/>
                <a:cs typeface="Calibri"/>
              </a:rPr>
              <a:t>Cannot be </a:t>
            </a:r>
            <a:r>
              <a:rPr sz="2400" spc="-10" dirty="0">
                <a:latin typeface="Calibri"/>
                <a:cs typeface="Calibri"/>
              </a:rPr>
              <a:t>exported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Designer – </a:t>
            </a:r>
            <a:r>
              <a:rPr spc="-10" dirty="0"/>
              <a:t>List</a:t>
            </a:r>
            <a:r>
              <a:rPr spc="-100" dirty="0"/>
              <a:t> </a:t>
            </a:r>
            <a:r>
              <a:rPr spc="-5" dirty="0"/>
              <a:t>workflow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04800" y="4191000"/>
            <a:ext cx="8348471" cy="2048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0B43-9AEE-4233-BE5B-5CFB538E51E3}" type="datetime1">
              <a:rPr lang="en-US" smtClean="0"/>
              <a:t>12/7/2016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@tesfayegari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377</Words>
  <Application>Microsoft Office PowerPoint</Application>
  <PresentationFormat>On-screen Show (4:3)</PresentationFormat>
  <Paragraphs>402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Automating Business Processes Using  SharePoint Designer</vt:lpstr>
      <vt:lpstr>Contents</vt:lpstr>
      <vt:lpstr>What is a Workflow?</vt:lpstr>
      <vt:lpstr>What is a Workflow</vt:lpstr>
      <vt:lpstr>Examples</vt:lpstr>
      <vt:lpstr>Evolution of workflows</vt:lpstr>
      <vt:lpstr>Types of SharePoint Workflows</vt:lpstr>
      <vt:lpstr>Type of SharePoint Workflows</vt:lpstr>
      <vt:lpstr>Designer – List workflow</vt:lpstr>
      <vt:lpstr>Designer - Reusable workflow</vt:lpstr>
      <vt:lpstr>Designer – Site workflow</vt:lpstr>
      <vt:lpstr>SharePoint Workflow Components (2010 &amp; 2013)</vt:lpstr>
      <vt:lpstr>SharePoint Workflow Components (2013)</vt:lpstr>
      <vt:lpstr>Demo – Vacation Request</vt:lpstr>
      <vt:lpstr>Business Issue</vt:lpstr>
      <vt:lpstr>Show Demo</vt:lpstr>
      <vt:lpstr>Highlights</vt:lpstr>
      <vt:lpstr>Workflow Best Practices &amp; Common Issues</vt:lpstr>
      <vt:lpstr>Software Development Lifecycle</vt:lpstr>
      <vt:lpstr>Requirements and Design tips</vt:lpstr>
      <vt:lpstr>Testing</vt:lpstr>
      <vt:lpstr>Security</vt:lpstr>
      <vt:lpstr>Synchronous or Asynchronous (2010)?</vt:lpstr>
      <vt:lpstr>Logic Issues</vt:lpstr>
      <vt:lpstr>Versioning (2010)</vt:lpstr>
      <vt:lpstr>Debugging</vt:lpstr>
      <vt:lpstr>Debugging (Log Example)</vt:lpstr>
      <vt:lpstr>Workflow History</vt:lpstr>
      <vt:lpstr>Trigger Workflows Based on a Date</vt:lpstr>
      <vt:lpstr>What’s new in SharePoint 2013</vt:lpstr>
      <vt:lpstr>New Features</vt:lpstr>
      <vt:lpstr>New Features</vt:lpstr>
      <vt:lpstr>Limitations</vt:lpstr>
      <vt:lpstr>Discontinued Features – full list</vt:lpstr>
      <vt:lpstr>New Features of SharePoint Designer 2013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Designer Workflow</dc:title>
  <dc:creator>Jeff MacKenzie</dc:creator>
  <cp:lastModifiedBy>Gari, Tesfaye T.</cp:lastModifiedBy>
  <cp:revision>14</cp:revision>
  <dcterms:created xsi:type="dcterms:W3CDTF">2016-12-07T15:47:39Z</dcterms:created>
  <dcterms:modified xsi:type="dcterms:W3CDTF">2016-12-08T02:44:49Z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2016-12-07T00:00:00Z</vt:filetime>
  </property>
</Properties>
</file>