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57" r:id="rId3"/>
    <p:sldId id="258"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2" r:id="rId18"/>
    <p:sldId id="293" r:id="rId19"/>
    <p:sldId id="260" r:id="rId20"/>
    <p:sldId id="262" r:id="rId21"/>
    <p:sldId id="263" r:id="rId22"/>
    <p:sldId id="264" r:id="rId23"/>
    <p:sldId id="265" r:id="rId24"/>
    <p:sldId id="266" r:id="rId25"/>
    <p:sldId id="267" r:id="rId26"/>
    <p:sldId id="269" r:id="rId27"/>
    <p:sldId id="268" r:id="rId28"/>
    <p:sldId id="272" r:id="rId29"/>
    <p:sldId id="270" r:id="rId30"/>
    <p:sldId id="271" r:id="rId31"/>
    <p:sldId id="273" r:id="rId32"/>
    <p:sldId id="274" r:id="rId33"/>
    <p:sldId id="275" r:id="rId34"/>
    <p:sldId id="276" r:id="rId35"/>
    <p:sldId id="27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4" autoAdjust="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75A8F9-DAF0-D640-812D-652E3204461E}" type="datetimeFigureOut">
              <a:rPr lang="en-US" smtClean="0"/>
              <a:t>3/6/2017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D4F09F-4CC1-5F47-80EA-11E991216E95}" type="slidenum">
              <a:rPr lang="en-US" smtClean="0"/>
              <a:t>‹#›</a:t>
            </a:fld>
            <a:endParaRPr lang="en-US"/>
          </a:p>
        </p:txBody>
      </p:sp>
    </p:spTree>
    <p:extLst>
      <p:ext uri="{BB962C8B-B14F-4D97-AF65-F5344CB8AC3E}">
        <p14:creationId xmlns:p14="http://schemas.microsoft.com/office/powerpoint/2010/main" val="358971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3AB6D-ADB9-6341-9F0F-9F59195682D5}" type="datetimeFigureOut">
              <a:rPr lang="en-US" smtClean="0"/>
              <a:t>3/6/2017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20823-9224-F844-95F8-D876217E2F4E}" type="slidenum">
              <a:rPr lang="en-US" smtClean="0"/>
              <a:t>‹#›</a:t>
            </a:fld>
            <a:endParaRPr lang="en-US"/>
          </a:p>
        </p:txBody>
      </p:sp>
    </p:spTree>
    <p:extLst>
      <p:ext uri="{BB962C8B-B14F-4D97-AF65-F5344CB8AC3E}">
        <p14:creationId xmlns:p14="http://schemas.microsoft.com/office/powerpoint/2010/main" val="1521552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827F76-AB5A-784E-8DBD-F8367703D9DC}" type="slidenum">
              <a:rPr lang="en-US"/>
              <a:pPr/>
              <a:t>5</a:t>
            </a:fld>
            <a:endParaRPr lang="en-US"/>
          </a:p>
        </p:txBody>
      </p:sp>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A3E5C556-BF9D-DC46-B3CD-8F9C70981D62}" type="slidenum">
              <a:rPr lang="en-US" sz="1200"/>
              <a:pPr algn="r" eaLnBrk="1" hangingPunct="1"/>
              <a:t>5</a:t>
            </a:fld>
            <a:endParaRPr lang="en-US" sz="1200"/>
          </a:p>
        </p:txBody>
      </p:sp>
      <p:sp>
        <p:nvSpPr>
          <p:cNvPr id="5529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300" name="Rectangle 3"/>
          <p:cNvSpPr>
            <a:spLocks noGrp="1" noChangeArrowheads="1"/>
          </p:cNvSpPr>
          <p:nvPr>
            <p:ph type="body" idx="1"/>
          </p:nvPr>
        </p:nvSpPr>
        <p:spPr>
          <a:xfrm>
            <a:off x="914400" y="4343400"/>
            <a:ext cx="5029200" cy="4114800"/>
          </a:xfrm>
        </p:spPr>
        <p:txBody>
          <a:bodyPr/>
          <a:lstStyle/>
          <a:p>
            <a:r>
              <a:rPr lang="en-US"/>
              <a:t>The header cell of a table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FC68802-BB0D-254A-8145-CF243DF3AD58}" type="datetime1">
              <a:rPr lang="en-US" smtClean="0"/>
              <a:t>3/6/2017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MTM | Tesfaye Gari | tgari@mtmconsultinggroup.com</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BFEA26F-BE8E-4B21-85C7-B844F5D46BCE}"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513687-CC4A-6342-8639-7785DCF5BFC7}"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EDD43E-A4AD-3443-BECD-BBB1FFB476A4}"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216197-69F5-2A42-B4EE-0EED35EE8AC7}"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263E9C6-861C-5546-8702-205DA403626F}" type="datetime1">
              <a:rPr lang="en-US" smtClean="0"/>
              <a:t>3/6/2017</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MTM | Tesfaye Gari | tgari@mtmconsultinggroup.com</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BFEA26F-BE8E-4B21-85C7-B844F5D46BCE}"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7F38CC5-A2E2-8845-890E-FF2247CB25D5}" type="datetime1">
              <a:rPr lang="en-US" smtClean="0"/>
              <a:t>3/6/2017</a:t>
            </a:fld>
            <a:endParaRPr lang="en-US"/>
          </a:p>
        </p:txBody>
      </p:sp>
      <p:sp>
        <p:nvSpPr>
          <p:cNvPr id="6" name="Footer Placeholder 5"/>
          <p:cNvSpPr>
            <a:spLocks noGrp="1"/>
          </p:cNvSpPr>
          <p:nvPr>
            <p:ph type="ftr" sz="quarter" idx="11"/>
          </p:nvPr>
        </p:nvSpPr>
        <p:spPr/>
        <p:txBody>
          <a:bodyPr/>
          <a:lstStyle/>
          <a:p>
            <a:r>
              <a:rPr lang="en-US" smtClean="0"/>
              <a:t>MTM | Tesfaye Gari | tgari@mtmconsultinggroup.com</a:t>
            </a:r>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0864B1A-76DB-1641-BEE0-1B7AECE117F9}" type="datetime1">
              <a:rPr lang="en-US" smtClean="0"/>
              <a:t>3/6/2017</a:t>
            </a:fld>
            <a:endParaRPr lang="en-US"/>
          </a:p>
        </p:txBody>
      </p:sp>
      <p:sp>
        <p:nvSpPr>
          <p:cNvPr id="8" name="Footer Placeholder 7"/>
          <p:cNvSpPr>
            <a:spLocks noGrp="1"/>
          </p:cNvSpPr>
          <p:nvPr>
            <p:ph type="ftr" sz="quarter" idx="11"/>
          </p:nvPr>
        </p:nvSpPr>
        <p:spPr/>
        <p:txBody>
          <a:bodyPr/>
          <a:lstStyle/>
          <a:p>
            <a:r>
              <a:rPr lang="en-US" smtClean="0"/>
              <a:t>MTM | Tesfaye Gari | tgari@mtmconsultinggroup.com</a:t>
            </a:r>
            <a:endParaRPr lang="en-US"/>
          </a:p>
        </p:txBody>
      </p:sp>
      <p:sp>
        <p:nvSpPr>
          <p:cNvPr id="9" name="Slide Number Placeholder 8"/>
          <p:cNvSpPr>
            <a:spLocks noGrp="1"/>
          </p:cNvSpPr>
          <p:nvPr>
            <p:ph type="sldNum" sz="quarter" idx="12"/>
          </p:nvPr>
        </p:nvSpPr>
        <p:spPr/>
        <p:txBody>
          <a:bodyPr/>
          <a:lstStyle/>
          <a:p>
            <a:fld id="{BBFEA26F-BE8E-4B21-85C7-B844F5D46BCE}"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2BC4FE-FF02-4141-A2B7-1D27311982F4}" type="datetime1">
              <a:rPr lang="en-US" smtClean="0"/>
              <a:t>3/6/2017</a:t>
            </a:fld>
            <a:endParaRPr lang="en-US"/>
          </a:p>
        </p:txBody>
      </p:sp>
      <p:sp>
        <p:nvSpPr>
          <p:cNvPr id="4" name="Footer Placeholder 3"/>
          <p:cNvSpPr>
            <a:spLocks noGrp="1"/>
          </p:cNvSpPr>
          <p:nvPr>
            <p:ph type="ftr" sz="quarter" idx="11"/>
          </p:nvPr>
        </p:nvSpPr>
        <p:spPr/>
        <p:txBody>
          <a:bodyPr/>
          <a:lstStyle/>
          <a:p>
            <a:r>
              <a:rPr lang="en-US" smtClean="0"/>
              <a:t>MTM | Tesfaye Gari | tgari@mtmconsultinggroup.com</a:t>
            </a:r>
            <a:endParaRPr lang="en-US"/>
          </a:p>
        </p:txBody>
      </p:sp>
      <p:sp>
        <p:nvSpPr>
          <p:cNvPr id="5" name="Slide Number Placeholder 4"/>
          <p:cNvSpPr>
            <a:spLocks noGrp="1"/>
          </p:cNvSpPr>
          <p:nvPr>
            <p:ph type="sldNum" sz="quarter" idx="12"/>
          </p:nvPr>
        </p:nvSpPr>
        <p:spPr/>
        <p:txBody>
          <a:bodyPr/>
          <a:lstStyle/>
          <a:p>
            <a:fld id="{BBFEA26F-BE8E-4B21-85C7-B844F5D46BCE}"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B250B-2C5F-2741-A5FD-A078D3463C2E}"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4" name="Slide Number Placeholder 3"/>
          <p:cNvSpPr>
            <a:spLocks noGrp="1"/>
          </p:cNvSpPr>
          <p:nvPr>
            <p:ph type="sldNum" sz="quarter" idx="12"/>
          </p:nvPr>
        </p:nvSpPr>
        <p:spPr/>
        <p:txBody>
          <a:bodyPr/>
          <a:lstStyle/>
          <a:p>
            <a:fld id="{BBFEA26F-BE8E-4B21-85C7-B844F5D46BCE}"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B0F031-F569-A249-A7D7-44CDB7C702D7}" type="datetime1">
              <a:rPr lang="en-US" smtClean="0"/>
              <a:t>3/6/2017</a:t>
            </a:fld>
            <a:endParaRPr lang="en-US"/>
          </a:p>
        </p:txBody>
      </p:sp>
      <p:sp>
        <p:nvSpPr>
          <p:cNvPr id="6" name="Footer Placeholder 5"/>
          <p:cNvSpPr>
            <a:spLocks noGrp="1"/>
          </p:cNvSpPr>
          <p:nvPr>
            <p:ph type="ftr" sz="quarter" idx="11"/>
          </p:nvPr>
        </p:nvSpPr>
        <p:spPr/>
        <p:txBody>
          <a:bodyPr/>
          <a:lstStyle/>
          <a:p>
            <a:r>
              <a:rPr lang="en-US" smtClean="0"/>
              <a:t>MTM | Tesfaye Gari | tgari@mtmconsultinggroup.com</a:t>
            </a:r>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4BE375-22B6-724D-8340-590AD14F7985}" type="datetime1">
              <a:rPr lang="en-US" smtClean="0"/>
              <a:t>3/6/2017</a:t>
            </a:fld>
            <a:endParaRPr lang="en-US"/>
          </a:p>
        </p:txBody>
      </p:sp>
      <p:sp>
        <p:nvSpPr>
          <p:cNvPr id="6" name="Footer Placeholder 5"/>
          <p:cNvSpPr>
            <a:spLocks noGrp="1"/>
          </p:cNvSpPr>
          <p:nvPr>
            <p:ph type="ftr" sz="quarter" idx="11"/>
          </p:nvPr>
        </p:nvSpPr>
        <p:spPr/>
        <p:txBody>
          <a:bodyPr/>
          <a:lstStyle/>
          <a:p>
            <a:r>
              <a:rPr lang="en-US" smtClean="0"/>
              <a:t>MTM | Tesfaye Gari | tgari@mtmconsultinggroup.com</a:t>
            </a:r>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45A4302-376E-1348-875B-DE7B28A38146}" type="datetime1">
              <a:rPr lang="en-US" smtClean="0"/>
              <a:t>3/6/2017</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MTM | Tesfaye Gari | tgari@mtmconsultinggroup.com</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BFEA26F-BE8E-4B21-85C7-B844F5D46BCE}" type="slidenum">
              <a:rPr lang="en-US" smtClean="0"/>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abblet.com/gist/bbe2abdfe3bd8733524f087ed37e429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colors/colors_picker.as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3schools.com/cssref/css_websafe_fonts.as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3schools.com/cssre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Basics</a:t>
            </a:r>
            <a:endParaRPr lang="en-US" dirty="0"/>
          </a:p>
        </p:txBody>
      </p:sp>
      <p:sp>
        <p:nvSpPr>
          <p:cNvPr id="3" name="Subtitle 2"/>
          <p:cNvSpPr>
            <a:spLocks noGrp="1"/>
          </p:cNvSpPr>
          <p:nvPr>
            <p:ph type="subTitle" idx="1"/>
          </p:nvPr>
        </p:nvSpPr>
        <p:spPr/>
        <p:txBody>
          <a:bodyPr/>
          <a:lstStyle/>
          <a:p>
            <a:r>
              <a:rPr lang="en-US" dirty="0" smtClean="0"/>
              <a:t>Style and format your web site using CSS</a:t>
            </a:r>
            <a:endParaRPr lang="en-US" dirty="0"/>
          </a:p>
        </p:txBody>
      </p:sp>
      <p:sp>
        <p:nvSpPr>
          <p:cNvPr id="4" name="Date Placeholder 3"/>
          <p:cNvSpPr>
            <a:spLocks noGrp="1"/>
          </p:cNvSpPr>
          <p:nvPr>
            <p:ph type="dt" sz="half" idx="10"/>
          </p:nvPr>
        </p:nvSpPr>
        <p:spPr/>
        <p:txBody>
          <a:bodyPr/>
          <a:lstStyle/>
          <a:p>
            <a:fld id="{17FA8402-290A-5548-B675-CC38AE8C8B5B}"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485444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28600" y="1143000"/>
            <a:ext cx="8686800" cy="5410200"/>
          </a:xfrm>
        </p:spPr>
        <p:txBody>
          <a:bodyPr/>
          <a:lstStyle/>
          <a:p>
            <a:pPr>
              <a:lnSpc>
                <a:spcPct val="80000"/>
              </a:lnSpc>
              <a:buFont typeface="Wingdings" charset="0"/>
              <a:buNone/>
            </a:pPr>
            <a:endParaRPr lang="en-US" sz="1600" dirty="0"/>
          </a:p>
          <a:p>
            <a:pPr>
              <a:lnSpc>
                <a:spcPct val="80000"/>
              </a:lnSpc>
            </a:pPr>
            <a:r>
              <a:rPr lang="en-US" sz="1600" dirty="0"/>
              <a:t>External style sheet </a:t>
            </a:r>
          </a:p>
          <a:p>
            <a:pPr>
              <a:lnSpc>
                <a:spcPct val="80000"/>
              </a:lnSpc>
            </a:pPr>
            <a:r>
              <a:rPr lang="en-US" sz="1600" dirty="0"/>
              <a:t>Internal style sheet </a:t>
            </a:r>
          </a:p>
          <a:p>
            <a:pPr>
              <a:lnSpc>
                <a:spcPct val="80000"/>
              </a:lnSpc>
            </a:pPr>
            <a:r>
              <a:rPr lang="en-US" sz="1600" dirty="0"/>
              <a:t>Inline style </a:t>
            </a:r>
          </a:p>
          <a:p>
            <a:pPr>
              <a:lnSpc>
                <a:spcPct val="80000"/>
              </a:lnSpc>
              <a:buFont typeface="Wingdings" charset="0"/>
              <a:buNone/>
            </a:pPr>
            <a:r>
              <a:rPr lang="en-US" sz="2000" u="sng" dirty="0"/>
              <a:t>External Style </a:t>
            </a:r>
            <a:r>
              <a:rPr lang="en-US" sz="2000" u="sng" dirty="0" smtClean="0"/>
              <a:t>Sheet</a:t>
            </a:r>
            <a:endParaRPr lang="en-US" sz="1600" u="sng" dirty="0"/>
          </a:p>
          <a:p>
            <a:pPr>
              <a:lnSpc>
                <a:spcPct val="80000"/>
              </a:lnSpc>
              <a:buFont typeface="Wingdings" charset="0"/>
              <a:buNone/>
            </a:pPr>
            <a:r>
              <a:rPr lang="en-US" sz="1600" dirty="0"/>
              <a:t>     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a:lnSpc>
                <a:spcPct val="80000"/>
              </a:lnSpc>
              <a:buFont typeface="Wingdings" charset="0"/>
              <a:buNone/>
            </a:pPr>
            <a:r>
              <a:rPr lang="en-US" sz="1600" dirty="0"/>
              <a:t>      </a:t>
            </a:r>
            <a:r>
              <a:rPr lang="en-US" sz="1600" dirty="0">
                <a:solidFill>
                  <a:srgbClr val="660033"/>
                </a:solidFill>
              </a:rPr>
              <a:t>&lt;head&gt;</a:t>
            </a:r>
            <a:br>
              <a:rPr lang="en-US" sz="1600" dirty="0">
                <a:solidFill>
                  <a:srgbClr val="660033"/>
                </a:solidFill>
              </a:rPr>
            </a:br>
            <a:r>
              <a:rPr lang="en-US" sz="1600" dirty="0" smtClean="0">
                <a:solidFill>
                  <a:srgbClr val="660033"/>
                </a:solidFill>
              </a:rPr>
              <a:t>	&lt;</a:t>
            </a:r>
            <a:r>
              <a:rPr lang="en-US" sz="1600" dirty="0">
                <a:solidFill>
                  <a:srgbClr val="660033"/>
                </a:solidFill>
              </a:rPr>
              <a:t>link </a:t>
            </a:r>
            <a:r>
              <a:rPr lang="en-US" sz="1600" dirty="0" err="1">
                <a:solidFill>
                  <a:srgbClr val="660033"/>
                </a:solidFill>
              </a:rPr>
              <a:t>rel</a:t>
            </a:r>
            <a:r>
              <a:rPr lang="en-US" sz="1600" dirty="0">
                <a:solidFill>
                  <a:srgbClr val="660033"/>
                </a:solidFill>
              </a:rPr>
              <a:t>="</a:t>
            </a:r>
            <a:r>
              <a:rPr lang="en-US" sz="1600" dirty="0" err="1">
                <a:solidFill>
                  <a:srgbClr val="660033"/>
                </a:solidFill>
              </a:rPr>
              <a:t>stylesheet</a:t>
            </a:r>
            <a:r>
              <a:rPr lang="en-US" sz="1600" dirty="0">
                <a:solidFill>
                  <a:srgbClr val="660033"/>
                </a:solidFill>
              </a:rPr>
              <a:t>" type="text/</a:t>
            </a:r>
            <a:r>
              <a:rPr lang="en-US" sz="1600" dirty="0" err="1">
                <a:solidFill>
                  <a:srgbClr val="660033"/>
                </a:solidFill>
              </a:rPr>
              <a:t>css</a:t>
            </a:r>
            <a:r>
              <a:rPr lang="en-US" sz="1600" dirty="0">
                <a:solidFill>
                  <a:srgbClr val="660033"/>
                </a:solidFill>
              </a:rPr>
              <a:t>" </a:t>
            </a:r>
            <a:r>
              <a:rPr lang="en-US" sz="1600" dirty="0" err="1">
                <a:solidFill>
                  <a:srgbClr val="660033"/>
                </a:solidFill>
              </a:rPr>
              <a:t>href</a:t>
            </a:r>
            <a:r>
              <a:rPr lang="en-US" sz="1600" dirty="0">
                <a:solidFill>
                  <a:srgbClr val="660033"/>
                </a:solidFill>
              </a:rPr>
              <a:t>="mystyle.css" /&gt;</a:t>
            </a:r>
            <a:br>
              <a:rPr lang="en-US" sz="1600" dirty="0">
                <a:solidFill>
                  <a:srgbClr val="660033"/>
                </a:solidFill>
              </a:rPr>
            </a:br>
            <a:r>
              <a:rPr lang="en-US" sz="1600" dirty="0">
                <a:solidFill>
                  <a:srgbClr val="660033"/>
                </a:solidFill>
              </a:rPr>
              <a:t>&lt;/head&gt;</a:t>
            </a:r>
          </a:p>
          <a:p>
            <a:pPr>
              <a:lnSpc>
                <a:spcPct val="80000"/>
              </a:lnSpc>
              <a:buFont typeface="Wingdings" charset="0"/>
              <a:buNone/>
            </a:pPr>
            <a:r>
              <a:rPr lang="en-US" sz="1600" dirty="0"/>
              <a:t>      An external style sheet can be written in any text editor. The file should not contain any html tags. Your style sheet should be saved with a .</a:t>
            </a:r>
            <a:r>
              <a:rPr lang="en-US" sz="1600" dirty="0" err="1"/>
              <a:t>css</a:t>
            </a:r>
            <a:r>
              <a:rPr lang="en-US" sz="1600" dirty="0"/>
              <a:t> extension. An example of a style sheet file is shown below</a:t>
            </a:r>
            <a:r>
              <a:rPr lang="en-US" sz="1600" dirty="0" smtClean="0"/>
              <a:t>:</a:t>
            </a:r>
            <a:endParaRPr lang="en-US" sz="1600" dirty="0"/>
          </a:p>
          <a:p>
            <a:pPr lvl="1">
              <a:lnSpc>
                <a:spcPct val="80000"/>
              </a:lnSpc>
              <a:buFont typeface="Wingdings" charset="0"/>
              <a:buNone/>
            </a:pPr>
            <a:r>
              <a:rPr lang="en-US" sz="1300" dirty="0"/>
              <a:t>     </a:t>
            </a:r>
            <a:r>
              <a:rPr lang="en-US" sz="1300" dirty="0" err="1" smtClean="0"/>
              <a:t>hr</a:t>
            </a:r>
            <a:r>
              <a:rPr lang="en-US" sz="1300" dirty="0" smtClean="0"/>
              <a:t> {</a:t>
            </a:r>
          </a:p>
          <a:p>
            <a:pPr lvl="1">
              <a:lnSpc>
                <a:spcPct val="80000"/>
              </a:lnSpc>
              <a:buFont typeface="Wingdings" charset="0"/>
              <a:buNone/>
            </a:pPr>
            <a:r>
              <a:rPr lang="en-US" sz="1300" dirty="0" smtClean="0"/>
              <a:t>		</a:t>
            </a:r>
            <a:r>
              <a:rPr lang="en-US" sz="1300" dirty="0" err="1" smtClean="0"/>
              <a:t>color:red</a:t>
            </a:r>
            <a:r>
              <a:rPr lang="en-US" sz="1300" dirty="0" smtClean="0"/>
              <a:t>;</a:t>
            </a:r>
          </a:p>
          <a:p>
            <a:pPr lvl="1">
              <a:lnSpc>
                <a:spcPct val="80000"/>
              </a:lnSpc>
              <a:buFont typeface="Wingdings" charset="0"/>
              <a:buNone/>
            </a:pPr>
            <a:r>
              <a:rPr lang="en-US" sz="1300" dirty="0" smtClean="0"/>
              <a:t>	}</a:t>
            </a:r>
            <a:r>
              <a:rPr lang="en-US" sz="1300" dirty="0"/>
              <a:t/>
            </a:r>
            <a:br>
              <a:rPr lang="en-US" sz="1300" dirty="0"/>
            </a:br>
            <a:r>
              <a:rPr lang="en-US" sz="1300" dirty="0"/>
              <a:t>p </a:t>
            </a:r>
            <a:r>
              <a:rPr lang="en-US" sz="1300" dirty="0" smtClean="0"/>
              <a:t>{</a:t>
            </a:r>
          </a:p>
          <a:p>
            <a:pPr lvl="1">
              <a:lnSpc>
                <a:spcPct val="80000"/>
              </a:lnSpc>
              <a:buFont typeface="Wingdings" charset="0"/>
              <a:buNone/>
            </a:pPr>
            <a:r>
              <a:rPr lang="en-US" sz="1300" dirty="0"/>
              <a:t>	</a:t>
            </a:r>
            <a:r>
              <a:rPr lang="en-US" sz="1300" dirty="0" smtClean="0"/>
              <a:t>	</a:t>
            </a:r>
            <a:r>
              <a:rPr lang="en-US" sz="1300" dirty="0" smtClean="0"/>
              <a:t>margin-left:20px;</a:t>
            </a:r>
          </a:p>
          <a:p>
            <a:pPr lvl="1">
              <a:lnSpc>
                <a:spcPct val="80000"/>
              </a:lnSpc>
              <a:buFont typeface="Wingdings" charset="0"/>
              <a:buNone/>
            </a:pPr>
            <a:r>
              <a:rPr lang="en-US" sz="1300" dirty="0"/>
              <a:t>	</a:t>
            </a:r>
            <a:r>
              <a:rPr lang="en-US" sz="1300" dirty="0" smtClean="0"/>
              <a:t>}</a:t>
            </a:r>
            <a:r>
              <a:rPr lang="en-US" sz="1300" dirty="0"/>
              <a:t/>
            </a:r>
            <a:br>
              <a:rPr lang="en-US" sz="1300" dirty="0"/>
            </a:br>
            <a:r>
              <a:rPr lang="en-US" sz="1300" dirty="0"/>
              <a:t>body </a:t>
            </a:r>
            <a:r>
              <a:rPr lang="en-US" sz="1300" dirty="0" smtClean="0"/>
              <a:t>{</a:t>
            </a:r>
          </a:p>
          <a:p>
            <a:pPr lvl="1">
              <a:lnSpc>
                <a:spcPct val="80000"/>
              </a:lnSpc>
              <a:buFont typeface="Wingdings" charset="0"/>
              <a:buNone/>
            </a:pPr>
            <a:r>
              <a:rPr lang="en-US" sz="1300" dirty="0"/>
              <a:t>	</a:t>
            </a:r>
            <a:r>
              <a:rPr lang="en-US" sz="1300" dirty="0" smtClean="0"/>
              <a:t>	</a:t>
            </a:r>
            <a:r>
              <a:rPr lang="en-US" sz="1300" dirty="0" err="1" smtClean="0"/>
              <a:t>background-image:url</a:t>
            </a:r>
            <a:r>
              <a:rPr lang="en-US" sz="1300" dirty="0"/>
              <a:t>("images/back40.gif</a:t>
            </a:r>
            <a:r>
              <a:rPr lang="en-US" sz="1300" dirty="0" smtClean="0"/>
              <a:t>");</a:t>
            </a:r>
          </a:p>
          <a:p>
            <a:pPr lvl="1">
              <a:lnSpc>
                <a:spcPct val="80000"/>
              </a:lnSpc>
              <a:buFont typeface="Wingdings" charset="0"/>
              <a:buNone/>
            </a:pPr>
            <a:r>
              <a:rPr lang="en-US" sz="1300" dirty="0"/>
              <a:t>	</a:t>
            </a:r>
            <a:r>
              <a:rPr lang="en-US" sz="1300" dirty="0" smtClean="0"/>
              <a:t>}</a:t>
            </a:r>
            <a:endParaRPr lang="en-US" sz="1300" dirty="0"/>
          </a:p>
        </p:txBody>
      </p:sp>
      <p:sp>
        <p:nvSpPr>
          <p:cNvPr id="2" name="Date Placeholder 1"/>
          <p:cNvSpPr>
            <a:spLocks noGrp="1"/>
          </p:cNvSpPr>
          <p:nvPr>
            <p:ph type="dt" sz="half" idx="10"/>
          </p:nvPr>
        </p:nvSpPr>
        <p:spPr/>
        <p:txBody>
          <a:bodyPr/>
          <a:lstStyle/>
          <a:p>
            <a:fld id="{3A734106-1D47-DC4A-B929-C8863297815A}"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6" name="Rectangle 2"/>
          <p:cNvSpPr>
            <a:spLocks noGrp="1" noChangeArrowheads="1"/>
          </p:cNvSpPr>
          <p:nvPr>
            <p:ph type="title"/>
          </p:nvPr>
        </p:nvSpPr>
        <p:spPr>
          <a:xfrm>
            <a:off x="457200" y="533400"/>
            <a:ext cx="8229600" cy="609600"/>
          </a:xfrm>
        </p:spPr>
        <p:txBody>
          <a:bodyPr>
            <a:normAutofit/>
          </a:bodyPr>
          <a:lstStyle/>
          <a:p>
            <a:r>
              <a:rPr lang="en-US" dirty="0"/>
              <a:t>Three Ways to Insert </a:t>
            </a:r>
            <a:r>
              <a:rPr lang="en-US" dirty="0" smtClean="0"/>
              <a:t>CSS</a:t>
            </a:r>
            <a:endParaRPr lang="en-US" dirty="0"/>
          </a:p>
        </p:txBody>
      </p:sp>
    </p:spTree>
    <p:extLst>
      <p:ext uri="{BB962C8B-B14F-4D97-AF65-F5344CB8AC3E}">
        <p14:creationId xmlns:p14="http://schemas.microsoft.com/office/powerpoint/2010/main" val="1978961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en-US" dirty="0"/>
              <a:t>Internal Style </a:t>
            </a:r>
            <a:r>
              <a:rPr lang="en-US" dirty="0" smtClean="0"/>
              <a:t>Sheet</a:t>
            </a:r>
            <a:endParaRPr lang="en-US" dirty="0"/>
          </a:p>
        </p:txBody>
      </p:sp>
      <p:sp>
        <p:nvSpPr>
          <p:cNvPr id="50179" name="Rectangle 3"/>
          <p:cNvSpPr>
            <a:spLocks noGrp="1" noChangeArrowheads="1"/>
          </p:cNvSpPr>
          <p:nvPr>
            <p:ph type="body" idx="1"/>
          </p:nvPr>
        </p:nvSpPr>
        <p:spPr/>
        <p:txBody>
          <a:bodyPr>
            <a:normAutofit lnSpcReduction="10000"/>
          </a:bodyPr>
          <a:lstStyle/>
          <a:p>
            <a:pPr>
              <a:lnSpc>
                <a:spcPct val="90000"/>
              </a:lnSpc>
              <a:buFont typeface="Wingdings" charset="0"/>
              <a:buNone/>
            </a:pPr>
            <a:r>
              <a:rPr lang="en-US" sz="2400" dirty="0" smtClean="0"/>
              <a:t>An </a:t>
            </a:r>
            <a:r>
              <a:rPr lang="en-US" sz="2400" dirty="0"/>
              <a:t>internal style sheet should be used when a single document has a unique style.</a:t>
            </a:r>
          </a:p>
          <a:p>
            <a:pPr lvl="1">
              <a:lnSpc>
                <a:spcPct val="90000"/>
              </a:lnSpc>
              <a:buFont typeface="Wingdings" charset="0"/>
              <a:buNone/>
            </a:pPr>
            <a:r>
              <a:rPr lang="en-US" sz="2100" dirty="0"/>
              <a:t>    &lt;head&gt;</a:t>
            </a:r>
            <a:br>
              <a:rPr lang="en-US" sz="2100" dirty="0"/>
            </a:br>
            <a:r>
              <a:rPr lang="en-US" sz="2100" dirty="0" smtClean="0"/>
              <a:t>	&lt;</a:t>
            </a:r>
            <a:r>
              <a:rPr lang="en-US" sz="2100" dirty="0"/>
              <a:t>style type="text/</a:t>
            </a:r>
            <a:r>
              <a:rPr lang="en-US" sz="2100" dirty="0" err="1"/>
              <a:t>css</a:t>
            </a:r>
            <a:r>
              <a:rPr lang="en-US" sz="2100" dirty="0"/>
              <a:t>"&gt;</a:t>
            </a:r>
            <a:br>
              <a:rPr lang="en-US" sz="2100" dirty="0"/>
            </a:br>
            <a:r>
              <a:rPr lang="en-US" sz="2100" dirty="0" smtClean="0"/>
              <a:t>		</a:t>
            </a:r>
            <a:r>
              <a:rPr lang="en-US" sz="2100" dirty="0" err="1" smtClean="0"/>
              <a:t>hr</a:t>
            </a:r>
            <a:r>
              <a:rPr lang="en-US" sz="2100" dirty="0" smtClean="0"/>
              <a:t> {</a:t>
            </a:r>
          </a:p>
          <a:p>
            <a:pPr lvl="1">
              <a:lnSpc>
                <a:spcPct val="90000"/>
              </a:lnSpc>
              <a:buFont typeface="Wingdings" charset="0"/>
              <a:buNone/>
            </a:pPr>
            <a:r>
              <a:rPr lang="en-US" sz="2100" dirty="0"/>
              <a:t>	</a:t>
            </a:r>
            <a:r>
              <a:rPr lang="en-US" sz="2100" dirty="0" smtClean="0"/>
              <a:t>			</a:t>
            </a:r>
            <a:r>
              <a:rPr lang="en-US" sz="2100" dirty="0" err="1" smtClean="0"/>
              <a:t>color:red</a:t>
            </a:r>
            <a:r>
              <a:rPr lang="en-US" sz="2100" dirty="0" smtClean="0"/>
              <a:t>;</a:t>
            </a:r>
          </a:p>
          <a:p>
            <a:pPr lvl="1">
              <a:lnSpc>
                <a:spcPct val="90000"/>
              </a:lnSpc>
              <a:buFont typeface="Wingdings" charset="0"/>
              <a:buNone/>
            </a:pPr>
            <a:r>
              <a:rPr lang="en-US" sz="2100" dirty="0"/>
              <a:t>	</a:t>
            </a:r>
            <a:r>
              <a:rPr lang="en-US" sz="2100" dirty="0" smtClean="0"/>
              <a:t>		</a:t>
            </a:r>
            <a:r>
              <a:rPr lang="en-US" sz="2100" dirty="0" smtClean="0"/>
              <a:t>}</a:t>
            </a:r>
            <a:r>
              <a:rPr lang="en-US" sz="2100" dirty="0"/>
              <a:t/>
            </a:r>
            <a:br>
              <a:rPr lang="en-US" sz="2100" dirty="0"/>
            </a:br>
            <a:r>
              <a:rPr lang="en-US" sz="2100" dirty="0" smtClean="0"/>
              <a:t>		p {</a:t>
            </a:r>
          </a:p>
          <a:p>
            <a:pPr lvl="1">
              <a:lnSpc>
                <a:spcPct val="90000"/>
              </a:lnSpc>
              <a:buFont typeface="Wingdings" charset="0"/>
              <a:buNone/>
            </a:pPr>
            <a:r>
              <a:rPr lang="en-US" sz="2100" dirty="0"/>
              <a:t>	</a:t>
            </a:r>
            <a:r>
              <a:rPr lang="en-US" sz="2100" dirty="0" smtClean="0"/>
              <a:t>			</a:t>
            </a:r>
            <a:r>
              <a:rPr lang="en-US" sz="2100" dirty="0" smtClean="0"/>
              <a:t>margin-left:20px;</a:t>
            </a:r>
          </a:p>
          <a:p>
            <a:pPr lvl="1">
              <a:lnSpc>
                <a:spcPct val="90000"/>
              </a:lnSpc>
              <a:buFont typeface="Wingdings" charset="0"/>
              <a:buNone/>
            </a:pPr>
            <a:r>
              <a:rPr lang="en-US" sz="2100" dirty="0"/>
              <a:t>	</a:t>
            </a:r>
            <a:r>
              <a:rPr lang="en-US" sz="2100" dirty="0" smtClean="0"/>
              <a:t>		</a:t>
            </a:r>
            <a:r>
              <a:rPr lang="en-US" sz="2100" dirty="0" smtClean="0"/>
              <a:t>}</a:t>
            </a:r>
            <a:r>
              <a:rPr lang="en-US" sz="2100" dirty="0"/>
              <a:t/>
            </a:r>
            <a:br>
              <a:rPr lang="en-US" sz="2100" dirty="0"/>
            </a:br>
            <a:r>
              <a:rPr lang="en-US" sz="2100" dirty="0" smtClean="0"/>
              <a:t>		body {</a:t>
            </a:r>
          </a:p>
          <a:p>
            <a:pPr lvl="1">
              <a:lnSpc>
                <a:spcPct val="90000"/>
              </a:lnSpc>
              <a:buFont typeface="Wingdings" charset="0"/>
              <a:buNone/>
            </a:pPr>
            <a:r>
              <a:rPr lang="en-US" sz="2100" dirty="0"/>
              <a:t>	</a:t>
            </a:r>
            <a:r>
              <a:rPr lang="en-US" sz="2100" dirty="0" smtClean="0"/>
              <a:t>			</a:t>
            </a:r>
            <a:r>
              <a:rPr lang="en-US" sz="2100" dirty="0" err="1" smtClean="0"/>
              <a:t>background-image:url</a:t>
            </a:r>
            <a:r>
              <a:rPr lang="en-US" sz="2100" dirty="0"/>
              <a:t>("images/back40.gif</a:t>
            </a:r>
            <a:r>
              <a:rPr lang="en-US" sz="2100" dirty="0" smtClean="0"/>
              <a:t>");</a:t>
            </a:r>
          </a:p>
          <a:p>
            <a:pPr lvl="1">
              <a:lnSpc>
                <a:spcPct val="90000"/>
              </a:lnSpc>
              <a:buFont typeface="Wingdings" charset="0"/>
              <a:buNone/>
            </a:pPr>
            <a:r>
              <a:rPr lang="en-US" sz="2100" dirty="0"/>
              <a:t>	</a:t>
            </a:r>
            <a:r>
              <a:rPr lang="en-US" sz="2100" dirty="0" smtClean="0"/>
              <a:t>		</a:t>
            </a:r>
            <a:r>
              <a:rPr lang="en-US" sz="2100" dirty="0" smtClean="0"/>
              <a:t>}</a:t>
            </a:r>
            <a:r>
              <a:rPr lang="en-US" sz="2100" dirty="0"/>
              <a:t/>
            </a:r>
            <a:br>
              <a:rPr lang="en-US" sz="2100" dirty="0"/>
            </a:br>
            <a:r>
              <a:rPr lang="en-US" sz="2100" dirty="0" smtClean="0"/>
              <a:t>	&lt;/</a:t>
            </a:r>
            <a:r>
              <a:rPr lang="en-US" sz="2100" dirty="0"/>
              <a:t>style&gt;</a:t>
            </a:r>
            <a:br>
              <a:rPr lang="en-US" sz="2100" dirty="0"/>
            </a:br>
            <a:r>
              <a:rPr lang="en-US" sz="2100" dirty="0"/>
              <a:t>&lt;/head&gt;</a:t>
            </a:r>
            <a:br>
              <a:rPr lang="en-US" sz="2100" dirty="0"/>
            </a:br>
            <a:endParaRPr lang="en-US" sz="2100" dirty="0"/>
          </a:p>
        </p:txBody>
      </p:sp>
      <p:sp>
        <p:nvSpPr>
          <p:cNvPr id="2" name="Date Placeholder 1"/>
          <p:cNvSpPr>
            <a:spLocks noGrp="1"/>
          </p:cNvSpPr>
          <p:nvPr>
            <p:ph type="dt" sz="half" idx="10"/>
          </p:nvPr>
        </p:nvSpPr>
        <p:spPr/>
        <p:txBody>
          <a:bodyPr/>
          <a:lstStyle/>
          <a:p>
            <a:fld id="{B6B6EBAF-FABD-9C45-A9DE-0EB3E0798B3D}"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08917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28600" y="1066800"/>
            <a:ext cx="8686800" cy="5334000"/>
          </a:xfrm>
        </p:spPr>
        <p:txBody>
          <a:bodyPr>
            <a:normAutofit fontScale="92500" lnSpcReduction="10000"/>
          </a:bodyPr>
          <a:lstStyle/>
          <a:p>
            <a:pPr>
              <a:lnSpc>
                <a:spcPct val="80000"/>
              </a:lnSpc>
              <a:buFont typeface="Wingdings" charset="0"/>
              <a:buNone/>
            </a:pPr>
            <a:endParaRPr lang="en-US" sz="2400" b="1" u="sng" dirty="0"/>
          </a:p>
          <a:p>
            <a:pPr>
              <a:lnSpc>
                <a:spcPct val="80000"/>
              </a:lnSpc>
              <a:buFont typeface="Wingdings" charset="0"/>
              <a:buNone/>
            </a:pPr>
            <a:r>
              <a:rPr lang="en-US" sz="1600" dirty="0"/>
              <a:t>&lt;p style="color:red;margin-left:20px"&gt;This is a paragraph.&lt;/p&gt;</a:t>
            </a:r>
            <a:br>
              <a:rPr lang="en-US" sz="1600" dirty="0"/>
            </a:br>
            <a:endParaRPr lang="en-US" sz="1600" dirty="0"/>
          </a:p>
          <a:p>
            <a:pPr>
              <a:lnSpc>
                <a:spcPct val="80000"/>
              </a:lnSpc>
              <a:buFont typeface="Wingdings" charset="0"/>
              <a:buNone/>
            </a:pPr>
            <a:r>
              <a:rPr lang="en-US" sz="1600" dirty="0"/>
              <a:t>Multiple Style Sheets</a:t>
            </a:r>
          </a:p>
          <a:p>
            <a:pPr>
              <a:lnSpc>
                <a:spcPct val="80000"/>
              </a:lnSpc>
              <a:buFont typeface="Wingdings" charset="0"/>
              <a:buNone/>
            </a:pPr>
            <a:r>
              <a:rPr lang="en-US" sz="1600" dirty="0"/>
              <a:t>If some properties have been set for the same selector in different style sheets, the values will be inherited from the more specific style sheet. </a:t>
            </a:r>
          </a:p>
          <a:p>
            <a:pPr>
              <a:lnSpc>
                <a:spcPct val="80000"/>
              </a:lnSpc>
              <a:buFont typeface="Wingdings" charset="0"/>
              <a:buNone/>
            </a:pPr>
            <a:r>
              <a:rPr lang="en-US" sz="1600" dirty="0"/>
              <a:t>For example, an external style sheet has these properties for the h3 selector:</a:t>
            </a:r>
          </a:p>
          <a:p>
            <a:pPr>
              <a:lnSpc>
                <a:spcPct val="80000"/>
              </a:lnSpc>
              <a:buFont typeface="Wingdings" charset="0"/>
              <a:buNone/>
            </a:pPr>
            <a:r>
              <a:rPr lang="en-US" sz="1600" dirty="0"/>
              <a:t>h3</a:t>
            </a:r>
            <a:br>
              <a:rPr lang="en-US" sz="1600" dirty="0"/>
            </a:br>
            <a:r>
              <a:rPr lang="en-US" sz="1600" dirty="0"/>
              <a:t>{</a:t>
            </a:r>
            <a:br>
              <a:rPr lang="en-US" sz="1600" dirty="0"/>
            </a:br>
            <a:r>
              <a:rPr lang="en-US" sz="1600" dirty="0" err="1"/>
              <a:t>color:red</a:t>
            </a:r>
            <a:r>
              <a:rPr lang="en-US" sz="1600" dirty="0"/>
              <a:t>;</a:t>
            </a:r>
            <a:br>
              <a:rPr lang="en-US" sz="1600" dirty="0"/>
            </a:br>
            <a:r>
              <a:rPr lang="en-US" sz="1600" dirty="0" err="1"/>
              <a:t>text-align:left</a:t>
            </a:r>
            <a:r>
              <a:rPr lang="en-US" sz="1600" dirty="0"/>
              <a:t>;</a:t>
            </a:r>
            <a:br>
              <a:rPr lang="en-US" sz="1600" dirty="0"/>
            </a:br>
            <a:r>
              <a:rPr lang="en-US" sz="1600" dirty="0"/>
              <a:t>font-size:8pt;</a:t>
            </a:r>
            <a:br>
              <a:rPr lang="en-US" sz="1600" dirty="0"/>
            </a:br>
            <a:r>
              <a:rPr lang="en-US" sz="1600" dirty="0"/>
              <a:t>}</a:t>
            </a:r>
          </a:p>
          <a:p>
            <a:pPr>
              <a:lnSpc>
                <a:spcPct val="80000"/>
              </a:lnSpc>
              <a:buFont typeface="Wingdings" charset="0"/>
              <a:buNone/>
            </a:pPr>
            <a:r>
              <a:rPr lang="en-US" sz="1600" dirty="0"/>
              <a:t>And an internal style sheet has these properties for the h3 selector:</a:t>
            </a:r>
          </a:p>
          <a:p>
            <a:pPr>
              <a:lnSpc>
                <a:spcPct val="80000"/>
              </a:lnSpc>
              <a:buFont typeface="Wingdings" charset="0"/>
              <a:buNone/>
            </a:pPr>
            <a:r>
              <a:rPr lang="en-US" sz="1600" dirty="0"/>
              <a:t>h3</a:t>
            </a:r>
            <a:br>
              <a:rPr lang="en-US" sz="1600" dirty="0"/>
            </a:br>
            <a:r>
              <a:rPr lang="en-US" sz="1600" dirty="0"/>
              <a:t>{</a:t>
            </a:r>
            <a:br>
              <a:rPr lang="en-US" sz="1600" dirty="0"/>
            </a:br>
            <a:r>
              <a:rPr lang="en-US" sz="1600" dirty="0" err="1"/>
              <a:t>text-align:right</a:t>
            </a:r>
            <a:r>
              <a:rPr lang="en-US" sz="1600" dirty="0"/>
              <a:t>;</a:t>
            </a:r>
            <a:br>
              <a:rPr lang="en-US" sz="1600" dirty="0"/>
            </a:br>
            <a:r>
              <a:rPr lang="en-US" sz="1600" dirty="0"/>
              <a:t>font-size:20pt;</a:t>
            </a:r>
            <a:br>
              <a:rPr lang="en-US" sz="1600" dirty="0"/>
            </a:br>
            <a:r>
              <a:rPr lang="en-US" sz="1600" dirty="0"/>
              <a:t>}</a:t>
            </a:r>
          </a:p>
          <a:p>
            <a:pPr>
              <a:lnSpc>
                <a:spcPct val="80000"/>
              </a:lnSpc>
              <a:buFont typeface="Wingdings" charset="0"/>
              <a:buNone/>
            </a:pPr>
            <a:r>
              <a:rPr lang="en-US" sz="1600" dirty="0"/>
              <a:t>If the page with the internal style sheet also links to the external style sheet the properties for h3 will be:</a:t>
            </a:r>
          </a:p>
          <a:p>
            <a:pPr>
              <a:lnSpc>
                <a:spcPct val="80000"/>
              </a:lnSpc>
              <a:buFont typeface="Wingdings" charset="0"/>
              <a:buNone/>
            </a:pPr>
            <a:r>
              <a:rPr lang="en-US" sz="1600" dirty="0" smtClean="0"/>
              <a:t>	</a:t>
            </a:r>
            <a:r>
              <a:rPr lang="en-US" sz="1600" dirty="0" err="1" smtClean="0"/>
              <a:t>color:red</a:t>
            </a:r>
            <a:r>
              <a:rPr lang="en-US" sz="1600" dirty="0"/>
              <a:t>;</a:t>
            </a:r>
            <a:br>
              <a:rPr lang="en-US" sz="1600" dirty="0"/>
            </a:br>
            <a:r>
              <a:rPr lang="en-US" sz="1600" dirty="0" err="1"/>
              <a:t>text-align:right</a:t>
            </a:r>
            <a:r>
              <a:rPr lang="en-US" sz="1600" dirty="0"/>
              <a:t>;</a:t>
            </a:r>
            <a:br>
              <a:rPr lang="en-US" sz="1600" dirty="0"/>
            </a:br>
            <a:r>
              <a:rPr lang="en-US" sz="1600" dirty="0"/>
              <a:t>font-size:20pt;</a:t>
            </a:r>
          </a:p>
          <a:p>
            <a:pPr>
              <a:lnSpc>
                <a:spcPct val="80000"/>
              </a:lnSpc>
              <a:buFont typeface="Wingdings" charset="0"/>
              <a:buNone/>
            </a:pPr>
            <a:r>
              <a:rPr lang="en-US" sz="1600" dirty="0"/>
              <a:t>The color is inherited from the external style sheet and the text-alignment and the font-size is replaced by the internal style sheet.</a:t>
            </a:r>
          </a:p>
          <a:p>
            <a:pPr>
              <a:lnSpc>
                <a:spcPct val="80000"/>
              </a:lnSpc>
            </a:pPr>
            <a:endParaRPr lang="en-US" sz="1600" dirty="0"/>
          </a:p>
        </p:txBody>
      </p:sp>
      <p:sp>
        <p:nvSpPr>
          <p:cNvPr id="2" name="Date Placeholder 1"/>
          <p:cNvSpPr>
            <a:spLocks noGrp="1"/>
          </p:cNvSpPr>
          <p:nvPr>
            <p:ph type="dt" sz="half" idx="10"/>
          </p:nvPr>
        </p:nvSpPr>
        <p:spPr/>
        <p:txBody>
          <a:bodyPr/>
          <a:lstStyle/>
          <a:p>
            <a:fld id="{77F58EB1-644A-6F45-9075-1FFCB430F3CC}"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5" name="Rectangle 2"/>
          <p:cNvSpPr>
            <a:spLocks noGrp="1" noChangeArrowheads="1"/>
          </p:cNvSpPr>
          <p:nvPr>
            <p:ph type="title"/>
          </p:nvPr>
        </p:nvSpPr>
        <p:spPr>
          <a:xfrm>
            <a:off x="457200" y="152400"/>
            <a:ext cx="8229600" cy="990600"/>
          </a:xfrm>
        </p:spPr>
        <p:txBody>
          <a:bodyPr>
            <a:normAutofit/>
          </a:bodyPr>
          <a:lstStyle/>
          <a:p>
            <a:pPr>
              <a:lnSpc>
                <a:spcPct val="80000"/>
              </a:lnSpc>
            </a:pPr>
            <a:r>
              <a:rPr lang="en-US" dirty="0"/>
              <a:t>Inline Styles</a:t>
            </a:r>
          </a:p>
        </p:txBody>
      </p:sp>
    </p:spTree>
    <p:extLst>
      <p:ext uri="{BB962C8B-B14F-4D97-AF65-F5344CB8AC3E}">
        <p14:creationId xmlns:p14="http://schemas.microsoft.com/office/powerpoint/2010/main" val="1858135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04800" y="1143000"/>
            <a:ext cx="8153400" cy="5257800"/>
          </a:xfrm>
        </p:spPr>
        <p:txBody>
          <a:bodyPr>
            <a:noAutofit/>
          </a:bodyPr>
          <a:lstStyle/>
          <a:p>
            <a:pPr>
              <a:lnSpc>
                <a:spcPct val="110000"/>
              </a:lnSpc>
            </a:pPr>
            <a:r>
              <a:rPr lang="en-US" sz="1400" dirty="0" smtClean="0"/>
              <a:t>External</a:t>
            </a:r>
          </a:p>
          <a:p>
            <a:pPr marL="0" indent="0">
              <a:lnSpc>
                <a:spcPct val="110000"/>
              </a:lnSpc>
              <a:buNone/>
            </a:pPr>
            <a:r>
              <a:rPr lang="en-US" sz="1400" dirty="0" smtClean="0"/>
              <a:t>	body {</a:t>
            </a:r>
          </a:p>
          <a:p>
            <a:pPr marL="0" indent="0">
              <a:lnSpc>
                <a:spcPct val="110000"/>
              </a:lnSpc>
              <a:buNone/>
            </a:pPr>
            <a:r>
              <a:rPr lang="en-US" sz="1400" dirty="0"/>
              <a:t>	</a:t>
            </a:r>
            <a:r>
              <a:rPr lang="en-US" sz="1400" dirty="0" smtClean="0"/>
              <a:t>	</a:t>
            </a:r>
            <a:r>
              <a:rPr lang="en-US" sz="1400" dirty="0" err="1" smtClean="0"/>
              <a:t>background-image:url</a:t>
            </a:r>
            <a:r>
              <a:rPr lang="en-US" sz="1400" dirty="0"/>
              <a:t>('paper.gif</a:t>
            </a:r>
            <a:r>
              <a:rPr lang="en-US" sz="1400" dirty="0" smtClean="0"/>
              <a:t>');</a:t>
            </a:r>
          </a:p>
          <a:p>
            <a:pPr marL="0" indent="0">
              <a:lnSpc>
                <a:spcPct val="110000"/>
              </a:lnSpc>
              <a:buNone/>
            </a:pPr>
            <a:r>
              <a:rPr lang="en-US" sz="1400" dirty="0"/>
              <a:t>	</a:t>
            </a:r>
            <a:r>
              <a:rPr lang="en-US" sz="1400" dirty="0" smtClean="0"/>
              <a:t>}</a:t>
            </a:r>
            <a:endParaRPr lang="en-US" sz="1400" dirty="0"/>
          </a:p>
          <a:p>
            <a:pPr>
              <a:lnSpc>
                <a:spcPct val="110000"/>
              </a:lnSpc>
            </a:pPr>
            <a:endParaRPr lang="en-US" sz="1400" dirty="0"/>
          </a:p>
          <a:p>
            <a:pPr>
              <a:lnSpc>
                <a:spcPct val="110000"/>
              </a:lnSpc>
            </a:pPr>
            <a:r>
              <a:rPr lang="en-US" sz="1400" dirty="0" smtClean="0"/>
              <a:t>Internal</a:t>
            </a:r>
          </a:p>
          <a:p>
            <a:pPr marL="0" indent="0">
              <a:lnSpc>
                <a:spcPct val="110000"/>
              </a:lnSpc>
              <a:buNone/>
            </a:pPr>
            <a:r>
              <a:rPr lang="en-US" sz="1400" dirty="0" smtClean="0"/>
              <a:t>	body</a:t>
            </a:r>
            <a:r>
              <a:rPr lang="en-US" sz="1400" dirty="0"/>
              <a:t/>
            </a:r>
            <a:br>
              <a:rPr lang="en-US" sz="1400" dirty="0"/>
            </a:br>
            <a:r>
              <a:rPr lang="en-US" sz="1400" dirty="0" smtClean="0"/>
              <a:t>	{</a:t>
            </a:r>
            <a:r>
              <a:rPr lang="en-US" sz="1400" dirty="0"/>
              <a:t/>
            </a:r>
            <a:br>
              <a:rPr lang="en-US" sz="1400" dirty="0"/>
            </a:br>
            <a:r>
              <a:rPr lang="en-US" sz="1400" dirty="0" smtClean="0"/>
              <a:t>		</a:t>
            </a:r>
            <a:r>
              <a:rPr lang="en-US" sz="1400" dirty="0" err="1" smtClean="0"/>
              <a:t>background-image:url</a:t>
            </a:r>
            <a:r>
              <a:rPr lang="en-US" sz="1400" dirty="0"/>
              <a:t>('gradient2.png');</a:t>
            </a:r>
            <a:br>
              <a:rPr lang="en-US" sz="1400" dirty="0"/>
            </a:br>
            <a:r>
              <a:rPr lang="en-US" sz="1400" dirty="0" smtClean="0"/>
              <a:t>		</a:t>
            </a:r>
            <a:r>
              <a:rPr lang="en-US" sz="1400" dirty="0" err="1" smtClean="0"/>
              <a:t>background-repeat:repeat-x</a:t>
            </a:r>
            <a:r>
              <a:rPr lang="en-US" sz="1400" dirty="0"/>
              <a:t>;</a:t>
            </a:r>
            <a:br>
              <a:rPr lang="en-US" sz="1400" dirty="0"/>
            </a:br>
            <a:r>
              <a:rPr lang="en-US" sz="1400" dirty="0" smtClean="0"/>
              <a:t>	} </a:t>
            </a:r>
            <a:endParaRPr lang="en-US" sz="1400" dirty="0" smtClean="0"/>
          </a:p>
          <a:p>
            <a:pPr>
              <a:lnSpc>
                <a:spcPct val="110000"/>
              </a:lnSpc>
            </a:pPr>
            <a:r>
              <a:rPr lang="en-US" sz="1400" dirty="0" smtClean="0"/>
              <a:t>Inline </a:t>
            </a:r>
          </a:p>
          <a:p>
            <a:pPr marL="0" indent="0">
              <a:lnSpc>
                <a:spcPct val="110000"/>
              </a:lnSpc>
              <a:buNone/>
            </a:pPr>
            <a:r>
              <a:rPr lang="en-US" sz="1400" dirty="0" smtClean="0"/>
              <a:t>	body</a:t>
            </a:r>
            <a:r>
              <a:rPr lang="en-US" sz="1400" dirty="0"/>
              <a:t/>
            </a:r>
            <a:br>
              <a:rPr lang="en-US" sz="1400" dirty="0"/>
            </a:br>
            <a:r>
              <a:rPr lang="en-US" sz="1400" dirty="0" smtClean="0"/>
              <a:t>	{</a:t>
            </a:r>
            <a:r>
              <a:rPr lang="en-US" sz="1400" dirty="0"/>
              <a:t/>
            </a:r>
            <a:br>
              <a:rPr lang="en-US" sz="1400" dirty="0"/>
            </a:br>
            <a:r>
              <a:rPr lang="en-US" sz="1400" dirty="0" smtClean="0"/>
              <a:t>		</a:t>
            </a:r>
            <a:r>
              <a:rPr lang="en-US" sz="1400" dirty="0" err="1" smtClean="0"/>
              <a:t>background-image:url</a:t>
            </a:r>
            <a:r>
              <a:rPr lang="en-US" sz="1400" dirty="0"/>
              <a:t>('img_tree.png');</a:t>
            </a:r>
            <a:br>
              <a:rPr lang="en-US" sz="1400" dirty="0"/>
            </a:br>
            <a:r>
              <a:rPr lang="en-US" sz="1400" dirty="0" smtClean="0"/>
              <a:t>		</a:t>
            </a:r>
            <a:r>
              <a:rPr lang="en-US" sz="1400" dirty="0" err="1" smtClean="0"/>
              <a:t>background-repeat:no-repeat</a:t>
            </a:r>
            <a:r>
              <a:rPr lang="en-US" sz="1400" dirty="0"/>
              <a:t>;</a:t>
            </a:r>
            <a:br>
              <a:rPr lang="en-US" sz="1400" dirty="0"/>
            </a:br>
            <a:r>
              <a:rPr lang="en-US" sz="1400" dirty="0" smtClean="0"/>
              <a:t>	} </a:t>
            </a:r>
            <a:r>
              <a:rPr lang="en-US" sz="1400" dirty="0"/>
              <a:t/>
            </a:r>
            <a:br>
              <a:rPr lang="en-US" sz="1400" dirty="0"/>
            </a:br>
            <a:r>
              <a:rPr lang="en-US" sz="1400" dirty="0"/>
              <a:t/>
            </a:r>
            <a:br>
              <a:rPr lang="en-US" sz="1400" dirty="0"/>
            </a:br>
            <a:endParaRPr lang="en-US" sz="1400" b="1" dirty="0"/>
          </a:p>
          <a:p>
            <a:pPr>
              <a:lnSpc>
                <a:spcPct val="110000"/>
              </a:lnSpc>
            </a:pPr>
            <a:endParaRPr lang="en-US" sz="1400" dirty="0"/>
          </a:p>
        </p:txBody>
      </p:sp>
      <p:sp>
        <p:nvSpPr>
          <p:cNvPr id="2" name="Date Placeholder 1"/>
          <p:cNvSpPr>
            <a:spLocks noGrp="1"/>
          </p:cNvSpPr>
          <p:nvPr>
            <p:ph type="dt" sz="half" idx="10"/>
          </p:nvPr>
        </p:nvSpPr>
        <p:spPr/>
        <p:txBody>
          <a:bodyPr/>
          <a:lstStyle/>
          <a:p>
            <a:fld id="{F1E75164-CBEC-D34E-8CEB-34921114B2D5}"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5" name="Rectangle 2"/>
          <p:cNvSpPr>
            <a:spLocks noGrp="1" noChangeArrowheads="1"/>
          </p:cNvSpPr>
          <p:nvPr>
            <p:ph type="title"/>
          </p:nvPr>
        </p:nvSpPr>
        <p:spPr>
          <a:xfrm>
            <a:off x="457200" y="152400"/>
            <a:ext cx="8229600" cy="990600"/>
          </a:xfrm>
        </p:spPr>
        <p:txBody>
          <a:bodyPr>
            <a:normAutofit/>
          </a:bodyPr>
          <a:lstStyle/>
          <a:p>
            <a:pPr>
              <a:lnSpc>
                <a:spcPct val="80000"/>
              </a:lnSpc>
            </a:pPr>
            <a:r>
              <a:rPr lang="en-US" dirty="0" smtClean="0"/>
              <a:t>More Examples</a:t>
            </a:r>
            <a:endParaRPr lang="en-US" dirty="0"/>
          </a:p>
        </p:txBody>
      </p:sp>
    </p:spTree>
    <p:extLst>
      <p:ext uri="{BB962C8B-B14F-4D97-AF65-F5344CB8AC3E}">
        <p14:creationId xmlns:p14="http://schemas.microsoft.com/office/powerpoint/2010/main" val="62475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0" y="1295400"/>
            <a:ext cx="9144000" cy="4267200"/>
          </a:xfrm>
        </p:spPr>
        <p:txBody>
          <a:bodyPr>
            <a:normAutofit fontScale="77500" lnSpcReduction="20000"/>
          </a:bodyPr>
          <a:lstStyle/>
          <a:p>
            <a:r>
              <a:rPr lang="en-US" sz="3600" dirty="0" smtClean="0"/>
              <a:t>The body Style will be:</a:t>
            </a:r>
          </a:p>
          <a:p>
            <a:pPr marL="274320" lvl="1" indent="0">
              <a:buNone/>
            </a:pPr>
            <a:r>
              <a:rPr lang="en-US" sz="3300" dirty="0" smtClean="0"/>
              <a:t>body</a:t>
            </a:r>
            <a:r>
              <a:rPr lang="en-US" sz="3300" dirty="0"/>
              <a:t/>
            </a:r>
            <a:br>
              <a:rPr lang="en-US" sz="3300" dirty="0"/>
            </a:br>
            <a:r>
              <a:rPr lang="en-US" sz="3300" dirty="0"/>
              <a:t>{</a:t>
            </a:r>
            <a:br>
              <a:rPr lang="en-US" sz="3300" dirty="0"/>
            </a:br>
            <a:r>
              <a:rPr lang="en-US" sz="3300" dirty="0" smtClean="0"/>
              <a:t>	</a:t>
            </a:r>
            <a:r>
              <a:rPr lang="en-US" sz="3300" dirty="0" err="1" smtClean="0"/>
              <a:t>background-image:url</a:t>
            </a:r>
            <a:r>
              <a:rPr lang="en-US" sz="3300" dirty="0"/>
              <a:t>('img_tree.png');</a:t>
            </a:r>
            <a:br>
              <a:rPr lang="en-US" sz="3300" dirty="0"/>
            </a:br>
            <a:r>
              <a:rPr lang="en-US" sz="3300" dirty="0" smtClean="0"/>
              <a:t>	</a:t>
            </a:r>
            <a:r>
              <a:rPr lang="en-US" sz="3300" dirty="0" err="1" smtClean="0"/>
              <a:t>background-repeat:no-repeat</a:t>
            </a:r>
            <a:r>
              <a:rPr lang="en-US" sz="3300" dirty="0"/>
              <a:t>;</a:t>
            </a:r>
            <a:br>
              <a:rPr lang="en-US" sz="3300" dirty="0"/>
            </a:br>
            <a:r>
              <a:rPr lang="en-US" sz="3300" dirty="0" smtClean="0"/>
              <a:t>	</a:t>
            </a:r>
            <a:r>
              <a:rPr lang="en-US" sz="3300" dirty="0" err="1" smtClean="0"/>
              <a:t>background-position:top</a:t>
            </a:r>
            <a:r>
              <a:rPr lang="en-US" sz="3300" dirty="0" smtClean="0"/>
              <a:t> </a:t>
            </a:r>
            <a:r>
              <a:rPr lang="en-US" sz="3300" dirty="0"/>
              <a:t>right;</a:t>
            </a:r>
            <a:br>
              <a:rPr lang="en-US" sz="3300" dirty="0"/>
            </a:br>
            <a:r>
              <a:rPr lang="en-US" sz="3300" dirty="0"/>
              <a:t>} </a:t>
            </a:r>
            <a:r>
              <a:rPr lang="en-US" sz="3300" b="1" dirty="0"/>
              <a:t/>
            </a:r>
            <a:br>
              <a:rPr lang="en-US" sz="3300" b="1" dirty="0"/>
            </a:br>
            <a:r>
              <a:rPr lang="en-US" sz="3300" b="1" dirty="0"/>
              <a:t> </a:t>
            </a:r>
            <a:endParaRPr lang="en-US" sz="3300" b="1" dirty="0" smtClean="0"/>
          </a:p>
          <a:p>
            <a:pPr marL="274320" lvl="1" indent="0">
              <a:buNone/>
            </a:pPr>
            <a:r>
              <a:rPr lang="en-US" sz="3300" b="1" dirty="0" smtClean="0"/>
              <a:t>in </a:t>
            </a:r>
            <a:r>
              <a:rPr lang="en-US" sz="3300" b="1" dirty="0"/>
              <a:t>short it can be written as:</a:t>
            </a:r>
          </a:p>
          <a:p>
            <a:r>
              <a:rPr lang="en-US" sz="2800" dirty="0"/>
              <a:t>body {background:#</a:t>
            </a:r>
            <a:r>
              <a:rPr lang="en-US" sz="2800" dirty="0" err="1"/>
              <a:t>ffffff</a:t>
            </a:r>
            <a:r>
              <a:rPr lang="en-US" sz="2800" dirty="0"/>
              <a:t> </a:t>
            </a:r>
            <a:r>
              <a:rPr lang="en-US" sz="2800" dirty="0" err="1"/>
              <a:t>url</a:t>
            </a:r>
            <a:r>
              <a:rPr lang="en-US" sz="2800" dirty="0"/>
              <a:t>('img_tree.png') no-repeat top right;}</a:t>
            </a:r>
            <a:br>
              <a:rPr lang="en-US" sz="2800" dirty="0"/>
            </a:br>
            <a:endParaRPr lang="en-US" sz="2800" dirty="0" smtClean="0"/>
          </a:p>
          <a:p>
            <a:r>
              <a:rPr lang="en-US" sz="2800" dirty="0" smtClean="0"/>
              <a:t>The above short version is called the </a:t>
            </a:r>
            <a:r>
              <a:rPr lang="en-US" sz="2800" b="1" u="sng" dirty="0" smtClean="0"/>
              <a:t>minified version</a:t>
            </a:r>
            <a:endParaRPr lang="en-US" sz="2800" b="1" u="sng" dirty="0"/>
          </a:p>
          <a:p>
            <a:endParaRPr lang="en-US" sz="2800" dirty="0"/>
          </a:p>
        </p:txBody>
      </p:sp>
      <p:sp>
        <p:nvSpPr>
          <p:cNvPr id="2" name="Date Placeholder 1"/>
          <p:cNvSpPr>
            <a:spLocks noGrp="1"/>
          </p:cNvSpPr>
          <p:nvPr>
            <p:ph type="dt" sz="half" idx="10"/>
          </p:nvPr>
        </p:nvSpPr>
        <p:spPr/>
        <p:txBody>
          <a:bodyPr/>
          <a:lstStyle/>
          <a:p>
            <a:fld id="{CB608655-2807-DA43-96E2-794502BB95F5}"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107487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81000" y="1219200"/>
            <a:ext cx="8534400" cy="5181600"/>
          </a:xfrm>
        </p:spPr>
        <p:txBody>
          <a:bodyPr>
            <a:normAutofit/>
          </a:bodyPr>
          <a:lstStyle/>
          <a:p>
            <a:pPr>
              <a:lnSpc>
                <a:spcPct val="90000"/>
              </a:lnSpc>
              <a:buFont typeface="Wingdings" charset="0"/>
              <a:buNone/>
            </a:pPr>
            <a:r>
              <a:rPr lang="en-US" sz="2400" dirty="0"/>
              <a:t>body {</a:t>
            </a:r>
            <a:r>
              <a:rPr lang="en-US" sz="2400" dirty="0" err="1"/>
              <a:t>color:blue</a:t>
            </a:r>
            <a:r>
              <a:rPr lang="en-US" sz="2400" dirty="0"/>
              <a:t>;</a:t>
            </a:r>
            <a:r>
              <a:rPr lang="en-US" sz="2400" dirty="0" smtClean="0"/>
              <a:t>}</a:t>
            </a:r>
          </a:p>
          <a:p>
            <a:pPr>
              <a:lnSpc>
                <a:spcPct val="90000"/>
              </a:lnSpc>
              <a:buFont typeface="Wingdings" charset="0"/>
              <a:buNone/>
            </a:pPr>
            <a:r>
              <a:rPr lang="en-US" sz="2400" dirty="0" smtClean="0"/>
              <a:t>h1 </a:t>
            </a:r>
            <a:r>
              <a:rPr lang="en-US" sz="2400" dirty="0"/>
              <a:t>{color:#00ff00;</a:t>
            </a:r>
            <a:r>
              <a:rPr lang="en-US" sz="2400" dirty="0" smtClean="0"/>
              <a:t>}</a:t>
            </a:r>
          </a:p>
          <a:p>
            <a:pPr>
              <a:lnSpc>
                <a:spcPct val="90000"/>
              </a:lnSpc>
              <a:buFont typeface="Wingdings" charset="0"/>
              <a:buNone/>
            </a:pPr>
            <a:r>
              <a:rPr lang="en-US" sz="2400" dirty="0" smtClean="0"/>
              <a:t>h2 </a:t>
            </a:r>
            <a:r>
              <a:rPr lang="en-US" sz="2400" dirty="0"/>
              <a:t>{</a:t>
            </a:r>
            <a:r>
              <a:rPr lang="en-US" sz="2400" dirty="0" err="1"/>
              <a:t>color:rgb</a:t>
            </a:r>
            <a:r>
              <a:rPr lang="en-US" sz="2400" dirty="0"/>
              <a:t>(255,0,0);} </a:t>
            </a:r>
          </a:p>
          <a:p>
            <a:pPr>
              <a:lnSpc>
                <a:spcPct val="90000"/>
              </a:lnSpc>
              <a:buFont typeface="Wingdings" charset="0"/>
              <a:buNone/>
            </a:pPr>
            <a:r>
              <a:rPr lang="en-US" sz="2400" dirty="0"/>
              <a:t>h1 {</a:t>
            </a:r>
            <a:r>
              <a:rPr lang="en-US" sz="2400" dirty="0" err="1"/>
              <a:t>text-align:center</a:t>
            </a:r>
            <a:r>
              <a:rPr lang="en-US" sz="2400" dirty="0"/>
              <a:t>;</a:t>
            </a:r>
            <a:r>
              <a:rPr lang="en-US" sz="2400" dirty="0" smtClean="0"/>
              <a:t>}</a:t>
            </a:r>
          </a:p>
          <a:p>
            <a:pPr>
              <a:lnSpc>
                <a:spcPct val="90000"/>
              </a:lnSpc>
              <a:buFont typeface="Wingdings" charset="0"/>
              <a:buNone/>
            </a:pPr>
            <a:r>
              <a:rPr lang="en-US" sz="2400" dirty="0" err="1" smtClean="0"/>
              <a:t>p.date</a:t>
            </a:r>
            <a:r>
              <a:rPr lang="en-US" sz="2400" dirty="0" smtClean="0"/>
              <a:t> </a:t>
            </a:r>
            <a:r>
              <a:rPr lang="en-US" sz="2400" dirty="0"/>
              <a:t>{</a:t>
            </a:r>
            <a:r>
              <a:rPr lang="en-US" sz="2400" dirty="0" err="1"/>
              <a:t>text-align:right</a:t>
            </a:r>
            <a:r>
              <a:rPr lang="en-US" sz="2400" dirty="0"/>
              <a:t>;</a:t>
            </a:r>
            <a:r>
              <a:rPr lang="en-US" sz="2400" dirty="0" smtClean="0"/>
              <a:t>}</a:t>
            </a:r>
          </a:p>
          <a:p>
            <a:pPr>
              <a:lnSpc>
                <a:spcPct val="90000"/>
              </a:lnSpc>
              <a:buFont typeface="Wingdings" charset="0"/>
              <a:buNone/>
            </a:pPr>
            <a:r>
              <a:rPr lang="en-US" sz="2400" dirty="0" err="1" smtClean="0"/>
              <a:t>p.main</a:t>
            </a:r>
            <a:r>
              <a:rPr lang="en-US" sz="2400" dirty="0" smtClean="0"/>
              <a:t> </a:t>
            </a:r>
            <a:r>
              <a:rPr lang="en-US" sz="2400" dirty="0"/>
              <a:t>{</a:t>
            </a:r>
            <a:r>
              <a:rPr lang="en-US" sz="2400" dirty="0" err="1"/>
              <a:t>text-align:justify</a:t>
            </a:r>
            <a:r>
              <a:rPr lang="en-US" sz="2400" dirty="0"/>
              <a:t>;} </a:t>
            </a:r>
          </a:p>
          <a:p>
            <a:pPr>
              <a:lnSpc>
                <a:spcPct val="90000"/>
              </a:lnSpc>
              <a:buFont typeface="Wingdings" charset="0"/>
              <a:buNone/>
            </a:pPr>
            <a:r>
              <a:rPr lang="en-US" sz="2400" dirty="0" smtClean="0"/>
              <a:t>A {</a:t>
            </a:r>
            <a:r>
              <a:rPr lang="en-US" sz="2400" dirty="0" err="1" smtClean="0"/>
              <a:t>text</a:t>
            </a:r>
            <a:r>
              <a:rPr lang="en-US" sz="2400" dirty="0" err="1"/>
              <a:t>-decoration:none</a:t>
            </a:r>
            <a:r>
              <a:rPr lang="en-US" sz="2400" dirty="0" smtClean="0"/>
              <a:t>;} </a:t>
            </a:r>
            <a:endParaRPr lang="en-US" sz="2400" dirty="0"/>
          </a:p>
          <a:p>
            <a:pPr>
              <a:lnSpc>
                <a:spcPct val="90000"/>
              </a:lnSpc>
              <a:buFont typeface="Wingdings" charset="0"/>
              <a:buNone/>
            </a:pPr>
            <a:r>
              <a:rPr lang="en-US" sz="2400" dirty="0" err="1"/>
              <a:t>p.uppercase</a:t>
            </a:r>
            <a:r>
              <a:rPr lang="en-US" sz="2400" dirty="0"/>
              <a:t> {</a:t>
            </a:r>
            <a:r>
              <a:rPr lang="en-US" sz="2400" dirty="0" err="1"/>
              <a:t>text-transform:uppercase</a:t>
            </a:r>
            <a:r>
              <a:rPr lang="en-US" sz="2400" dirty="0"/>
              <a:t>;</a:t>
            </a:r>
            <a:r>
              <a:rPr lang="en-US" sz="2400" dirty="0" smtClean="0"/>
              <a:t>}</a:t>
            </a:r>
          </a:p>
          <a:p>
            <a:pPr>
              <a:lnSpc>
                <a:spcPct val="90000"/>
              </a:lnSpc>
              <a:buFont typeface="Wingdings" charset="0"/>
              <a:buNone/>
            </a:pPr>
            <a:r>
              <a:rPr lang="en-US" sz="2400" dirty="0" err="1" smtClean="0"/>
              <a:t>p.lowercase</a:t>
            </a:r>
            <a:r>
              <a:rPr lang="en-US" sz="2400" dirty="0" smtClean="0"/>
              <a:t> </a:t>
            </a:r>
            <a:r>
              <a:rPr lang="en-US" sz="2400" dirty="0"/>
              <a:t>{</a:t>
            </a:r>
            <a:r>
              <a:rPr lang="en-US" sz="2400" dirty="0" err="1"/>
              <a:t>text-transform:lowercase</a:t>
            </a:r>
            <a:r>
              <a:rPr lang="en-US" sz="2400" dirty="0"/>
              <a:t>;</a:t>
            </a:r>
            <a:r>
              <a:rPr lang="en-US" sz="2400" dirty="0" smtClean="0"/>
              <a:t>}</a:t>
            </a:r>
          </a:p>
          <a:p>
            <a:pPr>
              <a:lnSpc>
                <a:spcPct val="90000"/>
              </a:lnSpc>
              <a:buFont typeface="Wingdings" charset="0"/>
              <a:buNone/>
            </a:pPr>
            <a:r>
              <a:rPr lang="en-US" sz="2400" dirty="0" err="1" smtClean="0"/>
              <a:t>p.capitalize</a:t>
            </a:r>
            <a:r>
              <a:rPr lang="en-US" sz="2400" dirty="0" smtClean="0"/>
              <a:t> </a:t>
            </a:r>
            <a:r>
              <a:rPr lang="en-US" sz="2400" dirty="0"/>
              <a:t>{</a:t>
            </a:r>
            <a:r>
              <a:rPr lang="en-US" sz="2400" dirty="0" err="1"/>
              <a:t>text-transform:capitalize</a:t>
            </a:r>
            <a:r>
              <a:rPr lang="en-US" sz="2400" dirty="0"/>
              <a:t>;}</a:t>
            </a:r>
          </a:p>
          <a:p>
            <a:pPr>
              <a:lnSpc>
                <a:spcPct val="90000"/>
              </a:lnSpc>
              <a:buFont typeface="Wingdings" charset="0"/>
              <a:buNone/>
            </a:pPr>
            <a:r>
              <a:rPr lang="en-US" sz="2400" dirty="0"/>
              <a:t>p </a:t>
            </a:r>
            <a:r>
              <a:rPr lang="en-US" sz="2400" dirty="0" smtClean="0"/>
              <a:t>{text</a:t>
            </a:r>
            <a:r>
              <a:rPr lang="en-US" sz="2400" dirty="0"/>
              <a:t>-indent:50px</a:t>
            </a:r>
            <a:r>
              <a:rPr lang="en-US" sz="2400" dirty="0" smtClean="0"/>
              <a:t>;}  </a:t>
            </a:r>
            <a:endParaRPr lang="en-US" sz="2400" dirty="0"/>
          </a:p>
        </p:txBody>
      </p:sp>
      <p:sp>
        <p:nvSpPr>
          <p:cNvPr id="2" name="Date Placeholder 1"/>
          <p:cNvSpPr>
            <a:spLocks noGrp="1"/>
          </p:cNvSpPr>
          <p:nvPr>
            <p:ph type="dt" sz="half" idx="10"/>
          </p:nvPr>
        </p:nvSpPr>
        <p:spPr/>
        <p:txBody>
          <a:bodyPr/>
          <a:lstStyle/>
          <a:p>
            <a:fld id="{E269377E-B499-2547-803C-F5AD575643FB}"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743853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28600" y="1143000"/>
            <a:ext cx="8229600" cy="5029200"/>
          </a:xfrm>
        </p:spPr>
        <p:txBody>
          <a:bodyPr>
            <a:normAutofit fontScale="92500" lnSpcReduction="10000"/>
          </a:bodyPr>
          <a:lstStyle/>
          <a:p>
            <a:r>
              <a:rPr lang="en-US" dirty="0" smtClean="0"/>
              <a:t>The </a:t>
            </a:r>
            <a:r>
              <a:rPr lang="en-US" dirty="0"/>
              <a:t>font family of a text is set with the font-family property.</a:t>
            </a:r>
          </a:p>
          <a:p>
            <a:r>
              <a:rPr lang="en-US" dirty="0"/>
              <a:t>The font-family property should hold several font names as a "fallback" system. If the browser does not support the first font, it tries the next font</a:t>
            </a:r>
            <a:r>
              <a:rPr lang="en-US" dirty="0" smtClean="0"/>
              <a:t>.</a:t>
            </a:r>
          </a:p>
          <a:p>
            <a:endParaRPr lang="en-US" dirty="0"/>
          </a:p>
          <a:p>
            <a:pPr marL="0" indent="0">
              <a:buNone/>
            </a:pPr>
            <a:r>
              <a:rPr lang="en-US" dirty="0"/>
              <a:t>p{</a:t>
            </a:r>
            <a:r>
              <a:rPr lang="en-US" dirty="0" err="1"/>
              <a:t>font-family:"Times</a:t>
            </a:r>
            <a:r>
              <a:rPr lang="en-US" dirty="0"/>
              <a:t> New Roman", Times, serif;</a:t>
            </a:r>
            <a:r>
              <a:rPr lang="en-US" dirty="0" smtClean="0"/>
              <a:t>}</a:t>
            </a:r>
          </a:p>
          <a:p>
            <a:pPr marL="0" indent="0">
              <a:buNone/>
            </a:pPr>
            <a:r>
              <a:rPr lang="en-US" dirty="0" err="1"/>
              <a:t>p.normal</a:t>
            </a:r>
            <a:r>
              <a:rPr lang="en-US" dirty="0"/>
              <a:t> {</a:t>
            </a:r>
            <a:r>
              <a:rPr lang="en-US" dirty="0" err="1"/>
              <a:t>font-style:normal</a:t>
            </a:r>
            <a:r>
              <a:rPr lang="en-US" dirty="0"/>
              <a:t>;}</a:t>
            </a:r>
            <a:br>
              <a:rPr lang="en-US" dirty="0"/>
            </a:br>
            <a:r>
              <a:rPr lang="en-US" dirty="0" err="1"/>
              <a:t>p.italic</a:t>
            </a:r>
            <a:r>
              <a:rPr lang="en-US" dirty="0"/>
              <a:t> {</a:t>
            </a:r>
            <a:r>
              <a:rPr lang="en-US" dirty="0" err="1"/>
              <a:t>font-style:italic</a:t>
            </a:r>
            <a:r>
              <a:rPr lang="en-US" dirty="0"/>
              <a:t>;}</a:t>
            </a:r>
            <a:br>
              <a:rPr lang="en-US" dirty="0"/>
            </a:br>
            <a:r>
              <a:rPr lang="en-US" dirty="0" err="1"/>
              <a:t>p.oblique</a:t>
            </a:r>
            <a:r>
              <a:rPr lang="en-US" dirty="0"/>
              <a:t> {</a:t>
            </a:r>
            <a:r>
              <a:rPr lang="en-US" dirty="0" err="1"/>
              <a:t>font-style:oblique</a:t>
            </a:r>
            <a:r>
              <a:rPr lang="en-US" dirty="0"/>
              <a:t>;} </a:t>
            </a:r>
          </a:p>
          <a:p>
            <a:pPr marL="0" indent="0">
              <a:buNone/>
            </a:pPr>
            <a:r>
              <a:rPr lang="en-US" dirty="0"/>
              <a:t>h1 {font-size:40px;}</a:t>
            </a:r>
            <a:br>
              <a:rPr lang="en-US" dirty="0"/>
            </a:br>
            <a:r>
              <a:rPr lang="en-US" dirty="0"/>
              <a:t>h2 {font-size:30px;}</a:t>
            </a:r>
            <a:br>
              <a:rPr lang="en-US" dirty="0"/>
            </a:br>
            <a:r>
              <a:rPr lang="en-US" dirty="0"/>
              <a:t>p {font-size:14px;}</a:t>
            </a:r>
            <a:br>
              <a:rPr lang="en-US" dirty="0"/>
            </a:br>
            <a:endParaRPr lang="en-US" dirty="0"/>
          </a:p>
          <a:p>
            <a:endParaRPr lang="en-US" dirty="0"/>
          </a:p>
        </p:txBody>
      </p:sp>
      <p:sp>
        <p:nvSpPr>
          <p:cNvPr id="2" name="Date Placeholder 1"/>
          <p:cNvSpPr>
            <a:spLocks noGrp="1"/>
          </p:cNvSpPr>
          <p:nvPr>
            <p:ph type="dt" sz="half" idx="10"/>
          </p:nvPr>
        </p:nvSpPr>
        <p:spPr/>
        <p:txBody>
          <a:bodyPr/>
          <a:lstStyle/>
          <a:p>
            <a:fld id="{133B2455-F8E9-4640-A5BB-2C04AA194104}"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5" name="Rectangle 2"/>
          <p:cNvSpPr>
            <a:spLocks noGrp="1" noChangeArrowheads="1"/>
          </p:cNvSpPr>
          <p:nvPr>
            <p:ph type="title"/>
          </p:nvPr>
        </p:nvSpPr>
        <p:spPr>
          <a:xfrm>
            <a:off x="457200" y="533400"/>
            <a:ext cx="8229600" cy="609600"/>
          </a:xfrm>
        </p:spPr>
        <p:txBody>
          <a:bodyPr>
            <a:normAutofit/>
          </a:bodyPr>
          <a:lstStyle/>
          <a:p>
            <a:r>
              <a:rPr lang="en-US" dirty="0" smtClean="0"/>
              <a:t>Font Family</a:t>
            </a:r>
            <a:endParaRPr lang="en-US" dirty="0"/>
          </a:p>
        </p:txBody>
      </p:sp>
    </p:spTree>
    <p:extLst>
      <p:ext uri="{BB962C8B-B14F-4D97-AF65-F5344CB8AC3E}">
        <p14:creationId xmlns:p14="http://schemas.microsoft.com/office/powerpoint/2010/main" val="3064156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09600" y="1143000"/>
            <a:ext cx="7772400" cy="4114800"/>
          </a:xfrm>
        </p:spPr>
        <p:txBody>
          <a:bodyPr/>
          <a:lstStyle/>
          <a:p>
            <a:pPr>
              <a:lnSpc>
                <a:spcPct val="80000"/>
              </a:lnSpc>
            </a:pPr>
            <a:r>
              <a:rPr lang="en-US" sz="2400" dirty="0"/>
              <a:t>Set Font Size With </a:t>
            </a:r>
            <a:r>
              <a:rPr lang="en-US" sz="2400" dirty="0" err="1"/>
              <a:t>Em</a:t>
            </a:r>
            <a:endParaRPr lang="en-US" sz="2400" dirty="0"/>
          </a:p>
          <a:p>
            <a:pPr>
              <a:lnSpc>
                <a:spcPct val="80000"/>
              </a:lnSpc>
            </a:pPr>
            <a:r>
              <a:rPr lang="en-US" sz="2400" dirty="0"/>
              <a:t>To avoid the resizing problem with Internet Explorer, many developers use </a:t>
            </a:r>
            <a:r>
              <a:rPr lang="en-US" sz="2400" dirty="0" err="1"/>
              <a:t>em</a:t>
            </a:r>
            <a:r>
              <a:rPr lang="en-US" sz="2400" dirty="0"/>
              <a:t> instead of pixels.</a:t>
            </a:r>
          </a:p>
          <a:p>
            <a:pPr>
              <a:lnSpc>
                <a:spcPct val="80000"/>
              </a:lnSpc>
            </a:pPr>
            <a:r>
              <a:rPr lang="en-US" sz="2400" dirty="0"/>
              <a:t>The </a:t>
            </a:r>
            <a:r>
              <a:rPr lang="en-US" sz="2400" dirty="0" err="1"/>
              <a:t>em</a:t>
            </a:r>
            <a:r>
              <a:rPr lang="en-US" sz="2400" dirty="0"/>
              <a:t> size unit is recommended by the W3C.</a:t>
            </a:r>
          </a:p>
          <a:p>
            <a:pPr>
              <a:lnSpc>
                <a:spcPct val="80000"/>
              </a:lnSpc>
            </a:pPr>
            <a:r>
              <a:rPr lang="en-US" sz="2400" dirty="0" smtClean="0"/>
              <a:t>1 </a:t>
            </a:r>
            <a:r>
              <a:rPr lang="en-US" sz="2400" dirty="0" err="1" smtClean="0"/>
              <a:t>em</a:t>
            </a:r>
            <a:r>
              <a:rPr lang="en-US" sz="2400" dirty="0" smtClean="0"/>
              <a:t> </a:t>
            </a:r>
            <a:r>
              <a:rPr lang="en-US" sz="2400" dirty="0"/>
              <a:t>is equal to the current font size. The default text size in browsers is 16px. So, the default size of 1em is 16px.</a:t>
            </a:r>
          </a:p>
          <a:p>
            <a:pPr>
              <a:lnSpc>
                <a:spcPct val="80000"/>
              </a:lnSpc>
            </a:pPr>
            <a:r>
              <a:rPr lang="en-US" sz="2400" dirty="0"/>
              <a:t>The size can be calculated from pixels to </a:t>
            </a:r>
            <a:r>
              <a:rPr lang="en-US" sz="2400" dirty="0" err="1"/>
              <a:t>em</a:t>
            </a:r>
            <a:r>
              <a:rPr lang="en-US" sz="2400" dirty="0"/>
              <a:t> using this formula: </a:t>
            </a:r>
            <a:r>
              <a:rPr lang="en-US" sz="2400" i="1" dirty="0"/>
              <a:t>pixels</a:t>
            </a:r>
            <a:r>
              <a:rPr lang="en-US" sz="2400" dirty="0"/>
              <a:t>/16=</a:t>
            </a:r>
            <a:r>
              <a:rPr lang="en-US" sz="2400" i="1" dirty="0" err="1"/>
              <a:t>em</a:t>
            </a:r>
            <a:endParaRPr lang="en-US" sz="2400" dirty="0"/>
          </a:p>
          <a:p>
            <a:pPr>
              <a:lnSpc>
                <a:spcPct val="80000"/>
              </a:lnSpc>
            </a:pPr>
            <a:r>
              <a:rPr lang="en-US" sz="2400" dirty="0"/>
              <a:t>Example</a:t>
            </a:r>
          </a:p>
          <a:p>
            <a:pPr>
              <a:lnSpc>
                <a:spcPct val="80000"/>
              </a:lnSpc>
            </a:pPr>
            <a:r>
              <a:rPr lang="en-US" sz="2400" dirty="0"/>
              <a:t>h1 {font-size:2.5em;} /* 40px/16=2.5em */</a:t>
            </a:r>
            <a:br>
              <a:rPr lang="en-US" sz="2400" dirty="0"/>
            </a:br>
            <a:r>
              <a:rPr lang="en-US" sz="2400" dirty="0"/>
              <a:t>h2 {font-size:1.875em;} /* 30px/16=1.875em */</a:t>
            </a:r>
            <a:br>
              <a:rPr lang="en-US" sz="2400" dirty="0"/>
            </a:br>
            <a:r>
              <a:rPr lang="en-US" sz="2400" dirty="0"/>
              <a:t>p {font-size:0.875em;} /* 14px/16=0.875em */</a:t>
            </a:r>
          </a:p>
        </p:txBody>
      </p:sp>
      <p:sp>
        <p:nvSpPr>
          <p:cNvPr id="2" name="Date Placeholder 1"/>
          <p:cNvSpPr>
            <a:spLocks noGrp="1"/>
          </p:cNvSpPr>
          <p:nvPr>
            <p:ph type="dt" sz="half" idx="10"/>
          </p:nvPr>
        </p:nvSpPr>
        <p:spPr/>
        <p:txBody>
          <a:bodyPr/>
          <a:lstStyle/>
          <a:p>
            <a:fld id="{E530DAE0-23E3-2543-8D89-A54CDF661AD3}"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944508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81000" y="685800"/>
            <a:ext cx="8153400" cy="5562600"/>
          </a:xfrm>
        </p:spPr>
        <p:txBody>
          <a:bodyPr>
            <a:noAutofit/>
          </a:bodyPr>
          <a:lstStyle/>
          <a:p>
            <a:pPr>
              <a:lnSpc>
                <a:spcPct val="80000"/>
              </a:lnSpc>
            </a:pPr>
            <a:r>
              <a:rPr lang="en-US" sz="1800" dirty="0" smtClean="0"/>
              <a:t>Links </a:t>
            </a:r>
            <a:r>
              <a:rPr lang="en-US" sz="1800" dirty="0"/>
              <a:t>can be style with any CSS property (e.g. color, font-family, background-color).</a:t>
            </a:r>
          </a:p>
          <a:p>
            <a:pPr>
              <a:lnSpc>
                <a:spcPct val="80000"/>
              </a:lnSpc>
            </a:pPr>
            <a:r>
              <a:rPr lang="en-US" sz="1800" dirty="0"/>
              <a:t>Special for links are that they can be styled differently depending on what state they are in.</a:t>
            </a:r>
          </a:p>
          <a:p>
            <a:pPr>
              <a:lnSpc>
                <a:spcPct val="80000"/>
              </a:lnSpc>
            </a:pPr>
            <a:r>
              <a:rPr lang="en-US" sz="1800" dirty="0"/>
              <a:t>The four links states are: </a:t>
            </a:r>
          </a:p>
          <a:p>
            <a:pPr>
              <a:lnSpc>
                <a:spcPct val="80000"/>
              </a:lnSpc>
            </a:pPr>
            <a:r>
              <a:rPr lang="en-US" sz="1800" dirty="0" err="1"/>
              <a:t>a:link</a:t>
            </a:r>
            <a:r>
              <a:rPr lang="en-US" sz="1800" dirty="0"/>
              <a:t> - a normal, unvisited link </a:t>
            </a:r>
          </a:p>
          <a:p>
            <a:pPr>
              <a:lnSpc>
                <a:spcPct val="80000"/>
              </a:lnSpc>
            </a:pPr>
            <a:r>
              <a:rPr lang="en-US" sz="1800" dirty="0" err="1"/>
              <a:t>a:visited</a:t>
            </a:r>
            <a:r>
              <a:rPr lang="en-US" sz="1800" dirty="0"/>
              <a:t> - a link the user has visited </a:t>
            </a:r>
          </a:p>
          <a:p>
            <a:pPr>
              <a:lnSpc>
                <a:spcPct val="80000"/>
              </a:lnSpc>
            </a:pPr>
            <a:r>
              <a:rPr lang="en-US" sz="1800" dirty="0" err="1"/>
              <a:t>a:hover</a:t>
            </a:r>
            <a:r>
              <a:rPr lang="en-US" sz="1800" dirty="0"/>
              <a:t> - a link when the user </a:t>
            </a:r>
            <a:r>
              <a:rPr lang="en-US" sz="1800" dirty="0" smtClean="0"/>
              <a:t>mouse </a:t>
            </a:r>
            <a:r>
              <a:rPr lang="en-US" sz="1800" dirty="0"/>
              <a:t>over it </a:t>
            </a:r>
          </a:p>
          <a:p>
            <a:pPr>
              <a:lnSpc>
                <a:spcPct val="80000"/>
              </a:lnSpc>
            </a:pPr>
            <a:r>
              <a:rPr lang="en-US" sz="1800" dirty="0" err="1"/>
              <a:t>a:active</a:t>
            </a:r>
            <a:r>
              <a:rPr lang="en-US" sz="1800" dirty="0"/>
              <a:t> - a link the moment it is clicked </a:t>
            </a:r>
          </a:p>
          <a:p>
            <a:pPr>
              <a:lnSpc>
                <a:spcPct val="80000"/>
              </a:lnSpc>
            </a:pPr>
            <a:r>
              <a:rPr lang="en-US" sz="1800" dirty="0"/>
              <a:t>Example</a:t>
            </a:r>
          </a:p>
          <a:p>
            <a:pPr>
              <a:lnSpc>
                <a:spcPct val="80000"/>
              </a:lnSpc>
            </a:pPr>
            <a:r>
              <a:rPr lang="en-US" sz="1800" dirty="0"/>
              <a:t>a:link {color:#FF0000;}      /* unvisited link */</a:t>
            </a:r>
            <a:br>
              <a:rPr lang="en-US" sz="1800" dirty="0"/>
            </a:br>
            <a:r>
              <a:rPr lang="en-US" sz="1800" dirty="0"/>
              <a:t>a:visited {color:#00FF00;}  /* visited link */</a:t>
            </a:r>
            <a:br>
              <a:rPr lang="en-US" sz="1800" dirty="0"/>
            </a:br>
            <a:r>
              <a:rPr lang="en-US" sz="1800" dirty="0"/>
              <a:t>a:hover {color:#FF00FF;}  /* mouse over link */</a:t>
            </a:r>
            <a:br>
              <a:rPr lang="en-US" sz="1800" dirty="0"/>
            </a:br>
            <a:r>
              <a:rPr lang="en-US" sz="1800" dirty="0"/>
              <a:t>a:active {color:#0000FF;}  /* selected link </a:t>
            </a:r>
            <a:r>
              <a:rPr lang="en-US" sz="1800" dirty="0" smtClean="0"/>
              <a:t>*/</a:t>
            </a:r>
            <a:endParaRPr lang="en-US" sz="1800" dirty="0"/>
          </a:p>
          <a:p>
            <a:pPr>
              <a:lnSpc>
                <a:spcPct val="80000"/>
              </a:lnSpc>
            </a:pPr>
            <a:r>
              <a:rPr lang="en-US" sz="1800" dirty="0"/>
              <a:t>a:link {</a:t>
            </a:r>
            <a:r>
              <a:rPr lang="en-US" sz="1800" dirty="0" err="1"/>
              <a:t>text-decoration:none</a:t>
            </a:r>
            <a:r>
              <a:rPr lang="en-US" sz="1800" dirty="0"/>
              <a:t>;}</a:t>
            </a:r>
            <a:br>
              <a:rPr lang="en-US" sz="1800" dirty="0"/>
            </a:br>
            <a:r>
              <a:rPr lang="en-US" sz="1800" dirty="0"/>
              <a:t>a:visited {</a:t>
            </a:r>
            <a:r>
              <a:rPr lang="en-US" sz="1800" dirty="0" err="1"/>
              <a:t>text-decoration:none</a:t>
            </a:r>
            <a:r>
              <a:rPr lang="en-US" sz="1800" dirty="0"/>
              <a:t>;}</a:t>
            </a:r>
            <a:br>
              <a:rPr lang="en-US" sz="1800" dirty="0"/>
            </a:br>
            <a:r>
              <a:rPr lang="en-US" sz="1800" dirty="0"/>
              <a:t>a:hover {</a:t>
            </a:r>
            <a:r>
              <a:rPr lang="en-US" sz="1800" dirty="0" err="1"/>
              <a:t>text-decoration:underline</a:t>
            </a:r>
            <a:r>
              <a:rPr lang="en-US" sz="1800" dirty="0"/>
              <a:t>;}</a:t>
            </a:r>
            <a:br>
              <a:rPr lang="en-US" sz="1800" dirty="0"/>
            </a:br>
            <a:r>
              <a:rPr lang="en-US" sz="1800" dirty="0"/>
              <a:t>a:active {</a:t>
            </a:r>
            <a:r>
              <a:rPr lang="en-US" sz="1800" dirty="0" err="1"/>
              <a:t>text-decoration:underline</a:t>
            </a:r>
            <a:r>
              <a:rPr lang="en-US" sz="1800" dirty="0" smtClean="0"/>
              <a:t>;}</a:t>
            </a:r>
            <a:endParaRPr lang="en-US" sz="1800" dirty="0" smtClean="0"/>
          </a:p>
          <a:p>
            <a:pPr>
              <a:lnSpc>
                <a:spcPct val="80000"/>
              </a:lnSpc>
            </a:pPr>
            <a:r>
              <a:rPr lang="en-US" sz="1800" dirty="0" err="1" smtClean="0"/>
              <a:t>a</a:t>
            </a:r>
            <a:r>
              <a:rPr lang="en-US" sz="1800" dirty="0" err="1"/>
              <a:t>:link</a:t>
            </a:r>
            <a:r>
              <a:rPr lang="en-US" sz="1800" dirty="0"/>
              <a:t> {background-color:#B2FF99;}</a:t>
            </a:r>
            <a:br>
              <a:rPr lang="en-US" sz="1800" dirty="0"/>
            </a:br>
            <a:r>
              <a:rPr lang="en-US" sz="1800" dirty="0" err="1"/>
              <a:t>a:visited</a:t>
            </a:r>
            <a:r>
              <a:rPr lang="en-US" sz="1800" dirty="0"/>
              <a:t> {background-color:#FFFF85;}</a:t>
            </a:r>
            <a:br>
              <a:rPr lang="en-US" sz="1800" dirty="0"/>
            </a:br>
            <a:r>
              <a:rPr lang="en-US" sz="1800" dirty="0" err="1"/>
              <a:t>a:hover</a:t>
            </a:r>
            <a:r>
              <a:rPr lang="en-US" sz="1800" dirty="0"/>
              <a:t> {background-color:#FF704D;}</a:t>
            </a:r>
            <a:br>
              <a:rPr lang="en-US" sz="1800" dirty="0"/>
            </a:br>
            <a:r>
              <a:rPr lang="en-US" sz="1800" dirty="0" err="1"/>
              <a:t>a:active</a:t>
            </a:r>
            <a:r>
              <a:rPr lang="en-US" sz="1800" dirty="0"/>
              <a:t> {background-color:#FF704D;}  </a:t>
            </a:r>
          </a:p>
        </p:txBody>
      </p:sp>
      <p:sp>
        <p:nvSpPr>
          <p:cNvPr id="2" name="Date Placeholder 1"/>
          <p:cNvSpPr>
            <a:spLocks noGrp="1"/>
          </p:cNvSpPr>
          <p:nvPr>
            <p:ph type="dt" sz="half" idx="10"/>
          </p:nvPr>
        </p:nvSpPr>
        <p:spPr/>
        <p:txBody>
          <a:bodyPr/>
          <a:lstStyle/>
          <a:p>
            <a:fld id="{FFDB3067-5A3A-A54C-8098-754EC53B4B2C}"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5" name="Rectangle 2"/>
          <p:cNvSpPr>
            <a:spLocks noGrp="1" noChangeArrowheads="1"/>
          </p:cNvSpPr>
          <p:nvPr>
            <p:ph type="title"/>
          </p:nvPr>
        </p:nvSpPr>
        <p:spPr>
          <a:xfrm>
            <a:off x="533400" y="76200"/>
            <a:ext cx="8229600" cy="609600"/>
          </a:xfrm>
        </p:spPr>
        <p:txBody>
          <a:bodyPr>
            <a:normAutofit/>
          </a:bodyPr>
          <a:lstStyle/>
          <a:p>
            <a:r>
              <a:rPr lang="en-US" dirty="0" smtClean="0"/>
              <a:t>Styling Links</a:t>
            </a:r>
            <a:endParaRPr lang="en-US" dirty="0"/>
          </a:p>
        </p:txBody>
      </p:sp>
    </p:spTree>
    <p:extLst>
      <p:ext uri="{BB962C8B-B14F-4D97-AF65-F5344CB8AC3E}">
        <p14:creationId xmlns:p14="http://schemas.microsoft.com/office/powerpoint/2010/main" val="1473556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Element, ID and Class Selector</a:t>
            </a:r>
            <a:endParaRPr lang="en-US" dirty="0"/>
          </a:p>
        </p:txBody>
      </p:sp>
      <p:sp>
        <p:nvSpPr>
          <p:cNvPr id="3" name="Content Placeholder 2"/>
          <p:cNvSpPr>
            <a:spLocks noGrp="1"/>
          </p:cNvSpPr>
          <p:nvPr>
            <p:ph sz="quarter" idx="1"/>
          </p:nvPr>
        </p:nvSpPr>
        <p:spPr>
          <a:xfrm>
            <a:off x="457200" y="1219200"/>
            <a:ext cx="8229600" cy="914400"/>
          </a:xfrm>
        </p:spPr>
        <p:txBody>
          <a:bodyPr>
            <a:normAutofit/>
          </a:bodyPr>
          <a:lstStyle/>
          <a:p>
            <a:r>
              <a:rPr lang="en-US" dirty="0" smtClean="0"/>
              <a:t>The styles for each element, ID, or class used on an HTML page are defined in a CSS document.</a:t>
            </a:r>
          </a:p>
        </p:txBody>
      </p:sp>
      <p:sp>
        <p:nvSpPr>
          <p:cNvPr id="4" name="TextBox 3"/>
          <p:cNvSpPr txBox="1"/>
          <p:nvPr/>
        </p:nvSpPr>
        <p:spPr>
          <a:xfrm>
            <a:off x="1371600" y="4326208"/>
            <a:ext cx="2209800" cy="523221"/>
          </a:xfrm>
          <a:prstGeom prst="rect">
            <a:avLst/>
          </a:prstGeom>
          <a:noFill/>
        </p:spPr>
        <p:txBody>
          <a:bodyPr wrap="square" rtlCol="0">
            <a:spAutoFit/>
          </a:bodyPr>
          <a:lstStyle/>
          <a:p>
            <a:r>
              <a:rPr lang="en-US" sz="2800" dirty="0" smtClean="0">
                <a:solidFill>
                  <a:schemeClr val="bg2">
                    <a:lumMod val="50000"/>
                  </a:schemeClr>
                </a:solidFill>
              </a:rPr>
              <a:t>#title {	}</a:t>
            </a:r>
            <a:endParaRPr lang="en-US" sz="2800" dirty="0">
              <a:solidFill>
                <a:schemeClr val="bg2">
                  <a:lumMod val="50000"/>
                </a:schemeClr>
              </a:solidFill>
            </a:endParaRPr>
          </a:p>
        </p:txBody>
      </p:sp>
      <p:sp>
        <p:nvSpPr>
          <p:cNvPr id="5" name="Content Placeholder 2"/>
          <p:cNvSpPr txBox="1">
            <a:spLocks/>
          </p:cNvSpPr>
          <p:nvPr/>
        </p:nvSpPr>
        <p:spPr>
          <a:xfrm>
            <a:off x="429409" y="4977877"/>
            <a:ext cx="8229600" cy="7239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Classes are declared with a period and the class name; styles for the class are wrapped with curly brackets:</a:t>
            </a:r>
          </a:p>
        </p:txBody>
      </p:sp>
      <p:sp>
        <p:nvSpPr>
          <p:cNvPr id="6" name="TextBox 5"/>
          <p:cNvSpPr txBox="1"/>
          <p:nvPr/>
        </p:nvSpPr>
        <p:spPr>
          <a:xfrm>
            <a:off x="1371600" y="5638800"/>
            <a:ext cx="3068619" cy="523220"/>
          </a:xfrm>
          <a:prstGeom prst="rect">
            <a:avLst/>
          </a:prstGeom>
          <a:noFill/>
        </p:spPr>
        <p:txBody>
          <a:bodyPr wrap="square" rtlCol="0">
            <a:spAutoFit/>
          </a:bodyPr>
          <a:lstStyle/>
          <a:p>
            <a:r>
              <a:rPr lang="en-US" sz="2800" dirty="0" smtClean="0">
                <a:solidFill>
                  <a:schemeClr val="bg2">
                    <a:lumMod val="50000"/>
                  </a:schemeClr>
                </a:solidFill>
              </a:rPr>
              <a:t>.</a:t>
            </a:r>
            <a:r>
              <a:rPr lang="en-US" sz="2800" dirty="0" err="1" smtClean="0">
                <a:solidFill>
                  <a:schemeClr val="bg2">
                    <a:lumMod val="50000"/>
                  </a:schemeClr>
                </a:solidFill>
              </a:rPr>
              <a:t>bodytext</a:t>
            </a:r>
            <a:r>
              <a:rPr lang="en-US" sz="2800" dirty="0" smtClean="0">
                <a:solidFill>
                  <a:schemeClr val="bg2">
                    <a:lumMod val="50000"/>
                  </a:schemeClr>
                </a:solidFill>
              </a:rPr>
              <a:t>  {		}</a:t>
            </a:r>
            <a:endParaRPr lang="en-US" sz="2800" dirty="0">
              <a:solidFill>
                <a:schemeClr val="bg2">
                  <a:lumMod val="50000"/>
                </a:schemeClr>
              </a:solidFill>
            </a:endParaRPr>
          </a:p>
        </p:txBody>
      </p:sp>
      <p:sp>
        <p:nvSpPr>
          <p:cNvPr id="8" name="Content Placeholder 2"/>
          <p:cNvSpPr txBox="1">
            <a:spLocks/>
          </p:cNvSpPr>
          <p:nvPr/>
        </p:nvSpPr>
        <p:spPr>
          <a:xfrm>
            <a:off x="429409" y="3581400"/>
            <a:ext cx="8229600" cy="90422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IDs are declared with a pound sign and the ID name; styles for the ID are wrapped with curly brackets:</a:t>
            </a:r>
          </a:p>
        </p:txBody>
      </p:sp>
      <p:sp>
        <p:nvSpPr>
          <p:cNvPr id="9" name="Content Placeholder 2"/>
          <p:cNvSpPr txBox="1">
            <a:spLocks/>
          </p:cNvSpPr>
          <p:nvPr/>
        </p:nvSpPr>
        <p:spPr>
          <a:xfrm>
            <a:off x="429409" y="2275820"/>
            <a:ext cx="8229600" cy="6858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Elements are declared with the element (HTML) tag;  styles for the element are wrapped with curly brackets:</a:t>
            </a:r>
          </a:p>
        </p:txBody>
      </p:sp>
      <p:sp>
        <p:nvSpPr>
          <p:cNvPr id="10" name="TextBox 9"/>
          <p:cNvSpPr txBox="1"/>
          <p:nvPr/>
        </p:nvSpPr>
        <p:spPr>
          <a:xfrm>
            <a:off x="1371600" y="2961620"/>
            <a:ext cx="2209800" cy="523221"/>
          </a:xfrm>
          <a:prstGeom prst="rect">
            <a:avLst/>
          </a:prstGeom>
          <a:noFill/>
        </p:spPr>
        <p:txBody>
          <a:bodyPr wrap="square" rtlCol="0">
            <a:spAutoFit/>
          </a:bodyPr>
          <a:lstStyle/>
          <a:p>
            <a:r>
              <a:rPr lang="en-US" sz="2800" dirty="0">
                <a:solidFill>
                  <a:schemeClr val="bg2">
                    <a:lumMod val="50000"/>
                  </a:schemeClr>
                </a:solidFill>
              </a:rPr>
              <a:t>h</a:t>
            </a:r>
            <a:r>
              <a:rPr lang="en-US" sz="2800" dirty="0" smtClean="0">
                <a:solidFill>
                  <a:schemeClr val="bg2">
                    <a:lumMod val="50000"/>
                  </a:schemeClr>
                </a:solidFill>
              </a:rPr>
              <a:t>1 {</a:t>
            </a:r>
            <a:r>
              <a:rPr lang="en-US" sz="2800" dirty="0">
                <a:solidFill>
                  <a:schemeClr val="bg2">
                    <a:lumMod val="50000"/>
                  </a:schemeClr>
                </a:solidFill>
              </a:rPr>
              <a:t>	</a:t>
            </a:r>
            <a:r>
              <a:rPr lang="en-US" sz="2800" dirty="0" smtClean="0">
                <a:solidFill>
                  <a:schemeClr val="bg2">
                    <a:lumMod val="50000"/>
                  </a:schemeClr>
                </a:solidFill>
              </a:rPr>
              <a:t>	}</a:t>
            </a:r>
            <a:endParaRPr lang="en-US" sz="2800" dirty="0">
              <a:solidFill>
                <a:schemeClr val="bg2">
                  <a:lumMod val="50000"/>
                </a:schemeClr>
              </a:solidFill>
            </a:endParaRPr>
          </a:p>
        </p:txBody>
      </p:sp>
      <p:sp>
        <p:nvSpPr>
          <p:cNvPr id="7" name="Date Placeholder 6"/>
          <p:cNvSpPr>
            <a:spLocks noGrp="1"/>
          </p:cNvSpPr>
          <p:nvPr>
            <p:ph type="dt" sz="half" idx="10"/>
          </p:nvPr>
        </p:nvSpPr>
        <p:spPr/>
        <p:txBody>
          <a:bodyPr/>
          <a:lstStyle/>
          <a:p>
            <a:fld id="{CDBA0369-F0BF-D245-B131-9F2871A0E2A8}" type="datetime1">
              <a:rPr lang="en-US" smtClean="0"/>
              <a:t>3/6/2017</a:t>
            </a:fld>
            <a:endParaRPr lang="en-US"/>
          </a:p>
        </p:txBody>
      </p:sp>
      <p:sp>
        <p:nvSpPr>
          <p:cNvPr id="11" name="Footer Placeholder 10"/>
          <p:cNvSpPr>
            <a:spLocks noGrp="1"/>
          </p:cNvSpPr>
          <p:nvPr>
            <p:ph type="ftr" sz="quarter" idx="11"/>
          </p:nvPr>
        </p:nvSpPr>
        <p:spPr/>
        <p:txBody>
          <a:bodyPr/>
          <a:lstStyle/>
          <a:p>
            <a:r>
              <a:rPr lang="en-US" dirty="0" smtClean="0"/>
              <a:t>MTM | Tesfaye Gari | </a:t>
            </a:r>
            <a:r>
              <a:rPr lang="en-US" dirty="0" err="1" smtClean="0"/>
              <a:t>tgari@mtmconsultinggroup.com</a:t>
            </a:r>
            <a:endParaRPr lang="en-US" dirty="0"/>
          </a:p>
        </p:txBody>
      </p:sp>
    </p:spTree>
    <p:extLst>
      <p:ext uri="{BB962C8B-B14F-4D97-AF65-F5344CB8AC3E}">
        <p14:creationId xmlns:p14="http://schemas.microsoft.com/office/powerpoint/2010/main" val="68795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sz="quarter" idx="1"/>
          </p:nvPr>
        </p:nvSpPr>
        <p:spPr/>
        <p:txBody>
          <a:bodyPr/>
          <a:lstStyle/>
          <a:p>
            <a:r>
              <a:rPr lang="en-US" dirty="0" smtClean="0"/>
              <a:t>CSS (Cascading Style Sheets) allows us to apply formatting and styling to the HTML that builds our web pages.</a:t>
            </a:r>
          </a:p>
          <a:p>
            <a:endParaRPr lang="en-US" dirty="0"/>
          </a:p>
          <a:p>
            <a:r>
              <a:rPr lang="en-US" dirty="0" smtClean="0"/>
              <a:t>CSS </a:t>
            </a:r>
            <a:r>
              <a:rPr lang="en-US" smtClean="0"/>
              <a:t>can control </a:t>
            </a:r>
            <a:r>
              <a:rPr lang="en-US" dirty="0" smtClean="0"/>
              <a:t>many elements of our web pages: colors, fonts, alignment, borders, backgrounds, spacing, margins, and much more.</a:t>
            </a:r>
            <a:endParaRPr lang="en-US" dirty="0"/>
          </a:p>
        </p:txBody>
      </p:sp>
      <p:sp>
        <p:nvSpPr>
          <p:cNvPr id="4" name="Date Placeholder 3"/>
          <p:cNvSpPr>
            <a:spLocks noGrp="1"/>
          </p:cNvSpPr>
          <p:nvPr>
            <p:ph type="dt" sz="half" idx="10"/>
          </p:nvPr>
        </p:nvSpPr>
        <p:spPr/>
        <p:txBody>
          <a:bodyPr/>
          <a:lstStyle/>
          <a:p>
            <a:fld id="{2B2226E4-3458-1D47-A9EA-79713B5FECBE}"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096501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CSS to HTML</a:t>
            </a:r>
            <a:endParaRPr lang="en-US" dirty="0"/>
          </a:p>
        </p:txBody>
      </p:sp>
      <p:sp>
        <p:nvSpPr>
          <p:cNvPr id="3" name="Content Placeholder 2"/>
          <p:cNvSpPr>
            <a:spLocks noGrp="1"/>
          </p:cNvSpPr>
          <p:nvPr>
            <p:ph sz="quarter" idx="1"/>
          </p:nvPr>
        </p:nvSpPr>
        <p:spPr>
          <a:xfrm>
            <a:off x="457200" y="1219200"/>
            <a:ext cx="8229600" cy="1905000"/>
          </a:xfrm>
        </p:spPr>
        <p:txBody>
          <a:bodyPr/>
          <a:lstStyle/>
          <a:p>
            <a:r>
              <a:rPr lang="en-US" dirty="0" smtClean="0"/>
              <a:t>CSS must be used in conjunction with HTML to be effective.  CSS files can be linked to HTML documents with a bit of code in the &lt;head&gt;&lt;/head&gt; tags of an HTML file:</a:t>
            </a:r>
            <a:endParaRPr lang="en-US" dirty="0"/>
          </a:p>
        </p:txBody>
      </p:sp>
      <p:sp>
        <p:nvSpPr>
          <p:cNvPr id="4" name="TextBox 3"/>
          <p:cNvSpPr txBox="1"/>
          <p:nvPr/>
        </p:nvSpPr>
        <p:spPr>
          <a:xfrm>
            <a:off x="762000" y="3048000"/>
            <a:ext cx="7355540" cy="461665"/>
          </a:xfrm>
          <a:prstGeom prst="rect">
            <a:avLst/>
          </a:prstGeom>
          <a:noFill/>
        </p:spPr>
        <p:txBody>
          <a:bodyPr wrap="none" rtlCol="0">
            <a:spAutoFit/>
          </a:bodyPr>
          <a:lstStyle/>
          <a:p>
            <a:r>
              <a:rPr lang="en-US" sz="2400" dirty="0">
                <a:solidFill>
                  <a:schemeClr val="bg2">
                    <a:lumMod val="50000"/>
                  </a:schemeClr>
                </a:solidFill>
              </a:rPr>
              <a:t>&lt;link </a:t>
            </a:r>
            <a:r>
              <a:rPr lang="en-US" sz="2400" dirty="0" err="1">
                <a:solidFill>
                  <a:schemeClr val="bg2">
                    <a:lumMod val="50000"/>
                  </a:schemeClr>
                </a:solidFill>
              </a:rPr>
              <a:t>rel</a:t>
            </a:r>
            <a:r>
              <a:rPr lang="en-US" sz="2400" dirty="0">
                <a:solidFill>
                  <a:schemeClr val="bg2">
                    <a:lumMod val="50000"/>
                  </a:schemeClr>
                </a:solidFill>
              </a:rPr>
              <a:t>="</a:t>
            </a:r>
            <a:r>
              <a:rPr lang="en-US" sz="2400" dirty="0" err="1">
                <a:solidFill>
                  <a:schemeClr val="bg2">
                    <a:lumMod val="50000"/>
                  </a:schemeClr>
                </a:solidFill>
              </a:rPr>
              <a:t>stylesheet</a:t>
            </a:r>
            <a:r>
              <a:rPr lang="en-US" sz="2400" dirty="0">
                <a:solidFill>
                  <a:schemeClr val="bg2">
                    <a:lumMod val="50000"/>
                  </a:schemeClr>
                </a:solidFill>
              </a:rPr>
              <a:t>" type="text/</a:t>
            </a:r>
            <a:r>
              <a:rPr lang="en-US" sz="2400" dirty="0" err="1">
                <a:solidFill>
                  <a:schemeClr val="bg2">
                    <a:lumMod val="50000"/>
                  </a:schemeClr>
                </a:solidFill>
              </a:rPr>
              <a:t>css</a:t>
            </a:r>
            <a:r>
              <a:rPr lang="en-US" sz="2400" dirty="0">
                <a:solidFill>
                  <a:schemeClr val="bg2">
                    <a:lumMod val="50000"/>
                  </a:schemeClr>
                </a:solidFill>
              </a:rPr>
              <a:t>" </a:t>
            </a:r>
            <a:r>
              <a:rPr lang="en-US" sz="2400" dirty="0" err="1">
                <a:solidFill>
                  <a:schemeClr val="bg2">
                    <a:lumMod val="50000"/>
                  </a:schemeClr>
                </a:solidFill>
              </a:rPr>
              <a:t>href</a:t>
            </a:r>
            <a:r>
              <a:rPr lang="en-US" sz="2400" dirty="0" smtClean="0">
                <a:solidFill>
                  <a:schemeClr val="bg2">
                    <a:lumMod val="50000"/>
                  </a:schemeClr>
                </a:solidFill>
              </a:rPr>
              <a:t>=“myfile.css</a:t>
            </a:r>
            <a:r>
              <a:rPr lang="en-US" sz="2400" dirty="0">
                <a:solidFill>
                  <a:schemeClr val="bg2">
                    <a:lumMod val="50000"/>
                  </a:schemeClr>
                </a:solidFill>
              </a:rPr>
              <a:t>" /&gt;</a:t>
            </a:r>
          </a:p>
        </p:txBody>
      </p:sp>
      <p:sp>
        <p:nvSpPr>
          <p:cNvPr id="5" name="Content Placeholder 2"/>
          <p:cNvSpPr txBox="1">
            <a:spLocks/>
          </p:cNvSpPr>
          <p:nvPr/>
        </p:nvSpPr>
        <p:spPr>
          <a:xfrm>
            <a:off x="287318" y="4191000"/>
            <a:ext cx="8229600" cy="1143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CSS can also be written “in line,” within HTML code, but it’s preferable to include an external style sheet:</a:t>
            </a:r>
            <a:endParaRPr lang="en-US" dirty="0"/>
          </a:p>
        </p:txBody>
      </p:sp>
      <p:sp>
        <p:nvSpPr>
          <p:cNvPr id="6" name="TextBox 5"/>
          <p:cNvSpPr txBox="1"/>
          <p:nvPr/>
        </p:nvSpPr>
        <p:spPr>
          <a:xfrm>
            <a:off x="761999" y="5367168"/>
            <a:ext cx="7216847" cy="523220"/>
          </a:xfrm>
          <a:prstGeom prst="rect">
            <a:avLst/>
          </a:prstGeom>
          <a:noFill/>
        </p:spPr>
        <p:txBody>
          <a:bodyPr wrap="none" rtlCol="0">
            <a:spAutoFit/>
          </a:bodyPr>
          <a:lstStyle/>
          <a:p>
            <a:r>
              <a:rPr lang="en-US" sz="2800" strike="sngStrike" dirty="0" smtClean="0">
                <a:solidFill>
                  <a:schemeClr val="bg2">
                    <a:lumMod val="50000"/>
                  </a:schemeClr>
                </a:solidFill>
              </a:rPr>
              <a:t>&lt;p style=“font-size: 14px;”&gt;</a:t>
            </a:r>
            <a:r>
              <a:rPr lang="en-US" sz="2800" strike="sngStrike" dirty="0" err="1" smtClean="0">
                <a:solidFill>
                  <a:schemeClr val="bg2">
                    <a:lumMod val="50000"/>
                  </a:schemeClr>
                </a:solidFill>
              </a:rPr>
              <a:t>Lorem</a:t>
            </a:r>
            <a:r>
              <a:rPr lang="en-US" sz="2800" strike="sngStrike" dirty="0" smtClean="0">
                <a:solidFill>
                  <a:schemeClr val="bg2">
                    <a:lumMod val="50000"/>
                  </a:schemeClr>
                </a:solidFill>
              </a:rPr>
              <a:t> </a:t>
            </a:r>
            <a:r>
              <a:rPr lang="en-US" sz="2800" strike="sngStrike" dirty="0" err="1" smtClean="0">
                <a:solidFill>
                  <a:schemeClr val="bg2">
                    <a:lumMod val="50000"/>
                  </a:schemeClr>
                </a:solidFill>
              </a:rPr>
              <a:t>ipsum</a:t>
            </a:r>
            <a:r>
              <a:rPr lang="en-US" sz="2800" strike="sngStrike" dirty="0" smtClean="0">
                <a:solidFill>
                  <a:schemeClr val="bg2">
                    <a:lumMod val="50000"/>
                  </a:schemeClr>
                </a:solidFill>
              </a:rPr>
              <a:t>…&lt;/p&gt;</a:t>
            </a:r>
            <a:endParaRPr lang="en-US" sz="2800" strike="sngStrike" dirty="0">
              <a:solidFill>
                <a:schemeClr val="bg2">
                  <a:lumMod val="50000"/>
                </a:schemeClr>
              </a:solidFill>
            </a:endParaRPr>
          </a:p>
        </p:txBody>
      </p:sp>
      <p:sp>
        <p:nvSpPr>
          <p:cNvPr id="7" name="Date Placeholder 6"/>
          <p:cNvSpPr>
            <a:spLocks noGrp="1"/>
          </p:cNvSpPr>
          <p:nvPr>
            <p:ph type="dt" sz="half" idx="10"/>
          </p:nvPr>
        </p:nvSpPr>
        <p:spPr/>
        <p:txBody>
          <a:bodyPr/>
          <a:lstStyle/>
          <a:p>
            <a:fld id="{863CB212-7115-FD4B-8B31-D2064B8C8649}" type="datetime1">
              <a:rPr lang="en-US" smtClean="0"/>
              <a:t>3/6/2017</a:t>
            </a:fld>
            <a:endParaRPr lang="en-US"/>
          </a:p>
        </p:txBody>
      </p:sp>
      <p:sp>
        <p:nvSpPr>
          <p:cNvPr id="8" name="Footer Placeholder 7"/>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54839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some CSS!</a:t>
            </a:r>
            <a:endParaRPr lang="en-US" dirty="0"/>
          </a:p>
        </p:txBody>
      </p:sp>
      <p:sp>
        <p:nvSpPr>
          <p:cNvPr id="3" name="Content Placeholder 2"/>
          <p:cNvSpPr>
            <a:spLocks noGrp="1"/>
          </p:cNvSpPr>
          <p:nvPr>
            <p:ph sz="quarter" idx="1"/>
          </p:nvPr>
        </p:nvSpPr>
        <p:spPr/>
        <p:txBody>
          <a:bodyPr>
            <a:normAutofit/>
          </a:bodyPr>
          <a:lstStyle/>
          <a:p>
            <a:r>
              <a:rPr lang="en-US" sz="2800" dirty="0" smtClean="0"/>
              <a:t>We’ll work in a web-based editing tool, but CSS can easily be written in text editing software like Notepad.</a:t>
            </a:r>
          </a:p>
          <a:p>
            <a:r>
              <a:rPr lang="en-US" sz="3600" dirty="0"/>
              <a:t>Go to </a:t>
            </a:r>
            <a:r>
              <a:rPr lang="en-US" sz="3600" dirty="0">
                <a:hlinkClick r:id="rId2"/>
              </a:rPr>
              <a:t>http://dabblet.com/gist/</a:t>
            </a:r>
            <a:r>
              <a:rPr lang="en-US" sz="3600" dirty="0" smtClean="0">
                <a:hlinkClick r:id="rId2"/>
              </a:rPr>
              <a:t>bbe2abdfe3bd8733524f087ed37e4292</a:t>
            </a:r>
            <a:r>
              <a:rPr lang="en-US" sz="3600" dirty="0" smtClean="0"/>
              <a:t> </a:t>
            </a:r>
          </a:p>
          <a:p>
            <a:pPr lvl="1"/>
            <a:r>
              <a:rPr lang="en-US" sz="2000" i="1" dirty="0" smtClean="0"/>
              <a:t>*This tool references our CSS automatically, so in this case, we don’t need to link our CSS file like we normally would.</a:t>
            </a:r>
          </a:p>
          <a:p>
            <a:endParaRPr lang="en-US" sz="2800" dirty="0"/>
          </a:p>
        </p:txBody>
      </p:sp>
      <p:sp>
        <p:nvSpPr>
          <p:cNvPr id="4" name="Date Placeholder 3"/>
          <p:cNvSpPr>
            <a:spLocks noGrp="1"/>
          </p:cNvSpPr>
          <p:nvPr>
            <p:ph type="dt" sz="half" idx="10"/>
          </p:nvPr>
        </p:nvSpPr>
        <p:spPr/>
        <p:txBody>
          <a:bodyPr/>
          <a:lstStyle/>
          <a:p>
            <a:fld id="{92ECD3B0-B82D-244E-A8FC-E1161E671C93}"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615434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IDs and Classes to HTML</a:t>
            </a:r>
            <a:endParaRPr lang="en-US" dirty="0"/>
          </a:p>
        </p:txBody>
      </p:sp>
      <p:sp>
        <p:nvSpPr>
          <p:cNvPr id="3" name="Content Placeholder 2"/>
          <p:cNvSpPr>
            <a:spLocks noGrp="1"/>
          </p:cNvSpPr>
          <p:nvPr>
            <p:ph sz="quarter" idx="1"/>
          </p:nvPr>
        </p:nvSpPr>
        <p:spPr>
          <a:xfrm>
            <a:off x="457200" y="1219200"/>
            <a:ext cx="8229600" cy="609600"/>
          </a:xfrm>
        </p:spPr>
        <p:txBody>
          <a:bodyPr/>
          <a:lstStyle/>
          <a:p>
            <a:r>
              <a:rPr lang="en-US" dirty="0" smtClean="0"/>
              <a:t>First, we need to add our IDs and classes to the HTML:</a:t>
            </a:r>
            <a:endParaRPr lang="en-US" dirty="0"/>
          </a:p>
        </p:txBody>
      </p:sp>
      <p:sp>
        <p:nvSpPr>
          <p:cNvPr id="4" name="TextBox 3"/>
          <p:cNvSpPr txBox="1"/>
          <p:nvPr/>
        </p:nvSpPr>
        <p:spPr>
          <a:xfrm>
            <a:off x="533400" y="1981200"/>
            <a:ext cx="7848600" cy="2246769"/>
          </a:xfrm>
          <a:prstGeom prst="rect">
            <a:avLst/>
          </a:prstGeom>
          <a:noFill/>
        </p:spPr>
        <p:txBody>
          <a:bodyPr wrap="square" rtlCol="0">
            <a:spAutoFit/>
          </a:bodyPr>
          <a:lstStyle/>
          <a:p>
            <a:r>
              <a:rPr lang="en-US" sz="2800" dirty="0" smtClean="0">
                <a:solidFill>
                  <a:schemeClr val="bg1">
                    <a:lumMod val="50000"/>
                  </a:schemeClr>
                </a:solidFill>
              </a:rPr>
              <a:t>&lt;h1&gt;Wolverine&lt;/h1&gt;</a:t>
            </a:r>
          </a:p>
          <a:p>
            <a:endParaRPr lang="en-US" sz="2800" dirty="0">
              <a:solidFill>
                <a:schemeClr val="bg1">
                  <a:lumMod val="50000"/>
                </a:schemeClr>
              </a:solidFill>
            </a:endParaRPr>
          </a:p>
          <a:p>
            <a:r>
              <a:rPr lang="en-US" sz="2800" dirty="0" smtClean="0">
                <a:solidFill>
                  <a:schemeClr val="bg1">
                    <a:lumMod val="50000"/>
                  </a:schemeClr>
                </a:solidFill>
              </a:rPr>
              <a:t>&lt;</a:t>
            </a:r>
            <a:r>
              <a:rPr lang="en-US" sz="2800" dirty="0" err="1" smtClean="0">
                <a:solidFill>
                  <a:schemeClr val="bg1">
                    <a:lumMod val="50000"/>
                  </a:schemeClr>
                </a:solidFill>
              </a:rPr>
              <a:t>img</a:t>
            </a:r>
            <a:r>
              <a:rPr lang="en-US" sz="2800" dirty="0" smtClean="0">
                <a:solidFill>
                  <a:schemeClr val="bg1">
                    <a:lumMod val="50000"/>
                  </a:schemeClr>
                </a:solidFill>
              </a:rPr>
              <a:t> </a:t>
            </a:r>
            <a:r>
              <a:rPr lang="en-US" sz="2800" dirty="0" err="1" smtClean="0">
                <a:solidFill>
                  <a:schemeClr val="bg1">
                    <a:lumMod val="50000"/>
                  </a:schemeClr>
                </a:solidFill>
              </a:rPr>
              <a:t>src</a:t>
            </a:r>
            <a:r>
              <a:rPr lang="en-US" sz="2800" dirty="0" smtClean="0">
                <a:solidFill>
                  <a:schemeClr val="bg1">
                    <a:lumMod val="50000"/>
                  </a:schemeClr>
                </a:solidFill>
              </a:rPr>
              <a:t> = “http</a:t>
            </a:r>
            <a:r>
              <a:rPr lang="en-US" sz="2800" dirty="0">
                <a:solidFill>
                  <a:schemeClr val="bg1">
                    <a:lumMod val="50000"/>
                  </a:schemeClr>
                </a:solidFill>
              </a:rPr>
              <a:t>://</a:t>
            </a:r>
            <a:r>
              <a:rPr lang="en-US" sz="2800" dirty="0" err="1">
                <a:solidFill>
                  <a:schemeClr val="bg1">
                    <a:lumMod val="50000"/>
                  </a:schemeClr>
                </a:solidFill>
              </a:rPr>
              <a:t>media.nbcnewyork.com</a:t>
            </a:r>
            <a:r>
              <a:rPr lang="en-US" sz="2800" dirty="0">
                <a:solidFill>
                  <a:schemeClr val="bg1">
                    <a:lumMod val="50000"/>
                  </a:schemeClr>
                </a:solidFill>
              </a:rPr>
              <a:t>/images/1200*675/wolverine-file-130899351.</a:t>
            </a:r>
            <a:r>
              <a:rPr lang="en-US" sz="2800" dirty="0" smtClean="0">
                <a:solidFill>
                  <a:schemeClr val="bg1">
                    <a:lumMod val="50000"/>
                  </a:schemeClr>
                </a:solidFill>
              </a:rPr>
              <a:t>jpg” </a:t>
            </a:r>
            <a:r>
              <a:rPr lang="en-US" sz="2800" dirty="0" smtClean="0">
                <a:solidFill>
                  <a:srgbClr val="C00000"/>
                </a:solidFill>
              </a:rPr>
              <a:t>class=“bordered” </a:t>
            </a:r>
            <a:r>
              <a:rPr lang="en-US" sz="2800" dirty="0" smtClean="0">
                <a:solidFill>
                  <a:schemeClr val="tx2">
                    <a:lumMod val="60000"/>
                    <a:lumOff val="40000"/>
                  </a:schemeClr>
                </a:solidFill>
              </a:rPr>
              <a:t>/&gt;</a:t>
            </a:r>
            <a:endParaRPr lang="en-US" sz="2800" dirty="0">
              <a:solidFill>
                <a:schemeClr val="tx2">
                  <a:lumMod val="60000"/>
                  <a:lumOff val="40000"/>
                </a:schemeClr>
              </a:solidFill>
            </a:endParaRPr>
          </a:p>
        </p:txBody>
      </p:sp>
      <p:sp>
        <p:nvSpPr>
          <p:cNvPr id="5" name="TextBox 4"/>
          <p:cNvSpPr txBox="1"/>
          <p:nvPr/>
        </p:nvSpPr>
        <p:spPr>
          <a:xfrm>
            <a:off x="5791200" y="4246111"/>
            <a:ext cx="22098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This class won’t do anything yet. We’ll define its associated styles in our CSS file.</a:t>
            </a:r>
            <a:endParaRPr lang="en-US" sz="1600" dirty="0">
              <a:solidFill>
                <a:schemeClr val="tx2">
                  <a:lumMod val="60000"/>
                  <a:lumOff val="40000"/>
                </a:schemeClr>
              </a:solidFill>
            </a:endParaRPr>
          </a:p>
        </p:txBody>
      </p:sp>
      <p:cxnSp>
        <p:nvCxnSpPr>
          <p:cNvPr id="7" name="Straight Arrow Connector 6"/>
          <p:cNvCxnSpPr/>
          <p:nvPr/>
        </p:nvCxnSpPr>
        <p:spPr>
          <a:xfrm flipH="1" flipV="1">
            <a:off x="5029200" y="4054480"/>
            <a:ext cx="685800" cy="73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14663C27-2A6C-9645-B9D2-1189E75126AC}" type="datetime1">
              <a:rPr lang="en-US" smtClean="0"/>
              <a:t>3/6/2017</a:t>
            </a:fld>
            <a:endParaRPr lang="en-US"/>
          </a:p>
        </p:txBody>
      </p:sp>
      <p:sp>
        <p:nvSpPr>
          <p:cNvPr id="8" name="Footer Placeholder 7"/>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729027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IDs and Classes to HTML</a:t>
            </a:r>
            <a:endParaRPr lang="en-US" dirty="0"/>
          </a:p>
        </p:txBody>
      </p:sp>
      <p:sp>
        <p:nvSpPr>
          <p:cNvPr id="4" name="TextBox 3"/>
          <p:cNvSpPr txBox="1"/>
          <p:nvPr/>
        </p:nvSpPr>
        <p:spPr>
          <a:xfrm>
            <a:off x="457200" y="1371600"/>
            <a:ext cx="82296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id="introduction" class="emphasis"</a:t>
            </a:r>
            <a:r>
              <a:rPr lang="en-US" sz="3200" dirty="0">
                <a:solidFill>
                  <a:schemeClr val="bg1">
                    <a:lumMod val="50000"/>
                  </a:schemeClr>
                </a:solidFill>
              </a:rPr>
              <a:t>&gt;The wolverine, also referred to as glutton, carcajou, skunk bear, or </a:t>
            </a:r>
            <a:r>
              <a:rPr lang="en-US" sz="3200" dirty="0" err="1" smtClean="0">
                <a:solidFill>
                  <a:schemeClr val="bg1">
                    <a:lumMod val="50000"/>
                  </a:schemeClr>
                </a:solidFill>
              </a:rPr>
              <a:t>quickhatch</a:t>
            </a:r>
            <a:r>
              <a:rPr lang="en-US" sz="3200" dirty="0" smtClean="0">
                <a:solidFill>
                  <a:schemeClr val="bg1">
                    <a:lumMod val="50000"/>
                  </a:schemeClr>
                </a:solidFill>
              </a:rPr>
              <a:t>…</a:t>
            </a:r>
            <a:endParaRPr lang="en-US" sz="3200" dirty="0">
              <a:solidFill>
                <a:schemeClr val="bg1">
                  <a:lumMod val="50000"/>
                </a:schemeClr>
              </a:solidFill>
            </a:endParaRPr>
          </a:p>
        </p:txBody>
      </p:sp>
      <p:sp>
        <p:nvSpPr>
          <p:cNvPr id="6" name="TextBox 5"/>
          <p:cNvSpPr txBox="1"/>
          <p:nvPr/>
        </p:nvSpPr>
        <p:spPr>
          <a:xfrm>
            <a:off x="285974" y="4267200"/>
            <a:ext cx="81534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class="emphasis"</a:t>
            </a:r>
            <a:r>
              <a:rPr lang="en-US" sz="3200" dirty="0">
                <a:solidFill>
                  <a:schemeClr val="bg1">
                    <a:lumMod val="50000"/>
                  </a:schemeClr>
                </a:solidFill>
              </a:rPr>
              <a:t>&gt;The adult wolverine is about the size of a medium dog, with a length usually ranging </a:t>
            </a:r>
            <a:r>
              <a:rPr lang="en-US" sz="3200" dirty="0" smtClean="0">
                <a:solidFill>
                  <a:schemeClr val="bg1">
                    <a:lumMod val="50000"/>
                  </a:schemeClr>
                </a:solidFill>
              </a:rPr>
              <a:t>from…</a:t>
            </a:r>
            <a:endParaRPr lang="en-US" sz="3200" dirty="0">
              <a:solidFill>
                <a:schemeClr val="bg1">
                  <a:lumMod val="50000"/>
                </a:schemeClr>
              </a:solidFill>
            </a:endParaRPr>
          </a:p>
        </p:txBody>
      </p:sp>
      <p:sp>
        <p:nvSpPr>
          <p:cNvPr id="7" name="TextBox 6"/>
          <p:cNvSpPr txBox="1"/>
          <p:nvPr/>
        </p:nvSpPr>
        <p:spPr>
          <a:xfrm>
            <a:off x="4116452" y="3352800"/>
            <a:ext cx="492443" cy="461665"/>
          </a:xfrm>
          <a:prstGeom prst="rect">
            <a:avLst/>
          </a:prstGeom>
          <a:noFill/>
        </p:spPr>
        <p:txBody>
          <a:bodyPr wrap="none" rtlCol="0">
            <a:spAutoFit/>
          </a:bodyPr>
          <a:lstStyle/>
          <a:p>
            <a:r>
              <a:rPr lang="en-US" sz="2400" dirty="0" smtClean="0"/>
              <a:t>…</a:t>
            </a:r>
            <a:endParaRPr lang="en-US" sz="2400" dirty="0"/>
          </a:p>
        </p:txBody>
      </p:sp>
      <p:sp>
        <p:nvSpPr>
          <p:cNvPr id="3" name="TextBox 2"/>
          <p:cNvSpPr txBox="1"/>
          <p:nvPr/>
        </p:nvSpPr>
        <p:spPr>
          <a:xfrm>
            <a:off x="5867400" y="2590800"/>
            <a:ext cx="2781748"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We’re adding a class and an ID to this paragraph; we want the styles from both to be applied to it.</a:t>
            </a:r>
            <a:endParaRPr lang="en-US" sz="1600" dirty="0">
              <a:solidFill>
                <a:schemeClr val="tx2">
                  <a:lumMod val="60000"/>
                  <a:lumOff val="40000"/>
                </a:schemeClr>
              </a:solidFill>
            </a:endParaRPr>
          </a:p>
        </p:txBody>
      </p:sp>
      <p:cxnSp>
        <p:nvCxnSpPr>
          <p:cNvPr id="8" name="Straight Arrow Connector 7"/>
          <p:cNvCxnSpPr/>
          <p:nvPr/>
        </p:nvCxnSpPr>
        <p:spPr>
          <a:xfrm flipH="1" flipV="1">
            <a:off x="4362673" y="1905000"/>
            <a:ext cx="1504727"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0306" y="3252519"/>
            <a:ext cx="22098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We only want the styles from one class to apply to this paragraph.</a:t>
            </a:r>
            <a:endParaRPr lang="en-US" sz="1600" dirty="0">
              <a:solidFill>
                <a:schemeClr val="tx2">
                  <a:lumMod val="60000"/>
                  <a:lumOff val="40000"/>
                </a:schemeClr>
              </a:solidFill>
            </a:endParaRPr>
          </a:p>
        </p:txBody>
      </p:sp>
      <p:cxnSp>
        <p:nvCxnSpPr>
          <p:cNvPr id="11" name="Straight Arrow Connector 10"/>
          <p:cNvCxnSpPr/>
          <p:nvPr/>
        </p:nvCxnSpPr>
        <p:spPr>
          <a:xfrm>
            <a:off x="2640106" y="3780948"/>
            <a:ext cx="506506" cy="60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51322603-62EB-064A-9144-0E10FAADC048}" type="datetime1">
              <a:rPr lang="en-US" smtClean="0"/>
              <a:t>3/6/2017</a:t>
            </a:fld>
            <a:endParaRPr lang="en-US"/>
          </a:p>
        </p:txBody>
      </p:sp>
      <p:sp>
        <p:nvSpPr>
          <p:cNvPr id="10" name="Footer Placeholder 9"/>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971236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Elements in CSS</a:t>
            </a:r>
            <a:endParaRPr lang="en-US" dirty="0"/>
          </a:p>
        </p:txBody>
      </p:sp>
      <p:sp>
        <p:nvSpPr>
          <p:cNvPr id="3" name="Content Placeholder 2"/>
          <p:cNvSpPr>
            <a:spLocks noGrp="1"/>
          </p:cNvSpPr>
          <p:nvPr>
            <p:ph sz="quarter" idx="1"/>
          </p:nvPr>
        </p:nvSpPr>
        <p:spPr/>
        <p:txBody>
          <a:bodyPr/>
          <a:lstStyle/>
          <a:p>
            <a:r>
              <a:rPr lang="en-US" dirty="0" smtClean="0"/>
              <a:t>We’ve added IDs and classes to our HTML file, but we need to define what those IDs and classes will do. </a:t>
            </a:r>
          </a:p>
          <a:p>
            <a:pPr lvl="1"/>
            <a:r>
              <a:rPr lang="en-US" dirty="0" smtClean="0"/>
              <a:t>How will each class or ID change the appearance of that HTML element?</a:t>
            </a:r>
          </a:p>
          <a:p>
            <a:r>
              <a:rPr lang="en-US" dirty="0" smtClean="0"/>
              <a:t>This is where CSS comes in!</a:t>
            </a:r>
          </a:p>
          <a:p>
            <a:pPr lvl="1"/>
            <a:r>
              <a:rPr lang="en-US" dirty="0" smtClean="0"/>
              <a:t>By defining the styles that go with each attribute/class/ID, we have complete control over the look of our content.</a:t>
            </a:r>
          </a:p>
        </p:txBody>
      </p:sp>
      <p:sp>
        <p:nvSpPr>
          <p:cNvPr id="4" name="Date Placeholder 3"/>
          <p:cNvSpPr>
            <a:spLocks noGrp="1"/>
          </p:cNvSpPr>
          <p:nvPr>
            <p:ph type="dt" sz="half" idx="10"/>
          </p:nvPr>
        </p:nvSpPr>
        <p:spPr/>
        <p:txBody>
          <a:bodyPr/>
          <a:lstStyle/>
          <a:p>
            <a:fld id="{C539F6B4-D905-2B41-BA7C-AB50A203AAD1}"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628775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2590800"/>
          </a:xfrm>
        </p:spPr>
        <p:txBody>
          <a:bodyPr>
            <a:normAutofit/>
          </a:bodyPr>
          <a:lstStyle/>
          <a:p>
            <a:r>
              <a:rPr lang="en-US" dirty="0" smtClean="0"/>
              <a:t>Let’s create a new CSS document in Notepad.</a:t>
            </a:r>
          </a:p>
          <a:p>
            <a:r>
              <a:rPr lang="en-US" dirty="0" smtClean="0"/>
              <a:t>We’ll begin by defining the “bordered” class that is applied to one of the images.</a:t>
            </a:r>
          </a:p>
          <a:p>
            <a:pPr lvl="1"/>
            <a:r>
              <a:rPr lang="en-US" dirty="0" smtClean="0"/>
              <a:t>CSS uses </a:t>
            </a:r>
            <a:r>
              <a:rPr lang="en-US" dirty="0" smtClean="0">
                <a:solidFill>
                  <a:srgbClr val="C00000"/>
                </a:solidFill>
              </a:rPr>
              <a:t>.</a:t>
            </a:r>
            <a:r>
              <a:rPr lang="en-US" dirty="0" smtClean="0"/>
              <a:t> to identify classes, and </a:t>
            </a:r>
            <a:r>
              <a:rPr lang="en-US" dirty="0" smtClean="0">
                <a:solidFill>
                  <a:srgbClr val="C00000"/>
                </a:solidFill>
              </a:rPr>
              <a:t>#</a:t>
            </a:r>
            <a:r>
              <a:rPr lang="en-US" dirty="0" smtClean="0"/>
              <a:t> to identify IDs. Because our HTML indicates </a:t>
            </a:r>
            <a:r>
              <a:rPr lang="en-US" dirty="0" smtClean="0">
                <a:solidFill>
                  <a:srgbClr val="C00000"/>
                </a:solidFill>
              </a:rPr>
              <a:t>class=“bordered”</a:t>
            </a:r>
            <a:r>
              <a:rPr lang="en-US" dirty="0" smtClean="0"/>
              <a:t> we need to use the matching identifier in our CSS document.</a:t>
            </a:r>
          </a:p>
          <a:p>
            <a:endParaRPr lang="en-US" dirty="0" smtClean="0"/>
          </a:p>
        </p:txBody>
      </p:sp>
      <p:sp>
        <p:nvSpPr>
          <p:cNvPr id="5" name="TextBox 4"/>
          <p:cNvSpPr txBox="1"/>
          <p:nvPr/>
        </p:nvSpPr>
        <p:spPr>
          <a:xfrm>
            <a:off x="529814" y="3810000"/>
            <a:ext cx="7924800" cy="646331"/>
          </a:xfrm>
          <a:prstGeom prst="rect">
            <a:avLst/>
          </a:prstGeom>
          <a:noFill/>
        </p:spPr>
        <p:txBody>
          <a:bodyPr wrap="square" rtlCol="0">
            <a:spAutoFit/>
          </a:bodyPr>
          <a:lstStyle/>
          <a:p>
            <a:r>
              <a:rPr lang="en-US" sz="3600" dirty="0" smtClean="0">
                <a:solidFill>
                  <a:srgbClr val="C00000"/>
                </a:solidFill>
              </a:rPr>
              <a:t>.bordered { }</a:t>
            </a:r>
            <a:endParaRPr lang="en-US" sz="3600" dirty="0">
              <a:solidFill>
                <a:srgbClr val="C00000"/>
              </a:solidFill>
            </a:endParaRPr>
          </a:p>
        </p:txBody>
      </p:sp>
      <p:sp>
        <p:nvSpPr>
          <p:cNvPr id="6" name="TextBox 5"/>
          <p:cNvSpPr txBox="1"/>
          <p:nvPr/>
        </p:nvSpPr>
        <p:spPr>
          <a:xfrm>
            <a:off x="2895600" y="4935967"/>
            <a:ext cx="5559014" cy="646331"/>
          </a:xfrm>
          <a:prstGeom prst="rect">
            <a:avLst/>
          </a:prstGeom>
          <a:solidFill>
            <a:schemeClr val="bg1">
              <a:lumMod val="95000"/>
            </a:schemeClr>
          </a:solidFill>
        </p:spPr>
        <p:txBody>
          <a:bodyPr wrap="square" rtlCol="0">
            <a:spAutoFit/>
          </a:bodyPr>
          <a:lstStyle/>
          <a:p>
            <a:r>
              <a:rPr lang="en-US" dirty="0" smtClean="0"/>
              <a:t>All the styles inside these brackets will be applied to any elements in our HTML file that include </a:t>
            </a:r>
            <a:r>
              <a:rPr lang="en-US" dirty="0" smtClean="0">
                <a:solidFill>
                  <a:srgbClr val="C00000"/>
                </a:solidFill>
              </a:rPr>
              <a:t>class=“bordered”</a:t>
            </a:r>
            <a:r>
              <a:rPr lang="en-US" dirty="0" smtClean="0"/>
              <a:t>.</a:t>
            </a:r>
            <a:endParaRPr lang="en-US" dirty="0"/>
          </a:p>
        </p:txBody>
      </p:sp>
      <p:cxnSp>
        <p:nvCxnSpPr>
          <p:cNvPr id="8" name="Straight Arrow Connector 7"/>
          <p:cNvCxnSpPr>
            <a:stCxn id="6" idx="1"/>
          </p:cNvCxnSpPr>
          <p:nvPr/>
        </p:nvCxnSpPr>
        <p:spPr>
          <a:xfrm flipH="1" flipV="1">
            <a:off x="2819400" y="4456331"/>
            <a:ext cx="76200" cy="802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386757DC-D631-AA47-9B1C-8D2CC05A4D76}" type="datetime1">
              <a:rPr lang="en-US" smtClean="0"/>
              <a:t>3/6/2017</a:t>
            </a:fld>
            <a:endParaRPr lang="en-US"/>
          </a:p>
        </p:txBody>
      </p:sp>
      <p:sp>
        <p:nvSpPr>
          <p:cNvPr id="7" name="Footer Placeholder 6"/>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934874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762000"/>
          </a:xfrm>
        </p:spPr>
        <p:txBody>
          <a:bodyPr/>
          <a:lstStyle/>
          <a:p>
            <a:r>
              <a:rPr lang="en-US" dirty="0" smtClean="0"/>
              <a:t>First, let’s add a simple style to </a:t>
            </a:r>
            <a:r>
              <a:rPr lang="en-US" dirty="0" smtClean="0">
                <a:solidFill>
                  <a:srgbClr val="C00000"/>
                </a:solidFill>
              </a:rPr>
              <a:t>.bordered</a:t>
            </a:r>
            <a:r>
              <a:rPr lang="en-US" dirty="0" smtClean="0"/>
              <a:t>:</a:t>
            </a:r>
            <a:endParaRPr lang="en-US" dirty="0"/>
          </a:p>
        </p:txBody>
      </p:sp>
      <p:sp>
        <p:nvSpPr>
          <p:cNvPr id="4" name="TextBox 3"/>
          <p:cNvSpPr txBox="1"/>
          <p:nvPr/>
        </p:nvSpPr>
        <p:spPr>
          <a:xfrm>
            <a:off x="361277" y="2363993"/>
            <a:ext cx="3505200" cy="1384995"/>
          </a:xfrm>
          <a:prstGeom prst="rect">
            <a:avLst/>
          </a:prstGeom>
          <a:noFill/>
        </p:spPr>
        <p:txBody>
          <a:bodyPr wrap="square" rtlCol="0">
            <a:spAutoFit/>
          </a:bodyPr>
          <a:lstStyle/>
          <a:p>
            <a:r>
              <a:rPr lang="en-US" sz="2800" dirty="0" smtClean="0"/>
              <a:t>.bordered {</a:t>
            </a:r>
          </a:p>
          <a:p>
            <a:r>
              <a:rPr lang="en-US" sz="2800" dirty="0"/>
              <a:t>	</a:t>
            </a:r>
            <a:r>
              <a:rPr lang="en-US" sz="2800" dirty="0" smtClean="0">
                <a:solidFill>
                  <a:srgbClr val="C00000"/>
                </a:solidFill>
              </a:rPr>
              <a:t>width: 300px;</a:t>
            </a:r>
          </a:p>
          <a:p>
            <a:r>
              <a:rPr lang="en-US" sz="2800" dirty="0" smtClean="0"/>
              <a:t>	}</a:t>
            </a:r>
            <a:endParaRPr lang="en-US" sz="2800" dirty="0"/>
          </a:p>
        </p:txBody>
      </p:sp>
      <p:sp>
        <p:nvSpPr>
          <p:cNvPr id="5" name="TextBox 4"/>
          <p:cNvSpPr txBox="1"/>
          <p:nvPr/>
        </p:nvSpPr>
        <p:spPr>
          <a:xfrm>
            <a:off x="4323677" y="2744993"/>
            <a:ext cx="2667000" cy="584775"/>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Each style ends with a semicolon.</a:t>
            </a:r>
            <a:endParaRPr lang="en-US" sz="1600" dirty="0">
              <a:solidFill>
                <a:schemeClr val="tx2">
                  <a:lumMod val="60000"/>
                  <a:lumOff val="40000"/>
                </a:schemeClr>
              </a:solidFill>
            </a:endParaRPr>
          </a:p>
        </p:txBody>
      </p:sp>
      <p:cxnSp>
        <p:nvCxnSpPr>
          <p:cNvPr id="7" name="Straight Arrow Connector 6"/>
          <p:cNvCxnSpPr>
            <a:stCxn id="5" idx="1"/>
          </p:cNvCxnSpPr>
          <p:nvPr/>
        </p:nvCxnSpPr>
        <p:spPr>
          <a:xfrm flipH="1">
            <a:off x="3409277" y="3037381"/>
            <a:ext cx="914400" cy="19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345141" y="4666129"/>
            <a:ext cx="8229600" cy="7620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Now, any HTML element that includes </a:t>
            </a:r>
            <a:r>
              <a:rPr lang="en-US" dirty="0" smtClean="0">
                <a:solidFill>
                  <a:srgbClr val="C00000"/>
                </a:solidFill>
              </a:rPr>
              <a:t>class=“border”</a:t>
            </a:r>
            <a:r>
              <a:rPr lang="en-US" dirty="0" smtClean="0"/>
              <a:t> will be 300 pixels wide.</a:t>
            </a:r>
            <a:endParaRPr lang="en-US" dirty="0"/>
          </a:p>
        </p:txBody>
      </p:sp>
      <p:sp>
        <p:nvSpPr>
          <p:cNvPr id="6" name="Date Placeholder 5"/>
          <p:cNvSpPr>
            <a:spLocks noGrp="1"/>
          </p:cNvSpPr>
          <p:nvPr>
            <p:ph type="dt" sz="half" idx="10"/>
          </p:nvPr>
        </p:nvSpPr>
        <p:spPr/>
        <p:txBody>
          <a:bodyPr/>
          <a:lstStyle/>
          <a:p>
            <a:fld id="{6DD6DE0B-B8F9-A143-A3BA-BCC6DD8BE9FE}" type="datetime1">
              <a:rPr lang="en-US" smtClean="0"/>
              <a:t>3/6/2017</a:t>
            </a:fld>
            <a:endParaRPr lang="en-US"/>
          </a:p>
        </p:txBody>
      </p:sp>
      <p:sp>
        <p:nvSpPr>
          <p:cNvPr id="8" name="Footer Placeholder 7"/>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942594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838200"/>
          </a:xfrm>
        </p:spPr>
        <p:txBody>
          <a:bodyPr>
            <a:normAutofit fontScale="92500" lnSpcReduction="10000"/>
          </a:bodyPr>
          <a:lstStyle/>
          <a:p>
            <a:r>
              <a:rPr lang="en-US" dirty="0" smtClean="0"/>
              <a:t>Let’s add a border to that image that has </a:t>
            </a:r>
            <a:r>
              <a:rPr lang="en-US" dirty="0" smtClean="0">
                <a:solidFill>
                  <a:srgbClr val="C00000"/>
                </a:solidFill>
              </a:rPr>
              <a:t>class=“bordered”</a:t>
            </a:r>
            <a:r>
              <a:rPr lang="en-US" dirty="0" smtClean="0"/>
              <a:t>.</a:t>
            </a:r>
          </a:p>
          <a:p>
            <a:pPr lvl="1"/>
            <a:r>
              <a:rPr lang="en-US" dirty="0" smtClean="0"/>
              <a:t>The “border” style requires some additional attributes.</a:t>
            </a:r>
            <a:endParaRPr lang="en-US" dirty="0"/>
          </a:p>
        </p:txBody>
      </p:sp>
      <p:sp>
        <p:nvSpPr>
          <p:cNvPr id="4" name="TextBox 3"/>
          <p:cNvSpPr txBox="1"/>
          <p:nvPr/>
        </p:nvSpPr>
        <p:spPr>
          <a:xfrm>
            <a:off x="447338" y="2418815"/>
            <a:ext cx="5029200" cy="1815882"/>
          </a:xfrm>
          <a:prstGeom prst="rect">
            <a:avLst/>
          </a:prstGeom>
          <a:noFill/>
        </p:spPr>
        <p:txBody>
          <a:bodyPr wrap="square" rtlCol="0">
            <a:spAutoFit/>
          </a:bodyPr>
          <a:lstStyle/>
          <a:p>
            <a:r>
              <a:rPr lang="en-US" sz="2800" dirty="0" smtClean="0"/>
              <a:t>.bordered {</a:t>
            </a:r>
          </a:p>
          <a:p>
            <a:r>
              <a:rPr lang="en-US" sz="2800" dirty="0"/>
              <a:t>	</a:t>
            </a:r>
            <a:r>
              <a:rPr lang="en-US" sz="2800" dirty="0" smtClean="0"/>
              <a:t>width: 300px;</a:t>
            </a:r>
          </a:p>
          <a:p>
            <a:r>
              <a:rPr lang="en-US" sz="2800" dirty="0"/>
              <a:t>	</a:t>
            </a:r>
            <a:r>
              <a:rPr lang="en-US" sz="2800" dirty="0" smtClean="0">
                <a:solidFill>
                  <a:srgbClr val="C00000"/>
                </a:solidFill>
              </a:rPr>
              <a:t>border: 3px solid #000000;</a:t>
            </a:r>
          </a:p>
          <a:p>
            <a:r>
              <a:rPr lang="en-US" sz="2800" dirty="0" smtClean="0"/>
              <a:t>	}</a:t>
            </a:r>
            <a:endParaRPr lang="en-US" sz="2800" dirty="0"/>
          </a:p>
        </p:txBody>
      </p:sp>
      <p:sp>
        <p:nvSpPr>
          <p:cNvPr id="5" name="TextBox 4"/>
          <p:cNvSpPr txBox="1"/>
          <p:nvPr/>
        </p:nvSpPr>
        <p:spPr>
          <a:xfrm>
            <a:off x="589876" y="4672312"/>
            <a:ext cx="20574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Tells the browser “I want a border around this element.”</a:t>
            </a:r>
            <a:endParaRPr lang="en-US" sz="1600" dirty="0">
              <a:solidFill>
                <a:schemeClr val="tx2">
                  <a:lumMod val="60000"/>
                  <a:lumOff val="40000"/>
                </a:schemeClr>
              </a:solidFill>
            </a:endParaRPr>
          </a:p>
        </p:txBody>
      </p:sp>
      <p:sp>
        <p:nvSpPr>
          <p:cNvPr id="6" name="TextBox 5"/>
          <p:cNvSpPr txBox="1"/>
          <p:nvPr/>
        </p:nvSpPr>
        <p:spPr>
          <a:xfrm>
            <a:off x="2448260" y="5457141"/>
            <a:ext cx="12954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3 pixels wide.</a:t>
            </a:r>
            <a:endParaRPr lang="en-US" sz="1600" dirty="0">
              <a:solidFill>
                <a:schemeClr val="tx2">
                  <a:lumMod val="60000"/>
                  <a:lumOff val="40000"/>
                </a:schemeClr>
              </a:solidFill>
            </a:endParaRPr>
          </a:p>
        </p:txBody>
      </p:sp>
      <p:sp>
        <p:nvSpPr>
          <p:cNvPr id="7" name="TextBox 6"/>
          <p:cNvSpPr txBox="1"/>
          <p:nvPr/>
        </p:nvSpPr>
        <p:spPr>
          <a:xfrm>
            <a:off x="4018876" y="4573282"/>
            <a:ext cx="1676399" cy="1231106"/>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solid. </a:t>
            </a:r>
            <a:r>
              <a:rPr lang="en-US" sz="1400" dirty="0" smtClean="0">
                <a:solidFill>
                  <a:schemeClr val="tx2">
                    <a:lumMod val="60000"/>
                    <a:lumOff val="40000"/>
                  </a:schemeClr>
                </a:solidFill>
              </a:rPr>
              <a:t>(Other possible values include dotted and dashed.)</a:t>
            </a:r>
            <a:endParaRPr lang="en-US" sz="1400" dirty="0">
              <a:solidFill>
                <a:schemeClr val="tx2">
                  <a:lumMod val="60000"/>
                  <a:lumOff val="40000"/>
                </a:schemeClr>
              </a:solidFill>
            </a:endParaRPr>
          </a:p>
        </p:txBody>
      </p:sp>
      <p:sp>
        <p:nvSpPr>
          <p:cNvPr id="8" name="TextBox 7"/>
          <p:cNvSpPr txBox="1"/>
          <p:nvPr/>
        </p:nvSpPr>
        <p:spPr>
          <a:xfrm>
            <a:off x="6212539" y="4701601"/>
            <a:ext cx="17526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black (defined by hexadecimal color code).</a:t>
            </a:r>
            <a:endParaRPr lang="en-US" sz="1600" dirty="0">
              <a:solidFill>
                <a:schemeClr val="tx2">
                  <a:lumMod val="60000"/>
                  <a:lumOff val="40000"/>
                </a:schemeClr>
              </a:solidFill>
            </a:endParaRPr>
          </a:p>
        </p:txBody>
      </p:sp>
      <p:cxnSp>
        <p:nvCxnSpPr>
          <p:cNvPr id="11" name="Straight Arrow Connector 10"/>
          <p:cNvCxnSpPr/>
          <p:nvPr/>
        </p:nvCxnSpPr>
        <p:spPr>
          <a:xfrm flipH="1" flipV="1">
            <a:off x="1656676" y="3720675"/>
            <a:ext cx="228600" cy="951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799676" y="3834112"/>
            <a:ext cx="152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714076" y="3720675"/>
            <a:ext cx="762000" cy="799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181600" y="3720675"/>
            <a:ext cx="1275676" cy="980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D450E7C1-F7FE-9D41-BA87-CDCA3F42C67C}" type="datetime1">
              <a:rPr lang="en-US" smtClean="0"/>
              <a:t>3/6/2017</a:t>
            </a:fld>
            <a:endParaRPr lang="en-US"/>
          </a:p>
        </p:txBody>
      </p:sp>
      <p:sp>
        <p:nvSpPr>
          <p:cNvPr id="10" name="Footer Placeholder 9"/>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069302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Colors in CSS</a:t>
            </a:r>
            <a:endParaRPr lang="en-US" dirty="0"/>
          </a:p>
        </p:txBody>
      </p:sp>
      <p:sp>
        <p:nvSpPr>
          <p:cNvPr id="3" name="Content Placeholder 2"/>
          <p:cNvSpPr>
            <a:spLocks noGrp="1"/>
          </p:cNvSpPr>
          <p:nvPr>
            <p:ph sz="quarter" idx="1"/>
          </p:nvPr>
        </p:nvSpPr>
        <p:spPr>
          <a:xfrm>
            <a:off x="457200" y="1219200"/>
            <a:ext cx="8229600" cy="1600200"/>
          </a:xfrm>
        </p:spPr>
        <p:txBody>
          <a:bodyPr>
            <a:normAutofit fontScale="92500" lnSpcReduction="10000"/>
          </a:bodyPr>
          <a:lstStyle/>
          <a:p>
            <a:r>
              <a:rPr lang="en-US" dirty="0" smtClean="0"/>
              <a:t>Though there are standard color names that are supported by all browsers (i.e. green, red, yellow, etc.), colors are often declared in CSS using hexadecimal color codes.</a:t>
            </a:r>
          </a:p>
          <a:p>
            <a:r>
              <a:rPr lang="en-US" dirty="0" smtClean="0"/>
              <a:t>How can I find the hex color code?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36885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667000" y="5029200"/>
            <a:ext cx="8382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6078" y="5456231"/>
            <a:ext cx="3657600" cy="584775"/>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Color picker tool in Photoshop/image editing software.</a:t>
            </a:r>
            <a:endParaRPr lang="en-US" sz="1600" dirty="0">
              <a:solidFill>
                <a:schemeClr val="tx2">
                  <a:lumMod val="60000"/>
                  <a:lumOff val="40000"/>
                </a:schemeClr>
              </a:solidFill>
            </a:endParaRPr>
          </a:p>
        </p:txBody>
      </p:sp>
      <p:sp>
        <p:nvSpPr>
          <p:cNvPr id="6" name="TextBox 5"/>
          <p:cNvSpPr txBox="1"/>
          <p:nvPr/>
        </p:nvSpPr>
        <p:spPr>
          <a:xfrm>
            <a:off x="4495800" y="3048000"/>
            <a:ext cx="4514377" cy="584776"/>
          </a:xfrm>
          <a:prstGeom prst="rect">
            <a:avLst/>
          </a:prstGeom>
          <a:solidFill>
            <a:schemeClr val="bg1">
              <a:lumMod val="95000"/>
            </a:schemeClr>
          </a:solidFill>
        </p:spPr>
        <p:txBody>
          <a:bodyPr wrap="none" rtlCol="0">
            <a:spAutoFit/>
          </a:bodyPr>
          <a:lstStyle/>
          <a:p>
            <a:r>
              <a:rPr lang="en-US" sz="1600" dirty="0" smtClean="0">
                <a:solidFill>
                  <a:schemeClr val="tx2">
                    <a:lumMod val="60000"/>
                    <a:lumOff val="40000"/>
                  </a:schemeClr>
                </a:solidFill>
              </a:rPr>
              <a:t>Online tools:</a:t>
            </a:r>
          </a:p>
          <a:p>
            <a:r>
              <a:rPr lang="en-US" sz="1600" dirty="0">
                <a:solidFill>
                  <a:schemeClr val="tx2">
                    <a:lumMod val="60000"/>
                    <a:lumOff val="40000"/>
                  </a:schemeClr>
                </a:solidFill>
                <a:hlinkClick r:id="rId3"/>
              </a:rPr>
              <a:t>http://www.w3schools.com/colors/</a:t>
            </a:r>
            <a:r>
              <a:rPr lang="en-US" sz="1600" dirty="0" smtClean="0">
                <a:solidFill>
                  <a:schemeClr val="tx2">
                    <a:lumMod val="60000"/>
                    <a:lumOff val="40000"/>
                  </a:schemeClr>
                </a:solidFill>
                <a:hlinkClick r:id="rId3"/>
              </a:rPr>
              <a:t>colors_picker.asp</a:t>
            </a:r>
            <a:r>
              <a:rPr lang="en-US" sz="1600" dirty="0" smtClean="0">
                <a:solidFill>
                  <a:schemeClr val="tx2">
                    <a:lumMod val="60000"/>
                    <a:lumOff val="40000"/>
                  </a:schemeClr>
                </a:solidFill>
              </a:rPr>
              <a:t> </a:t>
            </a:r>
            <a:endParaRPr lang="en-US" sz="1600" dirty="0">
              <a:solidFill>
                <a:schemeClr val="tx2">
                  <a:lumMod val="60000"/>
                  <a:lumOff val="40000"/>
                </a:schemeClr>
              </a:solidFill>
            </a:endParaRPr>
          </a:p>
        </p:txBody>
      </p:sp>
      <p:sp>
        <p:nvSpPr>
          <p:cNvPr id="8" name="Date Placeholder 7"/>
          <p:cNvSpPr>
            <a:spLocks noGrp="1"/>
          </p:cNvSpPr>
          <p:nvPr>
            <p:ph type="dt" sz="half" idx="10"/>
          </p:nvPr>
        </p:nvSpPr>
        <p:spPr/>
        <p:txBody>
          <a:bodyPr/>
          <a:lstStyle/>
          <a:p>
            <a:fld id="{F688502F-BC79-C24A-AF67-52ACB50EACA2}" type="datetime1">
              <a:rPr lang="en-US" smtClean="0"/>
              <a:t>3/6/2017</a:t>
            </a:fld>
            <a:endParaRPr lang="en-US"/>
          </a:p>
        </p:txBody>
      </p:sp>
      <p:sp>
        <p:nvSpPr>
          <p:cNvPr id="9" name="Footer Placeholder 8"/>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200193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066800"/>
          </a:xfrm>
        </p:spPr>
        <p:txBody>
          <a:bodyPr/>
          <a:lstStyle/>
          <a:p>
            <a:r>
              <a:rPr lang="en-US" dirty="0" smtClean="0"/>
              <a:t>We want the image to be on the right side of the page, so we need to add a “float” to the class styles:</a:t>
            </a:r>
            <a:endParaRPr lang="en-US" dirty="0"/>
          </a:p>
        </p:txBody>
      </p:sp>
      <p:sp>
        <p:nvSpPr>
          <p:cNvPr id="4" name="TextBox 3"/>
          <p:cNvSpPr txBox="1"/>
          <p:nvPr/>
        </p:nvSpPr>
        <p:spPr>
          <a:xfrm>
            <a:off x="457200" y="2286000"/>
            <a:ext cx="8229600" cy="2246769"/>
          </a:xfrm>
          <a:prstGeom prst="rect">
            <a:avLst/>
          </a:prstGeom>
          <a:noFill/>
        </p:spPr>
        <p:txBody>
          <a:bodyPr wrap="square" rtlCol="0">
            <a:spAutoFit/>
          </a:bodyPr>
          <a:lstStyle/>
          <a:p>
            <a:r>
              <a:rPr lang="en-US" sz="2800" dirty="0" smtClean="0"/>
              <a:t>.bordered {</a:t>
            </a:r>
          </a:p>
          <a:p>
            <a:r>
              <a:rPr lang="en-US" sz="2800" dirty="0"/>
              <a:t>	</a:t>
            </a:r>
            <a:r>
              <a:rPr lang="en-US" sz="2800" dirty="0" smtClean="0"/>
              <a:t>width: 300px;</a:t>
            </a:r>
          </a:p>
          <a:p>
            <a:r>
              <a:rPr lang="en-US" sz="2800" dirty="0"/>
              <a:t>	</a:t>
            </a:r>
            <a:r>
              <a:rPr lang="en-US" sz="2800" dirty="0" smtClean="0"/>
              <a:t>border: 1px solid #000;</a:t>
            </a:r>
          </a:p>
          <a:p>
            <a:r>
              <a:rPr lang="en-US" sz="2800" dirty="0"/>
              <a:t>	</a:t>
            </a:r>
            <a:r>
              <a:rPr lang="en-US" sz="2800" dirty="0" smtClean="0">
                <a:solidFill>
                  <a:srgbClr val="C00000"/>
                </a:solidFill>
              </a:rPr>
              <a:t>float: right;</a:t>
            </a:r>
          </a:p>
          <a:p>
            <a:r>
              <a:rPr lang="en-US" sz="2800" dirty="0" smtClean="0"/>
              <a:t>	}</a:t>
            </a:r>
            <a:endParaRPr lang="en-US" sz="2800" dirty="0"/>
          </a:p>
        </p:txBody>
      </p:sp>
      <p:sp>
        <p:nvSpPr>
          <p:cNvPr id="5" name="TextBox 4"/>
          <p:cNvSpPr txBox="1"/>
          <p:nvPr/>
        </p:nvSpPr>
        <p:spPr>
          <a:xfrm>
            <a:off x="3733800" y="4724400"/>
            <a:ext cx="3276600" cy="923330"/>
          </a:xfrm>
          <a:prstGeom prst="rect">
            <a:avLst/>
          </a:prstGeom>
          <a:solidFill>
            <a:schemeClr val="bg1">
              <a:lumMod val="95000"/>
            </a:schemeClr>
          </a:solidFill>
        </p:spPr>
        <p:txBody>
          <a:bodyPr wrap="square" rtlCol="0">
            <a:spAutoFit/>
          </a:bodyPr>
          <a:lstStyle/>
          <a:p>
            <a:r>
              <a:rPr lang="en-US" dirty="0" smtClean="0">
                <a:solidFill>
                  <a:schemeClr val="tx2">
                    <a:lumMod val="60000"/>
                    <a:lumOff val="40000"/>
                  </a:schemeClr>
                </a:solidFill>
              </a:rPr>
              <a:t>We could also align the element to the left side of the page using “float: left;”.</a:t>
            </a:r>
            <a:endParaRPr lang="en-US" dirty="0">
              <a:solidFill>
                <a:schemeClr val="tx2">
                  <a:lumMod val="60000"/>
                  <a:lumOff val="40000"/>
                </a:schemeClr>
              </a:solidFill>
            </a:endParaRPr>
          </a:p>
        </p:txBody>
      </p:sp>
      <p:cxnSp>
        <p:nvCxnSpPr>
          <p:cNvPr id="7" name="Straight Arrow Connector 6"/>
          <p:cNvCxnSpPr>
            <a:stCxn id="5" idx="1"/>
          </p:cNvCxnSpPr>
          <p:nvPr/>
        </p:nvCxnSpPr>
        <p:spPr>
          <a:xfrm flipH="1" flipV="1">
            <a:off x="2667000" y="4038600"/>
            <a:ext cx="1066800" cy="1147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909DD7EE-726F-194D-8091-667F08FBC1F7}" type="datetime1">
              <a:rPr lang="en-US" smtClean="0"/>
              <a:t>3/6/2017</a:t>
            </a:fld>
            <a:endParaRPr lang="en-US"/>
          </a:p>
        </p:txBody>
      </p:sp>
      <p:sp>
        <p:nvSpPr>
          <p:cNvPr id="8" name="Footer Placeholder 7"/>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966717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CSS work?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CSS works in conjunction with HTML.</a:t>
            </a:r>
          </a:p>
          <a:p>
            <a:endParaRPr lang="en-US" dirty="0"/>
          </a:p>
          <a:p>
            <a:r>
              <a:rPr lang="en-US" dirty="0" smtClean="0"/>
              <a:t>An HTML file (or multiple files) links to a CSS file (or multiple CSS files) and when the web browser displays the page, it references the CSS file(s) to determine how to display the content.</a:t>
            </a:r>
          </a:p>
          <a:p>
            <a:endParaRPr lang="en-US" dirty="0"/>
          </a:p>
          <a:p>
            <a:r>
              <a:rPr lang="en-US" dirty="0" smtClean="0"/>
              <a:t>HTML elements are marked with “IDs” and “classes,” which are defined in the CSS file – this is how the browser knows which styles belong where. Each element type (&lt;h1&gt;, &lt;</a:t>
            </a:r>
            <a:r>
              <a:rPr lang="en-US" dirty="0" err="1" smtClean="0"/>
              <a:t>img</a:t>
            </a:r>
            <a:r>
              <a:rPr lang="en-US" dirty="0" smtClean="0"/>
              <a:t>&gt;, &lt;p&gt;, &lt;li&gt;, etc.) can also be styled with CSS.</a:t>
            </a:r>
          </a:p>
          <a:p>
            <a:pPr lvl="1"/>
            <a:r>
              <a:rPr lang="en-US" dirty="0" smtClean="0"/>
              <a:t>IDs and classes are defined by the person writing the code – there are no default IDs and classes</a:t>
            </a:r>
            <a:r>
              <a:rPr lang="en-US" dirty="0" smtClean="0"/>
              <a:t>.</a:t>
            </a:r>
            <a:endParaRPr lang="en-US" dirty="0" smtClean="0"/>
          </a:p>
        </p:txBody>
      </p:sp>
      <p:sp>
        <p:nvSpPr>
          <p:cNvPr id="4" name="Date Placeholder 3"/>
          <p:cNvSpPr>
            <a:spLocks noGrp="1"/>
          </p:cNvSpPr>
          <p:nvPr>
            <p:ph type="dt" sz="half" idx="10"/>
          </p:nvPr>
        </p:nvSpPr>
        <p:spPr/>
        <p:txBody>
          <a:bodyPr/>
          <a:lstStyle/>
          <a:p>
            <a:fld id="{77EEFB1C-DC7A-304A-BB7D-94AE8251C08F}"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739560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2057400"/>
          </a:xfrm>
        </p:spPr>
        <p:txBody>
          <a:bodyPr/>
          <a:lstStyle/>
          <a:p>
            <a:r>
              <a:rPr lang="en-US" dirty="0" smtClean="0"/>
              <a:t>Next, let’s write some styles to apply to our paragraphs. First, we’ll create styles for the ID called “introduction.”</a:t>
            </a:r>
          </a:p>
          <a:p>
            <a:r>
              <a:rPr lang="en-US" dirty="0" smtClean="0"/>
              <a:t>We want this paragraph to stand out from the rest, so </a:t>
            </a:r>
            <a:r>
              <a:rPr lang="en-US" smtClean="0"/>
              <a:t>we’ll make the </a:t>
            </a:r>
            <a:r>
              <a:rPr lang="en-US" dirty="0" smtClean="0"/>
              <a:t>font size bigger and change the color.</a:t>
            </a:r>
            <a:endParaRPr lang="en-US" dirty="0"/>
          </a:p>
        </p:txBody>
      </p:sp>
      <p:sp>
        <p:nvSpPr>
          <p:cNvPr id="4" name="TextBox 3"/>
          <p:cNvSpPr txBox="1"/>
          <p:nvPr/>
        </p:nvSpPr>
        <p:spPr>
          <a:xfrm>
            <a:off x="457200" y="3124200"/>
            <a:ext cx="8229600" cy="1815882"/>
          </a:xfrm>
          <a:prstGeom prst="rect">
            <a:avLst/>
          </a:prstGeom>
          <a:noFill/>
        </p:spPr>
        <p:txBody>
          <a:bodyPr wrap="square" rtlCol="0">
            <a:spAutoFit/>
          </a:bodyPr>
          <a:lstStyle/>
          <a:p>
            <a:r>
              <a:rPr lang="en-US" sz="2800" dirty="0" smtClean="0">
                <a:solidFill>
                  <a:srgbClr val="C00000"/>
                </a:solidFill>
              </a:rPr>
              <a:t>#introduction {</a:t>
            </a:r>
          </a:p>
          <a:p>
            <a:r>
              <a:rPr lang="en-US" sz="2800" dirty="0">
                <a:solidFill>
                  <a:srgbClr val="C00000"/>
                </a:solidFill>
              </a:rPr>
              <a:t>	</a:t>
            </a:r>
            <a:r>
              <a:rPr lang="en-US" sz="2800" dirty="0" smtClean="0">
                <a:solidFill>
                  <a:srgbClr val="C00000"/>
                </a:solidFill>
              </a:rPr>
              <a:t>font-size: 20px;</a:t>
            </a:r>
          </a:p>
          <a:p>
            <a:r>
              <a:rPr lang="en-US" sz="2800" dirty="0">
                <a:solidFill>
                  <a:srgbClr val="C00000"/>
                </a:solidFill>
              </a:rPr>
              <a:t>	</a:t>
            </a:r>
            <a:r>
              <a:rPr lang="en-US" sz="2800" dirty="0" smtClean="0">
                <a:solidFill>
                  <a:srgbClr val="C00000"/>
                </a:solidFill>
              </a:rPr>
              <a:t>color: #4d7123;</a:t>
            </a:r>
          </a:p>
          <a:p>
            <a:r>
              <a:rPr lang="en-US" sz="2800" dirty="0" smtClean="0">
                <a:solidFill>
                  <a:srgbClr val="C00000"/>
                </a:solidFill>
              </a:rPr>
              <a:t>	}</a:t>
            </a:r>
            <a:endParaRPr lang="en-US" sz="2800" dirty="0">
              <a:solidFill>
                <a:srgbClr val="C00000"/>
              </a:solidFill>
            </a:endParaRPr>
          </a:p>
        </p:txBody>
      </p:sp>
      <p:sp>
        <p:nvSpPr>
          <p:cNvPr id="5" name="Date Placeholder 4"/>
          <p:cNvSpPr>
            <a:spLocks noGrp="1"/>
          </p:cNvSpPr>
          <p:nvPr>
            <p:ph type="dt" sz="half" idx="10"/>
          </p:nvPr>
        </p:nvSpPr>
        <p:spPr/>
        <p:txBody>
          <a:bodyPr/>
          <a:lstStyle/>
          <a:p>
            <a:fld id="{48D34E25-EFDC-CC47-85A9-207586F87AD5}" type="datetime1">
              <a:rPr lang="en-US" smtClean="0"/>
              <a:t>3/6/2017</a:t>
            </a:fld>
            <a:endParaRPr lang="en-US"/>
          </a:p>
        </p:txBody>
      </p:sp>
      <p:sp>
        <p:nvSpPr>
          <p:cNvPr id="6" name="Footer Placeholder 5"/>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34990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371600"/>
          </a:xfrm>
        </p:spPr>
        <p:txBody>
          <a:bodyPr/>
          <a:lstStyle/>
          <a:p>
            <a:r>
              <a:rPr lang="en-US" dirty="0" smtClean="0"/>
              <a:t>We want a few paragraphs to have some additional emphasis, so let’s write an additional class for those styles:</a:t>
            </a:r>
            <a:endParaRPr lang="en-US" dirty="0"/>
          </a:p>
        </p:txBody>
      </p:sp>
      <p:sp>
        <p:nvSpPr>
          <p:cNvPr id="4" name="TextBox 3"/>
          <p:cNvSpPr txBox="1"/>
          <p:nvPr/>
        </p:nvSpPr>
        <p:spPr>
          <a:xfrm>
            <a:off x="609600" y="2667000"/>
            <a:ext cx="3733800" cy="1815882"/>
          </a:xfrm>
          <a:prstGeom prst="rect">
            <a:avLst/>
          </a:prstGeom>
          <a:noFill/>
        </p:spPr>
        <p:txBody>
          <a:bodyPr wrap="square" rtlCol="0">
            <a:spAutoFit/>
          </a:bodyPr>
          <a:lstStyle/>
          <a:p>
            <a:r>
              <a:rPr lang="en-US" sz="2800" dirty="0" smtClean="0">
                <a:solidFill>
                  <a:srgbClr val="C00000"/>
                </a:solidFill>
              </a:rPr>
              <a:t>.emphasis {</a:t>
            </a:r>
          </a:p>
          <a:p>
            <a:r>
              <a:rPr lang="en-US" sz="2800" dirty="0" smtClean="0">
                <a:solidFill>
                  <a:srgbClr val="C00000"/>
                </a:solidFill>
              </a:rPr>
              <a:t>	font-style: italic;</a:t>
            </a:r>
          </a:p>
          <a:p>
            <a:r>
              <a:rPr lang="en-US" sz="2800" dirty="0" smtClean="0">
                <a:solidFill>
                  <a:srgbClr val="C00000"/>
                </a:solidFill>
              </a:rPr>
              <a:t>	font-weight: bold;</a:t>
            </a:r>
          </a:p>
          <a:p>
            <a:r>
              <a:rPr lang="en-US" sz="2800" dirty="0" smtClean="0">
                <a:solidFill>
                  <a:srgbClr val="C00000"/>
                </a:solidFill>
              </a:rPr>
              <a:t>	}</a:t>
            </a:r>
            <a:endParaRPr lang="en-US" sz="2800" dirty="0">
              <a:solidFill>
                <a:srgbClr val="C00000"/>
              </a:solidFill>
            </a:endParaRPr>
          </a:p>
        </p:txBody>
      </p:sp>
      <p:sp>
        <p:nvSpPr>
          <p:cNvPr id="5" name="TextBox 4"/>
          <p:cNvSpPr txBox="1"/>
          <p:nvPr/>
        </p:nvSpPr>
        <p:spPr>
          <a:xfrm>
            <a:off x="4800600" y="2362200"/>
            <a:ext cx="25146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Other font-style options include “underline,” and “normal.”</a:t>
            </a:r>
            <a:endParaRPr lang="en-US" sz="1600" dirty="0">
              <a:solidFill>
                <a:schemeClr val="tx2">
                  <a:lumMod val="60000"/>
                  <a:lumOff val="40000"/>
                </a:schemeClr>
              </a:solidFill>
            </a:endParaRPr>
          </a:p>
        </p:txBody>
      </p:sp>
      <p:sp>
        <p:nvSpPr>
          <p:cNvPr id="6" name="TextBox 5"/>
          <p:cNvSpPr txBox="1"/>
          <p:nvPr/>
        </p:nvSpPr>
        <p:spPr>
          <a:xfrm>
            <a:off x="4800600" y="3574941"/>
            <a:ext cx="2770931"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Other font-weight options include “normal,” “lighter,” or numerical values.</a:t>
            </a:r>
            <a:endParaRPr lang="en-US" sz="1600" dirty="0">
              <a:solidFill>
                <a:schemeClr val="tx2">
                  <a:lumMod val="60000"/>
                  <a:lumOff val="40000"/>
                </a:schemeClr>
              </a:solidFill>
            </a:endParaRPr>
          </a:p>
        </p:txBody>
      </p:sp>
      <p:cxnSp>
        <p:nvCxnSpPr>
          <p:cNvPr id="8" name="Straight Arrow Connector 7"/>
          <p:cNvCxnSpPr/>
          <p:nvPr/>
        </p:nvCxnSpPr>
        <p:spPr>
          <a:xfrm flipH="1">
            <a:off x="3962400" y="2590800"/>
            <a:ext cx="838200" cy="602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038600" y="3886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35B8119C-889E-374B-A746-03C4E72FAFD7}" type="datetime1">
              <a:rPr lang="en-US" smtClean="0"/>
              <a:t>3/6/2017</a:t>
            </a:fld>
            <a:endParaRPr lang="en-US"/>
          </a:p>
        </p:txBody>
      </p:sp>
      <p:sp>
        <p:nvSpPr>
          <p:cNvPr id="9" name="Footer Placeholder 8"/>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912925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752600"/>
          </a:xfrm>
        </p:spPr>
        <p:txBody>
          <a:bodyPr/>
          <a:lstStyle/>
          <a:p>
            <a:r>
              <a:rPr lang="en-US" dirty="0" smtClean="0"/>
              <a:t>We can also apply CSS styles to HTML elements without using classes and IDs. These will apply to any HTML element of that type, unless they are overwritten by classes or IDs.</a:t>
            </a:r>
            <a:endParaRPr lang="en-US" dirty="0"/>
          </a:p>
        </p:txBody>
      </p:sp>
      <p:sp>
        <p:nvSpPr>
          <p:cNvPr id="4" name="TextBox 3"/>
          <p:cNvSpPr txBox="1"/>
          <p:nvPr/>
        </p:nvSpPr>
        <p:spPr>
          <a:xfrm>
            <a:off x="533400" y="3117502"/>
            <a:ext cx="5314725" cy="1384995"/>
          </a:xfrm>
          <a:prstGeom prst="rect">
            <a:avLst/>
          </a:prstGeom>
          <a:noFill/>
        </p:spPr>
        <p:txBody>
          <a:bodyPr wrap="none" rtlCol="0">
            <a:spAutoFit/>
          </a:bodyPr>
          <a:lstStyle/>
          <a:p>
            <a:r>
              <a:rPr lang="en-US" sz="2800" dirty="0" smtClean="0">
                <a:solidFill>
                  <a:srgbClr val="C00000"/>
                </a:solidFill>
              </a:rPr>
              <a:t>h1 {</a:t>
            </a:r>
          </a:p>
          <a:p>
            <a:r>
              <a:rPr lang="en-US" sz="2800" dirty="0" smtClean="0">
                <a:solidFill>
                  <a:srgbClr val="C00000"/>
                </a:solidFill>
              </a:rPr>
              <a:t>	font-family: “Arial”, sans-serif;</a:t>
            </a:r>
          </a:p>
          <a:p>
            <a:pPr lvl="1"/>
            <a:r>
              <a:rPr lang="en-US" sz="2800" dirty="0">
                <a:solidFill>
                  <a:srgbClr val="C00000"/>
                </a:solidFill>
              </a:rPr>
              <a:t>}</a:t>
            </a:r>
          </a:p>
        </p:txBody>
      </p:sp>
      <p:sp>
        <p:nvSpPr>
          <p:cNvPr id="5" name="TextBox 4"/>
          <p:cNvSpPr txBox="1"/>
          <p:nvPr/>
        </p:nvSpPr>
        <p:spPr>
          <a:xfrm>
            <a:off x="1905000" y="5105400"/>
            <a:ext cx="26670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Any &lt;h1&gt; tag on the page will be in Arial unless the &lt;h1&gt; has a </a:t>
            </a:r>
            <a:r>
              <a:rPr lang="en-US" sz="1600" smtClean="0">
                <a:solidFill>
                  <a:schemeClr val="tx2">
                    <a:lumMod val="60000"/>
                    <a:lumOff val="40000"/>
                  </a:schemeClr>
                </a:solidFill>
              </a:rPr>
              <a:t>class that overwrites </a:t>
            </a:r>
            <a:r>
              <a:rPr lang="en-US" sz="1600" dirty="0" smtClean="0">
                <a:solidFill>
                  <a:schemeClr val="tx2">
                    <a:lumMod val="60000"/>
                    <a:lumOff val="40000"/>
                  </a:schemeClr>
                </a:solidFill>
              </a:rPr>
              <a:t>it.</a:t>
            </a:r>
            <a:endParaRPr lang="en-US" sz="1600" dirty="0">
              <a:solidFill>
                <a:schemeClr val="tx2">
                  <a:lumMod val="60000"/>
                  <a:lumOff val="40000"/>
                </a:schemeClr>
              </a:solidFill>
            </a:endParaRPr>
          </a:p>
        </p:txBody>
      </p:sp>
      <p:cxnSp>
        <p:nvCxnSpPr>
          <p:cNvPr id="7" name="Straight Arrow Connector 6"/>
          <p:cNvCxnSpPr/>
          <p:nvPr/>
        </p:nvCxnSpPr>
        <p:spPr>
          <a:xfrm flipH="1" flipV="1">
            <a:off x="914400" y="3581400"/>
            <a:ext cx="1143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4D922DC7-3C70-F24C-A840-9BD850877411}" type="datetime1">
              <a:rPr lang="en-US" smtClean="0"/>
              <a:t>3/6/2017</a:t>
            </a:fld>
            <a:endParaRPr lang="en-US"/>
          </a:p>
        </p:txBody>
      </p:sp>
      <p:sp>
        <p:nvSpPr>
          <p:cNvPr id="8" name="Footer Placeholder 7"/>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490909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Fonts in CSS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Because every computer has a different set of fonts installed by default, we can’t know for sure if our visitors will have a certain font on their computer. </a:t>
            </a:r>
          </a:p>
          <a:p>
            <a:pPr lvl="1"/>
            <a:r>
              <a:rPr lang="en-US" dirty="0" smtClean="0"/>
              <a:t>If we design our site using a certain font, and a visitor doesn’t have that font installed, our site will not look as we intended it to.</a:t>
            </a:r>
          </a:p>
          <a:p>
            <a:r>
              <a:rPr lang="en-US" dirty="0" smtClean="0"/>
              <a:t>Luckily, there is a set of “web safe” fonts that most computers have. Choosing from these fonts will make our site look (almost) the same on any computer.</a:t>
            </a:r>
          </a:p>
          <a:p>
            <a:r>
              <a:rPr lang="en-US" dirty="0" smtClean="0"/>
              <a:t>Web safe fonts include: Times New Roman, Georgia, Arial, Tahoma, Verdana. </a:t>
            </a:r>
            <a:r>
              <a:rPr lang="en-US" dirty="0"/>
              <a:t>More info: </a:t>
            </a:r>
            <a:r>
              <a:rPr lang="en-US" dirty="0">
                <a:hlinkClick r:id="rId2"/>
              </a:rPr>
              <a:t>http://</a:t>
            </a:r>
            <a:r>
              <a:rPr lang="en-US" dirty="0" smtClean="0">
                <a:hlinkClick r:id="rId2"/>
              </a:rPr>
              <a:t>www.w3schools.com/cssref/css_websafe_fonts.asp</a:t>
            </a:r>
            <a:endParaRPr lang="en-US" dirty="0" smtClean="0"/>
          </a:p>
          <a:p>
            <a:pPr lvl="1"/>
            <a:r>
              <a:rPr lang="en-US" dirty="0" smtClean="0"/>
              <a:t>In CSS, the font-family style often includes a list of a few fonts, so that there is a “fallback” option in case the font we specify first isn’t available.</a:t>
            </a:r>
            <a:endParaRPr lang="en-US" dirty="0"/>
          </a:p>
        </p:txBody>
      </p:sp>
      <p:sp>
        <p:nvSpPr>
          <p:cNvPr id="4" name="Date Placeholder 3"/>
          <p:cNvSpPr>
            <a:spLocks noGrp="1"/>
          </p:cNvSpPr>
          <p:nvPr>
            <p:ph type="dt" sz="half" idx="10"/>
          </p:nvPr>
        </p:nvSpPr>
        <p:spPr/>
        <p:txBody>
          <a:bodyPr/>
          <a:lstStyle/>
          <a:p>
            <a:fld id="{9B5C3BD6-9621-7948-A124-E702329027F0}"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3667915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524000"/>
          </a:xfrm>
        </p:spPr>
        <p:txBody>
          <a:bodyPr/>
          <a:lstStyle/>
          <a:p>
            <a:r>
              <a:rPr lang="en-US" dirty="0" smtClean="0"/>
              <a:t>We may want the same styles to apply to more than one element in our site. Combining our styles can help us do this so that we don’t have to duplicate our CSS code:</a:t>
            </a:r>
          </a:p>
        </p:txBody>
      </p:sp>
      <p:sp>
        <p:nvSpPr>
          <p:cNvPr id="4" name="TextBox 3"/>
          <p:cNvSpPr txBox="1"/>
          <p:nvPr/>
        </p:nvSpPr>
        <p:spPr>
          <a:xfrm>
            <a:off x="685799" y="3962400"/>
            <a:ext cx="5414111" cy="1384995"/>
          </a:xfrm>
          <a:prstGeom prst="rect">
            <a:avLst/>
          </a:prstGeom>
          <a:noFill/>
        </p:spPr>
        <p:txBody>
          <a:bodyPr wrap="none" rtlCol="0">
            <a:spAutoFit/>
          </a:bodyPr>
          <a:lstStyle/>
          <a:p>
            <a:r>
              <a:rPr lang="en-US" sz="2800" dirty="0"/>
              <a:t>h</a:t>
            </a:r>
            <a:r>
              <a:rPr lang="en-US" sz="2800" dirty="0" smtClean="0"/>
              <a:t>1</a:t>
            </a:r>
            <a:r>
              <a:rPr lang="en-US" sz="2800" dirty="0" smtClean="0">
                <a:solidFill>
                  <a:srgbClr val="C00000"/>
                </a:solidFill>
              </a:rPr>
              <a:t>, h2 </a:t>
            </a:r>
            <a:r>
              <a:rPr lang="en-US" sz="2800" dirty="0" smtClean="0"/>
              <a:t>{</a:t>
            </a:r>
          </a:p>
          <a:p>
            <a:r>
              <a:rPr lang="en-US" sz="2800" dirty="0" smtClean="0"/>
              <a:t>	font-family:  “Arial”, sans-serif;</a:t>
            </a:r>
          </a:p>
          <a:p>
            <a:r>
              <a:rPr lang="en-US" sz="2800" dirty="0" smtClean="0"/>
              <a:t>	}</a:t>
            </a:r>
            <a:endParaRPr lang="en-US" sz="2800" dirty="0"/>
          </a:p>
        </p:txBody>
      </p:sp>
      <p:sp>
        <p:nvSpPr>
          <p:cNvPr id="7" name="TextBox 6"/>
          <p:cNvSpPr txBox="1"/>
          <p:nvPr/>
        </p:nvSpPr>
        <p:spPr>
          <a:xfrm>
            <a:off x="2514600" y="2904904"/>
            <a:ext cx="28956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Adding additional, comma-separated elements, classes, or IDs allows the same styles to be used in more than one place.</a:t>
            </a:r>
          </a:p>
        </p:txBody>
      </p:sp>
      <p:cxnSp>
        <p:nvCxnSpPr>
          <p:cNvPr id="9" name="Straight Arrow Connector 8"/>
          <p:cNvCxnSpPr/>
          <p:nvPr/>
        </p:nvCxnSpPr>
        <p:spPr>
          <a:xfrm flipH="1">
            <a:off x="1524000" y="3200400"/>
            <a:ext cx="990600" cy="781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0D9D6057-FA77-FB41-92AB-41B1887B8015}" type="datetime1">
              <a:rPr lang="en-US" smtClean="0"/>
              <a:t>3/6/2017</a:t>
            </a:fld>
            <a:endParaRPr lang="en-US"/>
          </a:p>
        </p:txBody>
      </p:sp>
      <p:sp>
        <p:nvSpPr>
          <p:cNvPr id="6" name="Footer Placeholder 5"/>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742523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CSS</a:t>
            </a:r>
            <a:endParaRPr lang="en-US" dirty="0"/>
          </a:p>
        </p:txBody>
      </p:sp>
      <p:sp>
        <p:nvSpPr>
          <p:cNvPr id="3" name="Content Placeholder 2"/>
          <p:cNvSpPr>
            <a:spLocks noGrp="1"/>
          </p:cNvSpPr>
          <p:nvPr>
            <p:ph sz="quarter" idx="1"/>
          </p:nvPr>
        </p:nvSpPr>
        <p:spPr>
          <a:xfrm>
            <a:off x="457200" y="1219200"/>
            <a:ext cx="8229600" cy="5029200"/>
          </a:xfrm>
        </p:spPr>
        <p:txBody>
          <a:bodyPr>
            <a:normAutofit/>
          </a:bodyPr>
          <a:lstStyle/>
          <a:p>
            <a:r>
              <a:rPr lang="en-US" dirty="0" smtClean="0"/>
              <a:t>The possibilities with CSS are endless…this is just scratching the surface</a:t>
            </a:r>
          </a:p>
          <a:p>
            <a:pPr lvl="1"/>
            <a:r>
              <a:rPr lang="en-US" dirty="0" smtClean="0"/>
              <a:t>CSS can: add rollover effects to text and images, change background colors and images, create very intricate page layouts and designs, change element opacity, create gradient colors, control page layout in adaptive/responsive design (new uvu.edu mobile-friendly design), show and hide content,  create animations, and much more!</a:t>
            </a:r>
          </a:p>
          <a:p>
            <a:r>
              <a:rPr lang="en-US" dirty="0" smtClean="0"/>
              <a:t>A nice CSS “cheat sheet” </a:t>
            </a:r>
            <a:r>
              <a:rPr lang="en-US" dirty="0"/>
              <a:t>is available at </a:t>
            </a:r>
            <a:r>
              <a:rPr lang="en-US" dirty="0">
                <a:hlinkClick r:id="rId2"/>
              </a:rPr>
              <a:t>http://www.w3schools.com/cssref</a:t>
            </a:r>
            <a:r>
              <a:rPr lang="en-US" dirty="0" smtClean="0">
                <a:hlinkClick r:id="rId2"/>
              </a:rPr>
              <a:t>/</a:t>
            </a:r>
            <a:endParaRPr lang="en-US" dirty="0" smtClean="0"/>
          </a:p>
          <a:p>
            <a:r>
              <a:rPr lang="en-US" dirty="0" smtClean="0"/>
              <a:t>Find more CSS and HTML  </a:t>
            </a:r>
            <a:r>
              <a:rPr lang="en-US" dirty="0"/>
              <a:t>tutorials </a:t>
            </a:r>
            <a:r>
              <a:rPr lang="en-US" dirty="0" smtClean="0"/>
              <a:t>from the </a:t>
            </a:r>
            <a:r>
              <a:rPr lang="en-US" dirty="0"/>
              <a:t>PDF file Web Tools Supporting </a:t>
            </a:r>
            <a:r>
              <a:rPr lang="en-US" dirty="0" err="1" smtClean="0"/>
              <a:t>Resources.pdf</a:t>
            </a:r>
            <a:r>
              <a:rPr lang="en-US" dirty="0" smtClean="0"/>
              <a:t> Shared</a:t>
            </a:r>
            <a:endParaRPr lang="en-US" dirty="0"/>
          </a:p>
        </p:txBody>
      </p:sp>
      <p:sp>
        <p:nvSpPr>
          <p:cNvPr id="4" name="Date Placeholder 3"/>
          <p:cNvSpPr>
            <a:spLocks noGrp="1"/>
          </p:cNvSpPr>
          <p:nvPr>
            <p:ph type="dt" sz="half" idx="10"/>
          </p:nvPr>
        </p:nvSpPr>
        <p:spPr/>
        <p:txBody>
          <a:bodyPr/>
          <a:lstStyle/>
          <a:p>
            <a:fld id="{B70FEE7C-C81F-B34B-95F3-A44602B257CF}" type="datetime1">
              <a:rPr lang="en-US" smtClean="0"/>
              <a:t>3/6/2017</a:t>
            </a:fld>
            <a:endParaRPr lang="en-US"/>
          </a:p>
        </p:txBody>
      </p:sp>
      <p:sp>
        <p:nvSpPr>
          <p:cNvPr id="5" name="Footer Placeholder 4"/>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29609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a:lnSpc>
                <a:spcPct val="90000"/>
              </a:lnSpc>
            </a:pPr>
            <a:r>
              <a:rPr lang="en-US"/>
              <a:t>CSS Saves a Lot of Work!</a:t>
            </a:r>
          </a:p>
          <a:p>
            <a:pPr>
              <a:lnSpc>
                <a:spcPct val="90000"/>
              </a:lnSpc>
            </a:pPr>
            <a:r>
              <a:rPr lang="en-US"/>
              <a:t>CSS defines HOW HTML elements are to be displayed.</a:t>
            </a:r>
          </a:p>
          <a:p>
            <a:pPr>
              <a:lnSpc>
                <a:spcPct val="90000"/>
              </a:lnSpc>
            </a:pPr>
            <a:r>
              <a:rPr lang="en-US"/>
              <a:t>Styles are normally saved in external .css files. External style sheets enable you to change the appearance and layout of all the pages in a Web site, just by editing one single file!</a:t>
            </a:r>
          </a:p>
        </p:txBody>
      </p:sp>
      <p:sp>
        <p:nvSpPr>
          <p:cNvPr id="2" name="Date Placeholder 1"/>
          <p:cNvSpPr>
            <a:spLocks noGrp="1"/>
          </p:cNvSpPr>
          <p:nvPr>
            <p:ph type="dt" sz="half" idx="10"/>
          </p:nvPr>
        </p:nvSpPr>
        <p:spPr/>
        <p:txBody>
          <a:bodyPr/>
          <a:lstStyle/>
          <a:p>
            <a:fld id="{678D0AD7-8A6B-214E-81C0-822F0228E4FE}"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2003415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a:effectLst>
                  <a:outerShdw blurRad="38100" dist="38100" dir="2700000" algn="tl">
                    <a:srgbClr val="DDDDDD"/>
                  </a:outerShdw>
                </a:effectLst>
              </a:rPr>
              <a:t>Understanding Style Rules</a:t>
            </a:r>
          </a:p>
        </p:txBody>
      </p:sp>
      <p:sp>
        <p:nvSpPr>
          <p:cNvPr id="37891" name="Rectangle 3"/>
          <p:cNvSpPr>
            <a:spLocks noGrp="1" noChangeArrowheads="1"/>
          </p:cNvSpPr>
          <p:nvPr>
            <p:ph type="body" idx="4294967295"/>
          </p:nvPr>
        </p:nvSpPr>
        <p:spPr/>
        <p:txBody>
          <a:bodyPr/>
          <a:lstStyle/>
          <a:p>
            <a:pPr>
              <a:lnSpc>
                <a:spcPct val="90000"/>
              </a:lnSpc>
            </a:pPr>
            <a:r>
              <a:rPr lang="en-US" sz="2800" dirty="0"/>
              <a:t>A </a:t>
            </a:r>
            <a:r>
              <a:rPr lang="en-US" sz="2800" u="sng" dirty="0">
                <a:effectLst>
                  <a:outerShdw blurRad="38100" dist="38100" dir="2700000" algn="tl">
                    <a:srgbClr val="DDDDDD"/>
                  </a:outerShdw>
                </a:effectLst>
              </a:rPr>
              <a:t>Style Rule</a:t>
            </a:r>
            <a:r>
              <a:rPr lang="en-US" sz="2800" dirty="0"/>
              <a:t> is composed of two parts: a selector and a declaration.</a:t>
            </a:r>
          </a:p>
          <a:p>
            <a:pPr>
              <a:lnSpc>
                <a:spcPct val="90000"/>
              </a:lnSpc>
              <a:buFont typeface="Wingdings" charset="0"/>
              <a:buNone/>
            </a:pPr>
            <a:endParaRPr lang="en-US" sz="2800" dirty="0"/>
          </a:p>
          <a:p>
            <a:pPr>
              <a:lnSpc>
                <a:spcPct val="90000"/>
              </a:lnSpc>
              <a:buFont typeface="Wingdings" charset="0"/>
              <a:buNone/>
            </a:pPr>
            <a:endParaRPr lang="en-US" sz="2800" dirty="0"/>
          </a:p>
          <a:p>
            <a:pPr algn="ctr">
              <a:lnSpc>
                <a:spcPct val="90000"/>
              </a:lnSpc>
              <a:buFont typeface="Wingdings" charset="0"/>
              <a:buNone/>
            </a:pPr>
            <a:r>
              <a:rPr lang="en-US" sz="2800" dirty="0"/>
              <a:t>TH {color: red;}.</a:t>
            </a:r>
          </a:p>
          <a:p>
            <a:pPr>
              <a:lnSpc>
                <a:spcPct val="90000"/>
              </a:lnSpc>
            </a:pPr>
            <a:r>
              <a:rPr lang="en-US" sz="2800" dirty="0"/>
              <a:t>The </a:t>
            </a:r>
            <a:r>
              <a:rPr lang="en-US" sz="2800" u="sng" dirty="0">
                <a:effectLst>
                  <a:outerShdw blurRad="38100" dist="38100" dir="2700000" algn="tl">
                    <a:srgbClr val="DDDDDD"/>
                  </a:outerShdw>
                </a:effectLst>
              </a:rPr>
              <a:t>Selector</a:t>
            </a:r>
            <a:r>
              <a:rPr lang="en-US" sz="2800" dirty="0"/>
              <a:t> indicates the element to which the rule is applied.</a:t>
            </a:r>
          </a:p>
          <a:p>
            <a:pPr>
              <a:lnSpc>
                <a:spcPct val="90000"/>
              </a:lnSpc>
            </a:pPr>
            <a:r>
              <a:rPr lang="en-US" sz="2800" dirty="0"/>
              <a:t>The </a:t>
            </a:r>
            <a:r>
              <a:rPr lang="en-US" sz="2800" u="sng" dirty="0">
                <a:effectLst>
                  <a:outerShdw blurRad="38100" dist="38100" dir="2700000" algn="tl">
                    <a:srgbClr val="DDDDDD"/>
                  </a:outerShdw>
                </a:effectLst>
              </a:rPr>
              <a:t>Declaration</a:t>
            </a:r>
            <a:r>
              <a:rPr lang="en-US" sz="2800" dirty="0"/>
              <a:t> determines the property values of a selector.</a:t>
            </a:r>
          </a:p>
          <a:p>
            <a:pPr algn="ctr">
              <a:lnSpc>
                <a:spcPct val="90000"/>
              </a:lnSpc>
              <a:buFont typeface="Wingdings" charset="0"/>
              <a:buNone/>
            </a:pPr>
            <a:endParaRPr lang="en-US" sz="2800" dirty="0"/>
          </a:p>
          <a:p>
            <a:pPr>
              <a:lnSpc>
                <a:spcPct val="90000"/>
              </a:lnSpc>
              <a:buFont typeface="Wingdings" charset="0"/>
              <a:buNone/>
            </a:pPr>
            <a:endParaRPr lang="en-US" sz="2800" dirty="0"/>
          </a:p>
        </p:txBody>
      </p:sp>
      <p:sp>
        <p:nvSpPr>
          <p:cNvPr id="53253" name="AutoShape 6"/>
          <p:cNvSpPr>
            <a:spLocks noChangeArrowheads="1"/>
          </p:cNvSpPr>
          <p:nvPr/>
        </p:nvSpPr>
        <p:spPr bwMode="auto">
          <a:xfrm>
            <a:off x="1371600" y="2667000"/>
            <a:ext cx="1447800" cy="685800"/>
          </a:xfrm>
          <a:prstGeom prst="wedgeRoundRectCallout">
            <a:avLst>
              <a:gd name="adj1" fmla="val 91147"/>
              <a:gd name="adj2" fmla="val 35160"/>
              <a:gd name="adj3" fmla="val 16667"/>
            </a:avLst>
          </a:prstGeom>
          <a:solidFill>
            <a:schemeClr val="accent1"/>
          </a:solidFill>
          <a:ln w="9525">
            <a:solidFill>
              <a:schemeClr val="tx1"/>
            </a:solidFill>
            <a:miter lim="800000"/>
            <a:headEnd/>
            <a:tailEnd/>
          </a:ln>
        </p:spPr>
        <p:txBody>
          <a:bodyPr/>
          <a:lstStyle/>
          <a:p>
            <a:pPr algn="ctr" eaLnBrk="1" hangingPunct="1"/>
            <a:r>
              <a:rPr lang="en-US" sz="2400" dirty="0">
                <a:latin typeface="Times New Roman" charset="0"/>
              </a:rPr>
              <a:t>Selector</a:t>
            </a:r>
          </a:p>
        </p:txBody>
      </p:sp>
      <p:sp>
        <p:nvSpPr>
          <p:cNvPr id="53254" name="AutoShape 7"/>
          <p:cNvSpPr>
            <a:spLocks noChangeArrowheads="1"/>
          </p:cNvSpPr>
          <p:nvPr/>
        </p:nvSpPr>
        <p:spPr bwMode="auto">
          <a:xfrm>
            <a:off x="5486400" y="2209800"/>
            <a:ext cx="1828800" cy="609600"/>
          </a:xfrm>
          <a:prstGeom prst="wedgeRoundRectCallout">
            <a:avLst>
              <a:gd name="adj1" fmla="val -72368"/>
              <a:gd name="adj2" fmla="val 108525"/>
              <a:gd name="adj3" fmla="val 16667"/>
            </a:avLst>
          </a:prstGeom>
          <a:solidFill>
            <a:schemeClr val="accent1"/>
          </a:solidFill>
          <a:ln w="9525">
            <a:solidFill>
              <a:schemeClr val="tx1"/>
            </a:solidFill>
            <a:miter lim="800000"/>
            <a:headEnd/>
            <a:tailEnd/>
          </a:ln>
        </p:spPr>
        <p:txBody>
          <a:bodyPr/>
          <a:lstStyle/>
          <a:p>
            <a:pPr algn="ctr" eaLnBrk="1" hangingPunct="1"/>
            <a:r>
              <a:rPr lang="en-US" sz="2400" dirty="0">
                <a:latin typeface="Times New Roman" charset="0"/>
              </a:rPr>
              <a:t>Declaration</a:t>
            </a:r>
          </a:p>
        </p:txBody>
      </p:sp>
      <p:sp>
        <p:nvSpPr>
          <p:cNvPr id="2" name="Date Placeholder 1"/>
          <p:cNvSpPr>
            <a:spLocks noGrp="1"/>
          </p:cNvSpPr>
          <p:nvPr>
            <p:ph type="dt" sz="half" idx="10"/>
          </p:nvPr>
        </p:nvSpPr>
        <p:spPr/>
        <p:txBody>
          <a:bodyPr/>
          <a:lstStyle/>
          <a:p>
            <a:fld id="{246F6437-A621-B849-AE60-C582A165B5C6}"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961184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rPr>
              <a:t>Understanding Style Rules</a:t>
            </a:r>
          </a:p>
        </p:txBody>
      </p:sp>
      <p:sp>
        <p:nvSpPr>
          <p:cNvPr id="38915" name="Rectangle 3"/>
          <p:cNvSpPr>
            <a:spLocks noGrp="1" noChangeArrowheads="1"/>
          </p:cNvSpPr>
          <p:nvPr>
            <p:ph type="body" idx="4294967295"/>
          </p:nvPr>
        </p:nvSpPr>
        <p:spPr/>
        <p:txBody>
          <a:bodyPr/>
          <a:lstStyle/>
          <a:p>
            <a:pPr>
              <a:lnSpc>
                <a:spcPct val="90000"/>
              </a:lnSpc>
            </a:pPr>
            <a:r>
              <a:rPr lang="en-US" sz="2800" dirty="0"/>
              <a:t>The </a:t>
            </a:r>
            <a:r>
              <a:rPr lang="en-US" sz="2800" u="sng" dirty="0">
                <a:effectLst>
                  <a:outerShdw blurRad="38100" dist="38100" dir="2700000" algn="tl">
                    <a:srgbClr val="DDDDDD"/>
                  </a:outerShdw>
                </a:effectLst>
              </a:rPr>
              <a:t>Property</a:t>
            </a:r>
            <a:r>
              <a:rPr lang="en-US" sz="2800" dirty="0"/>
              <a:t>  specifies a characteristic, such as color, font-family, position, and is followed by a colon (:).</a:t>
            </a:r>
          </a:p>
          <a:p>
            <a:pPr>
              <a:lnSpc>
                <a:spcPct val="90000"/>
              </a:lnSpc>
            </a:pPr>
            <a:r>
              <a:rPr lang="en-US" sz="2800" dirty="0"/>
              <a:t>The </a:t>
            </a:r>
            <a:r>
              <a:rPr lang="en-US" sz="2800" u="sng" dirty="0">
                <a:effectLst>
                  <a:outerShdw blurRad="38100" dist="38100" dir="2700000" algn="tl">
                    <a:srgbClr val="DDDDDD"/>
                  </a:outerShdw>
                </a:effectLst>
              </a:rPr>
              <a:t>Value</a:t>
            </a:r>
            <a:r>
              <a:rPr lang="en-US" sz="2800" dirty="0"/>
              <a:t> expresses specification of a property, such as red for color,  </a:t>
            </a:r>
            <a:r>
              <a:rPr lang="en-US" sz="2800" dirty="0" err="1"/>
              <a:t>arial</a:t>
            </a:r>
            <a:r>
              <a:rPr lang="en-US" sz="2800" dirty="0"/>
              <a:t> for font family, 12 </a:t>
            </a:r>
            <a:r>
              <a:rPr lang="en-US" sz="2800" dirty="0" err="1"/>
              <a:t>pt</a:t>
            </a:r>
            <a:r>
              <a:rPr lang="en-US" sz="2800" dirty="0"/>
              <a:t>  for font-size, and is followed by a semicolon (;).</a:t>
            </a:r>
          </a:p>
          <a:p>
            <a:pPr>
              <a:lnSpc>
                <a:spcPct val="90000"/>
              </a:lnSpc>
              <a:buFont typeface="Wingdings" charset="0"/>
              <a:buNone/>
            </a:pPr>
            <a:endParaRPr lang="en-US" sz="2800" dirty="0"/>
          </a:p>
          <a:p>
            <a:pPr algn="ctr">
              <a:lnSpc>
                <a:spcPct val="90000"/>
              </a:lnSpc>
              <a:buFont typeface="Wingdings" charset="0"/>
              <a:buNone/>
            </a:pPr>
            <a:endParaRPr lang="en-US" sz="2800" dirty="0"/>
          </a:p>
          <a:p>
            <a:pPr algn="ctr">
              <a:lnSpc>
                <a:spcPct val="90000"/>
              </a:lnSpc>
              <a:buFont typeface="Wingdings" charset="0"/>
              <a:buNone/>
            </a:pPr>
            <a:r>
              <a:rPr lang="en-US" sz="2800" dirty="0"/>
              <a:t>P {color: red;}</a:t>
            </a:r>
          </a:p>
        </p:txBody>
      </p:sp>
      <p:sp>
        <p:nvSpPr>
          <p:cNvPr id="56327" name="AutoShape 4"/>
          <p:cNvSpPr>
            <a:spLocks noChangeArrowheads="1"/>
          </p:cNvSpPr>
          <p:nvPr/>
        </p:nvSpPr>
        <p:spPr bwMode="auto">
          <a:xfrm>
            <a:off x="2895600" y="3733800"/>
            <a:ext cx="1447800" cy="457200"/>
          </a:xfrm>
          <a:prstGeom prst="wedgeRoundRectCallout">
            <a:avLst>
              <a:gd name="adj1" fmla="val 39677"/>
              <a:gd name="adj2" fmla="val 79464"/>
              <a:gd name="adj3" fmla="val 16667"/>
            </a:avLst>
          </a:prstGeom>
          <a:solidFill>
            <a:schemeClr val="accent1"/>
          </a:solidFill>
          <a:ln w="9525">
            <a:solidFill>
              <a:schemeClr val="tx1"/>
            </a:solidFill>
            <a:miter lim="800000"/>
            <a:headEnd/>
            <a:tailEnd/>
          </a:ln>
        </p:spPr>
        <p:txBody>
          <a:bodyPr/>
          <a:lstStyle/>
          <a:p>
            <a:pPr algn="ctr" eaLnBrk="1" hangingPunct="1"/>
            <a:r>
              <a:rPr lang="en-US" sz="2400">
                <a:latin typeface="Times New Roman" charset="0"/>
              </a:rPr>
              <a:t>Property</a:t>
            </a:r>
          </a:p>
        </p:txBody>
      </p:sp>
      <p:sp>
        <p:nvSpPr>
          <p:cNvPr id="56328" name="AutoShape 5"/>
          <p:cNvSpPr>
            <a:spLocks noChangeArrowheads="1"/>
          </p:cNvSpPr>
          <p:nvPr/>
        </p:nvSpPr>
        <p:spPr bwMode="auto">
          <a:xfrm>
            <a:off x="5029200" y="3505200"/>
            <a:ext cx="1447800" cy="457200"/>
          </a:xfrm>
          <a:prstGeom prst="wedgeRoundRectCallout">
            <a:avLst>
              <a:gd name="adj1" fmla="val -40814"/>
              <a:gd name="adj2" fmla="val 140553"/>
              <a:gd name="adj3" fmla="val 16667"/>
            </a:avLst>
          </a:prstGeom>
          <a:solidFill>
            <a:schemeClr val="accent1"/>
          </a:solidFill>
          <a:ln w="9525">
            <a:solidFill>
              <a:schemeClr val="tx1"/>
            </a:solidFill>
            <a:miter lim="800000"/>
            <a:headEnd/>
            <a:tailEnd/>
          </a:ln>
        </p:spPr>
        <p:txBody>
          <a:bodyPr/>
          <a:lstStyle/>
          <a:p>
            <a:pPr algn="ctr" eaLnBrk="1" hangingPunct="1"/>
            <a:r>
              <a:rPr lang="en-US" sz="2400" dirty="0">
                <a:latin typeface="Times New Roman" charset="0"/>
              </a:rPr>
              <a:t>Value</a:t>
            </a:r>
          </a:p>
        </p:txBody>
      </p:sp>
      <p:sp>
        <p:nvSpPr>
          <p:cNvPr id="2" name="Date Placeholder 1"/>
          <p:cNvSpPr>
            <a:spLocks noGrp="1"/>
          </p:cNvSpPr>
          <p:nvPr>
            <p:ph type="dt" sz="half" idx="10"/>
          </p:nvPr>
        </p:nvSpPr>
        <p:spPr/>
        <p:txBody>
          <a:bodyPr/>
          <a:lstStyle/>
          <a:p>
            <a:fld id="{6B7B4EDF-2732-134F-AB4E-13C3F1F4070C}"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4192634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pPr>
              <a:lnSpc>
                <a:spcPct val="80000"/>
              </a:lnSpc>
            </a:pPr>
            <a:r>
              <a:rPr lang="en-US" sz="1800" dirty="0"/>
              <a:t>CSS declarations always ends with a semicolon, and declaration groups are surrounded by curly brackets:</a:t>
            </a:r>
          </a:p>
          <a:p>
            <a:pPr>
              <a:lnSpc>
                <a:spcPct val="80000"/>
              </a:lnSpc>
            </a:pPr>
            <a:endParaRPr lang="en-US" sz="1800" dirty="0"/>
          </a:p>
          <a:p>
            <a:pPr>
              <a:lnSpc>
                <a:spcPct val="80000"/>
              </a:lnSpc>
            </a:pPr>
            <a:r>
              <a:rPr lang="en-US" sz="1600" dirty="0"/>
              <a:t>p {</a:t>
            </a:r>
            <a:r>
              <a:rPr lang="en-US" sz="1600" dirty="0" err="1"/>
              <a:t>color:red;text-align:center</a:t>
            </a:r>
            <a:r>
              <a:rPr lang="en-US" sz="1600" dirty="0"/>
              <a:t>;}To make the CSS more readable, you can put one declaration on each line, like this:</a:t>
            </a:r>
          </a:p>
          <a:p>
            <a:pPr marL="0" indent="0">
              <a:lnSpc>
                <a:spcPct val="80000"/>
              </a:lnSpc>
              <a:buNone/>
            </a:pPr>
            <a:r>
              <a:rPr lang="en-US" sz="1600" dirty="0"/>
              <a:t>Example</a:t>
            </a:r>
          </a:p>
          <a:p>
            <a:pPr marL="548640" lvl="2" indent="0">
              <a:lnSpc>
                <a:spcPct val="80000"/>
              </a:lnSpc>
              <a:buNone/>
            </a:pPr>
            <a:r>
              <a:rPr lang="en-US" sz="1300" dirty="0"/>
              <a:t>p</a:t>
            </a:r>
            <a:br>
              <a:rPr lang="en-US" sz="1300" dirty="0"/>
            </a:br>
            <a:r>
              <a:rPr lang="en-US" sz="1300" dirty="0"/>
              <a:t>{</a:t>
            </a:r>
            <a:br>
              <a:rPr lang="en-US" sz="1300" dirty="0"/>
            </a:br>
            <a:r>
              <a:rPr lang="en-US" sz="1300" dirty="0"/>
              <a:t>      	</a:t>
            </a:r>
            <a:r>
              <a:rPr lang="en-US" sz="1300" dirty="0" err="1"/>
              <a:t>color:red</a:t>
            </a:r>
            <a:r>
              <a:rPr lang="en-US" sz="1300" dirty="0"/>
              <a:t>;</a:t>
            </a:r>
            <a:br>
              <a:rPr lang="en-US" sz="1300" dirty="0"/>
            </a:br>
            <a:r>
              <a:rPr lang="en-US" sz="1300" dirty="0"/>
              <a:t>     	</a:t>
            </a:r>
            <a:r>
              <a:rPr lang="en-US" sz="1300" dirty="0" err="1"/>
              <a:t>text-align:center</a:t>
            </a:r>
            <a:r>
              <a:rPr lang="en-US" sz="1300" dirty="0"/>
              <a:t>;</a:t>
            </a:r>
            <a:br>
              <a:rPr lang="en-US" sz="1300" dirty="0"/>
            </a:br>
            <a:r>
              <a:rPr lang="en-US" sz="1300" dirty="0"/>
              <a:t>} </a:t>
            </a:r>
            <a:r>
              <a:rPr lang="en-US" sz="1000" dirty="0"/>
              <a:t/>
            </a:r>
            <a:br>
              <a:rPr lang="en-US" sz="1000" dirty="0"/>
            </a:br>
            <a:r>
              <a:rPr lang="en-US" sz="1000" dirty="0"/>
              <a:t/>
            </a:r>
            <a:br>
              <a:rPr lang="en-US" sz="1000" dirty="0"/>
            </a:br>
            <a:r>
              <a:rPr lang="en-US" sz="1500" b="1" dirty="0"/>
              <a:t>CSS Comments</a:t>
            </a:r>
          </a:p>
          <a:p>
            <a:pPr>
              <a:lnSpc>
                <a:spcPct val="80000"/>
              </a:lnSpc>
            </a:pPr>
            <a:r>
              <a:rPr lang="en-US" sz="1600" dirty="0"/>
              <a:t>A CSS comment begins with "/*", and ends with "*/", like this:</a:t>
            </a:r>
          </a:p>
          <a:p>
            <a:pPr marL="548640" lvl="2" indent="0">
              <a:lnSpc>
                <a:spcPct val="80000"/>
              </a:lnSpc>
              <a:buNone/>
            </a:pPr>
            <a:r>
              <a:rPr lang="en-US" sz="1300" dirty="0"/>
              <a:t>/*This is a comment*/</a:t>
            </a:r>
            <a:br>
              <a:rPr lang="en-US" sz="1300" dirty="0"/>
            </a:br>
            <a:r>
              <a:rPr lang="en-US" sz="1300" dirty="0"/>
              <a:t>p</a:t>
            </a:r>
            <a:br>
              <a:rPr lang="en-US" sz="1300" dirty="0"/>
            </a:br>
            <a:r>
              <a:rPr lang="en-US" sz="1300" dirty="0"/>
              <a:t>{</a:t>
            </a:r>
            <a:br>
              <a:rPr lang="en-US" sz="1300" dirty="0"/>
            </a:br>
            <a:r>
              <a:rPr lang="en-US" sz="1300" dirty="0" smtClean="0"/>
              <a:t>	</a:t>
            </a:r>
            <a:r>
              <a:rPr lang="en-US" sz="1300" dirty="0" err="1" smtClean="0"/>
              <a:t>text-align:center</a:t>
            </a:r>
            <a:r>
              <a:rPr lang="en-US" sz="1300" dirty="0"/>
              <a:t>;</a:t>
            </a:r>
            <a:br>
              <a:rPr lang="en-US" sz="1300" dirty="0"/>
            </a:br>
            <a:r>
              <a:rPr lang="en-US" sz="1300" dirty="0" smtClean="0"/>
              <a:t>	/*</a:t>
            </a:r>
            <a:r>
              <a:rPr lang="en-US" sz="1300" dirty="0"/>
              <a:t>This is another comment*/</a:t>
            </a:r>
            <a:br>
              <a:rPr lang="en-US" sz="1300" dirty="0"/>
            </a:br>
            <a:r>
              <a:rPr lang="en-US" sz="1300" dirty="0" smtClean="0"/>
              <a:t>	</a:t>
            </a:r>
            <a:r>
              <a:rPr lang="en-US" sz="1300" dirty="0" err="1" smtClean="0"/>
              <a:t>color:black</a:t>
            </a:r>
            <a:r>
              <a:rPr lang="en-US" sz="1300" dirty="0"/>
              <a:t>;</a:t>
            </a:r>
            <a:br>
              <a:rPr lang="en-US" sz="1300" dirty="0"/>
            </a:br>
            <a:r>
              <a:rPr lang="en-US" sz="1300" dirty="0" smtClean="0"/>
              <a:t>	</a:t>
            </a:r>
            <a:r>
              <a:rPr lang="en-US" sz="1300" dirty="0" err="1" smtClean="0"/>
              <a:t>font-family:arial</a:t>
            </a:r>
            <a:r>
              <a:rPr lang="en-US" sz="1300" dirty="0"/>
              <a:t>;</a:t>
            </a:r>
            <a:br>
              <a:rPr lang="en-US" sz="1300" dirty="0"/>
            </a:br>
            <a:r>
              <a:rPr lang="en-US" sz="1300" dirty="0"/>
              <a:t>}</a:t>
            </a:r>
          </a:p>
        </p:txBody>
      </p:sp>
      <p:sp>
        <p:nvSpPr>
          <p:cNvPr id="2" name="Date Placeholder 1"/>
          <p:cNvSpPr>
            <a:spLocks noGrp="1"/>
          </p:cNvSpPr>
          <p:nvPr>
            <p:ph type="dt" sz="half" idx="10"/>
          </p:nvPr>
        </p:nvSpPr>
        <p:spPr/>
        <p:txBody>
          <a:bodyPr/>
          <a:lstStyle/>
          <a:p>
            <a:fld id="{9B7B4C3E-D042-DB4D-A508-253A8C630BEB}"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977409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28600" y="1143000"/>
            <a:ext cx="8686800" cy="5181600"/>
          </a:xfrm>
        </p:spPr>
        <p:txBody>
          <a:bodyPr>
            <a:normAutofit/>
          </a:bodyPr>
          <a:lstStyle/>
          <a:p>
            <a:pPr marL="0" indent="0">
              <a:lnSpc>
                <a:spcPct val="80000"/>
              </a:lnSpc>
              <a:buNone/>
            </a:pPr>
            <a:endParaRPr lang="en-US" sz="2400" u="sng" dirty="0"/>
          </a:p>
          <a:p>
            <a:pPr>
              <a:lnSpc>
                <a:spcPct val="80000"/>
              </a:lnSpc>
            </a:pPr>
            <a:r>
              <a:rPr lang="en-US" sz="2000" dirty="0"/>
              <a:t>In addition to setting a style for a HTML element, CSS allows you to specify your own selectors called "id" and "class".</a:t>
            </a:r>
          </a:p>
          <a:p>
            <a:pPr>
              <a:lnSpc>
                <a:spcPct val="80000"/>
              </a:lnSpc>
            </a:pPr>
            <a:endParaRPr lang="en-US" sz="2000" dirty="0"/>
          </a:p>
          <a:p>
            <a:pPr marL="0" indent="0">
              <a:lnSpc>
                <a:spcPct val="80000"/>
              </a:lnSpc>
              <a:buNone/>
            </a:pPr>
            <a:r>
              <a:rPr lang="en-US" sz="3600" u="sng" dirty="0"/>
              <a:t>The id </a:t>
            </a:r>
            <a:r>
              <a:rPr lang="en-US" sz="3600" u="sng" dirty="0" smtClean="0"/>
              <a:t>Selector</a:t>
            </a:r>
            <a:endParaRPr lang="en-US" sz="1000" dirty="0"/>
          </a:p>
          <a:p>
            <a:pPr>
              <a:lnSpc>
                <a:spcPct val="80000"/>
              </a:lnSpc>
            </a:pPr>
            <a:endParaRPr lang="en-US" sz="1000" dirty="0"/>
          </a:p>
          <a:p>
            <a:pPr>
              <a:lnSpc>
                <a:spcPct val="80000"/>
              </a:lnSpc>
            </a:pPr>
            <a:r>
              <a:rPr lang="en-US" sz="1800" dirty="0"/>
              <a:t>The id selector is used to specify a style for a single, unique element.</a:t>
            </a:r>
          </a:p>
          <a:p>
            <a:pPr>
              <a:lnSpc>
                <a:spcPct val="80000"/>
              </a:lnSpc>
            </a:pPr>
            <a:r>
              <a:rPr lang="en-US" sz="1800" dirty="0"/>
              <a:t>The id selector uses the id attribute of the HTML element, and is defined with a "#".</a:t>
            </a:r>
          </a:p>
          <a:p>
            <a:pPr>
              <a:lnSpc>
                <a:spcPct val="80000"/>
              </a:lnSpc>
            </a:pPr>
            <a:r>
              <a:rPr lang="en-US" sz="1800" dirty="0"/>
              <a:t>The style rule below will be applied to the element with id="para1":</a:t>
            </a:r>
          </a:p>
          <a:p>
            <a:pPr marL="0" indent="0">
              <a:lnSpc>
                <a:spcPct val="80000"/>
              </a:lnSpc>
              <a:buNone/>
            </a:pPr>
            <a:endParaRPr lang="en-US" sz="1800" dirty="0" smtClean="0"/>
          </a:p>
          <a:p>
            <a:pPr marL="0" indent="0">
              <a:lnSpc>
                <a:spcPct val="80000"/>
              </a:lnSpc>
              <a:buNone/>
            </a:pPr>
            <a:r>
              <a:rPr lang="en-US" sz="1800" dirty="0" smtClean="0"/>
              <a:t>Example:</a:t>
            </a:r>
            <a:endParaRPr lang="en-US" sz="1800" dirty="0"/>
          </a:p>
          <a:p>
            <a:pPr marL="274320" lvl="1" indent="0">
              <a:lnSpc>
                <a:spcPct val="80000"/>
              </a:lnSpc>
              <a:buNone/>
            </a:pPr>
            <a:r>
              <a:rPr lang="en-US" sz="2000" dirty="0"/>
              <a:t>#para1</a:t>
            </a:r>
            <a:br>
              <a:rPr lang="en-US" sz="2000" dirty="0"/>
            </a:br>
            <a:r>
              <a:rPr lang="en-US" sz="2000" dirty="0"/>
              <a:t>{</a:t>
            </a:r>
            <a:br>
              <a:rPr lang="en-US" sz="2000" dirty="0"/>
            </a:br>
            <a:r>
              <a:rPr lang="en-US" sz="2000" dirty="0" smtClean="0"/>
              <a:t>	</a:t>
            </a:r>
            <a:r>
              <a:rPr lang="en-US" sz="2000" dirty="0" err="1" smtClean="0"/>
              <a:t>text-align:center</a:t>
            </a:r>
            <a:r>
              <a:rPr lang="en-US" sz="2000" dirty="0" smtClean="0"/>
              <a:t>;</a:t>
            </a:r>
            <a:br>
              <a:rPr lang="en-US" sz="2000" dirty="0" smtClean="0"/>
            </a:br>
            <a:r>
              <a:rPr lang="en-US" sz="2000" dirty="0" smtClean="0"/>
              <a:t>	</a:t>
            </a:r>
            <a:r>
              <a:rPr lang="en-US" sz="2000" dirty="0" err="1" smtClean="0"/>
              <a:t>color:red</a:t>
            </a:r>
            <a:r>
              <a:rPr lang="en-US" sz="2000" dirty="0" smtClean="0"/>
              <a:t>;</a:t>
            </a:r>
            <a:r>
              <a:rPr lang="en-US" sz="2000" dirty="0"/>
              <a:t/>
            </a:r>
            <a:br>
              <a:rPr lang="en-US" sz="2000" dirty="0"/>
            </a:br>
            <a:r>
              <a:rPr lang="en-US" sz="2000" dirty="0"/>
              <a:t>} </a:t>
            </a:r>
            <a:br>
              <a:rPr lang="en-US" sz="2000" dirty="0"/>
            </a:br>
            <a:endParaRPr lang="en-US" sz="2000" dirty="0"/>
          </a:p>
          <a:p>
            <a:pPr>
              <a:lnSpc>
                <a:spcPct val="80000"/>
              </a:lnSpc>
            </a:pPr>
            <a:endParaRPr lang="en-US" sz="1800" dirty="0"/>
          </a:p>
          <a:p>
            <a:pPr>
              <a:lnSpc>
                <a:spcPct val="80000"/>
              </a:lnSpc>
            </a:pPr>
            <a:endParaRPr lang="en-US" sz="1000" dirty="0"/>
          </a:p>
          <a:p>
            <a:pPr>
              <a:lnSpc>
                <a:spcPct val="80000"/>
              </a:lnSpc>
            </a:pPr>
            <a:endParaRPr lang="en-US" sz="1000" dirty="0"/>
          </a:p>
        </p:txBody>
      </p:sp>
      <p:sp>
        <p:nvSpPr>
          <p:cNvPr id="2" name="Date Placeholder 1"/>
          <p:cNvSpPr>
            <a:spLocks noGrp="1"/>
          </p:cNvSpPr>
          <p:nvPr>
            <p:ph type="dt" sz="half" idx="10"/>
          </p:nvPr>
        </p:nvSpPr>
        <p:spPr/>
        <p:txBody>
          <a:bodyPr/>
          <a:lstStyle/>
          <a:p>
            <a:fld id="{8EE3E488-EC94-DB40-984B-8271B3108D96}" type="datetime1">
              <a:rPr lang="en-US" smtClean="0"/>
              <a:t>3/6/2017</a:t>
            </a:fld>
            <a:endParaRPr lang="en-US"/>
          </a:p>
        </p:txBody>
      </p:sp>
      <p:sp>
        <p:nvSpPr>
          <p:cNvPr id="3" name="Footer Placeholder 2"/>
          <p:cNvSpPr>
            <a:spLocks noGrp="1"/>
          </p:cNvSpPr>
          <p:nvPr>
            <p:ph type="ftr" sz="quarter" idx="11"/>
          </p:nvPr>
        </p:nvSpPr>
        <p:spPr/>
        <p:txBody>
          <a:bodyPr/>
          <a:lstStyle/>
          <a:p>
            <a:r>
              <a:rPr lang="en-US" dirty="0" smtClean="0"/>
              <a:t>MTM | Tesfaye Gari | tgari@mtmconsultinggroup.com</a:t>
            </a:r>
            <a:endParaRPr lang="en-US" dirty="0"/>
          </a:p>
        </p:txBody>
      </p:sp>
      <p:sp>
        <p:nvSpPr>
          <p:cNvPr id="6" name="Rectangle 2"/>
          <p:cNvSpPr>
            <a:spLocks noGrp="1" noChangeArrowheads="1"/>
          </p:cNvSpPr>
          <p:nvPr>
            <p:ph type="title"/>
          </p:nvPr>
        </p:nvSpPr>
        <p:spPr>
          <a:xfrm>
            <a:off x="457200" y="152400"/>
            <a:ext cx="8229600" cy="990600"/>
          </a:xfrm>
        </p:spPr>
        <p:txBody>
          <a:bodyPr>
            <a:normAutofit/>
          </a:bodyPr>
          <a:lstStyle/>
          <a:p>
            <a:r>
              <a:rPr lang="en-US" sz="2900" dirty="0" smtClean="0"/>
              <a:t>The </a:t>
            </a:r>
            <a:r>
              <a:rPr lang="en-US" sz="2900" dirty="0"/>
              <a:t>id </a:t>
            </a:r>
            <a:r>
              <a:rPr lang="en-US" dirty="0"/>
              <a:t>and</a:t>
            </a:r>
            <a:r>
              <a:rPr lang="en-US" sz="2900" dirty="0"/>
              <a:t> </a:t>
            </a:r>
            <a:r>
              <a:rPr lang="en-US" dirty="0" smtClean="0"/>
              <a:t>class</a:t>
            </a:r>
            <a:r>
              <a:rPr lang="en-US" sz="2900" dirty="0" smtClean="0"/>
              <a:t> Selectors</a:t>
            </a:r>
            <a:endParaRPr lang="en-US" sz="2900" dirty="0"/>
          </a:p>
        </p:txBody>
      </p:sp>
    </p:spTree>
    <p:extLst>
      <p:ext uri="{BB962C8B-B14F-4D97-AF65-F5344CB8AC3E}">
        <p14:creationId xmlns:p14="http://schemas.microsoft.com/office/powerpoint/2010/main" val="3986877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sz="4300" dirty="0"/>
              <a:t>The </a:t>
            </a:r>
            <a:r>
              <a:rPr lang="en-US" sz="4300" dirty="0" smtClean="0"/>
              <a:t>class Selector</a:t>
            </a:r>
            <a:endParaRPr lang="en-US" sz="4300" dirty="0"/>
          </a:p>
        </p:txBody>
      </p:sp>
      <p:sp>
        <p:nvSpPr>
          <p:cNvPr id="48131" name="Rectangle 3"/>
          <p:cNvSpPr>
            <a:spLocks noGrp="1" noChangeArrowheads="1"/>
          </p:cNvSpPr>
          <p:nvPr>
            <p:ph type="body" idx="1"/>
          </p:nvPr>
        </p:nvSpPr>
        <p:spPr>
          <a:xfrm>
            <a:off x="152400" y="914400"/>
            <a:ext cx="8991600" cy="5943600"/>
          </a:xfrm>
        </p:spPr>
        <p:txBody>
          <a:bodyPr>
            <a:normAutofit lnSpcReduction="10000"/>
          </a:bodyPr>
          <a:lstStyle/>
          <a:p>
            <a:pPr>
              <a:lnSpc>
                <a:spcPct val="80000"/>
              </a:lnSpc>
            </a:pPr>
            <a:endParaRPr lang="en-US" sz="1600" u="sng" dirty="0"/>
          </a:p>
          <a:p>
            <a:pPr>
              <a:lnSpc>
                <a:spcPct val="80000"/>
              </a:lnSpc>
            </a:pPr>
            <a:r>
              <a:rPr lang="en-US" sz="2000" dirty="0"/>
              <a:t>The class selector is used to specify a style for a group of elements. Unlike the id selector, the class selector is most often used on several elements. </a:t>
            </a:r>
          </a:p>
          <a:p>
            <a:pPr>
              <a:lnSpc>
                <a:spcPct val="80000"/>
              </a:lnSpc>
            </a:pPr>
            <a:r>
              <a:rPr lang="en-US" sz="2000" dirty="0"/>
              <a:t>This allows you to set a particular style for any HTML elements with the same class. </a:t>
            </a:r>
          </a:p>
          <a:p>
            <a:pPr>
              <a:lnSpc>
                <a:spcPct val="80000"/>
              </a:lnSpc>
            </a:pPr>
            <a:r>
              <a:rPr lang="en-US" sz="2000" dirty="0"/>
              <a:t>The class selector uses the HTML class attribute, and is defined with a "."</a:t>
            </a:r>
          </a:p>
          <a:p>
            <a:pPr>
              <a:lnSpc>
                <a:spcPct val="80000"/>
              </a:lnSpc>
            </a:pPr>
            <a:r>
              <a:rPr lang="en-US" sz="2000" dirty="0"/>
              <a:t>In the example below, all HTML elements with class="center" will be center-aligned:</a:t>
            </a:r>
          </a:p>
          <a:p>
            <a:pPr marL="0" indent="0">
              <a:lnSpc>
                <a:spcPct val="80000"/>
              </a:lnSpc>
              <a:buNone/>
            </a:pPr>
            <a:r>
              <a:rPr lang="en-US" sz="2000" b="1" u="sng" dirty="0">
                <a:solidFill>
                  <a:srgbClr val="660033"/>
                </a:solidFill>
              </a:rPr>
              <a:t>Example</a:t>
            </a:r>
          </a:p>
          <a:p>
            <a:pPr marL="274320" lvl="1" indent="0">
              <a:lnSpc>
                <a:spcPct val="80000"/>
              </a:lnSpc>
              <a:buNone/>
            </a:pPr>
            <a:r>
              <a:rPr lang="en-US" sz="2000" dirty="0"/>
              <a:t>.center </a:t>
            </a:r>
          </a:p>
          <a:p>
            <a:pPr marL="274320" lvl="1" indent="0">
              <a:lnSpc>
                <a:spcPct val="80000"/>
              </a:lnSpc>
              <a:buNone/>
            </a:pPr>
            <a:r>
              <a:rPr lang="en-US" sz="2000" dirty="0"/>
              <a:t>{</a:t>
            </a:r>
          </a:p>
          <a:p>
            <a:pPr marL="274320" lvl="1" indent="0">
              <a:lnSpc>
                <a:spcPct val="80000"/>
              </a:lnSpc>
              <a:buNone/>
            </a:pPr>
            <a:r>
              <a:rPr lang="en-US" sz="2000" dirty="0" smtClean="0"/>
              <a:t>	</a:t>
            </a:r>
            <a:r>
              <a:rPr lang="en-US" sz="2000" dirty="0" err="1" smtClean="0"/>
              <a:t>text-align:center</a:t>
            </a:r>
            <a:r>
              <a:rPr lang="en-US" sz="2000" dirty="0"/>
              <a:t>;</a:t>
            </a:r>
          </a:p>
          <a:p>
            <a:pPr marL="274320" lvl="1" indent="0">
              <a:lnSpc>
                <a:spcPct val="80000"/>
              </a:lnSpc>
              <a:buNone/>
            </a:pPr>
            <a:r>
              <a:rPr lang="en-US" sz="2000" dirty="0"/>
              <a:t>} </a:t>
            </a:r>
          </a:p>
          <a:p>
            <a:pPr>
              <a:lnSpc>
                <a:spcPct val="80000"/>
              </a:lnSpc>
            </a:pPr>
            <a:r>
              <a:rPr lang="en-US" sz="2000" dirty="0"/>
              <a:t>In the example below, all p elements with class="center" will be center-aligned:</a:t>
            </a:r>
          </a:p>
          <a:p>
            <a:pPr>
              <a:lnSpc>
                <a:spcPct val="80000"/>
              </a:lnSpc>
            </a:pPr>
            <a:r>
              <a:rPr lang="en-US" sz="2000" dirty="0"/>
              <a:t>Example</a:t>
            </a:r>
          </a:p>
          <a:p>
            <a:pPr marL="274320" lvl="1" indent="0">
              <a:lnSpc>
                <a:spcPct val="80000"/>
              </a:lnSpc>
              <a:buNone/>
            </a:pPr>
            <a:r>
              <a:rPr lang="en-US" sz="2000" dirty="0" err="1"/>
              <a:t>p.center</a:t>
            </a:r>
            <a:r>
              <a:rPr lang="en-US" sz="2000" dirty="0"/>
              <a:t> </a:t>
            </a:r>
            <a:endParaRPr lang="en-US" sz="2000" dirty="0" smtClean="0"/>
          </a:p>
          <a:p>
            <a:pPr marL="274320" lvl="1" indent="0">
              <a:lnSpc>
                <a:spcPct val="80000"/>
              </a:lnSpc>
              <a:buNone/>
            </a:pPr>
            <a:r>
              <a:rPr lang="en-US" sz="2000" dirty="0" smtClean="0"/>
              <a:t>{</a:t>
            </a:r>
          </a:p>
          <a:p>
            <a:pPr marL="274320" lvl="1" indent="0">
              <a:lnSpc>
                <a:spcPct val="80000"/>
              </a:lnSpc>
              <a:buNone/>
            </a:pPr>
            <a:r>
              <a:rPr lang="en-US" sz="2000" dirty="0"/>
              <a:t>	</a:t>
            </a:r>
            <a:r>
              <a:rPr lang="en-US" sz="2000" dirty="0" err="1" smtClean="0"/>
              <a:t>text-align:center</a:t>
            </a:r>
            <a:r>
              <a:rPr lang="en-US" sz="2000" dirty="0" smtClean="0"/>
              <a:t>;</a:t>
            </a:r>
          </a:p>
          <a:p>
            <a:pPr marL="274320" lvl="1" indent="0">
              <a:lnSpc>
                <a:spcPct val="80000"/>
              </a:lnSpc>
              <a:buNone/>
            </a:pPr>
            <a:r>
              <a:rPr lang="en-US" sz="2000" dirty="0" smtClean="0"/>
              <a:t>} </a:t>
            </a:r>
            <a:r>
              <a:rPr lang="en-US" sz="2000" dirty="0"/>
              <a:t/>
            </a:r>
            <a:br>
              <a:rPr lang="en-US" sz="2000" dirty="0"/>
            </a:br>
            <a:endParaRPr lang="en-US" sz="2000" dirty="0"/>
          </a:p>
        </p:txBody>
      </p:sp>
      <p:sp>
        <p:nvSpPr>
          <p:cNvPr id="2" name="Date Placeholder 1"/>
          <p:cNvSpPr>
            <a:spLocks noGrp="1"/>
          </p:cNvSpPr>
          <p:nvPr>
            <p:ph type="dt" sz="half" idx="10"/>
          </p:nvPr>
        </p:nvSpPr>
        <p:spPr/>
        <p:txBody>
          <a:bodyPr/>
          <a:lstStyle/>
          <a:p>
            <a:fld id="{2121FBBA-2FAB-464E-A68B-FB16C8EAC34B}" type="datetime1">
              <a:rPr lang="en-US" smtClean="0"/>
              <a:t>3/6/2017</a:t>
            </a:fld>
            <a:endParaRPr lang="en-US"/>
          </a:p>
        </p:txBody>
      </p:sp>
      <p:sp>
        <p:nvSpPr>
          <p:cNvPr id="3" name="Footer Placeholder 2"/>
          <p:cNvSpPr>
            <a:spLocks noGrp="1"/>
          </p:cNvSpPr>
          <p:nvPr>
            <p:ph type="ftr" sz="quarter" idx="11"/>
          </p:nvPr>
        </p:nvSpPr>
        <p:spPr/>
        <p:txBody>
          <a:bodyPr/>
          <a:lstStyle/>
          <a:p>
            <a:r>
              <a:rPr lang="en-US" smtClean="0"/>
              <a:t>MTM | Tesfaye Gari | tgari@mtmconsultinggroup.com</a:t>
            </a:r>
            <a:endParaRPr lang="en-US"/>
          </a:p>
        </p:txBody>
      </p:sp>
    </p:spTree>
    <p:extLst>
      <p:ext uri="{BB962C8B-B14F-4D97-AF65-F5344CB8AC3E}">
        <p14:creationId xmlns:p14="http://schemas.microsoft.com/office/powerpoint/2010/main" val="16178292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1964</TotalTime>
  <Words>2508</Words>
  <Application>Microsoft Office PowerPoint</Application>
  <PresentationFormat>On-screen Show (4:3)</PresentationFormat>
  <Paragraphs>342</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Origin</vt:lpstr>
      <vt:lpstr>CSS Basics</vt:lpstr>
      <vt:lpstr>What is CSS?</vt:lpstr>
      <vt:lpstr>How does CSS work?</vt:lpstr>
      <vt:lpstr>PowerPoint Presentation</vt:lpstr>
      <vt:lpstr>Understanding Style Rules</vt:lpstr>
      <vt:lpstr>Understanding Style Rules</vt:lpstr>
      <vt:lpstr>PowerPoint Presentation</vt:lpstr>
      <vt:lpstr>The id and class Selectors</vt:lpstr>
      <vt:lpstr>The class Selector</vt:lpstr>
      <vt:lpstr>Three Ways to Insert CSS</vt:lpstr>
      <vt:lpstr>Internal Style Sheet</vt:lpstr>
      <vt:lpstr>Inline Styles</vt:lpstr>
      <vt:lpstr>More Examples</vt:lpstr>
      <vt:lpstr>PowerPoint Presentation</vt:lpstr>
      <vt:lpstr>PowerPoint Presentation</vt:lpstr>
      <vt:lpstr>Font Family</vt:lpstr>
      <vt:lpstr>PowerPoint Presentation</vt:lpstr>
      <vt:lpstr>Styling Links</vt:lpstr>
      <vt:lpstr>Summary of Element, ID and Class Selector</vt:lpstr>
      <vt:lpstr>Adding CSS to HTML</vt:lpstr>
      <vt:lpstr>Let’s write some CSS!</vt:lpstr>
      <vt:lpstr>Adding IDs and Classes to HTML</vt:lpstr>
      <vt:lpstr>Adding IDs and Classes to HTML</vt:lpstr>
      <vt:lpstr>Defining Elements in CSS</vt:lpstr>
      <vt:lpstr>Writing CSS</vt:lpstr>
      <vt:lpstr>Writing CSS</vt:lpstr>
      <vt:lpstr>Writing CSS</vt:lpstr>
      <vt:lpstr>Using Colors in CSS</vt:lpstr>
      <vt:lpstr>Writing CSS</vt:lpstr>
      <vt:lpstr>Writing CSS</vt:lpstr>
      <vt:lpstr>Writing CSS</vt:lpstr>
      <vt:lpstr>Writing CSS</vt:lpstr>
      <vt:lpstr>Using Fonts in CSS</vt:lpstr>
      <vt:lpstr>Writing CSS</vt:lpstr>
      <vt:lpstr>More about CSS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Tesfaye Gari</cp:lastModifiedBy>
  <cp:revision>111</cp:revision>
  <dcterms:created xsi:type="dcterms:W3CDTF">2013-07-11T15:37:53Z</dcterms:created>
  <dcterms:modified xsi:type="dcterms:W3CDTF">2017-03-06T16:47:55Z</dcterms:modified>
</cp:coreProperties>
</file>