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77" r:id="rId8"/>
    <p:sldId id="279" r:id="rId9"/>
    <p:sldId id="264" r:id="rId10"/>
    <p:sldId id="265" r:id="rId11"/>
    <p:sldId id="280" r:id="rId12"/>
    <p:sldId id="281" r:id="rId13"/>
    <p:sldId id="266" r:id="rId14"/>
    <p:sldId id="282" r:id="rId15"/>
    <p:sldId id="263" r:id="rId16"/>
    <p:sldId id="267" r:id="rId17"/>
    <p:sldId id="268" r:id="rId18"/>
    <p:sldId id="269" r:id="rId19"/>
    <p:sldId id="270" r:id="rId20"/>
    <p:sldId id="284" r:id="rId21"/>
    <p:sldId id="271" r:id="rId22"/>
    <p:sldId id="272" r:id="rId23"/>
    <p:sldId id="276" r:id="rId24"/>
    <p:sldId id="286" r:id="rId25"/>
    <p:sldId id="287" r:id="rId26"/>
    <p:sldId id="285" r:id="rId27"/>
    <p:sldId id="273" r:id="rId28"/>
    <p:sldId id="274" r:id="rId29"/>
    <p:sldId id="275"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9" autoAdjust="0"/>
  </p:normalViewPr>
  <p:slideViewPr>
    <p:cSldViewPr>
      <p:cViewPr>
        <p:scale>
          <a:sx n="77" d="100"/>
          <a:sy n="77" d="100"/>
        </p:scale>
        <p:origin x="-11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cSld>
  <p:clrMapOvr>
    <a:masterClrMapping/>
  </p:clrMapOvr>
  <p:transition spd="med">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8/19/2017</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eaLnBrk="1" latinLnBrk="0" hangingPunct="1"/>
            <a:fld id="{C699CB88-5E1A-4FAC-892A-60949ACB1F6F}" type="datetimeFigureOut">
              <a:rPr lang="en-US" smtClean="0"/>
              <a:pPr eaLnBrk="1" latinLnBrk="0" hangingPunct="1"/>
              <a:t>8/19/2017</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kumimoji="0"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1974DF9-AD47-4691-BA21-BBFCE3637A9A}" type="slidenum">
              <a:rPr kumimoji="0" lang="en-US" smtClean="0"/>
              <a:pPr eaLnBrk="1" latinLnBrk="0" hangingPunct="1"/>
              <a:t>‹#›</a:t>
            </a:fld>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0ft pics.JPG"/>
          <p:cNvPicPr>
            <a:picLocks noChangeAspect="1"/>
          </p:cNvPicPr>
          <p:nvPr/>
        </p:nvPicPr>
        <p:blipFill>
          <a:blip r:embed="rId3"/>
          <a:srcRect l="15833"/>
          <a:stretch>
            <a:fillRect/>
          </a:stretch>
        </p:blipFill>
        <p:spPr>
          <a:xfrm>
            <a:off x="685800" y="457200"/>
            <a:ext cx="8077200" cy="6108071"/>
          </a:xfrm>
          <a:prstGeom prst="rect">
            <a:avLst/>
          </a:prstGeom>
          <a:ln>
            <a:noFill/>
          </a:ln>
          <a:effectLst>
            <a:softEdge rad="6350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2133600" y="304800"/>
            <a:ext cx="7010400" cy="1143000"/>
          </a:xfrm>
          <a:prstGeom prst="rect">
            <a:avLst/>
          </a:prstGeom>
        </p:spPr>
        <p:txBody>
          <a:bodyPr>
            <a:normAutofit fontScale="90000"/>
          </a:bodyPr>
          <a:lstStyle/>
          <a:p>
            <a:r>
              <a:rPr lang="en-US" b="1" u="sng" dirty="0" smtClean="0">
                <a:solidFill>
                  <a:schemeClr val="tx1"/>
                </a:solidFill>
              </a:rPr>
              <a:t>BODY LANGUAGE</a:t>
            </a:r>
            <a:r>
              <a:rPr lang="en-US" dirty="0">
                <a:solidFill>
                  <a:schemeClr val="tx1"/>
                </a:solidFill>
                <a:effectLst>
                  <a:outerShdw blurRad="38100" dist="38100" dir="2700000" algn="tl">
                    <a:srgbClr val="000000"/>
                  </a:outerShdw>
                </a:effectLst>
              </a:rPr>
              <a:t/>
            </a:r>
            <a:br>
              <a:rPr lang="en-US" dirty="0">
                <a:solidFill>
                  <a:schemeClr val="tx1"/>
                </a:solidFill>
                <a:effectLst>
                  <a:outerShdw blurRad="38100" dist="38100" dir="2700000" algn="tl">
                    <a:srgbClr val="000000"/>
                  </a:outerShdw>
                </a:effectLst>
              </a:rPr>
            </a:br>
            <a:endParaRPr lang="en-US" dirty="0">
              <a:solidFill>
                <a:schemeClr val="tx1"/>
              </a:solidFill>
              <a:effectLst>
                <a:outerShdw blurRad="38100" dist="38100" dir="2700000" algn="tl">
                  <a:srgbClr val="000000"/>
                </a:outerShdw>
              </a:effectLst>
            </a:endParaRPr>
          </a:p>
        </p:txBody>
      </p:sp>
      <p:sp>
        <p:nvSpPr>
          <p:cNvPr id="7171" name="Rectangle 3"/>
          <p:cNvSpPr>
            <a:spLocks noGrp="1" noChangeArrowheads="1"/>
          </p:cNvSpPr>
          <p:nvPr>
            <p:ph type="subTitle" idx="4294967295"/>
          </p:nvPr>
        </p:nvSpPr>
        <p:spPr>
          <a:xfrm>
            <a:off x="0" y="4800600"/>
            <a:ext cx="7467600" cy="1524000"/>
          </a:xfrm>
          <a:prstGeom prst="rect">
            <a:avLst/>
          </a:prstGeom>
        </p:spPr>
        <p:txBody>
          <a:bodyPr/>
          <a:lstStyle/>
          <a:p>
            <a:pPr>
              <a:buClr>
                <a:srgbClr val="FFFFFF"/>
              </a:buClr>
              <a:buNone/>
            </a:pPr>
            <a:r>
              <a:rPr lang="en-US" sz="3600" dirty="0" smtClean="0">
                <a:solidFill>
                  <a:schemeClr val="tx1"/>
                </a:solidFill>
                <a:latin typeface="Baskerville Old Face" pitchFamily="18" charset="0"/>
              </a:rPr>
              <a:t>Face </a:t>
            </a:r>
            <a:r>
              <a:rPr lang="en-US" sz="3600" dirty="0">
                <a:solidFill>
                  <a:schemeClr val="tx1"/>
                </a:solidFill>
                <a:latin typeface="Baskerville Old Face" pitchFamily="18" charset="0"/>
              </a:rPr>
              <a:t>is the index of the mind and it clearly displays the persons  </a:t>
            </a:r>
            <a:r>
              <a:rPr lang="en-US" sz="3600" dirty="0" smtClean="0">
                <a:solidFill>
                  <a:schemeClr val="tx1"/>
                </a:solidFill>
                <a:latin typeface="Baskerville Old Face" pitchFamily="18" charset="0"/>
              </a:rPr>
              <a:t>interest</a:t>
            </a:r>
            <a:endParaRPr lang="en-US" sz="3600" dirty="0">
              <a:solidFill>
                <a:schemeClr val="tx1"/>
              </a:solidFill>
              <a:latin typeface="Baskerville Old Face" pitchFamily="18" charset="0"/>
            </a:endParaRPr>
          </a:p>
        </p:txBody>
      </p:sp>
      <p:sp>
        <p:nvSpPr>
          <p:cNvPr id="7173" name="Rectangle 5"/>
          <p:cNvSpPr>
            <a:spLocks noChangeArrowheads="1"/>
          </p:cNvSpPr>
          <p:nvPr/>
        </p:nvSpPr>
        <p:spPr bwMode="auto">
          <a:xfrm>
            <a:off x="4038600" y="3062288"/>
            <a:ext cx="9144000" cy="0"/>
          </a:xfrm>
          <a:prstGeom prst="rect">
            <a:avLst/>
          </a:prstGeom>
          <a:noFill/>
          <a:ln w="9525">
            <a:noFill/>
            <a:miter lim="800000"/>
            <a:headEnd/>
            <a:tailEnd/>
          </a:ln>
          <a:effectLst/>
        </p:spPr>
        <p:txBody>
          <a:bodyPr>
            <a:spAutoFit/>
          </a:bodyPr>
          <a:lstStyle/>
          <a:p>
            <a:endParaRPr lang="en-US"/>
          </a:p>
        </p:txBody>
      </p:sp>
      <p:pic>
        <p:nvPicPr>
          <p:cNvPr id="6" name="Picture 5" descr="body-language.jpg"/>
          <p:cNvPicPr>
            <a:picLocks noChangeAspect="1"/>
          </p:cNvPicPr>
          <p:nvPr/>
        </p:nvPicPr>
        <p:blipFill>
          <a:blip r:embed="rId3"/>
          <a:stretch>
            <a:fillRect/>
          </a:stretch>
        </p:blipFill>
        <p:spPr>
          <a:xfrm>
            <a:off x="0" y="1295399"/>
            <a:ext cx="9144000" cy="2895601"/>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95400"/>
            <a:ext cx="8153400" cy="1752600"/>
          </a:xfrm>
          <a:prstGeom prst="rect">
            <a:avLst/>
          </a:prstGeom>
        </p:spPr>
        <p:txBody>
          <a:bodyPr>
            <a:normAutofit lnSpcReduction="10000"/>
          </a:bodyPr>
          <a:lstStyle/>
          <a:p>
            <a:pPr>
              <a:buClr>
                <a:schemeClr val="tx1"/>
              </a:buClr>
              <a:buFont typeface="Wingdings" pitchFamily="2" charset="2"/>
              <a:buChar char="Ø"/>
            </a:pPr>
            <a:r>
              <a:rPr lang="en-US" dirty="0" smtClean="0"/>
              <a:t>Body language presents to the audience what we feel &amp; think about the particular matter</a:t>
            </a:r>
          </a:p>
          <a:p>
            <a:pPr>
              <a:buClr>
                <a:schemeClr val="tx1"/>
              </a:buClr>
              <a:buNone/>
            </a:pPr>
            <a:r>
              <a:rPr lang="en-US" dirty="0" smtClean="0"/>
              <a:t> Ex: Nodding one’s head</a:t>
            </a:r>
          </a:p>
          <a:p>
            <a:endParaRPr lang="en-US" dirty="0"/>
          </a:p>
        </p:txBody>
      </p:sp>
      <p:pic>
        <p:nvPicPr>
          <p:cNvPr id="4" name="Picture 3" descr="body-language.gif"/>
          <p:cNvPicPr>
            <a:picLocks noChangeAspect="1"/>
          </p:cNvPicPr>
          <p:nvPr/>
        </p:nvPicPr>
        <p:blipFill>
          <a:blip r:embed="rId3"/>
          <a:stretch>
            <a:fillRect/>
          </a:stretch>
        </p:blipFill>
        <p:spPr>
          <a:xfrm>
            <a:off x="381000" y="2971800"/>
            <a:ext cx="7772400" cy="3429000"/>
          </a:xfrm>
          <a:prstGeom prst="rect">
            <a:avLst/>
          </a:prstGeom>
        </p:spPr>
      </p:pic>
    </p:spTree>
  </p:cSld>
  <p:clrMapOvr>
    <a:masterClrMapping/>
  </p:clrMapOvr>
  <p:transition spd="med">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4572000" cy="3962400"/>
          </a:xfrm>
          <a:prstGeom prst="rect">
            <a:avLst/>
          </a:prstGeom>
        </p:spPr>
        <p:txBody>
          <a:bodyPr/>
          <a:lstStyle/>
          <a:p>
            <a:pPr>
              <a:buClr>
                <a:schemeClr val="tx1"/>
              </a:buClr>
              <a:buFont typeface="Wingdings" pitchFamily="2" charset="2"/>
              <a:buChar char="Ø"/>
            </a:pPr>
            <a:r>
              <a:rPr lang="en-US" dirty="0" smtClean="0"/>
              <a:t>Body language (e.g. arms crossed, standing, sitting, relaxed)</a:t>
            </a:r>
          </a:p>
          <a:p>
            <a:pPr>
              <a:buClr>
                <a:schemeClr val="tx1"/>
              </a:buClr>
              <a:buFont typeface="Wingdings" pitchFamily="2" charset="2"/>
              <a:buChar char="Ø"/>
            </a:pPr>
            <a:r>
              <a:rPr lang="en-US" dirty="0" smtClean="0"/>
              <a:t>Emotion of the sender &amp; receiver (e.g. speaking clearly, enthusiastic) </a:t>
            </a:r>
          </a:p>
          <a:p>
            <a:endParaRPr lang="en-US" dirty="0"/>
          </a:p>
        </p:txBody>
      </p:sp>
      <p:pic>
        <p:nvPicPr>
          <p:cNvPr id="5" name="Picture 4" descr="Body-Language.doc.jpg"/>
          <p:cNvPicPr>
            <a:picLocks noChangeAspect="1"/>
          </p:cNvPicPr>
          <p:nvPr/>
        </p:nvPicPr>
        <p:blipFill>
          <a:blip r:embed="rId3"/>
          <a:stretch>
            <a:fillRect/>
          </a:stretch>
        </p:blipFill>
        <p:spPr>
          <a:xfrm>
            <a:off x="4724400" y="533400"/>
            <a:ext cx="3810000" cy="5715000"/>
          </a:xfrm>
          <a:prstGeom prst="rect">
            <a:avLst/>
          </a:prstGeom>
        </p:spPr>
      </p:pic>
    </p:spTree>
  </p:cSld>
  <p:clrMapOvr>
    <a:masterClrMapping/>
  </p:clrMapOvr>
  <p:transition spd="med">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2895600" y="381000"/>
            <a:ext cx="6248400" cy="762000"/>
          </a:xfrm>
          <a:prstGeom prst="rect">
            <a:avLst/>
          </a:prstGeom>
        </p:spPr>
        <p:txBody>
          <a:bodyPr>
            <a:normAutofit fontScale="90000"/>
          </a:bodyPr>
          <a:lstStyle/>
          <a:p>
            <a:pPr algn="l"/>
            <a:r>
              <a:rPr lang="en-US" sz="3600" b="1" dirty="0" smtClean="0">
                <a:solidFill>
                  <a:schemeClr val="tx1"/>
                </a:solidFill>
                <a:effectLst>
                  <a:outerShdw blurRad="38100" dist="38100" dir="2700000" algn="tl">
                    <a:srgbClr val="000000"/>
                  </a:outerShdw>
                </a:effectLst>
              </a:rPr>
              <a:t> </a:t>
            </a:r>
            <a:r>
              <a:rPr lang="en-US" sz="3600" b="1" u="sng" dirty="0" smtClean="0">
                <a:solidFill>
                  <a:schemeClr val="tx1"/>
                </a:solidFill>
              </a:rPr>
              <a:t>Written </a:t>
            </a:r>
            <a:r>
              <a:rPr lang="en-US" sz="3600" b="1" u="sng" dirty="0">
                <a:solidFill>
                  <a:schemeClr val="tx1"/>
                </a:solidFill>
              </a:rPr>
              <a:t>communication Skill</a:t>
            </a:r>
          </a:p>
        </p:txBody>
      </p:sp>
      <p:sp>
        <p:nvSpPr>
          <p:cNvPr id="8195" name="Rectangle 3"/>
          <p:cNvSpPr>
            <a:spLocks noGrp="1" noChangeArrowheads="1"/>
          </p:cNvSpPr>
          <p:nvPr>
            <p:ph type="subTitle" idx="4294967295"/>
          </p:nvPr>
        </p:nvSpPr>
        <p:spPr>
          <a:xfrm>
            <a:off x="0" y="1752600"/>
            <a:ext cx="5257800" cy="4114800"/>
          </a:xfrm>
          <a:prstGeom prst="rect">
            <a:avLst/>
          </a:prstGeom>
        </p:spPr>
        <p:txBody>
          <a:bodyPr/>
          <a:lstStyle/>
          <a:p>
            <a:pPr algn="l">
              <a:lnSpc>
                <a:spcPct val="90000"/>
              </a:lnSpc>
              <a:buClr>
                <a:schemeClr val="tx1"/>
              </a:buClr>
              <a:buFont typeface="Wingdings" pitchFamily="2" charset="2"/>
              <a:buChar char="v"/>
            </a:pPr>
            <a:r>
              <a:rPr lang="en-US" sz="2800" dirty="0">
                <a:solidFill>
                  <a:schemeClr val="tx1"/>
                </a:solidFill>
              </a:rPr>
              <a:t> Writing evaluates a person’s proficiency indications, spelling grammar etc</a:t>
            </a:r>
            <a:r>
              <a:rPr lang="en-US" sz="2800" dirty="0" smtClean="0">
                <a:solidFill>
                  <a:schemeClr val="tx1"/>
                </a:solidFill>
              </a:rPr>
              <a:t>…</a:t>
            </a:r>
          </a:p>
          <a:p>
            <a:pPr algn="l">
              <a:lnSpc>
                <a:spcPct val="90000"/>
              </a:lnSpc>
              <a:buClr>
                <a:schemeClr val="tx1"/>
              </a:buClr>
              <a:buFont typeface="Wingdings" pitchFamily="2" charset="2"/>
              <a:buChar char="v"/>
            </a:pPr>
            <a:endParaRPr lang="en-US" sz="2800" dirty="0">
              <a:solidFill>
                <a:schemeClr val="tx1"/>
              </a:solidFill>
            </a:endParaRPr>
          </a:p>
          <a:p>
            <a:pPr algn="l">
              <a:lnSpc>
                <a:spcPct val="90000"/>
              </a:lnSpc>
              <a:buClr>
                <a:schemeClr val="tx1"/>
              </a:buClr>
              <a:buFont typeface="Wingdings" pitchFamily="2" charset="2"/>
              <a:buChar char="v"/>
            </a:pPr>
            <a:r>
              <a:rPr lang="en-US" sz="2800" dirty="0">
                <a:solidFill>
                  <a:schemeClr val="tx1"/>
                </a:solidFill>
              </a:rPr>
              <a:t> Errors committed while writing circulars, reports &amp; agenda considerably spoil the image of the </a:t>
            </a:r>
            <a:r>
              <a:rPr lang="en-US" sz="2800" dirty="0" smtClean="0">
                <a:solidFill>
                  <a:schemeClr val="tx1"/>
                </a:solidFill>
              </a:rPr>
              <a:t>writer</a:t>
            </a:r>
            <a:endParaRPr lang="en-US" sz="2800" dirty="0">
              <a:solidFill>
                <a:schemeClr val="tx1"/>
              </a:solidFill>
            </a:endParaRPr>
          </a:p>
        </p:txBody>
      </p:sp>
      <p:sp>
        <p:nvSpPr>
          <p:cNvPr id="8197" name="Rectangle 5"/>
          <p:cNvSpPr>
            <a:spLocks noChangeArrowheads="1"/>
          </p:cNvSpPr>
          <p:nvPr/>
        </p:nvSpPr>
        <p:spPr bwMode="auto">
          <a:xfrm>
            <a:off x="4152900" y="2852738"/>
            <a:ext cx="9144000" cy="0"/>
          </a:xfrm>
          <a:prstGeom prst="rect">
            <a:avLst/>
          </a:prstGeom>
          <a:noFill/>
          <a:ln w="9525">
            <a:noFill/>
            <a:miter lim="800000"/>
            <a:headEnd/>
            <a:tailEnd/>
          </a:ln>
          <a:effectLst/>
        </p:spPr>
        <p:txBody>
          <a:bodyPr>
            <a:spAutoFit/>
          </a:bodyPr>
          <a:lstStyle/>
          <a:p>
            <a:endParaRPr lang="en-US"/>
          </a:p>
        </p:txBody>
      </p:sp>
      <p:pic>
        <p:nvPicPr>
          <p:cNvPr id="7" name="Picture 6" descr="141324_633682978848548750-118_88.jpg"/>
          <p:cNvPicPr>
            <a:picLocks noChangeAspect="1"/>
          </p:cNvPicPr>
          <p:nvPr/>
        </p:nvPicPr>
        <p:blipFill>
          <a:blip r:embed="rId3"/>
          <a:stretch>
            <a:fillRect/>
          </a:stretch>
        </p:blipFill>
        <p:spPr>
          <a:xfrm>
            <a:off x="5486400" y="1752600"/>
            <a:ext cx="3352800" cy="3657600"/>
          </a:xfrm>
          <a:prstGeom prst="rect">
            <a:avLst/>
          </a:prstGeom>
          <a:ln>
            <a:noFill/>
          </a:ln>
          <a:effectLst>
            <a:softEdge rad="6350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4648200" cy="4525963"/>
          </a:xfrm>
          <a:prstGeom prst="rect">
            <a:avLst/>
          </a:prstGeom>
        </p:spPr>
        <p:txBody>
          <a:bodyPr/>
          <a:lstStyle/>
          <a:p>
            <a:pPr>
              <a:lnSpc>
                <a:spcPct val="90000"/>
              </a:lnSpc>
              <a:buClr>
                <a:schemeClr val="tx1"/>
              </a:buClr>
              <a:buFont typeface="Wingdings" pitchFamily="2" charset="2"/>
              <a:buChar char="v"/>
            </a:pPr>
            <a:r>
              <a:rPr lang="en-US" dirty="0" smtClean="0"/>
              <a:t> Good visual presentation using graphics, color, balanced design layout- adds so much to written communication.</a:t>
            </a:r>
          </a:p>
          <a:p>
            <a:pPr>
              <a:lnSpc>
                <a:spcPct val="90000"/>
              </a:lnSpc>
              <a:buClr>
                <a:schemeClr val="tx1"/>
              </a:buClr>
              <a:buFont typeface="Wingdings" pitchFamily="2" charset="2"/>
              <a:buChar char="v"/>
            </a:pPr>
            <a:r>
              <a:rPr lang="en-US" dirty="0" smtClean="0"/>
              <a:t> Keep handouts and other written materials for your presentation.</a:t>
            </a:r>
          </a:p>
          <a:p>
            <a:endParaRPr lang="en-US" dirty="0"/>
          </a:p>
        </p:txBody>
      </p:sp>
      <p:pic>
        <p:nvPicPr>
          <p:cNvPr id="4" name="Picture 3" descr="written-communication.jpg"/>
          <p:cNvPicPr>
            <a:picLocks noChangeAspect="1"/>
          </p:cNvPicPr>
          <p:nvPr/>
        </p:nvPicPr>
        <p:blipFill>
          <a:blip r:embed="rId3"/>
          <a:stretch>
            <a:fillRect/>
          </a:stretch>
        </p:blipFill>
        <p:spPr>
          <a:xfrm>
            <a:off x="5536765" y="1295400"/>
            <a:ext cx="3073835" cy="4605826"/>
          </a:xfrm>
          <a:prstGeom prst="rect">
            <a:avLst/>
          </a:prstGeom>
        </p:spPr>
      </p:pic>
    </p:spTree>
  </p:cSld>
  <p:clrMapOvr>
    <a:masterClrMapping/>
  </p:clrMapOvr>
  <p:transition spd="med">
    <p:sndAc>
      <p:stSnd>
        <p:snd r:embed="rId2"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620000" cy="1143000"/>
          </a:xfrm>
          <a:prstGeom prst="rect">
            <a:avLst/>
          </a:prstGeom>
        </p:spPr>
        <p:txBody>
          <a:bodyPr/>
          <a:lstStyle/>
          <a:p>
            <a:r>
              <a:rPr lang="en-US" b="1" u="sng" dirty="0" smtClean="0">
                <a:solidFill>
                  <a:schemeClr val="tx1"/>
                </a:solidFill>
              </a:rPr>
              <a:t>Presentation Skills</a:t>
            </a:r>
            <a:endParaRPr lang="en-US" u="sng" dirty="0">
              <a:solidFill>
                <a:schemeClr val="tx1"/>
              </a:solidFill>
            </a:endParaRPr>
          </a:p>
        </p:txBody>
      </p:sp>
      <p:sp>
        <p:nvSpPr>
          <p:cNvPr id="3" name="Content Placeholder 2"/>
          <p:cNvSpPr>
            <a:spLocks noGrp="1"/>
          </p:cNvSpPr>
          <p:nvPr>
            <p:ph idx="4294967295"/>
          </p:nvPr>
        </p:nvSpPr>
        <p:spPr>
          <a:xfrm>
            <a:off x="0" y="1219200"/>
            <a:ext cx="4495800" cy="4906963"/>
          </a:xfrm>
          <a:prstGeom prst="rect">
            <a:avLst/>
          </a:prstGeom>
        </p:spPr>
        <p:txBody>
          <a:bodyPr>
            <a:normAutofit fontScale="92500" lnSpcReduction="20000"/>
          </a:bodyPr>
          <a:lstStyle/>
          <a:p>
            <a:pPr>
              <a:buClr>
                <a:schemeClr val="tx1"/>
              </a:buClr>
              <a:buFont typeface="Wingdings" pitchFamily="2" charset="2"/>
              <a:buChar char="§"/>
            </a:pPr>
            <a:r>
              <a:rPr lang="en-US" dirty="0" smtClean="0"/>
              <a:t> </a:t>
            </a:r>
            <a:r>
              <a:rPr lang="en-US" sz="2800" dirty="0" smtClean="0"/>
              <a:t>Presentation skills include planning, preparation &amp; delivery of the message</a:t>
            </a:r>
          </a:p>
          <a:p>
            <a:pPr>
              <a:buClr>
                <a:schemeClr val="tx1"/>
              </a:buClr>
              <a:buFont typeface="Wingdings" pitchFamily="2" charset="2"/>
              <a:buChar char="§"/>
            </a:pPr>
            <a:endParaRPr lang="en-US" sz="2800" dirty="0" smtClean="0"/>
          </a:p>
          <a:p>
            <a:pPr>
              <a:buClr>
                <a:schemeClr val="tx1"/>
              </a:buClr>
              <a:buFont typeface="Wingdings" pitchFamily="2" charset="2"/>
              <a:buChar char="§"/>
            </a:pPr>
            <a:r>
              <a:rPr lang="en-US" sz="2800" dirty="0" smtClean="0"/>
              <a:t> Making a formal speech is one form of presentation</a:t>
            </a:r>
          </a:p>
          <a:p>
            <a:pPr>
              <a:buClr>
                <a:schemeClr val="tx1"/>
              </a:buClr>
              <a:buNone/>
            </a:pPr>
            <a:r>
              <a:rPr lang="en-US" sz="2800" dirty="0" smtClean="0"/>
              <a:t> </a:t>
            </a:r>
          </a:p>
          <a:p>
            <a:pPr>
              <a:buClr>
                <a:schemeClr val="tx1"/>
              </a:buClr>
              <a:buFont typeface="Wingdings" pitchFamily="2" charset="2"/>
              <a:buChar char="§"/>
            </a:pPr>
            <a:r>
              <a:rPr lang="en-US" sz="2800" dirty="0" smtClean="0"/>
              <a:t> Presentation skills can be broadly categorized into physical oral, &amp; electronic</a:t>
            </a:r>
          </a:p>
          <a:p>
            <a:endParaRPr lang="en-US" dirty="0"/>
          </a:p>
        </p:txBody>
      </p:sp>
      <p:pic>
        <p:nvPicPr>
          <p:cNvPr id="4" name="Picture 3" descr="Effective-Presentation-Skills.jpg"/>
          <p:cNvPicPr>
            <a:picLocks noChangeAspect="1"/>
          </p:cNvPicPr>
          <p:nvPr/>
        </p:nvPicPr>
        <p:blipFill>
          <a:blip r:embed="rId3"/>
          <a:stretch>
            <a:fillRect/>
          </a:stretch>
        </p:blipFill>
        <p:spPr>
          <a:xfrm>
            <a:off x="4724400" y="990600"/>
            <a:ext cx="4419600" cy="5324475"/>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sentation skills.jpg"/>
          <p:cNvPicPr>
            <a:picLocks noChangeAspect="1"/>
          </p:cNvPicPr>
          <p:nvPr/>
        </p:nvPicPr>
        <p:blipFill>
          <a:blip r:embed="rId3"/>
          <a:stretch>
            <a:fillRect/>
          </a:stretch>
        </p:blipFill>
        <p:spPr>
          <a:xfrm>
            <a:off x="4343400" y="609600"/>
            <a:ext cx="4572000" cy="5676900"/>
          </a:xfrm>
          <a:prstGeom prst="rect">
            <a:avLst/>
          </a:prstGeom>
        </p:spPr>
      </p:pic>
      <p:sp>
        <p:nvSpPr>
          <p:cNvPr id="3" name="Content Placeholder 2"/>
          <p:cNvSpPr>
            <a:spLocks noGrp="1"/>
          </p:cNvSpPr>
          <p:nvPr>
            <p:ph idx="4294967295"/>
          </p:nvPr>
        </p:nvSpPr>
        <p:spPr>
          <a:xfrm>
            <a:off x="0" y="1524000"/>
            <a:ext cx="4953000" cy="4602163"/>
          </a:xfrm>
          <a:prstGeom prst="rect">
            <a:avLst/>
          </a:prstGeom>
        </p:spPr>
        <p:txBody>
          <a:bodyPr>
            <a:normAutofit fontScale="92500" lnSpcReduction="20000"/>
          </a:bodyPr>
          <a:lstStyle/>
          <a:p>
            <a:pPr>
              <a:lnSpc>
                <a:spcPct val="90000"/>
              </a:lnSpc>
              <a:buClr>
                <a:schemeClr val="tx1"/>
              </a:buClr>
              <a:buFont typeface="Wingdings" pitchFamily="2" charset="2"/>
              <a:buChar char="§"/>
            </a:pPr>
            <a:r>
              <a:rPr lang="en-US" dirty="0" smtClean="0"/>
              <a:t>Success in life depends on presenting ideas in an appropriate manners </a:t>
            </a:r>
          </a:p>
          <a:p>
            <a:pPr>
              <a:lnSpc>
                <a:spcPct val="90000"/>
              </a:lnSpc>
              <a:buClr>
                <a:schemeClr val="tx1"/>
              </a:buClr>
              <a:buFont typeface="Wingdings" pitchFamily="2" charset="2"/>
              <a:buChar char="§"/>
            </a:pPr>
            <a:r>
              <a:rPr lang="en-US" dirty="0" smtClean="0"/>
              <a:t>Look at the eyes of audience &amp; speak in a natural, conversational voice</a:t>
            </a:r>
          </a:p>
          <a:p>
            <a:pPr>
              <a:lnSpc>
                <a:spcPct val="90000"/>
              </a:lnSpc>
              <a:buClr>
                <a:schemeClr val="tx1"/>
              </a:buClr>
              <a:buFont typeface="Wingdings" pitchFamily="2" charset="2"/>
              <a:buChar char="§"/>
            </a:pPr>
            <a:r>
              <a:rPr lang="en-US" dirty="0" smtClean="0"/>
              <a:t>Appropriate voice will make the presentation effective and interesting.</a:t>
            </a:r>
          </a:p>
          <a:p>
            <a:pPr>
              <a:lnSpc>
                <a:spcPct val="90000"/>
              </a:lnSpc>
              <a:buClr>
                <a:schemeClr val="tx1"/>
              </a:buClr>
              <a:buFont typeface="Wingdings" pitchFamily="2" charset="2"/>
              <a:buChar char="§"/>
            </a:pPr>
            <a:endParaRPr lang="en-US" dirty="0" smtClean="0"/>
          </a:p>
          <a:p>
            <a:pPr>
              <a:lnSpc>
                <a:spcPct val="90000"/>
              </a:lnSpc>
              <a:buClr>
                <a:schemeClr val="tx1"/>
              </a:buClr>
              <a:buFont typeface="Wingdings" pitchFamily="2" charset="2"/>
              <a:buChar char="§"/>
            </a:pPr>
            <a:endParaRPr lang="en-US" dirty="0" smtClean="0"/>
          </a:p>
          <a:p>
            <a:pPr>
              <a:lnSpc>
                <a:spcPct val="90000"/>
              </a:lnSpc>
              <a:buClr>
                <a:schemeClr val="tx1"/>
              </a:buClr>
            </a:pPr>
            <a:endParaRPr lang="en-US" dirty="0" smtClean="0"/>
          </a:p>
          <a:p>
            <a:pPr>
              <a:lnSpc>
                <a:spcPct val="90000"/>
              </a:lnSpc>
              <a:buClr>
                <a:schemeClr val="tx1"/>
              </a:buClr>
              <a:buNone/>
            </a:pPr>
            <a:r>
              <a:rPr lang="en-US" dirty="0" smtClean="0"/>
              <a:t> </a:t>
            </a:r>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jpg"/>
          <p:cNvPicPr>
            <a:picLocks noChangeAspect="1"/>
          </p:cNvPicPr>
          <p:nvPr/>
        </p:nvPicPr>
        <p:blipFill>
          <a:blip r:embed="rId3"/>
          <a:stretch>
            <a:fillRect/>
          </a:stretch>
        </p:blipFill>
        <p:spPr>
          <a:xfrm>
            <a:off x="4914172" y="3810000"/>
            <a:ext cx="2372453" cy="2257425"/>
          </a:xfrm>
          <a:prstGeom prst="rect">
            <a:avLst/>
          </a:prstGeom>
        </p:spPr>
      </p:pic>
      <p:pic>
        <p:nvPicPr>
          <p:cNvPr id="5" name="Picture 4" descr="feedback.jpg"/>
          <p:cNvPicPr>
            <a:picLocks noChangeAspect="1"/>
          </p:cNvPicPr>
          <p:nvPr/>
        </p:nvPicPr>
        <p:blipFill>
          <a:blip r:embed="rId4"/>
          <a:stretch>
            <a:fillRect/>
          </a:stretch>
        </p:blipFill>
        <p:spPr>
          <a:xfrm>
            <a:off x="4876800" y="1219200"/>
            <a:ext cx="3505200" cy="3048000"/>
          </a:xfrm>
          <a:prstGeom prst="rect">
            <a:avLst/>
          </a:prstGeom>
        </p:spPr>
      </p:pic>
      <p:sp>
        <p:nvSpPr>
          <p:cNvPr id="3" name="Content Placeholder 2"/>
          <p:cNvSpPr>
            <a:spLocks noGrp="1"/>
          </p:cNvSpPr>
          <p:nvPr>
            <p:ph idx="4294967295"/>
          </p:nvPr>
        </p:nvSpPr>
        <p:spPr>
          <a:xfrm>
            <a:off x="0" y="1447800"/>
            <a:ext cx="5334000" cy="4678363"/>
          </a:xfrm>
          <a:prstGeom prst="rect">
            <a:avLst/>
          </a:prstGeom>
        </p:spPr>
        <p:txBody>
          <a:bodyPr/>
          <a:lstStyle/>
          <a:p>
            <a:pPr>
              <a:lnSpc>
                <a:spcPct val="90000"/>
              </a:lnSpc>
              <a:buClr>
                <a:schemeClr val="tx1"/>
              </a:buClr>
              <a:buFont typeface="Wingdings" pitchFamily="2" charset="2"/>
              <a:buChar char="§"/>
            </a:pPr>
            <a:r>
              <a:rPr lang="en-US" dirty="0" smtClean="0"/>
              <a:t> Ask for feed back from your audience about your presentation &amp; change accordingly</a:t>
            </a:r>
          </a:p>
          <a:p>
            <a:pPr>
              <a:lnSpc>
                <a:spcPct val="90000"/>
              </a:lnSpc>
              <a:buClr>
                <a:schemeClr val="tx1"/>
              </a:buClr>
              <a:buNone/>
            </a:pPr>
            <a:endParaRPr lang="en-US" dirty="0" smtClean="0"/>
          </a:p>
          <a:p>
            <a:pPr>
              <a:lnSpc>
                <a:spcPct val="90000"/>
              </a:lnSpc>
              <a:buClr>
                <a:schemeClr val="tx1"/>
              </a:buClr>
              <a:buFont typeface="Wingdings" pitchFamily="2" charset="2"/>
              <a:buChar char="§"/>
            </a:pPr>
            <a:r>
              <a:rPr lang="en-US" dirty="0" smtClean="0"/>
              <a:t> In presentation especially, stop occasionally to ask the audience understand what you have said </a:t>
            </a:r>
          </a:p>
          <a:p>
            <a:endParaRPr lang="en-US" dirty="0" smtClean="0"/>
          </a:p>
          <a:p>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ft-skills.jpg"/>
          <p:cNvPicPr>
            <a:picLocks noChangeAspect="1"/>
          </p:cNvPicPr>
          <p:nvPr/>
        </p:nvPicPr>
        <p:blipFill>
          <a:blip r:embed="rId3"/>
          <a:stretch>
            <a:fillRect/>
          </a:stretch>
        </p:blipFill>
        <p:spPr>
          <a:xfrm>
            <a:off x="5257800" y="1"/>
            <a:ext cx="3581400" cy="1219200"/>
          </a:xfrm>
          <a:prstGeom prst="rect">
            <a:avLst/>
          </a:prstGeom>
          <a:ln>
            <a:noFill/>
          </a:ln>
          <a:effectLst>
            <a:softEdge rad="112500"/>
          </a:effectLst>
        </p:spPr>
      </p:pic>
      <p:sp>
        <p:nvSpPr>
          <p:cNvPr id="2" name="Title 1"/>
          <p:cNvSpPr>
            <a:spLocks noGrp="1"/>
          </p:cNvSpPr>
          <p:nvPr>
            <p:ph type="title" idx="4294967295"/>
          </p:nvPr>
        </p:nvSpPr>
        <p:spPr>
          <a:xfrm>
            <a:off x="1676400" y="274638"/>
            <a:ext cx="7467600" cy="1143000"/>
          </a:xfrm>
          <a:prstGeom prst="rect">
            <a:avLst/>
          </a:prstGeom>
        </p:spPr>
        <p:txBody>
          <a:bodyPr/>
          <a:lstStyle/>
          <a:p>
            <a:pPr algn="l"/>
            <a:r>
              <a:rPr lang="en-US" b="1" u="sng" dirty="0" smtClean="0">
                <a:solidFill>
                  <a:schemeClr val="tx1"/>
                </a:solidFill>
              </a:rPr>
              <a:t>TEAM WORK</a:t>
            </a:r>
            <a:endParaRPr lang="en-US" b="1" u="sng" dirty="0">
              <a:solidFill>
                <a:schemeClr val="tx1"/>
              </a:solidFill>
            </a:endParaRPr>
          </a:p>
        </p:txBody>
      </p:sp>
      <p:sp>
        <p:nvSpPr>
          <p:cNvPr id="3" name="Content Placeholder 2"/>
          <p:cNvSpPr>
            <a:spLocks noGrp="1"/>
          </p:cNvSpPr>
          <p:nvPr>
            <p:ph idx="4294967295"/>
          </p:nvPr>
        </p:nvSpPr>
        <p:spPr>
          <a:xfrm>
            <a:off x="0" y="1143000"/>
            <a:ext cx="8229600" cy="5181600"/>
          </a:xfrm>
          <a:prstGeom prst="rect">
            <a:avLst/>
          </a:prstGeom>
        </p:spPr>
        <p:txBody>
          <a:bodyPr/>
          <a:lstStyle/>
          <a:p>
            <a:pPr>
              <a:buClr>
                <a:schemeClr val="tx1"/>
              </a:buClr>
              <a:buFont typeface="Wingdings" pitchFamily="2" charset="2"/>
              <a:buChar char="u"/>
            </a:pPr>
            <a:r>
              <a:rPr lang="en-US" dirty="0" smtClean="0"/>
              <a:t>People of either gender, different age groups, qualification, status &amp; skills work as a team with a common objective of accomplishing the task</a:t>
            </a:r>
          </a:p>
          <a:p>
            <a:pPr>
              <a:buClr>
                <a:schemeClr val="tx1"/>
              </a:buClr>
              <a:buFont typeface="Wingdings" pitchFamily="2" charset="2"/>
              <a:buChar char="u"/>
            </a:pPr>
            <a:r>
              <a:rPr lang="en-US" dirty="0" smtClean="0"/>
              <a:t> The success of any organization largely depends on in the coordinated efforts of its employees</a:t>
            </a:r>
          </a:p>
          <a:p>
            <a:pPr>
              <a:buClr>
                <a:schemeClr val="tx1"/>
              </a:buClr>
              <a:buFont typeface="Wingdings" pitchFamily="2" charset="2"/>
              <a:buChar char="u"/>
            </a:pPr>
            <a:r>
              <a:rPr lang="en-US" dirty="0" smtClean="0"/>
              <a:t> It mainly refers to the agreeableness &amp; co-operation among the team members</a:t>
            </a:r>
          </a:p>
          <a:p>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jpg"/>
          <p:cNvPicPr>
            <a:picLocks noChangeAspect="1"/>
          </p:cNvPicPr>
          <p:nvPr/>
        </p:nvPicPr>
        <p:blipFill>
          <a:blip r:embed="rId3"/>
          <a:stretch>
            <a:fillRect/>
          </a:stretch>
        </p:blipFill>
        <p:spPr>
          <a:xfrm>
            <a:off x="5791200" y="1143000"/>
            <a:ext cx="3352800" cy="5029200"/>
          </a:xfrm>
          <a:prstGeom prst="rect">
            <a:avLst/>
          </a:prstGeom>
        </p:spPr>
      </p:pic>
      <p:sp>
        <p:nvSpPr>
          <p:cNvPr id="2" name="Title 1"/>
          <p:cNvSpPr>
            <a:spLocks noGrp="1"/>
          </p:cNvSpPr>
          <p:nvPr>
            <p:ph type="title" idx="4294967295"/>
          </p:nvPr>
        </p:nvSpPr>
        <p:spPr>
          <a:xfrm>
            <a:off x="0" y="274638"/>
            <a:ext cx="8229600" cy="1143000"/>
          </a:xfrm>
          <a:prstGeom prst="rect">
            <a:avLst/>
          </a:prstGeom>
        </p:spPr>
        <p:txBody>
          <a:bodyPr/>
          <a:lstStyle/>
          <a:p>
            <a:r>
              <a:rPr lang="en-US" u="sng" dirty="0" smtClean="0">
                <a:solidFill>
                  <a:schemeClr val="tx1"/>
                </a:solidFill>
                <a:effectLst>
                  <a:outerShdw blurRad="38100" dist="38100" dir="2700000" algn="tl">
                    <a:srgbClr val="000000"/>
                  </a:outerShdw>
                </a:effectLst>
              </a:rPr>
              <a:t>Professional ethics</a:t>
            </a:r>
            <a:endParaRPr lang="en-US" u="sng" dirty="0"/>
          </a:p>
        </p:txBody>
      </p:sp>
      <p:sp>
        <p:nvSpPr>
          <p:cNvPr id="3" name="Content Placeholder 2"/>
          <p:cNvSpPr>
            <a:spLocks noGrp="1"/>
          </p:cNvSpPr>
          <p:nvPr>
            <p:ph idx="4294967295"/>
          </p:nvPr>
        </p:nvSpPr>
        <p:spPr>
          <a:xfrm>
            <a:off x="0" y="1600200"/>
            <a:ext cx="7543800" cy="4876800"/>
          </a:xfrm>
          <a:prstGeom prst="rect">
            <a:avLst/>
          </a:prstGeom>
        </p:spPr>
        <p:txBody>
          <a:bodyPr>
            <a:normAutofit fontScale="92500" lnSpcReduction="20000"/>
          </a:bodyPr>
          <a:lstStyle/>
          <a:p>
            <a:pPr>
              <a:lnSpc>
                <a:spcPct val="130000"/>
              </a:lnSpc>
              <a:buClr>
                <a:schemeClr val="tx1"/>
              </a:buClr>
              <a:buFont typeface="Wingdings" pitchFamily="2" charset="2"/>
              <a:buChar char="u"/>
            </a:pPr>
            <a:r>
              <a:rPr lang="en-US" sz="2800" dirty="0" smtClean="0"/>
              <a:t>Professional ethics is the need of the hour </a:t>
            </a:r>
            <a:r>
              <a:rPr lang="en-US" sz="2800" smtClean="0"/>
              <a:t>in </a:t>
            </a:r>
            <a:r>
              <a:rPr lang="en-US" sz="2800" smtClean="0"/>
              <a:t>USA</a:t>
            </a:r>
            <a:endParaRPr lang="en-US" sz="2800" dirty="0" smtClean="0"/>
          </a:p>
          <a:p>
            <a:pPr>
              <a:lnSpc>
                <a:spcPct val="130000"/>
              </a:lnSpc>
              <a:buClr>
                <a:schemeClr val="tx1"/>
              </a:buClr>
              <a:buFont typeface="Wingdings" pitchFamily="2" charset="2"/>
              <a:buChar char="u"/>
            </a:pPr>
            <a:r>
              <a:rPr lang="en-US" sz="2800" dirty="0" smtClean="0"/>
              <a:t> When a person is at the work spot, he must think of his work only</a:t>
            </a:r>
          </a:p>
          <a:p>
            <a:pPr>
              <a:lnSpc>
                <a:spcPct val="130000"/>
              </a:lnSpc>
              <a:buClr>
                <a:schemeClr val="tx1"/>
              </a:buClr>
              <a:buFont typeface="Wingdings" pitchFamily="2" charset="2"/>
              <a:buChar char="u"/>
            </a:pPr>
            <a:r>
              <a:rPr lang="en-US" sz="2800" dirty="0" smtClean="0"/>
              <a:t> He must put his heart &amp; soul into the work</a:t>
            </a:r>
          </a:p>
          <a:p>
            <a:pPr>
              <a:lnSpc>
                <a:spcPct val="130000"/>
              </a:lnSpc>
              <a:buClr>
                <a:schemeClr val="tx1"/>
              </a:buClr>
              <a:buFont typeface="Wingdings" pitchFamily="2" charset="2"/>
              <a:buChar char="u"/>
            </a:pPr>
            <a:r>
              <a:rPr lang="en-US" sz="2800" dirty="0" smtClean="0"/>
              <a:t> Each employee is a organic part of the organization &amp; must strive to contribute his mite to the successful functioning of the organization</a:t>
            </a:r>
          </a:p>
          <a:p>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4600" y="274638"/>
            <a:ext cx="6629400" cy="868362"/>
          </a:xfrm>
          <a:prstGeom prst="rect">
            <a:avLst/>
          </a:prstGeom>
        </p:spPr>
        <p:txBody>
          <a:bodyPr/>
          <a:lstStyle/>
          <a:p>
            <a:r>
              <a:rPr lang="en-US" b="1" u="sng" dirty="0" smtClean="0">
                <a:solidFill>
                  <a:schemeClr val="tx1"/>
                </a:solidFill>
              </a:rPr>
              <a:t>Clear View </a:t>
            </a:r>
            <a:endParaRPr lang="en-US" b="1" u="sng" dirty="0">
              <a:solidFill>
                <a:schemeClr val="tx1"/>
              </a:solidFill>
            </a:endParaRPr>
          </a:p>
        </p:txBody>
      </p:sp>
      <p:sp>
        <p:nvSpPr>
          <p:cNvPr id="3" name="Content Placeholder 2"/>
          <p:cNvSpPr>
            <a:spLocks noGrp="1"/>
          </p:cNvSpPr>
          <p:nvPr>
            <p:ph idx="4294967295"/>
          </p:nvPr>
        </p:nvSpPr>
        <p:spPr>
          <a:xfrm>
            <a:off x="0" y="1600200"/>
            <a:ext cx="4953000" cy="4525963"/>
          </a:xfrm>
          <a:prstGeom prst="rect">
            <a:avLst/>
          </a:prstGeom>
        </p:spPr>
        <p:txBody>
          <a:bodyPr/>
          <a:lstStyle/>
          <a:p>
            <a:r>
              <a:rPr lang="en-US" u="sng" dirty="0" smtClean="0"/>
              <a:t>Soft Skills Are</a:t>
            </a:r>
            <a:r>
              <a:rPr lang="en-US" dirty="0" smtClean="0"/>
              <a:t>:</a:t>
            </a:r>
          </a:p>
          <a:p>
            <a:pPr>
              <a:buNone/>
            </a:pPr>
            <a:r>
              <a:rPr lang="en-US" dirty="0" smtClean="0"/>
              <a:t>Skills, abilities and traits that pertain to personality, attitude, and behavior</a:t>
            </a:r>
          </a:p>
          <a:p>
            <a:r>
              <a:rPr lang="en-US" u="sng" dirty="0" smtClean="0"/>
              <a:t>Soft Skills Are Not</a:t>
            </a:r>
            <a:r>
              <a:rPr lang="en-US" dirty="0" smtClean="0"/>
              <a:t>:</a:t>
            </a:r>
          </a:p>
          <a:p>
            <a:pPr>
              <a:buNone/>
            </a:pPr>
            <a:r>
              <a:rPr lang="en-US" dirty="0" smtClean="0"/>
              <a:t>Formal or technical knowledge</a:t>
            </a:r>
          </a:p>
          <a:p>
            <a:pPr>
              <a:buNone/>
            </a:pPr>
            <a:endParaRPr lang="en-US" dirty="0" smtClean="0"/>
          </a:p>
          <a:p>
            <a:pPr>
              <a:buNone/>
            </a:pPr>
            <a:endParaRPr lang="en-US" dirty="0"/>
          </a:p>
        </p:txBody>
      </p:sp>
      <p:pic>
        <p:nvPicPr>
          <p:cNvPr id="4" name="Picture 3" descr="tn_ClearView with Eagle.jpg"/>
          <p:cNvPicPr>
            <a:picLocks noChangeAspect="1"/>
          </p:cNvPicPr>
          <p:nvPr/>
        </p:nvPicPr>
        <p:blipFill>
          <a:blip r:embed="rId3"/>
          <a:stretch>
            <a:fillRect/>
          </a:stretch>
        </p:blipFill>
        <p:spPr>
          <a:xfrm rot="1673344">
            <a:off x="5869836" y="1064052"/>
            <a:ext cx="2910759" cy="35235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med">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Interpersonal skill</a:t>
            </a:r>
            <a:endParaRPr lang="en-US" dirty="0">
              <a:solidFill>
                <a:schemeClr val="tx1"/>
              </a:solidFill>
            </a:endParaRPr>
          </a:p>
        </p:txBody>
      </p:sp>
      <p:pic>
        <p:nvPicPr>
          <p:cNvPr id="4" name="Content Placeholder 3" descr="25579528.png"/>
          <p:cNvPicPr>
            <a:picLocks noGrp="1" noChangeAspect="1"/>
          </p:cNvPicPr>
          <p:nvPr>
            <p:ph idx="1"/>
          </p:nvPr>
        </p:nvPicPr>
        <p:blipFill>
          <a:blip r:embed="rId2"/>
          <a:stretch>
            <a:fillRect/>
          </a:stretch>
        </p:blipFill>
        <p:spPr>
          <a:xfrm>
            <a:off x="1143000" y="1295400"/>
            <a:ext cx="6934200" cy="487680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motional-Wheel1.gif"/>
          <p:cNvPicPr>
            <a:picLocks noChangeAspect="1"/>
          </p:cNvPicPr>
          <p:nvPr/>
        </p:nvPicPr>
        <p:blipFill>
          <a:blip r:embed="rId3"/>
          <a:stretch>
            <a:fillRect/>
          </a:stretch>
        </p:blipFill>
        <p:spPr>
          <a:xfrm>
            <a:off x="4114800" y="152400"/>
            <a:ext cx="5029200" cy="6248400"/>
          </a:xfrm>
          <a:prstGeom prst="rect">
            <a:avLst/>
          </a:prstGeom>
        </p:spPr>
      </p:pic>
      <p:sp>
        <p:nvSpPr>
          <p:cNvPr id="2" name="Title 1"/>
          <p:cNvSpPr>
            <a:spLocks noGrp="1"/>
          </p:cNvSpPr>
          <p:nvPr>
            <p:ph type="title" idx="4294967295"/>
          </p:nvPr>
        </p:nvSpPr>
        <p:spPr>
          <a:xfrm>
            <a:off x="2438400" y="274638"/>
            <a:ext cx="6705600" cy="868362"/>
          </a:xfrm>
          <a:prstGeom prst="rect">
            <a:avLst/>
          </a:prstGeom>
        </p:spPr>
        <p:txBody>
          <a:bodyPr/>
          <a:lstStyle/>
          <a:p>
            <a:pPr algn="l"/>
            <a:r>
              <a:rPr lang="en-US" u="sng" dirty="0" smtClean="0">
                <a:solidFill>
                  <a:schemeClr val="tx1"/>
                </a:solidFill>
              </a:rPr>
              <a:t>Interpersonal Skills</a:t>
            </a:r>
            <a:endParaRPr lang="en-US" u="sng" dirty="0"/>
          </a:p>
        </p:txBody>
      </p:sp>
      <p:sp>
        <p:nvSpPr>
          <p:cNvPr id="3" name="Content Placeholder 2"/>
          <p:cNvSpPr>
            <a:spLocks noGrp="1"/>
          </p:cNvSpPr>
          <p:nvPr>
            <p:ph idx="4294967295"/>
          </p:nvPr>
        </p:nvSpPr>
        <p:spPr>
          <a:xfrm>
            <a:off x="0" y="1219200"/>
            <a:ext cx="4495800" cy="5105400"/>
          </a:xfrm>
          <a:prstGeom prst="rect">
            <a:avLst/>
          </a:prstGeom>
        </p:spPr>
        <p:txBody>
          <a:bodyPr>
            <a:normAutofit lnSpcReduction="10000"/>
          </a:bodyPr>
          <a:lstStyle/>
          <a:p>
            <a:pPr>
              <a:lnSpc>
                <a:spcPct val="110000"/>
              </a:lnSpc>
              <a:buClr>
                <a:schemeClr val="tx1"/>
              </a:buClr>
              <a:buFont typeface="Wingdings" pitchFamily="2" charset="2"/>
              <a:buChar char="u"/>
            </a:pPr>
            <a:r>
              <a:rPr lang="en-US" sz="2400" dirty="0" smtClean="0"/>
              <a:t>Man is a social animal &amp; his success in life largely depends on his relationship &amp; interaction with others</a:t>
            </a:r>
          </a:p>
          <a:p>
            <a:pPr>
              <a:lnSpc>
                <a:spcPct val="110000"/>
              </a:lnSpc>
              <a:buClr>
                <a:schemeClr val="tx1"/>
              </a:buClr>
              <a:buFont typeface="Wingdings" pitchFamily="2" charset="2"/>
              <a:buChar char="u"/>
            </a:pPr>
            <a:r>
              <a:rPr lang="en-US" sz="2400" dirty="0" smtClean="0"/>
              <a:t> We must respect the views &amp; sentiments of others.</a:t>
            </a:r>
          </a:p>
          <a:p>
            <a:pPr>
              <a:lnSpc>
                <a:spcPct val="110000"/>
              </a:lnSpc>
              <a:buClr>
                <a:schemeClr val="tx1"/>
              </a:buClr>
              <a:buFont typeface="Wingdings" pitchFamily="2" charset="2"/>
              <a:buChar char="u"/>
            </a:pPr>
            <a:r>
              <a:rPr lang="en-US" sz="2400" dirty="0" smtClean="0"/>
              <a:t> When we want to differ their views, we must very politely give hints to them without wondering their feelings</a:t>
            </a:r>
          </a:p>
          <a:p>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ft-Skills-IdeaBell.jpg"/>
          <p:cNvPicPr>
            <a:picLocks noChangeAspect="1"/>
          </p:cNvPicPr>
          <p:nvPr/>
        </p:nvPicPr>
        <p:blipFill>
          <a:blip r:embed="rId3"/>
          <a:stretch>
            <a:fillRect/>
          </a:stretch>
        </p:blipFill>
        <p:spPr>
          <a:xfrm>
            <a:off x="2514600" y="2514600"/>
            <a:ext cx="4343400" cy="3429000"/>
          </a:xfrm>
          <a:prstGeom prst="ellipse">
            <a:avLst/>
          </a:prstGeom>
          <a:ln>
            <a:noFill/>
          </a:ln>
          <a:effectLst>
            <a:softEdge rad="112500"/>
          </a:effectLst>
        </p:spPr>
      </p:pic>
      <p:pic>
        <p:nvPicPr>
          <p:cNvPr id="5" name="Picture 4" descr="priority-list.jpg"/>
          <p:cNvPicPr>
            <a:picLocks noChangeAspect="1"/>
          </p:cNvPicPr>
          <p:nvPr/>
        </p:nvPicPr>
        <p:blipFill>
          <a:blip r:embed="rId4"/>
          <a:stretch>
            <a:fillRect/>
          </a:stretch>
        </p:blipFill>
        <p:spPr>
          <a:xfrm rot="20981993">
            <a:off x="6952361" y="527798"/>
            <a:ext cx="1828800" cy="20726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title" idx="4294967295"/>
          </p:nvPr>
        </p:nvSpPr>
        <p:spPr>
          <a:xfrm>
            <a:off x="1600200" y="274638"/>
            <a:ext cx="7543800" cy="1143000"/>
          </a:xfrm>
          <a:prstGeom prst="rect">
            <a:avLst/>
          </a:prstGeom>
        </p:spPr>
        <p:txBody>
          <a:bodyPr/>
          <a:lstStyle/>
          <a:p>
            <a:r>
              <a:rPr lang="en-US" sz="4000" b="1" u="sng" dirty="0" smtClean="0">
                <a:solidFill>
                  <a:schemeClr val="tx1"/>
                </a:solidFill>
              </a:rPr>
              <a:t>Time Management</a:t>
            </a:r>
            <a:endParaRPr lang="en-US" sz="4000" u="sng" dirty="0"/>
          </a:p>
        </p:txBody>
      </p:sp>
      <p:sp>
        <p:nvSpPr>
          <p:cNvPr id="3" name="Content Placeholder 2"/>
          <p:cNvSpPr>
            <a:spLocks noGrp="1"/>
          </p:cNvSpPr>
          <p:nvPr>
            <p:ph idx="4294967295"/>
          </p:nvPr>
        </p:nvSpPr>
        <p:spPr>
          <a:xfrm>
            <a:off x="0" y="1676400"/>
            <a:ext cx="4572000" cy="4419600"/>
          </a:xfrm>
          <a:prstGeom prst="rect">
            <a:avLst/>
          </a:prstGeom>
        </p:spPr>
        <p:txBody>
          <a:bodyPr/>
          <a:lstStyle/>
          <a:p>
            <a:pPr>
              <a:lnSpc>
                <a:spcPct val="120000"/>
              </a:lnSpc>
              <a:buClr>
                <a:schemeClr val="tx1"/>
              </a:buClr>
              <a:buFont typeface="Wingdings" pitchFamily="2" charset="2"/>
              <a:buChar char="Ø"/>
            </a:pPr>
            <a:r>
              <a:rPr lang="en-US" dirty="0" smtClean="0">
                <a:solidFill>
                  <a:srgbClr val="FFFFFF"/>
                </a:solidFill>
              </a:rPr>
              <a:t> </a:t>
            </a:r>
            <a:r>
              <a:rPr lang="en-US" dirty="0" smtClean="0"/>
              <a:t>Prioritize the work &amp; schedule your time accordingly</a:t>
            </a:r>
          </a:p>
          <a:p>
            <a:pPr>
              <a:lnSpc>
                <a:spcPct val="120000"/>
              </a:lnSpc>
              <a:buClr>
                <a:schemeClr val="tx1"/>
              </a:buClr>
              <a:buFont typeface="Wingdings" pitchFamily="2" charset="2"/>
              <a:buChar char="Ø"/>
            </a:pPr>
            <a:r>
              <a:rPr lang="en-US" dirty="0" smtClean="0"/>
              <a:t> Impotent work should be allotted more time &amp; taken up first</a:t>
            </a:r>
          </a:p>
          <a:p>
            <a:pPr>
              <a:buNone/>
            </a:pPr>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ress management.png"/>
          <p:cNvPicPr>
            <a:picLocks noChangeAspect="1"/>
          </p:cNvPicPr>
          <p:nvPr/>
        </p:nvPicPr>
        <p:blipFill>
          <a:blip r:embed="rId2"/>
          <a:stretch>
            <a:fillRect/>
          </a:stretch>
        </p:blipFill>
        <p:spPr>
          <a:xfrm>
            <a:off x="457200" y="1066800"/>
            <a:ext cx="8382000" cy="2590800"/>
          </a:xfrm>
          <a:prstGeom prst="rect">
            <a:avLst/>
          </a:prstGeom>
        </p:spPr>
      </p:pic>
      <p:sp>
        <p:nvSpPr>
          <p:cNvPr id="2" name="Title 1"/>
          <p:cNvSpPr>
            <a:spLocks noGrp="1"/>
          </p:cNvSpPr>
          <p:nvPr>
            <p:ph type="title"/>
          </p:nvPr>
        </p:nvSpPr>
        <p:spPr/>
        <p:txBody>
          <a:bodyPr/>
          <a:lstStyle/>
          <a:p>
            <a:r>
              <a:rPr lang="en-US" b="1" u="sng" dirty="0" smtClean="0">
                <a:solidFill>
                  <a:schemeClr val="tx1"/>
                </a:solidFill>
              </a:rPr>
              <a:t>Stress Management</a:t>
            </a:r>
            <a:endParaRPr lang="en-US" dirty="0"/>
          </a:p>
        </p:txBody>
      </p:sp>
      <p:sp>
        <p:nvSpPr>
          <p:cNvPr id="3" name="Content Placeholder 2"/>
          <p:cNvSpPr>
            <a:spLocks noGrp="1"/>
          </p:cNvSpPr>
          <p:nvPr>
            <p:ph idx="1"/>
          </p:nvPr>
        </p:nvSpPr>
        <p:spPr>
          <a:xfrm>
            <a:off x="457200" y="3505200"/>
            <a:ext cx="8229600" cy="2819400"/>
          </a:xfrm>
        </p:spPr>
        <p:txBody>
          <a:bodyPr/>
          <a:lstStyle/>
          <a:p>
            <a:pPr>
              <a:buNone/>
            </a:pPr>
            <a:r>
              <a:rPr lang="en-US" b="1" u="sng" dirty="0" smtClean="0"/>
              <a:t>Change Your Focus</a:t>
            </a:r>
          </a:p>
          <a:p>
            <a:r>
              <a:rPr lang="en-US" dirty="0" smtClean="0"/>
              <a:t>School yourself to wake and get ready, not for work, but for your day.</a:t>
            </a:r>
          </a:p>
          <a:p>
            <a:r>
              <a:rPr lang="en-US" dirty="0" smtClean="0"/>
              <a:t>On the drive to work, listen to music, humor – anything that isn't related to work.</a:t>
            </a:r>
          </a:p>
          <a:p>
            <a:endParaRPr lang="en-US" dirty="0" smtClean="0"/>
          </a:p>
          <a:p>
            <a:pPr>
              <a:buNone/>
            </a:pPr>
            <a:endParaRPr lang="en-US" u="sng"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ess51 (1).jpg"/>
          <p:cNvPicPr>
            <a:picLocks noChangeAspect="1"/>
          </p:cNvPicPr>
          <p:nvPr/>
        </p:nvPicPr>
        <p:blipFill>
          <a:blip r:embed="rId2"/>
          <a:stretch>
            <a:fillRect/>
          </a:stretch>
        </p:blipFill>
        <p:spPr>
          <a:xfrm>
            <a:off x="4953000" y="609600"/>
            <a:ext cx="4038600" cy="5514181"/>
          </a:xfrm>
          <a:prstGeom prst="rect">
            <a:avLst/>
          </a:prstGeom>
        </p:spPr>
      </p:pic>
      <p:sp>
        <p:nvSpPr>
          <p:cNvPr id="2" name="Title 1"/>
          <p:cNvSpPr>
            <a:spLocks noGrp="1"/>
          </p:cNvSpPr>
          <p:nvPr>
            <p:ph type="title"/>
          </p:nvPr>
        </p:nvSpPr>
        <p:spPr>
          <a:xfrm>
            <a:off x="1447800" y="152400"/>
            <a:ext cx="5105400" cy="838200"/>
          </a:xfrm>
        </p:spPr>
        <p:txBody>
          <a:bodyPr>
            <a:normAutofit fontScale="90000"/>
          </a:bodyPr>
          <a:lstStyle/>
          <a:p>
            <a:pPr algn="l"/>
            <a:r>
              <a:rPr lang="en-US" b="1" u="sng" dirty="0" smtClean="0">
                <a:solidFill>
                  <a:schemeClr val="tx1"/>
                </a:solidFill>
              </a:rPr>
              <a:t>Stress Management</a:t>
            </a:r>
            <a:endParaRPr lang="en-US" dirty="0"/>
          </a:p>
        </p:txBody>
      </p:sp>
      <p:sp>
        <p:nvSpPr>
          <p:cNvPr id="3" name="Content Placeholder 2"/>
          <p:cNvSpPr>
            <a:spLocks noGrp="1"/>
          </p:cNvSpPr>
          <p:nvPr>
            <p:ph idx="1"/>
          </p:nvPr>
        </p:nvSpPr>
        <p:spPr>
          <a:xfrm>
            <a:off x="0" y="1066800"/>
            <a:ext cx="5029200" cy="5334000"/>
          </a:xfrm>
        </p:spPr>
        <p:txBody>
          <a:bodyPr>
            <a:normAutofit fontScale="92500" lnSpcReduction="20000"/>
          </a:bodyPr>
          <a:lstStyle/>
          <a:p>
            <a:r>
              <a:rPr lang="en-US" sz="2400" dirty="0" smtClean="0"/>
              <a:t>Take an alternate route to work. The change in scenery will help you stay alert to the road and keep your mind off the job.</a:t>
            </a:r>
          </a:p>
          <a:p>
            <a:r>
              <a:rPr lang="en-US" sz="2400" dirty="0" smtClean="0"/>
              <a:t>Plan your work and work your plan. Devote every paid minute to your job. Deviate from your work plan only when absolutely necessary.</a:t>
            </a:r>
          </a:p>
          <a:p>
            <a:r>
              <a:rPr lang="en-US" sz="2400" dirty="0" smtClean="0"/>
              <a:t>Take your allotted breaks. Remember: the opposite of stress is relaxation. Don’t work through lunch or coffee breaks. This also means don’t think or talk about work during your breaks.</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rPr>
              <a:t>Stress Management</a:t>
            </a:r>
            <a:endParaRPr lang="en-US" dirty="0"/>
          </a:p>
        </p:txBody>
      </p:sp>
      <p:sp>
        <p:nvSpPr>
          <p:cNvPr id="3" name="Content Placeholder 2"/>
          <p:cNvSpPr>
            <a:spLocks noGrp="1"/>
          </p:cNvSpPr>
          <p:nvPr>
            <p:ph idx="1"/>
          </p:nvPr>
        </p:nvSpPr>
        <p:spPr>
          <a:xfrm>
            <a:off x="457200" y="1295400"/>
            <a:ext cx="3810000" cy="4830763"/>
          </a:xfrm>
        </p:spPr>
        <p:txBody>
          <a:bodyPr>
            <a:normAutofit lnSpcReduction="10000"/>
          </a:bodyPr>
          <a:lstStyle/>
          <a:p>
            <a:r>
              <a:rPr lang="en-US" sz="2400" dirty="0" smtClean="0"/>
              <a:t>Just as you plan your work, plan your time away from work. </a:t>
            </a:r>
          </a:p>
          <a:p>
            <a:r>
              <a:rPr lang="en-US" sz="2400" dirty="0" smtClean="0"/>
              <a:t>At day’s end, leave work behind you and focus on your plans for the evening. Work to live.</a:t>
            </a:r>
          </a:p>
          <a:p>
            <a:r>
              <a:rPr lang="en-US" sz="2400" dirty="0" smtClean="0"/>
              <a:t> Relaxation away from work means less stress… and a better day tomorrow!</a:t>
            </a:r>
          </a:p>
          <a:p>
            <a:endParaRPr lang="en-US" dirty="0"/>
          </a:p>
        </p:txBody>
      </p:sp>
      <p:pic>
        <p:nvPicPr>
          <p:cNvPr id="4" name="Picture 3" descr="images (3).jpg"/>
          <p:cNvPicPr>
            <a:picLocks noChangeAspect="1"/>
          </p:cNvPicPr>
          <p:nvPr/>
        </p:nvPicPr>
        <p:blipFill>
          <a:blip r:embed="rId2"/>
          <a:stretch>
            <a:fillRect/>
          </a:stretch>
        </p:blipFill>
        <p:spPr>
          <a:xfrm>
            <a:off x="4495800" y="1219200"/>
            <a:ext cx="4038600" cy="4191000"/>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solidFill>
              </a:rPr>
              <a:t>Stress Management</a:t>
            </a:r>
            <a:endParaRPr lang="en-US" dirty="0"/>
          </a:p>
        </p:txBody>
      </p:sp>
      <p:sp>
        <p:nvSpPr>
          <p:cNvPr id="6" name="Content Placeholder 5"/>
          <p:cNvSpPr>
            <a:spLocks noGrp="1"/>
          </p:cNvSpPr>
          <p:nvPr>
            <p:ph idx="1"/>
          </p:nvPr>
        </p:nvSpPr>
        <p:spPr>
          <a:xfrm>
            <a:off x="457200" y="1600200"/>
            <a:ext cx="3733800" cy="4724399"/>
          </a:xfrm>
        </p:spPr>
        <p:txBody>
          <a:bodyPr>
            <a:normAutofit fontScale="92500"/>
          </a:bodyPr>
          <a:lstStyle/>
          <a:p>
            <a:pPr>
              <a:buFont typeface="Wingdings" pitchFamily="2" charset="2"/>
              <a:buChar char="Ø"/>
            </a:pPr>
            <a:r>
              <a:rPr lang="en-US" sz="2400" dirty="0" smtClean="0"/>
              <a:t>Instead of coffee, drink water, juice, or electrolyte infused drinks. Dehydration often is the cause of fatigue.</a:t>
            </a:r>
          </a:p>
          <a:p>
            <a:pPr>
              <a:buFont typeface="Wingdings" pitchFamily="2" charset="2"/>
              <a:buChar char="Ø"/>
            </a:pPr>
            <a:r>
              <a:rPr lang="en-US" sz="2400" dirty="0" smtClean="0"/>
              <a:t> Coffee and soft drinks that contain caffeine may seem to “keep you going”, but in reality they add to stress and don’t keep your body hydrated.</a:t>
            </a:r>
          </a:p>
          <a:p>
            <a:endParaRPr lang="en-US" dirty="0"/>
          </a:p>
        </p:txBody>
      </p:sp>
      <p:sp>
        <p:nvSpPr>
          <p:cNvPr id="5" name="Rectangle 4"/>
          <p:cNvSpPr/>
          <p:nvPr/>
        </p:nvSpPr>
        <p:spPr>
          <a:xfrm>
            <a:off x="4724400" y="1600200"/>
            <a:ext cx="3886200" cy="1569660"/>
          </a:xfrm>
          <a:prstGeom prst="rect">
            <a:avLst/>
          </a:prstGeom>
        </p:spPr>
        <p:txBody>
          <a:bodyPr wrap="square">
            <a:spAutoFit/>
          </a:bodyPr>
          <a:lstStyle/>
          <a:p>
            <a:pPr>
              <a:buFont typeface="Wingdings" pitchFamily="2" charset="2"/>
              <a:buChar char="Ø"/>
            </a:pPr>
            <a:r>
              <a:rPr lang="en-US" sz="2400" dirty="0" smtClean="0"/>
              <a:t>Practicing Yoga will considerably reduce the physical, emotional &amp; mental stress of an individual</a:t>
            </a:r>
          </a:p>
        </p:txBody>
      </p:sp>
      <p:pic>
        <p:nvPicPr>
          <p:cNvPr id="7" name="Picture 6" descr="images (2).jpg"/>
          <p:cNvPicPr>
            <a:picLocks noChangeAspect="1"/>
          </p:cNvPicPr>
          <p:nvPr/>
        </p:nvPicPr>
        <p:blipFill>
          <a:blip r:embed="rId2"/>
          <a:stretch>
            <a:fillRect/>
          </a:stretch>
        </p:blipFill>
        <p:spPr>
          <a:xfrm>
            <a:off x="5029200" y="3429000"/>
            <a:ext cx="3286125" cy="2524125"/>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949.jpg"/>
          <p:cNvPicPr>
            <a:picLocks noChangeAspect="1"/>
          </p:cNvPicPr>
          <p:nvPr/>
        </p:nvPicPr>
        <p:blipFill>
          <a:blip r:embed="rId3"/>
          <a:stretch>
            <a:fillRect/>
          </a:stretch>
        </p:blipFill>
        <p:spPr>
          <a:xfrm>
            <a:off x="4876800" y="0"/>
            <a:ext cx="3810000" cy="4286250"/>
          </a:xfrm>
          <a:prstGeom prst="rect">
            <a:avLst/>
          </a:prstGeom>
          <a:ln>
            <a:noFill/>
          </a:ln>
          <a:effectLst>
            <a:softEdge rad="112500"/>
          </a:effectLst>
        </p:spPr>
      </p:pic>
      <p:sp>
        <p:nvSpPr>
          <p:cNvPr id="2" name="Title 1"/>
          <p:cNvSpPr>
            <a:spLocks noGrp="1"/>
          </p:cNvSpPr>
          <p:nvPr>
            <p:ph type="title" idx="4294967295"/>
          </p:nvPr>
        </p:nvSpPr>
        <p:spPr>
          <a:xfrm>
            <a:off x="0" y="381000"/>
            <a:ext cx="3429000" cy="1066800"/>
          </a:xfrm>
          <a:prstGeom prst="rect">
            <a:avLst/>
          </a:prstGeom>
        </p:spPr>
        <p:txBody>
          <a:bodyPr>
            <a:normAutofit fontScale="90000"/>
          </a:bodyPr>
          <a:lstStyle/>
          <a:p>
            <a:pPr algn="l"/>
            <a:r>
              <a:rPr lang="en-US" sz="3600" b="1" u="sng" dirty="0" smtClean="0">
                <a:solidFill>
                  <a:schemeClr val="tx1"/>
                </a:solidFill>
              </a:rPr>
              <a:t>Leadership skills</a:t>
            </a:r>
            <a:endParaRPr lang="en-US" dirty="0"/>
          </a:p>
        </p:txBody>
      </p:sp>
      <p:sp>
        <p:nvSpPr>
          <p:cNvPr id="3" name="Content Placeholder 2"/>
          <p:cNvSpPr>
            <a:spLocks noGrp="1"/>
          </p:cNvSpPr>
          <p:nvPr>
            <p:ph idx="4294967295"/>
          </p:nvPr>
        </p:nvSpPr>
        <p:spPr>
          <a:xfrm>
            <a:off x="0" y="1600200"/>
            <a:ext cx="4038600" cy="4648200"/>
          </a:xfrm>
          <a:prstGeom prst="rect">
            <a:avLst/>
          </a:prstGeom>
        </p:spPr>
        <p:txBody>
          <a:bodyPr>
            <a:normAutofit/>
          </a:bodyPr>
          <a:lstStyle/>
          <a:p>
            <a:pPr>
              <a:buClr>
                <a:schemeClr val="tx1"/>
              </a:buClr>
              <a:buFont typeface="Wingdings" pitchFamily="2" charset="2"/>
              <a:buChar char="§"/>
            </a:pPr>
            <a:r>
              <a:rPr lang="en-US" dirty="0" smtClean="0"/>
              <a:t>Leaders, executives &amp; managers need to be very clear about what they expect from others</a:t>
            </a:r>
          </a:p>
          <a:p>
            <a:pPr>
              <a:buClr>
                <a:schemeClr val="tx1"/>
              </a:buClr>
              <a:buFont typeface="Wingdings" pitchFamily="2" charset="2"/>
              <a:buChar char="§"/>
            </a:pPr>
            <a:r>
              <a:rPr lang="en-US" dirty="0" smtClean="0"/>
              <a:t>Trust your self</a:t>
            </a:r>
          </a:p>
          <a:p>
            <a:pPr>
              <a:buClr>
                <a:schemeClr val="tx1"/>
              </a:buClr>
              <a:buFont typeface="Wingdings" pitchFamily="2" charset="2"/>
              <a:buChar char="§"/>
            </a:pPr>
            <a:r>
              <a:rPr lang="en-US" dirty="0" smtClean="0"/>
              <a:t>Keep smiling </a:t>
            </a:r>
          </a:p>
          <a:p>
            <a:pPr>
              <a:buClr>
                <a:schemeClr val="tx1"/>
              </a:buClr>
              <a:buFont typeface="Wingdings" pitchFamily="2" charset="2"/>
              <a:buChar char="§"/>
            </a:pPr>
            <a:r>
              <a:rPr lang="en-US" dirty="0" smtClean="0"/>
              <a:t>Share &amp; stay together</a:t>
            </a:r>
          </a:p>
          <a:p>
            <a:pPr>
              <a:buClr>
                <a:schemeClr val="tx1"/>
              </a:buClr>
              <a:buFont typeface="Wingdings" pitchFamily="2" charset="2"/>
              <a:buChar char="§"/>
            </a:pPr>
            <a:endParaRPr lang="en-US" dirty="0" smtClean="0"/>
          </a:p>
          <a:p>
            <a:pPr>
              <a:buClr>
                <a:srgbClr val="FFFFFF"/>
              </a:buClr>
              <a:buFont typeface="Wingdings" pitchFamily="2" charset="2"/>
              <a:buChar char="v"/>
            </a:pPr>
            <a:endParaRPr lang="en-US" dirty="0" smtClean="0">
              <a:solidFill>
                <a:schemeClr val="tx1">
                  <a:lumMod val="95000"/>
                  <a:lumOff val="5000"/>
                </a:schemeClr>
              </a:solidFill>
            </a:endParaRPr>
          </a:p>
          <a:p>
            <a:endParaRPr lang="en-US" dirty="0"/>
          </a:p>
        </p:txBody>
      </p:sp>
      <p:pic>
        <p:nvPicPr>
          <p:cNvPr id="4" name="Picture 3" descr="images (5).jpg"/>
          <p:cNvPicPr>
            <a:picLocks noChangeAspect="1"/>
          </p:cNvPicPr>
          <p:nvPr/>
        </p:nvPicPr>
        <p:blipFill>
          <a:blip r:embed="rId4"/>
          <a:stretch>
            <a:fillRect/>
          </a:stretch>
        </p:blipFill>
        <p:spPr>
          <a:xfrm>
            <a:off x="4724400" y="2667000"/>
            <a:ext cx="4038600" cy="3276600"/>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1).jpg"/>
          <p:cNvPicPr>
            <a:picLocks noChangeAspect="1"/>
          </p:cNvPicPr>
          <p:nvPr/>
        </p:nvPicPr>
        <p:blipFill>
          <a:blip r:embed="rId2"/>
          <a:stretch>
            <a:fillRect/>
          </a:stretch>
        </p:blipFill>
        <p:spPr>
          <a:xfrm>
            <a:off x="5105401" y="0"/>
            <a:ext cx="4038600" cy="2971800"/>
          </a:xfrm>
          <a:prstGeom prst="ellipse">
            <a:avLst/>
          </a:prstGeom>
          <a:ln>
            <a:noFill/>
          </a:ln>
          <a:effectLst>
            <a:softEdge rad="112500"/>
          </a:effectLst>
        </p:spPr>
      </p:pic>
      <p:sp>
        <p:nvSpPr>
          <p:cNvPr id="6" name="Title 5"/>
          <p:cNvSpPr>
            <a:spLocks noGrp="1"/>
          </p:cNvSpPr>
          <p:nvPr>
            <p:ph type="title"/>
          </p:nvPr>
        </p:nvSpPr>
        <p:spPr>
          <a:xfrm>
            <a:off x="1524000" y="274638"/>
            <a:ext cx="4343400" cy="868362"/>
          </a:xfrm>
        </p:spPr>
        <p:txBody>
          <a:bodyPr>
            <a:normAutofit fontScale="90000"/>
          </a:bodyPr>
          <a:lstStyle/>
          <a:p>
            <a:pPr algn="l"/>
            <a:r>
              <a:rPr lang="en-US" sz="4000" b="1" u="sng" dirty="0" smtClean="0">
                <a:solidFill>
                  <a:schemeClr val="tx1"/>
                </a:solidFill>
              </a:rPr>
              <a:t>Leadership skills</a:t>
            </a:r>
            <a:endParaRPr lang="en-US" sz="4000" dirty="0"/>
          </a:p>
        </p:txBody>
      </p:sp>
      <p:sp>
        <p:nvSpPr>
          <p:cNvPr id="3" name="Content Placeholder 2"/>
          <p:cNvSpPr>
            <a:spLocks noGrp="1"/>
          </p:cNvSpPr>
          <p:nvPr>
            <p:ph idx="1"/>
          </p:nvPr>
        </p:nvSpPr>
        <p:spPr>
          <a:xfrm>
            <a:off x="457200" y="1600201"/>
            <a:ext cx="4114800" cy="2667000"/>
          </a:xfrm>
          <a:prstGeom prst="rect">
            <a:avLst/>
          </a:prstGeom>
        </p:spPr>
        <p:txBody>
          <a:bodyPr>
            <a:normAutofit fontScale="92500"/>
          </a:bodyPr>
          <a:lstStyle/>
          <a:p>
            <a:pPr>
              <a:buClr>
                <a:schemeClr val="tx1"/>
              </a:buClr>
              <a:buFont typeface="Wingdings" pitchFamily="2" charset="2"/>
              <a:buChar char="§"/>
            </a:pPr>
            <a:r>
              <a:rPr lang="en-US" sz="2400" dirty="0" smtClean="0"/>
              <a:t>Always learn new things </a:t>
            </a:r>
          </a:p>
          <a:p>
            <a:pPr>
              <a:buClr>
                <a:schemeClr val="tx1"/>
              </a:buClr>
              <a:buFont typeface="Wingdings" pitchFamily="2" charset="2"/>
              <a:buChar char="§"/>
            </a:pPr>
            <a:r>
              <a:rPr lang="en-US" sz="2400" dirty="0" smtClean="0"/>
              <a:t> Accept responsibility for your self &amp; your actions</a:t>
            </a:r>
          </a:p>
          <a:p>
            <a:pPr>
              <a:buClr>
                <a:schemeClr val="tx1"/>
              </a:buClr>
              <a:buFont typeface="Wingdings" pitchFamily="2" charset="2"/>
              <a:buChar char="§"/>
            </a:pPr>
            <a:r>
              <a:rPr lang="en-US" sz="2400" dirty="0" smtClean="0"/>
              <a:t> Look at problems &amp; challenges</a:t>
            </a:r>
          </a:p>
          <a:p>
            <a:pPr>
              <a:buClr>
                <a:schemeClr val="tx1"/>
              </a:buClr>
              <a:buFont typeface="Wingdings" pitchFamily="2" charset="2"/>
              <a:buChar char="§"/>
            </a:pPr>
            <a:r>
              <a:rPr lang="en-US" sz="2400" dirty="0" smtClean="0"/>
              <a:t> Be grateful always</a:t>
            </a:r>
          </a:p>
          <a:p>
            <a:endParaRPr lang="en-US" dirty="0"/>
          </a:p>
        </p:txBody>
      </p:sp>
      <p:sp>
        <p:nvSpPr>
          <p:cNvPr id="7" name="Rectangle 6"/>
          <p:cNvSpPr/>
          <p:nvPr/>
        </p:nvSpPr>
        <p:spPr>
          <a:xfrm>
            <a:off x="533400" y="4267200"/>
            <a:ext cx="8229600" cy="1938992"/>
          </a:xfrm>
          <a:prstGeom prst="rect">
            <a:avLst/>
          </a:prstGeom>
        </p:spPr>
        <p:txBody>
          <a:bodyPr wrap="square">
            <a:spAutoFit/>
          </a:bodyPr>
          <a:lstStyle/>
          <a:p>
            <a:r>
              <a:rPr lang="en-US" sz="2800" i="1" dirty="0" smtClean="0">
                <a:latin typeface="Arabic Typesetting" pitchFamily="66" charset="-78"/>
                <a:cs typeface="Arabic Typesetting" pitchFamily="66" charset="-78"/>
              </a:rPr>
              <a:t>Men make history and not the other way around. In periods where there is no leadership, society stands still. Progress occurs when courageous, skillful leaders seize the opportunity to change things for the better.</a:t>
            </a:r>
            <a:r>
              <a:rPr lang="en-US" dirty="0" smtClean="0"/>
              <a:t/>
            </a:r>
            <a:br>
              <a:rPr lang="en-US" dirty="0" smtClean="0"/>
            </a:b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43000"/>
            <a:ext cx="4343400" cy="4343400"/>
          </a:xfrm>
          <a:prstGeom prst="rect">
            <a:avLst/>
          </a:prstGeom>
        </p:spPr>
        <p:txBody>
          <a:bodyPr/>
          <a:lstStyle/>
          <a:p>
            <a:pPr>
              <a:buClr>
                <a:schemeClr val="tx1"/>
              </a:buClr>
              <a:buFont typeface="Wingdings" pitchFamily="2" charset="2"/>
              <a:buChar char="§"/>
            </a:pPr>
            <a:endParaRPr lang="en-US" dirty="0" smtClean="0"/>
          </a:p>
          <a:p>
            <a:endParaRPr lang="en-US" dirty="0"/>
          </a:p>
        </p:txBody>
      </p:sp>
      <p:pic>
        <p:nvPicPr>
          <p:cNvPr id="5" name="Picture 4" descr="images (7).jpg"/>
          <p:cNvPicPr>
            <a:picLocks noChangeAspect="1"/>
          </p:cNvPicPr>
          <p:nvPr/>
        </p:nvPicPr>
        <p:blipFill>
          <a:blip r:embed="rId3"/>
          <a:stretch>
            <a:fillRect/>
          </a:stretch>
        </p:blipFill>
        <p:spPr>
          <a:xfrm>
            <a:off x="1600200" y="609600"/>
            <a:ext cx="6705600" cy="5581650"/>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543800" cy="1143000"/>
          </a:xfrm>
          <a:prstGeom prst="rect">
            <a:avLst/>
          </a:prstGeom>
        </p:spPr>
        <p:txBody>
          <a:bodyPr/>
          <a:lstStyle/>
          <a:p>
            <a:r>
              <a:rPr lang="en-US" b="1" dirty="0" smtClean="0">
                <a:solidFill>
                  <a:schemeClr val="tx1"/>
                </a:solidFill>
              </a:rPr>
              <a:t>What Industry Wants</a:t>
            </a:r>
            <a:endParaRPr lang="en-US" b="1" dirty="0">
              <a:solidFill>
                <a:schemeClr val="tx1"/>
              </a:solidFill>
            </a:endParaRPr>
          </a:p>
        </p:txBody>
      </p:sp>
      <p:sp>
        <p:nvSpPr>
          <p:cNvPr id="3" name="Content Placeholder 2"/>
          <p:cNvSpPr>
            <a:spLocks noGrp="1"/>
          </p:cNvSpPr>
          <p:nvPr>
            <p:ph idx="4294967295"/>
          </p:nvPr>
        </p:nvSpPr>
        <p:spPr>
          <a:xfrm>
            <a:off x="0" y="1371600"/>
            <a:ext cx="4648200" cy="5029200"/>
          </a:xfrm>
          <a:prstGeom prst="rect">
            <a:avLst/>
          </a:prstGeom>
        </p:spPr>
        <p:txBody>
          <a:bodyPr>
            <a:normAutofit lnSpcReduction="10000"/>
          </a:bodyPr>
          <a:lstStyle/>
          <a:p>
            <a:pPr>
              <a:buFont typeface="Wingdings" pitchFamily="2" charset="2"/>
              <a:buChar char="Ø"/>
            </a:pPr>
            <a:r>
              <a:rPr lang="en-US" b="1" u="sng" dirty="0" smtClean="0"/>
              <a:t>Skill sets that include</a:t>
            </a:r>
            <a:r>
              <a:rPr lang="en-US" u="sng" dirty="0" smtClean="0"/>
              <a:t>:</a:t>
            </a:r>
          </a:p>
          <a:p>
            <a:pPr>
              <a:buFont typeface="Wingdings" pitchFamily="2" charset="2"/>
              <a:buChar char="§"/>
            </a:pPr>
            <a:r>
              <a:rPr lang="en-US" sz="3600" dirty="0" smtClean="0"/>
              <a:t>	</a:t>
            </a:r>
            <a:r>
              <a:rPr lang="en-US" dirty="0" smtClean="0"/>
              <a:t>Oral and written communication skill</a:t>
            </a:r>
          </a:p>
          <a:p>
            <a:pPr>
              <a:buFont typeface="Wingdings" pitchFamily="2" charset="2"/>
              <a:buChar char="§"/>
            </a:pPr>
            <a:r>
              <a:rPr lang="en-US" dirty="0" smtClean="0"/>
              <a:t>	Critical thinking ability</a:t>
            </a:r>
          </a:p>
          <a:p>
            <a:pPr>
              <a:buFont typeface="Wingdings" pitchFamily="2" charset="2"/>
              <a:buChar char="§"/>
            </a:pPr>
            <a:r>
              <a:rPr lang="en-US" dirty="0" smtClean="0"/>
              <a:t>	Problem-solving resourcefulness</a:t>
            </a:r>
          </a:p>
          <a:p>
            <a:pPr>
              <a:buFont typeface="Wingdings" pitchFamily="2" charset="2"/>
              <a:buChar char="§"/>
            </a:pPr>
            <a:r>
              <a:rPr lang="en-US" dirty="0" smtClean="0"/>
              <a:t>	Ability to work productively on a team</a:t>
            </a:r>
            <a:endParaRPr lang="en-US" dirty="0"/>
          </a:p>
        </p:txBody>
      </p:sp>
      <p:pic>
        <p:nvPicPr>
          <p:cNvPr id="4" name="Picture 3" descr="WeWantYou1.png"/>
          <p:cNvPicPr>
            <a:picLocks noChangeAspect="1"/>
          </p:cNvPicPr>
          <p:nvPr/>
        </p:nvPicPr>
        <p:blipFill>
          <a:blip r:embed="rId3"/>
          <a:stretch>
            <a:fillRect/>
          </a:stretch>
        </p:blipFill>
        <p:spPr>
          <a:xfrm>
            <a:off x="5334000" y="1371600"/>
            <a:ext cx="3505200" cy="4800600"/>
          </a:xfrm>
          <a:prstGeom prst="rect">
            <a:avLst/>
          </a:prstGeom>
        </p:spPr>
      </p:pic>
    </p:spTree>
  </p:cSld>
  <p:clrMapOvr>
    <a:masterClrMapping/>
  </p:clrMapOvr>
  <p:transition spd="med">
    <p:sndAc>
      <p:stSnd>
        <p:snd r:embed="rId2"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Animated Thank you Pic.gif"/>
          <p:cNvPicPr>
            <a:picLocks noGrp="1" noChangeAspect="1"/>
          </p:cNvPicPr>
          <p:nvPr>
            <p:ph idx="4294967295"/>
          </p:nvPr>
        </p:nvPicPr>
        <p:blipFill>
          <a:blip r:embed="rId3"/>
          <a:srcRect/>
          <a:stretch>
            <a:fillRect/>
          </a:stretch>
        </p:blipFill>
        <p:spPr bwMode="auto">
          <a:xfrm>
            <a:off x="0" y="4343400"/>
            <a:ext cx="8229600"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p:cNvSpPr txBox="1"/>
          <p:nvPr/>
        </p:nvSpPr>
        <p:spPr>
          <a:xfrm>
            <a:off x="1905000" y="457200"/>
            <a:ext cx="5943600" cy="1107996"/>
          </a:xfrm>
          <a:prstGeom prst="rect">
            <a:avLst/>
          </a:prstGeom>
          <a:noFill/>
        </p:spPr>
        <p:txBody>
          <a:bodyPr wrap="square" rtlCol="0">
            <a:spAutoFit/>
          </a:bodyPr>
          <a:lstStyle/>
          <a:p>
            <a:r>
              <a:rPr lang="en-US" sz="6600" dirty="0" smtClean="0"/>
              <a:t>THE END!</a:t>
            </a:r>
            <a:endParaRPr lang="en-US" sz="6600"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274638"/>
            <a:ext cx="7772400" cy="1143000"/>
          </a:xfrm>
          <a:prstGeom prst="rect">
            <a:avLst/>
          </a:prstGeom>
        </p:spPr>
        <p:txBody>
          <a:bodyPr>
            <a:normAutofit fontScale="90000"/>
          </a:bodyPr>
          <a:lstStyle/>
          <a:p>
            <a:r>
              <a:rPr lang="en-US" sz="4000" u="sng" dirty="0" smtClean="0">
                <a:solidFill>
                  <a:schemeClr val="tx1"/>
                </a:solidFill>
              </a:rPr>
              <a:t>Soft skill for successful career</a:t>
            </a:r>
            <a:endParaRPr lang="en-US" sz="4000" u="sng" dirty="0">
              <a:solidFill>
                <a:schemeClr val="tx1"/>
              </a:solidFill>
            </a:endParaRPr>
          </a:p>
        </p:txBody>
      </p:sp>
      <p:sp>
        <p:nvSpPr>
          <p:cNvPr id="3" name="Content Placeholder 2"/>
          <p:cNvSpPr>
            <a:spLocks noGrp="1"/>
          </p:cNvSpPr>
          <p:nvPr>
            <p:ph idx="4294967295"/>
          </p:nvPr>
        </p:nvSpPr>
        <p:spPr>
          <a:xfrm>
            <a:off x="0" y="1600200"/>
            <a:ext cx="4724400" cy="3886200"/>
          </a:xfrm>
          <a:prstGeom prst="rect">
            <a:avLst/>
          </a:prstGeom>
        </p:spPr>
        <p:txBody>
          <a:bodyPr/>
          <a:lstStyle/>
          <a:p>
            <a:r>
              <a:rPr lang="en-US" dirty="0" smtClean="0"/>
              <a:t>Soft skill is the ability required and expected from persons for finding a suitable job, its maintenance and promotion</a:t>
            </a:r>
          </a:p>
          <a:p>
            <a:pPr>
              <a:buNone/>
            </a:pPr>
            <a:endParaRPr lang="en-US" dirty="0"/>
          </a:p>
        </p:txBody>
      </p:sp>
      <p:pic>
        <p:nvPicPr>
          <p:cNvPr id="6" name="Picture 5" descr="softskill illus.jpg"/>
          <p:cNvPicPr>
            <a:picLocks noChangeAspect="1"/>
          </p:cNvPicPr>
          <p:nvPr/>
        </p:nvPicPr>
        <p:blipFill>
          <a:blip r:embed="rId3"/>
          <a:stretch>
            <a:fillRect/>
          </a:stretch>
        </p:blipFill>
        <p:spPr>
          <a:xfrm>
            <a:off x="4876800" y="1066800"/>
            <a:ext cx="3600450" cy="4953000"/>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portant.jpg"/>
          <p:cNvPicPr>
            <a:picLocks noChangeAspect="1"/>
          </p:cNvPicPr>
          <p:nvPr/>
        </p:nvPicPr>
        <p:blipFill>
          <a:blip r:embed="rId3"/>
          <a:stretch>
            <a:fillRect/>
          </a:stretch>
        </p:blipFill>
        <p:spPr>
          <a:xfrm>
            <a:off x="5791200" y="990600"/>
            <a:ext cx="2694076" cy="491758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p:cNvSpPr>
            <a:spLocks noGrp="1"/>
          </p:cNvSpPr>
          <p:nvPr>
            <p:ph type="title" idx="4294967295"/>
          </p:nvPr>
        </p:nvSpPr>
        <p:spPr>
          <a:xfrm>
            <a:off x="0" y="274638"/>
            <a:ext cx="7620000" cy="1143000"/>
          </a:xfrm>
          <a:prstGeom prst="rect">
            <a:avLst/>
          </a:prstGeom>
        </p:spPr>
        <p:txBody>
          <a:bodyPr/>
          <a:lstStyle/>
          <a:p>
            <a:r>
              <a:rPr lang="en-US" b="1" u="sng" dirty="0" smtClean="0">
                <a:solidFill>
                  <a:schemeClr val="tx1"/>
                </a:solidFill>
              </a:rPr>
              <a:t>Importance of soft skill</a:t>
            </a:r>
            <a:endParaRPr lang="en-US" b="1" u="sng" dirty="0">
              <a:solidFill>
                <a:schemeClr val="tx1"/>
              </a:solidFill>
            </a:endParaRPr>
          </a:p>
        </p:txBody>
      </p:sp>
      <p:sp>
        <p:nvSpPr>
          <p:cNvPr id="3" name="Content Placeholder 2"/>
          <p:cNvSpPr>
            <a:spLocks noGrp="1"/>
          </p:cNvSpPr>
          <p:nvPr>
            <p:ph idx="4294967295"/>
          </p:nvPr>
        </p:nvSpPr>
        <p:spPr>
          <a:xfrm>
            <a:off x="0" y="1219200"/>
            <a:ext cx="5943600" cy="4724400"/>
          </a:xfrm>
          <a:prstGeom prst="rect">
            <a:avLst/>
          </a:prstGeom>
        </p:spPr>
        <p:txBody>
          <a:bodyPr/>
          <a:lstStyle/>
          <a:p>
            <a:r>
              <a:rPr lang="en-US" b="1" dirty="0" smtClean="0">
                <a:solidFill>
                  <a:srgbClr val="000000"/>
                </a:solidFill>
              </a:rPr>
              <a:t>Soft skill are very important</a:t>
            </a:r>
          </a:p>
          <a:p>
            <a:pPr>
              <a:buClr>
                <a:schemeClr val="tx1"/>
              </a:buClr>
              <a:buFont typeface="Wingdings" pitchFamily="2" charset="2"/>
              <a:buChar char="Ø"/>
            </a:pPr>
            <a:r>
              <a:rPr lang="en-US" b="1" dirty="0" smtClean="0">
                <a:solidFill>
                  <a:srgbClr val="000000"/>
                </a:solidFill>
              </a:rPr>
              <a:t> </a:t>
            </a:r>
            <a:r>
              <a:rPr lang="en-US" dirty="0" smtClean="0">
                <a:solidFill>
                  <a:srgbClr val="000000"/>
                </a:solidFill>
              </a:rPr>
              <a:t>To handle interpersonal relations</a:t>
            </a:r>
          </a:p>
          <a:p>
            <a:pPr>
              <a:buClr>
                <a:schemeClr val="tx1"/>
              </a:buClr>
              <a:buFont typeface="Wingdings" pitchFamily="2" charset="2"/>
              <a:buChar char="Ø"/>
            </a:pPr>
            <a:r>
              <a:rPr lang="en-US" dirty="0" smtClean="0">
                <a:solidFill>
                  <a:srgbClr val="000000"/>
                </a:solidFill>
              </a:rPr>
              <a:t> To take appropriate decisions</a:t>
            </a:r>
          </a:p>
          <a:p>
            <a:pPr>
              <a:buClr>
                <a:schemeClr val="tx1"/>
              </a:buClr>
              <a:buFont typeface="Wingdings" pitchFamily="2" charset="2"/>
              <a:buChar char="Ø"/>
            </a:pPr>
            <a:r>
              <a:rPr lang="en-US" dirty="0" smtClean="0">
                <a:solidFill>
                  <a:srgbClr val="000000"/>
                </a:solidFill>
              </a:rPr>
              <a:t> To communicate effectively </a:t>
            </a:r>
          </a:p>
          <a:p>
            <a:pPr>
              <a:buClr>
                <a:schemeClr val="tx1"/>
              </a:buClr>
              <a:buFont typeface="Wingdings" pitchFamily="2" charset="2"/>
              <a:buChar char="Ø"/>
            </a:pPr>
            <a:r>
              <a:rPr lang="en-US" dirty="0" smtClean="0">
                <a:solidFill>
                  <a:srgbClr val="000000"/>
                </a:solidFill>
              </a:rPr>
              <a:t>To have good impression and impact to gain professional development</a:t>
            </a:r>
          </a:p>
          <a:p>
            <a:pPr>
              <a:buNone/>
            </a:pPr>
            <a:endParaRPr lang="en-US" dirty="0"/>
          </a:p>
        </p:txBody>
      </p:sp>
    </p:spTree>
  </p:cSld>
  <p:clrMapOvr>
    <a:masterClrMapping/>
  </p:clrMapOvr>
  <p:transition spd="med">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5943600" cy="609600"/>
          </a:xfrm>
          <a:prstGeom prst="rect">
            <a:avLst/>
          </a:prstGeom>
        </p:spPr>
        <p:txBody>
          <a:bodyPr>
            <a:normAutofit fontScale="90000"/>
          </a:bodyPr>
          <a:lstStyle/>
          <a:p>
            <a:r>
              <a:rPr lang="en-US" sz="3200" b="1" u="sng" dirty="0" smtClean="0">
                <a:solidFill>
                  <a:schemeClr val="tx1"/>
                </a:solidFill>
              </a:rPr>
              <a:t>Communication skill as soft skill</a:t>
            </a:r>
            <a:endParaRPr lang="en-US" sz="3200" u="sng" dirty="0"/>
          </a:p>
        </p:txBody>
      </p:sp>
      <p:sp>
        <p:nvSpPr>
          <p:cNvPr id="3" name="Content Placeholder 2"/>
          <p:cNvSpPr>
            <a:spLocks noGrp="1"/>
          </p:cNvSpPr>
          <p:nvPr>
            <p:ph idx="4294967295"/>
          </p:nvPr>
        </p:nvSpPr>
        <p:spPr>
          <a:xfrm>
            <a:off x="5257800" y="1676400"/>
            <a:ext cx="3886200" cy="4114800"/>
          </a:xfrm>
          <a:prstGeom prst="rect">
            <a:avLst/>
          </a:prstGeom>
        </p:spPr>
        <p:txBody>
          <a:bodyPr/>
          <a:lstStyle/>
          <a:p>
            <a:pPr>
              <a:buClr>
                <a:schemeClr val="tx1"/>
              </a:buClr>
            </a:pPr>
            <a:r>
              <a:rPr lang="en-US" sz="3600" dirty="0" smtClean="0"/>
              <a:t>Communication skills form the corner stone of soft skill</a:t>
            </a:r>
          </a:p>
          <a:p>
            <a:pPr>
              <a:buNone/>
            </a:pPr>
            <a:endParaRPr lang="en-US" dirty="0"/>
          </a:p>
        </p:txBody>
      </p:sp>
      <p:pic>
        <p:nvPicPr>
          <p:cNvPr id="4" name="Picture 3" descr="communication.jpg"/>
          <p:cNvPicPr>
            <a:picLocks noChangeAspect="1"/>
          </p:cNvPicPr>
          <p:nvPr/>
        </p:nvPicPr>
        <p:blipFill>
          <a:blip r:embed="rId3"/>
          <a:stretch>
            <a:fillRect/>
          </a:stretch>
        </p:blipFill>
        <p:spPr>
          <a:xfrm rot="20936693">
            <a:off x="610622" y="1609234"/>
            <a:ext cx="4495800" cy="44196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19200"/>
            <a:ext cx="4343400" cy="4525963"/>
          </a:xfrm>
          <a:prstGeom prst="rect">
            <a:avLst/>
          </a:prstGeom>
        </p:spPr>
        <p:txBody>
          <a:bodyPr/>
          <a:lstStyle/>
          <a:p>
            <a:pPr>
              <a:buClr>
                <a:schemeClr val="tx1"/>
              </a:buClr>
            </a:pPr>
            <a:r>
              <a:rPr lang="en-US" dirty="0" smtClean="0"/>
              <a:t> Every human being has to essentially &amp; effectively communicate with others</a:t>
            </a:r>
          </a:p>
          <a:p>
            <a:pPr>
              <a:buClr>
                <a:schemeClr val="tx1"/>
              </a:buClr>
            </a:pPr>
            <a:r>
              <a:rPr lang="en-US" dirty="0" smtClean="0"/>
              <a:t> Effective communication is the hallmark of one’s education </a:t>
            </a:r>
          </a:p>
          <a:p>
            <a:endParaRPr lang="en-US" dirty="0"/>
          </a:p>
        </p:txBody>
      </p:sp>
      <p:pic>
        <p:nvPicPr>
          <p:cNvPr id="4" name="Picture 3" descr="communication_skills.jpg"/>
          <p:cNvPicPr>
            <a:picLocks noChangeAspect="1"/>
          </p:cNvPicPr>
          <p:nvPr/>
        </p:nvPicPr>
        <p:blipFill>
          <a:blip r:embed="rId3"/>
          <a:stretch>
            <a:fillRect/>
          </a:stretch>
        </p:blipFill>
        <p:spPr>
          <a:xfrm>
            <a:off x="4038600" y="381000"/>
            <a:ext cx="4876800" cy="6096000"/>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od-communication.jpg"/>
          <p:cNvPicPr>
            <a:picLocks noGrp="1" noChangeAspect="1"/>
          </p:cNvPicPr>
          <p:nvPr>
            <p:ph idx="4294967295"/>
          </p:nvPr>
        </p:nvPicPr>
        <p:blipFill>
          <a:blip r:embed="rId3"/>
          <a:stretch>
            <a:fillRect/>
          </a:stretch>
        </p:blipFill>
        <p:spPr>
          <a:xfrm>
            <a:off x="571500" y="1143000"/>
            <a:ext cx="8572500" cy="5181600"/>
          </a:xfrm>
          <a:prstGeom prst="rect">
            <a:avLst/>
          </a:prstGeom>
          <a:ln>
            <a:noFill/>
          </a:ln>
          <a:effectLst>
            <a:softEdge rad="112500"/>
          </a:effectLst>
        </p:spPr>
      </p:pic>
    </p:spTree>
  </p:cSld>
  <p:clrMapOvr>
    <a:masterClrMapping/>
  </p:clrMapOvr>
  <p:transition spd="med">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0" y="1143000"/>
            <a:ext cx="4495800" cy="5105400"/>
          </a:xfrm>
          <a:prstGeom prst="rect">
            <a:avLst/>
          </a:prstGeom>
        </p:spPr>
        <p:txBody>
          <a:bodyPr/>
          <a:lstStyle/>
          <a:p>
            <a:pPr algn="l">
              <a:buClr>
                <a:schemeClr val="tx1"/>
              </a:buClr>
              <a:buFontTx/>
              <a:buChar char="•"/>
            </a:pPr>
            <a:r>
              <a:rPr lang="en-US" dirty="0">
                <a:solidFill>
                  <a:schemeClr val="tx1"/>
                </a:solidFill>
              </a:rPr>
              <a:t>The ability to speak fluently using the right word in the right order is an good  communication</a:t>
            </a:r>
          </a:p>
          <a:p>
            <a:pPr algn="l">
              <a:buClr>
                <a:schemeClr val="tx1"/>
              </a:buClr>
              <a:buFontTx/>
              <a:buChar char="•"/>
            </a:pPr>
            <a:r>
              <a:rPr lang="en-US" dirty="0">
                <a:solidFill>
                  <a:schemeClr val="tx1"/>
                </a:solidFill>
              </a:rPr>
              <a:t>Message using appropriate vocabulary and syntax form effective communication</a:t>
            </a:r>
          </a:p>
        </p:txBody>
      </p:sp>
      <p:sp>
        <p:nvSpPr>
          <p:cNvPr id="11269" name="Rectangle 5"/>
          <p:cNvSpPr>
            <a:spLocks noChangeArrowheads="1"/>
          </p:cNvSpPr>
          <p:nvPr/>
        </p:nvSpPr>
        <p:spPr bwMode="auto">
          <a:xfrm>
            <a:off x="4233863" y="2952750"/>
            <a:ext cx="9144000" cy="0"/>
          </a:xfrm>
          <a:prstGeom prst="rect">
            <a:avLst/>
          </a:prstGeom>
          <a:noFill/>
          <a:ln w="9525">
            <a:noFill/>
            <a:miter lim="800000"/>
            <a:headEnd/>
            <a:tailEnd/>
          </a:ln>
          <a:effectLst/>
        </p:spPr>
        <p:txBody>
          <a:bodyPr>
            <a:spAutoFit/>
          </a:bodyPr>
          <a:lstStyle/>
          <a:p>
            <a:endParaRPr lang="en-US"/>
          </a:p>
        </p:txBody>
      </p:sp>
      <p:pic>
        <p:nvPicPr>
          <p:cNvPr id="5" name="Picture 4" descr="importance-of-soft-skills.jpg"/>
          <p:cNvPicPr>
            <a:picLocks noChangeAspect="1"/>
          </p:cNvPicPr>
          <p:nvPr/>
        </p:nvPicPr>
        <p:blipFill>
          <a:blip r:embed="rId3"/>
          <a:stretch>
            <a:fillRect/>
          </a:stretch>
        </p:blipFill>
        <p:spPr>
          <a:xfrm>
            <a:off x="5181600" y="457200"/>
            <a:ext cx="3790950" cy="5943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502</TotalTime>
  <Words>933</Words>
  <Application>Microsoft Office PowerPoint</Application>
  <PresentationFormat>On-screen Show (4:3)</PresentationFormat>
  <Paragraphs>99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Aspect</vt:lpstr>
      <vt:lpstr>PowerPoint Presentation</vt:lpstr>
      <vt:lpstr>Clear View </vt:lpstr>
      <vt:lpstr>What Industry Wants</vt:lpstr>
      <vt:lpstr>Soft skill for successful career</vt:lpstr>
      <vt:lpstr>Importance of soft skill</vt:lpstr>
      <vt:lpstr>Communication skill as soft skill</vt:lpstr>
      <vt:lpstr>PowerPoint Presentation</vt:lpstr>
      <vt:lpstr>PowerPoint Presentation</vt:lpstr>
      <vt:lpstr>PowerPoint Presentation</vt:lpstr>
      <vt:lpstr>BODY LANGUAGE </vt:lpstr>
      <vt:lpstr>PowerPoint Presentation</vt:lpstr>
      <vt:lpstr>PowerPoint Presentation</vt:lpstr>
      <vt:lpstr> Written communication Skill</vt:lpstr>
      <vt:lpstr>PowerPoint Presentation</vt:lpstr>
      <vt:lpstr>Presentation Skills</vt:lpstr>
      <vt:lpstr>PowerPoint Presentation</vt:lpstr>
      <vt:lpstr>PowerPoint Presentation</vt:lpstr>
      <vt:lpstr>TEAM WORK</vt:lpstr>
      <vt:lpstr>Professional ethics</vt:lpstr>
      <vt:lpstr>Interpersonal skill</vt:lpstr>
      <vt:lpstr>Interpersonal Skills</vt:lpstr>
      <vt:lpstr>Time Management</vt:lpstr>
      <vt:lpstr>Stress Management</vt:lpstr>
      <vt:lpstr>Stress Management</vt:lpstr>
      <vt:lpstr>Stress Management</vt:lpstr>
      <vt:lpstr>Stress Management</vt:lpstr>
      <vt:lpstr>Leadership skills</vt:lpstr>
      <vt:lpstr>Leadership skills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public use</dc:creator>
  <cp:lastModifiedBy>chemadmin</cp:lastModifiedBy>
  <cp:revision>44</cp:revision>
  <dcterms:created xsi:type="dcterms:W3CDTF">2006-08-16T00:00:00Z</dcterms:created>
  <dcterms:modified xsi:type="dcterms:W3CDTF">2017-08-19T12:26:07Z</dcterms:modified>
</cp:coreProperties>
</file>