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9222B0-DE1F-414F-BA0E-62FD3D86CF56}" type="datetimeFigureOut">
              <a:rPr lang="es-MX" smtClean="0"/>
              <a:t>31/08/2021</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212071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58376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00160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4077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3898528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39222B0-DE1F-414F-BA0E-62FD3D86CF56}" type="datetimeFigureOut">
              <a:rPr lang="es-MX" smtClean="0"/>
              <a:t>31/08/2021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351669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39222B0-DE1F-414F-BA0E-62FD3D86CF56}" type="datetimeFigureOut">
              <a:rPr lang="es-MX" smtClean="0"/>
              <a:t>31/08/2021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48935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39222B0-DE1F-414F-BA0E-62FD3D86CF56}" type="datetimeFigureOut">
              <a:rPr lang="es-MX" smtClean="0"/>
              <a:t>31/08/2021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3611812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39222B0-DE1F-414F-BA0E-62FD3D86CF56}" type="datetimeFigureOut">
              <a:rPr lang="es-MX" smtClean="0"/>
              <a:t>31/08/2021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34255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39222B0-DE1F-414F-BA0E-62FD3D86CF56}" type="datetimeFigureOut">
              <a:rPr lang="es-MX" smtClean="0"/>
              <a:t>31/08/2021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208261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39222B0-DE1F-414F-BA0E-62FD3D86CF56}" type="datetimeFigureOut">
              <a:rPr lang="es-MX" smtClean="0"/>
              <a:t>31/08/2021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58017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48586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39222B0-DE1F-414F-BA0E-62FD3D86CF56}" type="datetimeFigureOut">
              <a:rPr lang="es-MX" smtClean="0"/>
              <a:t>31/08/2021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88993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39222B0-DE1F-414F-BA0E-62FD3D86CF56}" type="datetimeFigureOut">
              <a:rPr lang="es-MX" smtClean="0"/>
              <a:t>31/08/2021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15853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22B0-DE1F-414F-BA0E-62FD3D86CF56}" type="datetimeFigureOut">
              <a:rPr lang="es-MX" smtClean="0"/>
              <a:t>31/08/2021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7408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320378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39222B0-DE1F-414F-BA0E-62FD3D86CF56}" type="datetimeFigureOut">
              <a:rPr lang="es-MX" smtClean="0"/>
              <a:t>31/08/2021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37B1C5D-9895-4199-BC42-E12FFA1E7167}" type="slidenum">
              <a:rPr lang="es-MX" smtClean="0"/>
              <a:t>‹Nº›</a:t>
            </a:fld>
            <a:endParaRPr lang="es-MX"/>
          </a:p>
        </p:txBody>
      </p:sp>
    </p:spTree>
    <p:extLst>
      <p:ext uri="{BB962C8B-B14F-4D97-AF65-F5344CB8AC3E}">
        <p14:creationId xmlns:p14="http://schemas.microsoft.com/office/powerpoint/2010/main" val="120612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9222B0-DE1F-414F-BA0E-62FD3D86CF56}" type="datetimeFigureOut">
              <a:rPr lang="es-MX" smtClean="0"/>
              <a:t>31/08/2021</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7B1C5D-9895-4199-BC42-E12FFA1E7167}" type="slidenum">
              <a:rPr lang="es-MX" smtClean="0"/>
              <a:t>‹Nº›</a:t>
            </a:fld>
            <a:endParaRPr lang="es-MX"/>
          </a:p>
        </p:txBody>
      </p:sp>
    </p:spTree>
    <p:extLst>
      <p:ext uri="{BB962C8B-B14F-4D97-AF65-F5344CB8AC3E}">
        <p14:creationId xmlns:p14="http://schemas.microsoft.com/office/powerpoint/2010/main" val="20903069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riunet.upv.es/bitstream/handle/10251/70991/TOC_6084_01_01.pdf?sequence=5" TargetMode="External"/><Relationship Id="rId2" Type="http://schemas.openxmlformats.org/officeDocument/2006/relationships/hyperlink" Target="http://ocw.uc3m.es/ingenieria-informatica/sistemas-operativos/material-de-clase-1/mt_t3_l6.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73412-5261-4259-8DCC-78D90E5188C5}"/>
              </a:ext>
            </a:extLst>
          </p:cNvPr>
          <p:cNvSpPr>
            <a:spLocks noGrp="1"/>
          </p:cNvSpPr>
          <p:nvPr>
            <p:ph type="ctrTitle"/>
          </p:nvPr>
        </p:nvSpPr>
        <p:spPr/>
        <p:txBody>
          <a:bodyPr/>
          <a:lstStyle/>
          <a:p>
            <a:r>
              <a:rPr lang="es-MX" dirty="0"/>
              <a:t>Sistemas Operativos</a:t>
            </a:r>
          </a:p>
        </p:txBody>
      </p:sp>
      <p:sp>
        <p:nvSpPr>
          <p:cNvPr id="3" name="Subtítulo 2">
            <a:extLst>
              <a:ext uri="{FF2B5EF4-FFF2-40B4-BE49-F238E27FC236}">
                <a16:creationId xmlns:a16="http://schemas.microsoft.com/office/drawing/2014/main" id="{6B148D7F-783F-4C08-93FA-DA54951B0F78}"/>
              </a:ext>
            </a:extLst>
          </p:cNvPr>
          <p:cNvSpPr>
            <a:spLocks noGrp="1"/>
          </p:cNvSpPr>
          <p:nvPr>
            <p:ph type="subTitle" idx="1"/>
          </p:nvPr>
        </p:nvSpPr>
        <p:spPr/>
        <p:txBody>
          <a:bodyPr/>
          <a:lstStyle/>
          <a:p>
            <a:r>
              <a:rPr lang="es-MX" dirty="0"/>
              <a:t>Actividad fundamental 2</a:t>
            </a:r>
          </a:p>
          <a:p>
            <a:r>
              <a:rPr lang="es-MX" dirty="0"/>
              <a:t>Abraham Said Herrera Moreno</a:t>
            </a:r>
          </a:p>
          <a:p>
            <a:r>
              <a:rPr lang="es-MX" dirty="0"/>
              <a:t>Mat:1451439</a:t>
            </a:r>
          </a:p>
        </p:txBody>
      </p:sp>
    </p:spTree>
    <p:extLst>
      <p:ext uri="{BB962C8B-B14F-4D97-AF65-F5344CB8AC3E}">
        <p14:creationId xmlns:p14="http://schemas.microsoft.com/office/powerpoint/2010/main" val="427047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AB6C2-426A-4CA6-A066-74E167A57565}"/>
              </a:ext>
            </a:extLst>
          </p:cNvPr>
          <p:cNvSpPr>
            <a:spLocks noGrp="1"/>
          </p:cNvSpPr>
          <p:nvPr>
            <p:ph type="title"/>
          </p:nvPr>
        </p:nvSpPr>
        <p:spPr/>
        <p:txBody>
          <a:bodyPr/>
          <a:lstStyle/>
          <a:p>
            <a:r>
              <a:rPr lang="es-MX" b="1" dirty="0"/>
              <a:t>Sistema Distribuido</a:t>
            </a:r>
          </a:p>
        </p:txBody>
      </p:sp>
      <p:sp>
        <p:nvSpPr>
          <p:cNvPr id="3" name="Marcador de contenido 2">
            <a:extLst>
              <a:ext uri="{FF2B5EF4-FFF2-40B4-BE49-F238E27FC236}">
                <a16:creationId xmlns:a16="http://schemas.microsoft.com/office/drawing/2014/main" id="{60749B44-80B5-418A-974F-2A42B228B4EB}"/>
              </a:ext>
            </a:extLst>
          </p:cNvPr>
          <p:cNvSpPr>
            <a:spLocks noGrp="1"/>
          </p:cNvSpPr>
          <p:nvPr>
            <p:ph idx="1"/>
          </p:nvPr>
        </p:nvSpPr>
        <p:spPr/>
        <p:txBody>
          <a:bodyPr/>
          <a:lstStyle/>
          <a:p>
            <a:pPr marL="0" indent="0">
              <a:buNone/>
            </a:pPr>
            <a:r>
              <a:rPr lang="es-MX" dirty="0"/>
              <a:t>Es donde varios computadores están conectados a la misma red.</a:t>
            </a:r>
          </a:p>
          <a:p>
            <a:pPr marL="0" indent="0">
              <a:buNone/>
            </a:pPr>
            <a:endParaRPr lang="es-MX" dirty="0"/>
          </a:p>
        </p:txBody>
      </p:sp>
      <p:pic>
        <p:nvPicPr>
          <p:cNvPr id="5" name="Imagen 4">
            <a:extLst>
              <a:ext uri="{FF2B5EF4-FFF2-40B4-BE49-F238E27FC236}">
                <a16:creationId xmlns:a16="http://schemas.microsoft.com/office/drawing/2014/main" id="{A1BC37B8-C552-4E3F-96B6-D6AFB5ED311A}"/>
              </a:ext>
            </a:extLst>
          </p:cNvPr>
          <p:cNvPicPr>
            <a:picLocks noChangeAspect="1"/>
          </p:cNvPicPr>
          <p:nvPr/>
        </p:nvPicPr>
        <p:blipFill>
          <a:blip r:embed="rId2"/>
          <a:stretch>
            <a:fillRect/>
          </a:stretch>
        </p:blipFill>
        <p:spPr>
          <a:xfrm>
            <a:off x="3909910" y="3193773"/>
            <a:ext cx="4372179" cy="2642376"/>
          </a:xfrm>
          <a:prstGeom prst="rect">
            <a:avLst/>
          </a:prstGeom>
        </p:spPr>
      </p:pic>
    </p:spTree>
    <p:extLst>
      <p:ext uri="{BB962C8B-B14F-4D97-AF65-F5344CB8AC3E}">
        <p14:creationId xmlns:p14="http://schemas.microsoft.com/office/powerpoint/2010/main" val="313157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9B70B0-D48A-4CBE-BB8F-B042FF38B63F}"/>
              </a:ext>
            </a:extLst>
          </p:cNvPr>
          <p:cNvSpPr txBox="1"/>
          <p:nvPr/>
        </p:nvSpPr>
        <p:spPr>
          <a:xfrm>
            <a:off x="0" y="3244334"/>
            <a:ext cx="1484244" cy="369332"/>
          </a:xfrm>
          <a:prstGeom prst="rect">
            <a:avLst/>
          </a:prstGeom>
          <a:noFill/>
        </p:spPr>
        <p:txBody>
          <a:bodyPr wrap="square" rtlCol="0">
            <a:spAutoFit/>
          </a:bodyPr>
          <a:lstStyle/>
          <a:p>
            <a:r>
              <a:rPr lang="es-MX" dirty="0"/>
              <a:t>Concurrencia</a:t>
            </a:r>
          </a:p>
        </p:txBody>
      </p:sp>
      <p:sp>
        <p:nvSpPr>
          <p:cNvPr id="3" name="Abrir llave 2">
            <a:extLst>
              <a:ext uri="{FF2B5EF4-FFF2-40B4-BE49-F238E27FC236}">
                <a16:creationId xmlns:a16="http://schemas.microsoft.com/office/drawing/2014/main" id="{5860B6D4-57A8-40EF-8927-C8DB15D702A4}"/>
              </a:ext>
            </a:extLst>
          </p:cNvPr>
          <p:cNvSpPr/>
          <p:nvPr/>
        </p:nvSpPr>
        <p:spPr>
          <a:xfrm>
            <a:off x="1484244" y="347869"/>
            <a:ext cx="781879" cy="61622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CuadroTexto 3">
            <a:extLst>
              <a:ext uri="{FF2B5EF4-FFF2-40B4-BE49-F238E27FC236}">
                <a16:creationId xmlns:a16="http://schemas.microsoft.com/office/drawing/2014/main" id="{857D350B-8ADC-4E30-91AD-AFACCCB8462D}"/>
              </a:ext>
            </a:extLst>
          </p:cNvPr>
          <p:cNvSpPr txBox="1"/>
          <p:nvPr/>
        </p:nvSpPr>
        <p:spPr>
          <a:xfrm>
            <a:off x="2266123" y="622852"/>
            <a:ext cx="1484244" cy="646331"/>
          </a:xfrm>
          <a:prstGeom prst="rect">
            <a:avLst/>
          </a:prstGeom>
          <a:noFill/>
        </p:spPr>
        <p:txBody>
          <a:bodyPr wrap="square" rtlCol="0">
            <a:spAutoFit/>
          </a:bodyPr>
          <a:lstStyle/>
          <a:p>
            <a:r>
              <a:rPr lang="es-MX" dirty="0"/>
              <a:t>Procesos concurrentes</a:t>
            </a:r>
          </a:p>
        </p:txBody>
      </p:sp>
      <p:sp>
        <p:nvSpPr>
          <p:cNvPr id="5" name="Abrir llave 4">
            <a:extLst>
              <a:ext uri="{FF2B5EF4-FFF2-40B4-BE49-F238E27FC236}">
                <a16:creationId xmlns:a16="http://schemas.microsoft.com/office/drawing/2014/main" id="{E1578C15-DD55-42AD-8960-D601995F5D37}"/>
              </a:ext>
            </a:extLst>
          </p:cNvPr>
          <p:cNvSpPr/>
          <p:nvPr/>
        </p:nvSpPr>
        <p:spPr>
          <a:xfrm>
            <a:off x="3922643" y="347870"/>
            <a:ext cx="410821" cy="9243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CuadroTexto 5">
            <a:extLst>
              <a:ext uri="{FF2B5EF4-FFF2-40B4-BE49-F238E27FC236}">
                <a16:creationId xmlns:a16="http://schemas.microsoft.com/office/drawing/2014/main" id="{B1890BDF-E6C4-4E97-8AB0-AF87759B7457}"/>
              </a:ext>
            </a:extLst>
          </p:cNvPr>
          <p:cNvSpPr txBox="1"/>
          <p:nvPr/>
        </p:nvSpPr>
        <p:spPr>
          <a:xfrm>
            <a:off x="4532246" y="387625"/>
            <a:ext cx="1656520" cy="369332"/>
          </a:xfrm>
          <a:prstGeom prst="rect">
            <a:avLst/>
          </a:prstGeom>
          <a:noFill/>
        </p:spPr>
        <p:txBody>
          <a:bodyPr wrap="square" rtlCol="0">
            <a:spAutoFit/>
          </a:bodyPr>
          <a:lstStyle/>
          <a:p>
            <a:r>
              <a:rPr lang="es-MX" dirty="0"/>
              <a:t>Independientes</a:t>
            </a:r>
          </a:p>
        </p:txBody>
      </p:sp>
      <p:sp>
        <p:nvSpPr>
          <p:cNvPr id="7" name="CuadroTexto 6">
            <a:extLst>
              <a:ext uri="{FF2B5EF4-FFF2-40B4-BE49-F238E27FC236}">
                <a16:creationId xmlns:a16="http://schemas.microsoft.com/office/drawing/2014/main" id="{3553D046-28D9-4269-BA5A-FD4936D43DEA}"/>
              </a:ext>
            </a:extLst>
          </p:cNvPr>
          <p:cNvSpPr txBox="1"/>
          <p:nvPr/>
        </p:nvSpPr>
        <p:spPr>
          <a:xfrm>
            <a:off x="4532246" y="946017"/>
            <a:ext cx="1457739" cy="369332"/>
          </a:xfrm>
          <a:prstGeom prst="rect">
            <a:avLst/>
          </a:prstGeom>
          <a:noFill/>
        </p:spPr>
        <p:txBody>
          <a:bodyPr wrap="square" rtlCol="0">
            <a:spAutoFit/>
          </a:bodyPr>
          <a:lstStyle/>
          <a:p>
            <a:r>
              <a:rPr lang="es-MX" dirty="0"/>
              <a:t>Cooperantes</a:t>
            </a:r>
          </a:p>
        </p:txBody>
      </p:sp>
      <p:sp>
        <p:nvSpPr>
          <p:cNvPr id="8" name="CuadroTexto 7">
            <a:extLst>
              <a:ext uri="{FF2B5EF4-FFF2-40B4-BE49-F238E27FC236}">
                <a16:creationId xmlns:a16="http://schemas.microsoft.com/office/drawing/2014/main" id="{CA48A6EE-EB21-486C-B679-AA6AE492AE9A}"/>
              </a:ext>
            </a:extLst>
          </p:cNvPr>
          <p:cNvSpPr txBox="1"/>
          <p:nvPr/>
        </p:nvSpPr>
        <p:spPr>
          <a:xfrm>
            <a:off x="2266123" y="2239617"/>
            <a:ext cx="1391477" cy="646331"/>
          </a:xfrm>
          <a:prstGeom prst="rect">
            <a:avLst/>
          </a:prstGeom>
          <a:noFill/>
        </p:spPr>
        <p:txBody>
          <a:bodyPr wrap="square" rtlCol="0">
            <a:spAutoFit/>
          </a:bodyPr>
          <a:lstStyle/>
          <a:p>
            <a:r>
              <a:rPr lang="es-MX" dirty="0"/>
              <a:t>Tipos de concurrencia</a:t>
            </a:r>
          </a:p>
        </p:txBody>
      </p:sp>
      <p:sp>
        <p:nvSpPr>
          <p:cNvPr id="9" name="Abrir llave 8">
            <a:extLst>
              <a:ext uri="{FF2B5EF4-FFF2-40B4-BE49-F238E27FC236}">
                <a16:creationId xmlns:a16="http://schemas.microsoft.com/office/drawing/2014/main" id="{C6DDB8DA-A710-452C-8A7E-8BD81E9E6C2D}"/>
              </a:ext>
            </a:extLst>
          </p:cNvPr>
          <p:cNvSpPr/>
          <p:nvPr/>
        </p:nvSpPr>
        <p:spPr>
          <a:xfrm>
            <a:off x="3922643" y="1964634"/>
            <a:ext cx="410820" cy="9213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CuadroTexto 9">
            <a:extLst>
              <a:ext uri="{FF2B5EF4-FFF2-40B4-BE49-F238E27FC236}">
                <a16:creationId xmlns:a16="http://schemas.microsoft.com/office/drawing/2014/main" id="{DC44C2FF-8B3A-43B6-A6C2-850CDD6DCE27}"/>
              </a:ext>
            </a:extLst>
          </p:cNvPr>
          <p:cNvSpPr txBox="1"/>
          <p:nvPr/>
        </p:nvSpPr>
        <p:spPr>
          <a:xfrm>
            <a:off x="4333463" y="1964634"/>
            <a:ext cx="1364972" cy="369332"/>
          </a:xfrm>
          <a:prstGeom prst="rect">
            <a:avLst/>
          </a:prstGeom>
          <a:noFill/>
        </p:spPr>
        <p:txBody>
          <a:bodyPr wrap="square" rtlCol="0">
            <a:spAutoFit/>
          </a:bodyPr>
          <a:lstStyle/>
          <a:p>
            <a:r>
              <a:rPr lang="es-MX" dirty="0"/>
              <a:t>Aparente</a:t>
            </a:r>
          </a:p>
        </p:txBody>
      </p:sp>
      <p:sp>
        <p:nvSpPr>
          <p:cNvPr id="11" name="CuadroTexto 10">
            <a:extLst>
              <a:ext uri="{FF2B5EF4-FFF2-40B4-BE49-F238E27FC236}">
                <a16:creationId xmlns:a16="http://schemas.microsoft.com/office/drawing/2014/main" id="{048FD559-3907-4015-A7EF-6470E0A5F003}"/>
              </a:ext>
            </a:extLst>
          </p:cNvPr>
          <p:cNvSpPr txBox="1"/>
          <p:nvPr/>
        </p:nvSpPr>
        <p:spPr>
          <a:xfrm>
            <a:off x="4393097" y="2562782"/>
            <a:ext cx="1245703" cy="369332"/>
          </a:xfrm>
          <a:prstGeom prst="rect">
            <a:avLst/>
          </a:prstGeom>
          <a:noFill/>
        </p:spPr>
        <p:txBody>
          <a:bodyPr wrap="square" rtlCol="0">
            <a:spAutoFit/>
          </a:bodyPr>
          <a:lstStyle/>
          <a:p>
            <a:r>
              <a:rPr lang="es-MX" dirty="0"/>
              <a:t>Real</a:t>
            </a:r>
          </a:p>
        </p:txBody>
      </p:sp>
      <p:sp>
        <p:nvSpPr>
          <p:cNvPr id="12" name="CuadroTexto 11">
            <a:extLst>
              <a:ext uri="{FF2B5EF4-FFF2-40B4-BE49-F238E27FC236}">
                <a16:creationId xmlns:a16="http://schemas.microsoft.com/office/drawing/2014/main" id="{935A0730-5609-4A6F-B511-FDC5BA4C9D0A}"/>
              </a:ext>
            </a:extLst>
          </p:cNvPr>
          <p:cNvSpPr txBox="1"/>
          <p:nvPr/>
        </p:nvSpPr>
        <p:spPr>
          <a:xfrm>
            <a:off x="2266123" y="4046520"/>
            <a:ext cx="1391477" cy="369332"/>
          </a:xfrm>
          <a:prstGeom prst="rect">
            <a:avLst/>
          </a:prstGeom>
          <a:noFill/>
        </p:spPr>
        <p:txBody>
          <a:bodyPr wrap="square" rtlCol="0">
            <a:spAutoFit/>
          </a:bodyPr>
          <a:lstStyle/>
          <a:p>
            <a:r>
              <a:rPr lang="es-MX" dirty="0"/>
              <a:t>Ventajas</a:t>
            </a:r>
          </a:p>
        </p:txBody>
      </p:sp>
      <p:sp>
        <p:nvSpPr>
          <p:cNvPr id="13" name="Abrir llave 12">
            <a:extLst>
              <a:ext uri="{FF2B5EF4-FFF2-40B4-BE49-F238E27FC236}">
                <a16:creationId xmlns:a16="http://schemas.microsoft.com/office/drawing/2014/main" id="{9FA7DA93-2DBC-4265-8EAF-0DE28A60B2FB}"/>
              </a:ext>
            </a:extLst>
          </p:cNvPr>
          <p:cNvSpPr/>
          <p:nvPr/>
        </p:nvSpPr>
        <p:spPr>
          <a:xfrm>
            <a:off x="3750367" y="3429000"/>
            <a:ext cx="410820" cy="1540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a:extLst>
              <a:ext uri="{FF2B5EF4-FFF2-40B4-BE49-F238E27FC236}">
                <a16:creationId xmlns:a16="http://schemas.microsoft.com/office/drawing/2014/main" id="{DFFDEA3E-17AD-4922-8887-405701FDF99B}"/>
              </a:ext>
            </a:extLst>
          </p:cNvPr>
          <p:cNvSpPr txBox="1"/>
          <p:nvPr/>
        </p:nvSpPr>
        <p:spPr>
          <a:xfrm>
            <a:off x="4306958" y="3492237"/>
            <a:ext cx="3008242" cy="1477328"/>
          </a:xfrm>
          <a:prstGeom prst="rect">
            <a:avLst/>
          </a:prstGeom>
          <a:noFill/>
        </p:spPr>
        <p:txBody>
          <a:bodyPr wrap="square" rtlCol="0">
            <a:spAutoFit/>
          </a:bodyPr>
          <a:lstStyle/>
          <a:p>
            <a:r>
              <a:rPr lang="es-MX" dirty="0"/>
              <a:t>-Eficiencia</a:t>
            </a:r>
          </a:p>
          <a:p>
            <a:r>
              <a:rPr lang="es-MX" dirty="0"/>
              <a:t>-Escalabilidad</a:t>
            </a:r>
          </a:p>
          <a:p>
            <a:r>
              <a:rPr lang="es-MX" dirty="0"/>
              <a:t>-Flexibilidad</a:t>
            </a:r>
          </a:p>
          <a:p>
            <a:r>
              <a:rPr lang="es-MX" dirty="0"/>
              <a:t>-Gestión de comunicaciones</a:t>
            </a:r>
          </a:p>
          <a:p>
            <a:r>
              <a:rPr lang="es-MX" dirty="0"/>
              <a:t>-Menor hueco semántico</a:t>
            </a:r>
          </a:p>
        </p:txBody>
      </p:sp>
      <p:sp>
        <p:nvSpPr>
          <p:cNvPr id="15" name="CuadroTexto 14">
            <a:extLst>
              <a:ext uri="{FF2B5EF4-FFF2-40B4-BE49-F238E27FC236}">
                <a16:creationId xmlns:a16="http://schemas.microsoft.com/office/drawing/2014/main" id="{90286EAD-E62F-4185-964C-DE4F39733CE2}"/>
              </a:ext>
            </a:extLst>
          </p:cNvPr>
          <p:cNvSpPr txBox="1"/>
          <p:nvPr/>
        </p:nvSpPr>
        <p:spPr>
          <a:xfrm>
            <a:off x="2305879" y="5865816"/>
            <a:ext cx="1099931" cy="369332"/>
          </a:xfrm>
          <a:prstGeom prst="rect">
            <a:avLst/>
          </a:prstGeom>
          <a:noFill/>
        </p:spPr>
        <p:txBody>
          <a:bodyPr wrap="square" rtlCol="0">
            <a:spAutoFit/>
          </a:bodyPr>
          <a:lstStyle/>
          <a:p>
            <a:r>
              <a:rPr lang="es-MX" dirty="0"/>
              <a:t>Modelos</a:t>
            </a:r>
          </a:p>
        </p:txBody>
      </p:sp>
      <p:sp>
        <p:nvSpPr>
          <p:cNvPr id="16" name="Abrir llave 15">
            <a:extLst>
              <a:ext uri="{FF2B5EF4-FFF2-40B4-BE49-F238E27FC236}">
                <a16:creationId xmlns:a16="http://schemas.microsoft.com/office/drawing/2014/main" id="{8C6EA9AF-5D6B-4526-A143-EF921932007B}"/>
              </a:ext>
            </a:extLst>
          </p:cNvPr>
          <p:cNvSpPr/>
          <p:nvPr/>
        </p:nvSpPr>
        <p:spPr>
          <a:xfrm>
            <a:off x="3584713" y="5441566"/>
            <a:ext cx="410820" cy="1068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a:extLst>
              <a:ext uri="{FF2B5EF4-FFF2-40B4-BE49-F238E27FC236}">
                <a16:creationId xmlns:a16="http://schemas.microsoft.com/office/drawing/2014/main" id="{7C0D38D9-9C86-4C99-AFBD-BF7B03064C85}"/>
              </a:ext>
            </a:extLst>
          </p:cNvPr>
          <p:cNvSpPr txBox="1"/>
          <p:nvPr/>
        </p:nvSpPr>
        <p:spPr>
          <a:xfrm>
            <a:off x="3995533" y="5512617"/>
            <a:ext cx="1994452" cy="923330"/>
          </a:xfrm>
          <a:prstGeom prst="rect">
            <a:avLst/>
          </a:prstGeom>
          <a:noFill/>
        </p:spPr>
        <p:txBody>
          <a:bodyPr wrap="square" rtlCol="0">
            <a:spAutoFit/>
          </a:bodyPr>
          <a:lstStyle/>
          <a:p>
            <a:r>
              <a:rPr lang="es-MX" dirty="0"/>
              <a:t>Multiproceso</a:t>
            </a:r>
          </a:p>
          <a:p>
            <a:endParaRPr lang="es-MX" dirty="0"/>
          </a:p>
          <a:p>
            <a:r>
              <a:rPr lang="es-MX" dirty="0"/>
              <a:t>Sistema distribuido</a:t>
            </a:r>
          </a:p>
        </p:txBody>
      </p:sp>
      <p:sp>
        <p:nvSpPr>
          <p:cNvPr id="18" name="Abrir llave 17">
            <a:extLst>
              <a:ext uri="{FF2B5EF4-FFF2-40B4-BE49-F238E27FC236}">
                <a16:creationId xmlns:a16="http://schemas.microsoft.com/office/drawing/2014/main" id="{AD980457-F2E3-4B92-932E-39926FB2BA1B}"/>
              </a:ext>
            </a:extLst>
          </p:cNvPr>
          <p:cNvSpPr/>
          <p:nvPr/>
        </p:nvSpPr>
        <p:spPr>
          <a:xfrm>
            <a:off x="5811079" y="5166584"/>
            <a:ext cx="410820" cy="1068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CuadroTexto 18">
            <a:extLst>
              <a:ext uri="{FF2B5EF4-FFF2-40B4-BE49-F238E27FC236}">
                <a16:creationId xmlns:a16="http://schemas.microsoft.com/office/drawing/2014/main" id="{15218991-D28A-4071-8F03-5633149CFFAD}"/>
              </a:ext>
            </a:extLst>
          </p:cNvPr>
          <p:cNvSpPr txBox="1"/>
          <p:nvPr/>
        </p:nvSpPr>
        <p:spPr>
          <a:xfrm>
            <a:off x="6202017" y="5239201"/>
            <a:ext cx="2126971" cy="923330"/>
          </a:xfrm>
          <a:prstGeom prst="rect">
            <a:avLst/>
          </a:prstGeom>
          <a:noFill/>
        </p:spPr>
        <p:txBody>
          <a:bodyPr wrap="square" rtlCol="0">
            <a:spAutoFit/>
          </a:bodyPr>
          <a:lstStyle/>
          <a:p>
            <a:r>
              <a:rPr lang="es-MX" dirty="0"/>
              <a:t>-Un solo procesador</a:t>
            </a:r>
          </a:p>
          <a:p>
            <a:endParaRPr lang="es-MX" dirty="0"/>
          </a:p>
          <a:p>
            <a:r>
              <a:rPr lang="es-MX" dirty="0"/>
              <a:t>-Multiprocesador</a:t>
            </a:r>
          </a:p>
        </p:txBody>
      </p:sp>
    </p:spTree>
    <p:extLst>
      <p:ext uri="{BB962C8B-B14F-4D97-AF65-F5344CB8AC3E}">
        <p14:creationId xmlns:p14="http://schemas.microsoft.com/office/powerpoint/2010/main" val="356824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57AE1-F4DD-4A50-849D-D14391F1F73F}"/>
              </a:ext>
            </a:extLst>
          </p:cNvPr>
          <p:cNvSpPr>
            <a:spLocks noGrp="1"/>
          </p:cNvSpPr>
          <p:nvPr>
            <p:ph type="title"/>
          </p:nvPr>
        </p:nvSpPr>
        <p:spPr/>
        <p:txBody>
          <a:bodyPr/>
          <a:lstStyle/>
          <a:p>
            <a:r>
              <a:rPr lang="es-MX" b="1" dirty="0"/>
              <a:t>Referencias</a:t>
            </a:r>
          </a:p>
        </p:txBody>
      </p:sp>
      <p:sp>
        <p:nvSpPr>
          <p:cNvPr id="3" name="Marcador de contenido 2">
            <a:extLst>
              <a:ext uri="{FF2B5EF4-FFF2-40B4-BE49-F238E27FC236}">
                <a16:creationId xmlns:a16="http://schemas.microsoft.com/office/drawing/2014/main" id="{4A7F86A9-78C6-420D-A757-C85560D7D19D}"/>
              </a:ext>
            </a:extLst>
          </p:cNvPr>
          <p:cNvSpPr>
            <a:spLocks noGrp="1"/>
          </p:cNvSpPr>
          <p:nvPr>
            <p:ph idx="1"/>
          </p:nvPr>
        </p:nvSpPr>
        <p:spPr/>
        <p:txBody>
          <a:bodyPr/>
          <a:lstStyle/>
          <a:p>
            <a:r>
              <a:rPr lang="es-MX" dirty="0">
                <a:hlinkClick r:id="rId2"/>
              </a:rPr>
              <a:t>http://ocw.uc3m.es/ingenieria-informatica/sistemas-operativos/material-de-clase-1/mt_t3_l6.pdf</a:t>
            </a:r>
            <a:endParaRPr lang="es-MX" dirty="0"/>
          </a:p>
          <a:p>
            <a:r>
              <a:rPr lang="es-MX" dirty="0">
                <a:hlinkClick r:id="rId3"/>
              </a:rPr>
              <a:t>https://riunet.upv.es/bitstream/handle/10251/70991/TOC_6084_01_01.pdf?sequence=5</a:t>
            </a:r>
            <a:endParaRPr lang="es-MX" dirty="0"/>
          </a:p>
          <a:p>
            <a:pPr marL="0" indent="0">
              <a:buNone/>
            </a:pPr>
            <a:endParaRPr lang="es-MX" dirty="0"/>
          </a:p>
        </p:txBody>
      </p:sp>
    </p:spTree>
    <p:extLst>
      <p:ext uri="{BB962C8B-B14F-4D97-AF65-F5344CB8AC3E}">
        <p14:creationId xmlns:p14="http://schemas.microsoft.com/office/powerpoint/2010/main" val="100283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C4C4C-1899-4925-882A-76B91484703D}"/>
              </a:ext>
            </a:extLst>
          </p:cNvPr>
          <p:cNvSpPr>
            <a:spLocks noGrp="1"/>
          </p:cNvSpPr>
          <p:nvPr>
            <p:ph type="title"/>
          </p:nvPr>
        </p:nvSpPr>
        <p:spPr/>
        <p:txBody>
          <a:bodyPr/>
          <a:lstStyle/>
          <a:p>
            <a:r>
              <a:rPr lang="es-MX" b="1" dirty="0"/>
              <a:t>Concurrencia</a:t>
            </a:r>
          </a:p>
        </p:txBody>
      </p:sp>
      <p:sp>
        <p:nvSpPr>
          <p:cNvPr id="3" name="Marcador de contenido 2">
            <a:extLst>
              <a:ext uri="{FF2B5EF4-FFF2-40B4-BE49-F238E27FC236}">
                <a16:creationId xmlns:a16="http://schemas.microsoft.com/office/drawing/2014/main" id="{D05BD0DF-01A5-4810-8026-565F80C81AD0}"/>
              </a:ext>
            </a:extLst>
          </p:cNvPr>
          <p:cNvSpPr>
            <a:spLocks noGrp="1"/>
          </p:cNvSpPr>
          <p:nvPr>
            <p:ph idx="1"/>
          </p:nvPr>
        </p:nvSpPr>
        <p:spPr/>
        <p:txBody>
          <a:bodyPr/>
          <a:lstStyle/>
          <a:p>
            <a:pPr marL="0" indent="0">
              <a:buNone/>
            </a:pPr>
            <a:r>
              <a:rPr lang="es-MX" dirty="0"/>
              <a:t>Es la capacidad de un programa para correr actividades o tareas de manera simultanea.</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10017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F0450-67FF-40F7-8EF4-36E14DB6A672}"/>
              </a:ext>
            </a:extLst>
          </p:cNvPr>
          <p:cNvSpPr>
            <a:spLocks noGrp="1"/>
          </p:cNvSpPr>
          <p:nvPr>
            <p:ph type="title"/>
          </p:nvPr>
        </p:nvSpPr>
        <p:spPr/>
        <p:txBody>
          <a:bodyPr/>
          <a:lstStyle/>
          <a:p>
            <a:r>
              <a:rPr lang="es-MX" dirty="0"/>
              <a:t>Ventajas de la programación concurrente</a:t>
            </a:r>
          </a:p>
        </p:txBody>
      </p:sp>
      <p:sp>
        <p:nvSpPr>
          <p:cNvPr id="3" name="Marcador de contenido 2">
            <a:extLst>
              <a:ext uri="{FF2B5EF4-FFF2-40B4-BE49-F238E27FC236}">
                <a16:creationId xmlns:a16="http://schemas.microsoft.com/office/drawing/2014/main" id="{A40FE962-C229-40E0-9F08-6ED989D19023}"/>
              </a:ext>
            </a:extLst>
          </p:cNvPr>
          <p:cNvSpPr>
            <a:spLocks noGrp="1"/>
          </p:cNvSpPr>
          <p:nvPr>
            <p:ph idx="1"/>
          </p:nvPr>
        </p:nvSpPr>
        <p:spPr/>
        <p:txBody>
          <a:bodyPr>
            <a:normAutofit lnSpcReduction="10000"/>
          </a:bodyPr>
          <a:lstStyle/>
          <a:p>
            <a:r>
              <a:rPr lang="es-MX" b="1" dirty="0"/>
              <a:t>Eficiencia: </a:t>
            </a:r>
            <a:r>
              <a:rPr lang="es-MX" dirty="0"/>
              <a:t>Permite que el trabajo avance de manera mas rápida, ya que si un proceso se suspende al solicitar y utilizar algún recurso, toda la aplicación puede seguir avanzando.</a:t>
            </a:r>
          </a:p>
          <a:p>
            <a:r>
              <a:rPr lang="es-MX" b="1" dirty="0"/>
              <a:t>Escalabilidad: </a:t>
            </a:r>
            <a:r>
              <a:rPr lang="es-MX" dirty="0"/>
              <a:t>Es la capacidad de un sistema de crecer y adaptarse a las cargas de trabajo. Es decir que si un sistema se diseña para trabajar con diferentes componentes de manera conjunta, instalar estos componentes en diferentes ordenadores, le permitirá al sistema utilizar mas recursos simultáneamente. </a:t>
            </a:r>
            <a:endParaRPr lang="es-MX" b="1" dirty="0"/>
          </a:p>
        </p:txBody>
      </p:sp>
    </p:spTree>
    <p:extLst>
      <p:ext uri="{BB962C8B-B14F-4D97-AF65-F5344CB8AC3E}">
        <p14:creationId xmlns:p14="http://schemas.microsoft.com/office/powerpoint/2010/main" val="77762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33AA39-43B5-4F1E-A7F8-2F17A7232D23}"/>
              </a:ext>
            </a:extLst>
          </p:cNvPr>
          <p:cNvSpPr>
            <a:spLocks noGrp="1"/>
          </p:cNvSpPr>
          <p:nvPr>
            <p:ph idx="1"/>
          </p:nvPr>
        </p:nvSpPr>
        <p:spPr>
          <a:xfrm>
            <a:off x="838200" y="1298713"/>
            <a:ext cx="10515600" cy="4878250"/>
          </a:xfrm>
        </p:spPr>
        <p:txBody>
          <a:bodyPr/>
          <a:lstStyle/>
          <a:p>
            <a:r>
              <a:rPr lang="es-MX" b="1" dirty="0"/>
              <a:t>Gestión de las comunicaciones: </a:t>
            </a:r>
            <a:r>
              <a:rPr lang="es-MX" dirty="0"/>
              <a:t>Esta permite que la gestión de recursos relacionados con la comunicación entre actividades sean explotados de manera sencilla, para que la aplicación no se detenga esperando una respuesta.</a:t>
            </a:r>
          </a:p>
          <a:p>
            <a:r>
              <a:rPr lang="es-MX" b="1" dirty="0"/>
              <a:t>Flexibilidad: </a:t>
            </a:r>
            <a:r>
              <a:rPr lang="es-MX" dirty="0"/>
              <a:t>Nos facilita identificar que modulo hace que actividad y los requisitos que necesita, para adaptar estos módulos si dichos requisitos llegasen a cambiar.</a:t>
            </a:r>
            <a:endParaRPr lang="es-MX" b="1" dirty="0"/>
          </a:p>
          <a:p>
            <a:r>
              <a:rPr lang="es-MX" b="1" dirty="0"/>
              <a:t>Menor hueco semántico: </a:t>
            </a:r>
            <a:r>
              <a:rPr lang="es-MX" dirty="0"/>
              <a:t>Muchas actividades informáticas requieren el uso de varias actividades simultaneas. Implementarlos como aplicaciones concurrentes haría mas sencillo su diseño.</a:t>
            </a:r>
            <a:endParaRPr lang="es-MX" b="1" dirty="0"/>
          </a:p>
          <a:p>
            <a:endParaRPr lang="es-MX" dirty="0"/>
          </a:p>
        </p:txBody>
      </p:sp>
    </p:spTree>
    <p:extLst>
      <p:ext uri="{BB962C8B-B14F-4D97-AF65-F5344CB8AC3E}">
        <p14:creationId xmlns:p14="http://schemas.microsoft.com/office/powerpoint/2010/main" val="383954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71035-029B-4BF2-8F19-F911C1D5B9A4}"/>
              </a:ext>
            </a:extLst>
          </p:cNvPr>
          <p:cNvSpPr>
            <a:spLocks noGrp="1"/>
          </p:cNvSpPr>
          <p:nvPr>
            <p:ph type="title"/>
          </p:nvPr>
        </p:nvSpPr>
        <p:spPr/>
        <p:txBody>
          <a:bodyPr/>
          <a:lstStyle/>
          <a:p>
            <a:r>
              <a:rPr lang="es-MX" dirty="0"/>
              <a:t>Tipos de concurrencia</a:t>
            </a:r>
          </a:p>
        </p:txBody>
      </p:sp>
      <p:sp>
        <p:nvSpPr>
          <p:cNvPr id="3" name="Marcador de contenido 2">
            <a:extLst>
              <a:ext uri="{FF2B5EF4-FFF2-40B4-BE49-F238E27FC236}">
                <a16:creationId xmlns:a16="http://schemas.microsoft.com/office/drawing/2014/main" id="{2D5732A2-F8A2-48E8-9327-ABD4A7D9CD0B}"/>
              </a:ext>
            </a:extLst>
          </p:cNvPr>
          <p:cNvSpPr>
            <a:spLocks noGrp="1"/>
          </p:cNvSpPr>
          <p:nvPr>
            <p:ph idx="1"/>
          </p:nvPr>
        </p:nvSpPr>
        <p:spPr/>
        <p:txBody>
          <a:bodyPr/>
          <a:lstStyle/>
          <a:p>
            <a:pPr marL="0" indent="0">
              <a:buNone/>
            </a:pPr>
            <a:r>
              <a:rPr lang="es-MX" b="1" dirty="0"/>
              <a:t>Concurrencia aparente.</a:t>
            </a:r>
          </a:p>
          <a:p>
            <a:pPr marL="0" indent="0">
              <a:buNone/>
            </a:pPr>
            <a:r>
              <a:rPr lang="es-MX" dirty="0"/>
              <a:t>Hay mas procesos que procesadores.</a:t>
            </a:r>
          </a:p>
          <a:p>
            <a:pPr marL="0" indent="0">
              <a:buNone/>
            </a:pPr>
            <a:endParaRPr lang="es-MX" dirty="0"/>
          </a:p>
        </p:txBody>
      </p:sp>
      <p:pic>
        <p:nvPicPr>
          <p:cNvPr id="4" name="Imagen 3">
            <a:extLst>
              <a:ext uri="{FF2B5EF4-FFF2-40B4-BE49-F238E27FC236}">
                <a16:creationId xmlns:a16="http://schemas.microsoft.com/office/drawing/2014/main" id="{83D84387-6785-42A5-8882-64FCBCDDAC39}"/>
              </a:ext>
            </a:extLst>
          </p:cNvPr>
          <p:cNvPicPr>
            <a:picLocks noChangeAspect="1"/>
          </p:cNvPicPr>
          <p:nvPr/>
        </p:nvPicPr>
        <p:blipFill>
          <a:blip r:embed="rId2"/>
          <a:stretch>
            <a:fillRect/>
          </a:stretch>
        </p:blipFill>
        <p:spPr>
          <a:xfrm>
            <a:off x="838200" y="3018013"/>
            <a:ext cx="5744377" cy="2438740"/>
          </a:xfrm>
          <a:prstGeom prst="rect">
            <a:avLst/>
          </a:prstGeom>
        </p:spPr>
      </p:pic>
    </p:spTree>
    <p:extLst>
      <p:ext uri="{BB962C8B-B14F-4D97-AF65-F5344CB8AC3E}">
        <p14:creationId xmlns:p14="http://schemas.microsoft.com/office/powerpoint/2010/main" val="80243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195E56-242A-4172-9A93-DE8E0BE1601A}"/>
              </a:ext>
            </a:extLst>
          </p:cNvPr>
          <p:cNvSpPr>
            <a:spLocks noGrp="1"/>
          </p:cNvSpPr>
          <p:nvPr>
            <p:ph idx="1"/>
          </p:nvPr>
        </p:nvSpPr>
        <p:spPr>
          <a:xfrm>
            <a:off x="838200" y="728870"/>
            <a:ext cx="10515600" cy="5448093"/>
          </a:xfrm>
        </p:spPr>
        <p:txBody>
          <a:bodyPr/>
          <a:lstStyle/>
          <a:p>
            <a:pPr marL="0" indent="0">
              <a:buNone/>
            </a:pPr>
            <a:r>
              <a:rPr lang="es-MX" b="1" dirty="0"/>
              <a:t>Concurrencia real</a:t>
            </a:r>
          </a:p>
          <a:p>
            <a:pPr marL="0" indent="0">
              <a:buNone/>
            </a:pPr>
            <a:r>
              <a:rPr lang="es-MX" dirty="0"/>
              <a:t>Cada proceso se ejecuta en un procesador de forma paralela.</a:t>
            </a:r>
          </a:p>
          <a:p>
            <a:pPr marL="0" indent="0">
              <a:buNone/>
            </a:pPr>
            <a:endParaRPr lang="es-MX" dirty="0"/>
          </a:p>
        </p:txBody>
      </p:sp>
      <p:pic>
        <p:nvPicPr>
          <p:cNvPr id="4" name="Imagen 3">
            <a:extLst>
              <a:ext uri="{FF2B5EF4-FFF2-40B4-BE49-F238E27FC236}">
                <a16:creationId xmlns:a16="http://schemas.microsoft.com/office/drawing/2014/main" id="{CC17B32A-009E-4412-A7EC-92B3E9F1C989}"/>
              </a:ext>
            </a:extLst>
          </p:cNvPr>
          <p:cNvPicPr>
            <a:picLocks noChangeAspect="1"/>
          </p:cNvPicPr>
          <p:nvPr/>
        </p:nvPicPr>
        <p:blipFill>
          <a:blip r:embed="rId2"/>
          <a:stretch>
            <a:fillRect/>
          </a:stretch>
        </p:blipFill>
        <p:spPr>
          <a:xfrm>
            <a:off x="838200" y="2654211"/>
            <a:ext cx="7121177" cy="2951457"/>
          </a:xfrm>
          <a:prstGeom prst="rect">
            <a:avLst/>
          </a:prstGeom>
        </p:spPr>
      </p:pic>
    </p:spTree>
    <p:extLst>
      <p:ext uri="{BB962C8B-B14F-4D97-AF65-F5344CB8AC3E}">
        <p14:creationId xmlns:p14="http://schemas.microsoft.com/office/powerpoint/2010/main" val="325419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B58F-18B1-497A-AA55-4F22C09F2274}"/>
              </a:ext>
            </a:extLst>
          </p:cNvPr>
          <p:cNvSpPr>
            <a:spLocks noGrp="1"/>
          </p:cNvSpPr>
          <p:nvPr>
            <p:ph type="title"/>
          </p:nvPr>
        </p:nvSpPr>
        <p:spPr/>
        <p:txBody>
          <a:bodyPr/>
          <a:lstStyle/>
          <a:p>
            <a:r>
              <a:rPr lang="es-MX" b="1" dirty="0"/>
              <a:t>Tipos de procesos concurrentes</a:t>
            </a:r>
          </a:p>
        </p:txBody>
      </p:sp>
      <p:sp>
        <p:nvSpPr>
          <p:cNvPr id="3" name="Marcador de contenido 2">
            <a:extLst>
              <a:ext uri="{FF2B5EF4-FFF2-40B4-BE49-F238E27FC236}">
                <a16:creationId xmlns:a16="http://schemas.microsoft.com/office/drawing/2014/main" id="{BE222D1A-7D34-4BF9-B62E-1FF78F77475A}"/>
              </a:ext>
            </a:extLst>
          </p:cNvPr>
          <p:cNvSpPr>
            <a:spLocks noGrp="1"/>
          </p:cNvSpPr>
          <p:nvPr>
            <p:ph sz="half" idx="1"/>
          </p:nvPr>
        </p:nvSpPr>
        <p:spPr/>
        <p:txBody>
          <a:bodyPr/>
          <a:lstStyle/>
          <a:p>
            <a:pPr marL="0" indent="0">
              <a:buNone/>
            </a:pPr>
            <a:r>
              <a:rPr lang="es-MX" b="1" dirty="0"/>
              <a:t>Independientes</a:t>
            </a:r>
          </a:p>
          <a:p>
            <a:pPr marL="0" indent="0">
              <a:buNone/>
            </a:pPr>
            <a:r>
              <a:rPr lang="es-MX" dirty="0"/>
              <a:t>Son procesos que se ejecutan concurrentemente sin ninguna relación. Estos no necesitan comunicarse o sincronizarse.</a:t>
            </a:r>
          </a:p>
        </p:txBody>
      </p:sp>
      <p:sp>
        <p:nvSpPr>
          <p:cNvPr id="4" name="Marcador de contenido 3">
            <a:extLst>
              <a:ext uri="{FF2B5EF4-FFF2-40B4-BE49-F238E27FC236}">
                <a16:creationId xmlns:a16="http://schemas.microsoft.com/office/drawing/2014/main" id="{2A3B3CA5-9E0F-4BA2-A991-C320C830EE64}"/>
              </a:ext>
            </a:extLst>
          </p:cNvPr>
          <p:cNvSpPr>
            <a:spLocks noGrp="1"/>
          </p:cNvSpPr>
          <p:nvPr>
            <p:ph sz="half" idx="2"/>
          </p:nvPr>
        </p:nvSpPr>
        <p:spPr/>
        <p:txBody>
          <a:bodyPr/>
          <a:lstStyle/>
          <a:p>
            <a:pPr marL="0" indent="0">
              <a:buNone/>
            </a:pPr>
            <a:r>
              <a:rPr lang="es-MX" b="1" dirty="0"/>
              <a:t>Cooperantes</a:t>
            </a:r>
          </a:p>
          <a:p>
            <a:pPr marL="0" indent="0">
              <a:buNone/>
            </a:pPr>
            <a:r>
              <a:rPr lang="es-MX" dirty="0"/>
              <a:t>Estos procesos si se ejecutan con una interacción entre ellos, si pueden comunicarse o sincronizarse entre ellos.</a:t>
            </a:r>
          </a:p>
        </p:txBody>
      </p:sp>
    </p:spTree>
    <p:extLst>
      <p:ext uri="{BB962C8B-B14F-4D97-AF65-F5344CB8AC3E}">
        <p14:creationId xmlns:p14="http://schemas.microsoft.com/office/powerpoint/2010/main" val="312948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11C88-ED58-412C-9D52-CB1299AB4024}"/>
              </a:ext>
            </a:extLst>
          </p:cNvPr>
          <p:cNvSpPr>
            <a:spLocks noGrp="1"/>
          </p:cNvSpPr>
          <p:nvPr>
            <p:ph type="title"/>
          </p:nvPr>
        </p:nvSpPr>
        <p:spPr/>
        <p:txBody>
          <a:bodyPr/>
          <a:lstStyle/>
          <a:p>
            <a:r>
              <a:rPr lang="es-MX" dirty="0"/>
              <a:t>Modelos de programación recurrente</a:t>
            </a:r>
          </a:p>
        </p:txBody>
      </p:sp>
      <p:sp>
        <p:nvSpPr>
          <p:cNvPr id="3" name="Marcador de texto 2">
            <a:extLst>
              <a:ext uri="{FF2B5EF4-FFF2-40B4-BE49-F238E27FC236}">
                <a16:creationId xmlns:a16="http://schemas.microsoft.com/office/drawing/2014/main" id="{8AF85BE2-B327-4666-94CF-BE94B633B09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38349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B5F2F-DB31-4490-8C09-0E64A747CDDF}"/>
              </a:ext>
            </a:extLst>
          </p:cNvPr>
          <p:cNvSpPr>
            <a:spLocks noGrp="1"/>
          </p:cNvSpPr>
          <p:nvPr>
            <p:ph type="title"/>
          </p:nvPr>
        </p:nvSpPr>
        <p:spPr/>
        <p:txBody>
          <a:bodyPr/>
          <a:lstStyle/>
          <a:p>
            <a:pPr algn="ctr"/>
            <a:r>
              <a:rPr lang="es-MX" b="1" dirty="0"/>
              <a:t>Multiprogramación</a:t>
            </a:r>
          </a:p>
        </p:txBody>
      </p:sp>
      <p:sp>
        <p:nvSpPr>
          <p:cNvPr id="3" name="Marcador de texto 2">
            <a:extLst>
              <a:ext uri="{FF2B5EF4-FFF2-40B4-BE49-F238E27FC236}">
                <a16:creationId xmlns:a16="http://schemas.microsoft.com/office/drawing/2014/main" id="{931F3FCE-0501-44BE-9459-90ED3627ED95}"/>
              </a:ext>
            </a:extLst>
          </p:cNvPr>
          <p:cNvSpPr>
            <a:spLocks noGrp="1"/>
          </p:cNvSpPr>
          <p:nvPr>
            <p:ph type="body" idx="1"/>
          </p:nvPr>
        </p:nvSpPr>
        <p:spPr/>
        <p:txBody>
          <a:bodyPr/>
          <a:lstStyle/>
          <a:p>
            <a:r>
              <a:rPr lang="es-MX" dirty="0"/>
              <a:t>Con único procesador.</a:t>
            </a:r>
          </a:p>
        </p:txBody>
      </p:sp>
      <p:pic>
        <p:nvPicPr>
          <p:cNvPr id="7" name="Marcador de contenido 6">
            <a:extLst>
              <a:ext uri="{FF2B5EF4-FFF2-40B4-BE49-F238E27FC236}">
                <a16:creationId xmlns:a16="http://schemas.microsoft.com/office/drawing/2014/main" id="{D42EEE21-FB41-40C8-9452-E9466FCE8856}"/>
              </a:ext>
            </a:extLst>
          </p:cNvPr>
          <p:cNvPicPr>
            <a:picLocks noGrp="1" noChangeAspect="1"/>
          </p:cNvPicPr>
          <p:nvPr>
            <p:ph sz="half" idx="2"/>
          </p:nvPr>
        </p:nvPicPr>
        <p:blipFill>
          <a:blip r:embed="rId2"/>
          <a:stretch>
            <a:fillRect/>
          </a:stretch>
        </p:blipFill>
        <p:spPr>
          <a:xfrm>
            <a:off x="836612" y="3383819"/>
            <a:ext cx="5157787" cy="2446154"/>
          </a:xfrm>
          <a:prstGeom prst="rect">
            <a:avLst/>
          </a:prstGeom>
        </p:spPr>
      </p:pic>
      <p:sp>
        <p:nvSpPr>
          <p:cNvPr id="5" name="Marcador de texto 4">
            <a:extLst>
              <a:ext uri="{FF2B5EF4-FFF2-40B4-BE49-F238E27FC236}">
                <a16:creationId xmlns:a16="http://schemas.microsoft.com/office/drawing/2014/main" id="{7763D0CB-14AE-428A-A1C9-E846ECED9372}"/>
              </a:ext>
            </a:extLst>
          </p:cNvPr>
          <p:cNvSpPr>
            <a:spLocks noGrp="1"/>
          </p:cNvSpPr>
          <p:nvPr>
            <p:ph type="body" sz="quarter" idx="3"/>
          </p:nvPr>
        </p:nvSpPr>
        <p:spPr/>
        <p:txBody>
          <a:bodyPr/>
          <a:lstStyle/>
          <a:p>
            <a:r>
              <a:rPr lang="es-MX" dirty="0"/>
              <a:t>Multiprocesador</a:t>
            </a:r>
          </a:p>
        </p:txBody>
      </p:sp>
      <p:pic>
        <p:nvPicPr>
          <p:cNvPr id="8" name="Marcador de contenido 7">
            <a:extLst>
              <a:ext uri="{FF2B5EF4-FFF2-40B4-BE49-F238E27FC236}">
                <a16:creationId xmlns:a16="http://schemas.microsoft.com/office/drawing/2014/main" id="{26BF47B8-63D6-4B61-830E-3681C5D8875E}"/>
              </a:ext>
            </a:extLst>
          </p:cNvPr>
          <p:cNvPicPr>
            <a:picLocks noGrp="1" noChangeAspect="1"/>
          </p:cNvPicPr>
          <p:nvPr>
            <p:ph sz="quarter" idx="4"/>
          </p:nvPr>
        </p:nvPicPr>
        <p:blipFill rotWithShape="1">
          <a:blip r:embed="rId3"/>
          <a:srcRect t="3138"/>
          <a:stretch/>
        </p:blipFill>
        <p:spPr>
          <a:xfrm>
            <a:off x="6096001" y="3006725"/>
            <a:ext cx="4690956" cy="3177087"/>
          </a:xfrm>
          <a:prstGeom prst="rect">
            <a:avLst/>
          </a:prstGeom>
        </p:spPr>
      </p:pic>
    </p:spTree>
    <p:extLst>
      <p:ext uri="{BB962C8B-B14F-4D97-AF65-F5344CB8AC3E}">
        <p14:creationId xmlns:p14="http://schemas.microsoft.com/office/powerpoint/2010/main" val="3668240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264</TotalTime>
  <Words>374</Words>
  <Application>Microsoft Office PowerPoint</Application>
  <PresentationFormat>Panorámica</PresentationFormat>
  <Paragraphs>51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Tw Cen MT</vt:lpstr>
      <vt:lpstr>Circuito</vt:lpstr>
      <vt:lpstr>Sistemas Operativos</vt:lpstr>
      <vt:lpstr>Concurrencia</vt:lpstr>
      <vt:lpstr>Ventajas de la programación concurrente</vt:lpstr>
      <vt:lpstr>Presentación de PowerPoint</vt:lpstr>
      <vt:lpstr>Tipos de concurrencia</vt:lpstr>
      <vt:lpstr>Presentación de PowerPoint</vt:lpstr>
      <vt:lpstr>Tipos de procesos concurrentes</vt:lpstr>
      <vt:lpstr>Modelos de programación recurrente</vt:lpstr>
      <vt:lpstr>Multiprogramación</vt:lpstr>
      <vt:lpstr>Sistema Distribuido</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Perativos</dc:title>
  <dc:creator>ABRAHAM SAID HERRERA MORENO</dc:creator>
  <cp:lastModifiedBy>ABRAHAM SAID HERRERA MORENO</cp:lastModifiedBy>
  <cp:revision>15</cp:revision>
  <dcterms:created xsi:type="dcterms:W3CDTF">2021-08-31T16:44:19Z</dcterms:created>
  <dcterms:modified xsi:type="dcterms:W3CDTF">2021-08-31T21:09:10Z</dcterms:modified>
</cp:coreProperties>
</file>