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2B844C2-E3DC-4948-B714-4B1179072A0E}" type="datetimeFigureOut">
              <a:rPr lang="es-MX" smtClean="0"/>
              <a:t>18/10/2021</a:t>
            </a:fld>
            <a:endParaRPr lang="es-MX"/>
          </a:p>
        </p:txBody>
      </p:sp>
      <p:sp>
        <p:nvSpPr>
          <p:cNvPr id="5" name="Footer Placeholder 4"/>
          <p:cNvSpPr>
            <a:spLocks noGrp="1"/>
          </p:cNvSpPr>
          <p:nvPr>
            <p:ph type="ftr" sz="quarter" idx="11"/>
          </p:nvPr>
        </p:nvSpPr>
        <p:spPr>
          <a:xfrm>
            <a:off x="1876424" y="5410201"/>
            <a:ext cx="5124886" cy="365125"/>
          </a:xfrm>
        </p:spPr>
        <p:txBody>
          <a:bodyPr/>
          <a:lstStyle/>
          <a:p>
            <a:endParaRPr lang="es-MX"/>
          </a:p>
        </p:txBody>
      </p:sp>
      <p:sp>
        <p:nvSpPr>
          <p:cNvPr id="6" name="Slide Number Placeholder 5"/>
          <p:cNvSpPr>
            <a:spLocks noGrp="1"/>
          </p:cNvSpPr>
          <p:nvPr>
            <p:ph type="sldNum" sz="quarter" idx="12"/>
          </p:nvPr>
        </p:nvSpPr>
        <p:spPr>
          <a:xfrm>
            <a:off x="9896911" y="5410199"/>
            <a:ext cx="771089" cy="365125"/>
          </a:xfrm>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304841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B844C2-E3DC-4948-B714-4B1179072A0E}" type="datetimeFigureOut">
              <a:rPr lang="es-MX" smtClean="0"/>
              <a:t>18/10/2021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2356176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B844C2-E3DC-4948-B714-4B1179072A0E}" type="datetimeFigureOut">
              <a:rPr lang="es-MX" smtClean="0"/>
              <a:t>18/10/2021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1771728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B844C2-E3DC-4948-B714-4B1179072A0E}" type="datetimeFigureOut">
              <a:rPr lang="es-MX" smtClean="0"/>
              <a:t>18/10/2021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59DAA9-8158-43E1-A55A-C8116F0B0FFD}" type="slidenum">
              <a:rPr lang="es-MX" smtClean="0"/>
              <a:t>‹Nº›</a:t>
            </a:fld>
            <a:endParaRPr lang="es-MX"/>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41057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B844C2-E3DC-4948-B714-4B1179072A0E}" type="datetimeFigureOut">
              <a:rPr lang="es-MX" smtClean="0"/>
              <a:t>18/10/2021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3563322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B2B844C2-E3DC-4948-B714-4B1179072A0E}" type="datetimeFigureOut">
              <a:rPr lang="es-MX" smtClean="0"/>
              <a:t>18/10/2021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75628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B2B844C2-E3DC-4948-B714-4B1179072A0E}" type="datetimeFigureOut">
              <a:rPr lang="es-MX" smtClean="0"/>
              <a:t>18/10/2021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3202876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B844C2-E3DC-4948-B714-4B1179072A0E}" type="datetimeFigureOut">
              <a:rPr lang="es-MX" smtClean="0"/>
              <a:t>18/10/2021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3832420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B844C2-E3DC-4948-B714-4B1179072A0E}" type="datetimeFigureOut">
              <a:rPr lang="es-MX" smtClean="0"/>
              <a:t>18/10/2021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3395535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2B844C2-E3DC-4948-B714-4B1179072A0E}" type="datetimeFigureOut">
              <a:rPr lang="es-MX" smtClean="0"/>
              <a:t>18/10/2021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56413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B2B844C2-E3DC-4948-B714-4B1179072A0E}" type="datetimeFigureOut">
              <a:rPr lang="es-MX" smtClean="0"/>
              <a:t>18/10/2021</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128528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2B844C2-E3DC-4948-B714-4B1179072A0E}" type="datetimeFigureOut">
              <a:rPr lang="es-MX" smtClean="0"/>
              <a:t>18/10/2021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261972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2B844C2-E3DC-4948-B714-4B1179072A0E}" type="datetimeFigureOut">
              <a:rPr lang="es-MX" smtClean="0"/>
              <a:t>18/10/2021</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92754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2B844C2-E3DC-4948-B714-4B1179072A0E}" type="datetimeFigureOut">
              <a:rPr lang="es-MX" smtClean="0"/>
              <a:t>18/10/2021</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2944004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B844C2-E3DC-4948-B714-4B1179072A0E}" type="datetimeFigureOut">
              <a:rPr lang="es-MX" smtClean="0"/>
              <a:t>18/10/2021</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375034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B844C2-E3DC-4948-B714-4B1179072A0E}" type="datetimeFigureOut">
              <a:rPr lang="es-MX" smtClean="0"/>
              <a:t>18/10/2021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422564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B2B844C2-E3DC-4948-B714-4B1179072A0E}" type="datetimeFigureOut">
              <a:rPr lang="es-MX" smtClean="0"/>
              <a:t>18/10/2021</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C59DAA9-8158-43E1-A55A-C8116F0B0FFD}" type="slidenum">
              <a:rPr lang="es-MX" smtClean="0"/>
              <a:t>‹Nº›</a:t>
            </a:fld>
            <a:endParaRPr lang="es-MX"/>
          </a:p>
        </p:txBody>
      </p:sp>
    </p:spTree>
    <p:extLst>
      <p:ext uri="{BB962C8B-B14F-4D97-AF65-F5344CB8AC3E}">
        <p14:creationId xmlns:p14="http://schemas.microsoft.com/office/powerpoint/2010/main" val="33694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B844C2-E3DC-4948-B714-4B1179072A0E}" type="datetimeFigureOut">
              <a:rPr lang="es-MX" smtClean="0"/>
              <a:t>18/10/2021</a:t>
            </a:fld>
            <a:endParaRPr lang="es-MX"/>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59DAA9-8158-43E1-A55A-C8116F0B0FFD}" type="slidenum">
              <a:rPr lang="es-MX" smtClean="0"/>
              <a:t>‹Nº›</a:t>
            </a:fld>
            <a:endParaRPr lang="es-MX"/>
          </a:p>
        </p:txBody>
      </p:sp>
    </p:spTree>
    <p:extLst>
      <p:ext uri="{BB962C8B-B14F-4D97-AF65-F5344CB8AC3E}">
        <p14:creationId xmlns:p14="http://schemas.microsoft.com/office/powerpoint/2010/main" val="100045719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A076E-916B-4F2D-88E5-8607899F320F}"/>
              </a:ext>
            </a:extLst>
          </p:cNvPr>
          <p:cNvSpPr>
            <a:spLocks noGrp="1"/>
          </p:cNvSpPr>
          <p:nvPr>
            <p:ph type="ctrTitle"/>
          </p:nvPr>
        </p:nvSpPr>
        <p:spPr/>
        <p:txBody>
          <a:bodyPr/>
          <a:lstStyle/>
          <a:p>
            <a:r>
              <a:rPr lang="es-MX" dirty="0"/>
              <a:t>Redes y seguridad</a:t>
            </a:r>
          </a:p>
        </p:txBody>
      </p:sp>
      <p:sp>
        <p:nvSpPr>
          <p:cNvPr id="3" name="Subtítulo 2">
            <a:extLst>
              <a:ext uri="{FF2B5EF4-FFF2-40B4-BE49-F238E27FC236}">
                <a16:creationId xmlns:a16="http://schemas.microsoft.com/office/drawing/2014/main" id="{77B27157-3436-4C9B-B446-BA1772B47DFB}"/>
              </a:ext>
            </a:extLst>
          </p:cNvPr>
          <p:cNvSpPr>
            <a:spLocks noGrp="1"/>
          </p:cNvSpPr>
          <p:nvPr>
            <p:ph type="subTitle" idx="1"/>
          </p:nvPr>
        </p:nvSpPr>
        <p:spPr/>
        <p:txBody>
          <a:bodyPr/>
          <a:lstStyle/>
          <a:p>
            <a:r>
              <a:rPr lang="es-MX" dirty="0"/>
              <a:t>Abraham Said Herrera Moreno</a:t>
            </a:r>
          </a:p>
          <a:p>
            <a:r>
              <a:rPr lang="es-MX" dirty="0"/>
              <a:t>mat:1451439</a:t>
            </a:r>
          </a:p>
          <a:p>
            <a:r>
              <a:rPr lang="es-MX" dirty="0"/>
              <a:t>Sistemas operativos martes v4</a:t>
            </a:r>
          </a:p>
        </p:txBody>
      </p:sp>
    </p:spTree>
    <p:extLst>
      <p:ext uri="{BB962C8B-B14F-4D97-AF65-F5344CB8AC3E}">
        <p14:creationId xmlns:p14="http://schemas.microsoft.com/office/powerpoint/2010/main" val="393277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DFC438E8-EB1A-4448-8DB4-750FB360599E}"/>
              </a:ext>
            </a:extLst>
          </p:cNvPr>
          <p:cNvGraphicFramePr>
            <a:graphicFrameLocks noGrp="1"/>
          </p:cNvGraphicFramePr>
          <p:nvPr>
            <p:ph idx="1"/>
            <p:extLst>
              <p:ext uri="{D42A27DB-BD31-4B8C-83A1-F6EECF244321}">
                <p14:modId xmlns:p14="http://schemas.microsoft.com/office/powerpoint/2010/main" val="3349919528"/>
              </p:ext>
            </p:extLst>
          </p:nvPr>
        </p:nvGraphicFramePr>
        <p:xfrm>
          <a:off x="1143000" y="712235"/>
          <a:ext cx="9246704" cy="5131973"/>
        </p:xfrm>
        <a:graphic>
          <a:graphicData uri="http://schemas.openxmlformats.org/drawingml/2006/table">
            <a:tbl>
              <a:tblPr firstRow="1" bandRow="1">
                <a:tableStyleId>{8A107856-5554-42FB-B03E-39F5DBC370BA}</a:tableStyleId>
              </a:tblPr>
              <a:tblGrid>
                <a:gridCol w="1653209">
                  <a:extLst>
                    <a:ext uri="{9D8B030D-6E8A-4147-A177-3AD203B41FA5}">
                      <a16:colId xmlns:a16="http://schemas.microsoft.com/office/drawing/2014/main" val="1091431838"/>
                    </a:ext>
                  </a:extLst>
                </a:gridCol>
                <a:gridCol w="7593495">
                  <a:extLst>
                    <a:ext uri="{9D8B030D-6E8A-4147-A177-3AD203B41FA5}">
                      <a16:colId xmlns:a16="http://schemas.microsoft.com/office/drawing/2014/main" val="2716250820"/>
                    </a:ext>
                  </a:extLst>
                </a:gridCol>
              </a:tblGrid>
              <a:tr h="2872373">
                <a:tc>
                  <a:txBody>
                    <a:bodyPr/>
                    <a:lstStyle/>
                    <a:p>
                      <a:pPr algn="ctr"/>
                      <a:r>
                        <a:rPr lang="es-MX" sz="3200" dirty="0" err="1"/>
                        <a:t>Bots</a:t>
                      </a:r>
                      <a:endParaRPr lang="es-MX" sz="3200" dirty="0"/>
                    </a:p>
                  </a:txBody>
                  <a:tcPr/>
                </a:tc>
                <a:tc>
                  <a:txBody>
                    <a:bodyPr/>
                    <a:lstStyle/>
                    <a:p>
                      <a:r>
                        <a:rPr lang="es-MX" sz="1800" b="0" i="0" kern="1200" dirty="0">
                          <a:solidFill>
                            <a:schemeClr val="dk1"/>
                          </a:solidFill>
                          <a:effectLst/>
                          <a:latin typeface="+mn-lt"/>
                          <a:ea typeface="+mn-ea"/>
                          <a:cs typeface="+mn-cs"/>
                        </a:rPr>
                        <a:t>Los </a:t>
                      </a:r>
                      <a:r>
                        <a:rPr lang="es-MX" sz="1800" b="0" i="0" kern="1200" dirty="0" err="1">
                          <a:solidFill>
                            <a:schemeClr val="dk1"/>
                          </a:solidFill>
                          <a:effectLst/>
                          <a:latin typeface="+mn-lt"/>
                          <a:ea typeface="+mn-ea"/>
                          <a:cs typeface="+mn-cs"/>
                        </a:rPr>
                        <a:t>bots</a:t>
                      </a:r>
                      <a:r>
                        <a:rPr lang="es-MX" sz="1800" b="0" i="0" kern="1200" dirty="0">
                          <a:solidFill>
                            <a:schemeClr val="dk1"/>
                          </a:solidFill>
                          <a:effectLst/>
                          <a:latin typeface="+mn-lt"/>
                          <a:ea typeface="+mn-ea"/>
                          <a:cs typeface="+mn-cs"/>
                        </a:rPr>
                        <a:t> son programas diseñados para llevar a cabo operaciones específicas en forma automática. Son útiles para varios fines legítimos, pero su propósito ha sido modificado para que actúen como malware. Una vez que se instalan en una computadora, los </a:t>
                      </a:r>
                      <a:r>
                        <a:rPr lang="es-MX" sz="1800" b="0" i="0" kern="1200" dirty="0" err="1">
                          <a:solidFill>
                            <a:schemeClr val="dk1"/>
                          </a:solidFill>
                          <a:effectLst/>
                          <a:latin typeface="+mn-lt"/>
                          <a:ea typeface="+mn-ea"/>
                          <a:cs typeface="+mn-cs"/>
                        </a:rPr>
                        <a:t>bots</a:t>
                      </a:r>
                      <a:r>
                        <a:rPr lang="es-MX" sz="1800" b="0" i="0" kern="1200" dirty="0">
                          <a:solidFill>
                            <a:schemeClr val="dk1"/>
                          </a:solidFill>
                          <a:effectLst/>
                          <a:latin typeface="+mn-lt"/>
                          <a:ea typeface="+mn-ea"/>
                          <a:cs typeface="+mn-cs"/>
                        </a:rPr>
                        <a:t> pueden forzar al equipo a ejecutar comandos específicos sin la aprobación ni el conocimiento del usuario. Los hackers también pueden tratar de infectar varias computadoras con el mismo </a:t>
                      </a:r>
                      <a:r>
                        <a:rPr lang="es-MX" sz="1800" b="0" i="0" kern="1200" dirty="0" err="1">
                          <a:solidFill>
                            <a:schemeClr val="dk1"/>
                          </a:solidFill>
                          <a:effectLst/>
                          <a:latin typeface="+mn-lt"/>
                          <a:ea typeface="+mn-ea"/>
                          <a:cs typeface="+mn-cs"/>
                        </a:rPr>
                        <a:t>bot</a:t>
                      </a:r>
                      <a:r>
                        <a:rPr lang="es-MX" sz="1800" b="0" i="0" kern="1200" dirty="0">
                          <a:solidFill>
                            <a:schemeClr val="dk1"/>
                          </a:solidFill>
                          <a:effectLst/>
                          <a:latin typeface="+mn-lt"/>
                          <a:ea typeface="+mn-ea"/>
                          <a:cs typeface="+mn-cs"/>
                        </a:rPr>
                        <a:t> o crear un "</a:t>
                      </a:r>
                      <a:r>
                        <a:rPr lang="es-MX" sz="1800" b="0" i="0" kern="1200" dirty="0" err="1">
                          <a:solidFill>
                            <a:schemeClr val="dk1"/>
                          </a:solidFill>
                          <a:effectLst/>
                          <a:latin typeface="+mn-lt"/>
                          <a:ea typeface="+mn-ea"/>
                          <a:cs typeface="+mn-cs"/>
                        </a:rPr>
                        <a:t>botnet</a:t>
                      </a:r>
                      <a:r>
                        <a:rPr lang="es-MX" sz="1800" b="0" i="0" kern="1200" dirty="0">
                          <a:solidFill>
                            <a:schemeClr val="dk1"/>
                          </a:solidFill>
                          <a:effectLst/>
                          <a:latin typeface="+mn-lt"/>
                          <a:ea typeface="+mn-ea"/>
                          <a:cs typeface="+mn-cs"/>
                        </a:rPr>
                        <a:t>" que luego pueden usar para administrar en forma remota los equipos infectados con el fin de robar datos confidenciales, espiar las actividades de la víctima, distribuir spam en forma automática o iniciar ataques </a:t>
                      </a:r>
                      <a:r>
                        <a:rPr lang="es-MX" sz="1800" b="0" i="0" kern="1200" dirty="0" err="1">
                          <a:solidFill>
                            <a:schemeClr val="dk1"/>
                          </a:solidFill>
                          <a:effectLst/>
                          <a:latin typeface="+mn-lt"/>
                          <a:ea typeface="+mn-ea"/>
                          <a:cs typeface="+mn-cs"/>
                        </a:rPr>
                        <a:t>DDoS</a:t>
                      </a:r>
                      <a:r>
                        <a:rPr lang="es-MX" sz="1800" b="0" i="0" kern="1200" dirty="0">
                          <a:solidFill>
                            <a:schemeClr val="dk1"/>
                          </a:solidFill>
                          <a:effectLst/>
                          <a:latin typeface="+mn-lt"/>
                          <a:ea typeface="+mn-ea"/>
                          <a:cs typeface="+mn-cs"/>
                        </a:rPr>
                        <a:t> devastadores en redes informáticas.</a:t>
                      </a:r>
                      <a:endParaRPr lang="es-MX" sz="1800" dirty="0"/>
                    </a:p>
                  </a:txBody>
                  <a:tcPr/>
                </a:tc>
                <a:extLst>
                  <a:ext uri="{0D108BD9-81ED-4DB2-BD59-A6C34878D82A}">
                    <a16:rowId xmlns:a16="http://schemas.microsoft.com/office/drawing/2014/main" val="3593172283"/>
                  </a:ext>
                </a:extLst>
              </a:tr>
              <a:tr h="2259600">
                <a:tc>
                  <a:txBody>
                    <a:bodyPr/>
                    <a:lstStyle/>
                    <a:p>
                      <a:pPr algn="ctr"/>
                      <a:r>
                        <a:rPr lang="es-MX" sz="3200" b="1" dirty="0" err="1"/>
                        <a:t>Rootkits</a:t>
                      </a:r>
                      <a:endParaRPr lang="es-MX" sz="3200" b="1" dirty="0"/>
                    </a:p>
                  </a:txBody>
                  <a:tcPr/>
                </a:tc>
                <a:tc>
                  <a:txBody>
                    <a:bodyPr/>
                    <a:lstStyle/>
                    <a:p>
                      <a:r>
                        <a:rPr lang="es-MX" sz="1800" b="0" i="0" kern="1200" dirty="0">
                          <a:solidFill>
                            <a:schemeClr val="dk1"/>
                          </a:solidFill>
                          <a:effectLst/>
                          <a:latin typeface="+mn-lt"/>
                          <a:ea typeface="+mn-ea"/>
                          <a:cs typeface="+mn-cs"/>
                        </a:rPr>
                        <a:t>Los </a:t>
                      </a:r>
                      <a:r>
                        <a:rPr lang="es-MX" sz="1800" b="0" i="0" kern="1200" dirty="0" err="1">
                          <a:solidFill>
                            <a:schemeClr val="dk1"/>
                          </a:solidFill>
                          <a:effectLst/>
                          <a:latin typeface="+mn-lt"/>
                          <a:ea typeface="+mn-ea"/>
                          <a:cs typeface="+mn-cs"/>
                        </a:rPr>
                        <a:t>rootkits</a:t>
                      </a:r>
                      <a:r>
                        <a:rPr lang="es-MX" sz="1800" b="0" i="0" kern="1200" dirty="0">
                          <a:solidFill>
                            <a:schemeClr val="dk1"/>
                          </a:solidFill>
                          <a:effectLst/>
                          <a:latin typeface="+mn-lt"/>
                          <a:ea typeface="+mn-ea"/>
                          <a:cs typeface="+mn-cs"/>
                        </a:rPr>
                        <a:t> permiten el acceso o el control remoto de una computadora por parte de un tercero. Estos programas son útiles para profesionales de TI que intentan solucionar problemas de red a distancia, pero pueden convertirse fácilmente en herramientas muy peligrosas: una vez instalados en tu computadora, los </a:t>
                      </a:r>
                      <a:r>
                        <a:rPr lang="es-MX" sz="1800" b="0" i="0" kern="1200" dirty="0" err="1">
                          <a:solidFill>
                            <a:schemeClr val="dk1"/>
                          </a:solidFill>
                          <a:effectLst/>
                          <a:latin typeface="+mn-lt"/>
                          <a:ea typeface="+mn-ea"/>
                          <a:cs typeface="+mn-cs"/>
                        </a:rPr>
                        <a:t>rootkits</a:t>
                      </a:r>
                      <a:r>
                        <a:rPr lang="es-MX" sz="1800" b="0" i="0" kern="1200" dirty="0">
                          <a:solidFill>
                            <a:schemeClr val="dk1"/>
                          </a:solidFill>
                          <a:effectLst/>
                          <a:latin typeface="+mn-lt"/>
                          <a:ea typeface="+mn-ea"/>
                          <a:cs typeface="+mn-cs"/>
                        </a:rPr>
                        <a:t> permiten a los atacantes tomar el control completo de tu equipo para robar datos o instalar otros tipos de malware. Los </a:t>
                      </a:r>
                      <a:r>
                        <a:rPr lang="es-MX" sz="1800" b="0" i="0" kern="1200" dirty="0" err="1">
                          <a:solidFill>
                            <a:schemeClr val="dk1"/>
                          </a:solidFill>
                          <a:effectLst/>
                          <a:latin typeface="+mn-lt"/>
                          <a:ea typeface="+mn-ea"/>
                          <a:cs typeface="+mn-cs"/>
                        </a:rPr>
                        <a:t>rootkits</a:t>
                      </a:r>
                      <a:r>
                        <a:rPr lang="es-MX" sz="1800" b="0" i="0" kern="1200" dirty="0">
                          <a:solidFill>
                            <a:schemeClr val="dk1"/>
                          </a:solidFill>
                          <a:effectLst/>
                          <a:latin typeface="+mn-lt"/>
                          <a:ea typeface="+mn-ea"/>
                          <a:cs typeface="+mn-cs"/>
                        </a:rPr>
                        <a:t> se han diseñado para pasar desapercibidos y ocultar activamente su presencia.</a:t>
                      </a:r>
                      <a:endParaRPr lang="es-MX" sz="1800" dirty="0"/>
                    </a:p>
                  </a:txBody>
                  <a:tcPr/>
                </a:tc>
                <a:extLst>
                  <a:ext uri="{0D108BD9-81ED-4DB2-BD59-A6C34878D82A}">
                    <a16:rowId xmlns:a16="http://schemas.microsoft.com/office/drawing/2014/main" val="2953502951"/>
                  </a:ext>
                </a:extLst>
              </a:tr>
            </a:tbl>
          </a:graphicData>
        </a:graphic>
      </p:graphicFrame>
    </p:spTree>
    <p:extLst>
      <p:ext uri="{BB962C8B-B14F-4D97-AF65-F5344CB8AC3E}">
        <p14:creationId xmlns:p14="http://schemas.microsoft.com/office/powerpoint/2010/main" val="84536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ECC3EF-CE03-41AF-9B4C-68C8D54B8393}"/>
              </a:ext>
            </a:extLst>
          </p:cNvPr>
          <p:cNvSpPr>
            <a:spLocks noGrp="1"/>
          </p:cNvSpPr>
          <p:nvPr>
            <p:ph type="title"/>
          </p:nvPr>
        </p:nvSpPr>
        <p:spPr/>
        <p:txBody>
          <a:bodyPr/>
          <a:lstStyle/>
          <a:p>
            <a:r>
              <a:rPr lang="es-MX" dirty="0"/>
              <a:t>Medidas de precaución</a:t>
            </a:r>
          </a:p>
        </p:txBody>
      </p:sp>
      <p:sp>
        <p:nvSpPr>
          <p:cNvPr id="5" name="Marcador de contenido 4">
            <a:extLst>
              <a:ext uri="{FF2B5EF4-FFF2-40B4-BE49-F238E27FC236}">
                <a16:creationId xmlns:a16="http://schemas.microsoft.com/office/drawing/2014/main" id="{370FDBF0-9895-4D31-9C15-49A835B4E375}"/>
              </a:ext>
            </a:extLst>
          </p:cNvPr>
          <p:cNvSpPr>
            <a:spLocks noGrp="1"/>
          </p:cNvSpPr>
          <p:nvPr>
            <p:ph sz="half" idx="2"/>
          </p:nvPr>
        </p:nvSpPr>
        <p:spPr>
          <a:xfrm>
            <a:off x="1141411" y="2830165"/>
            <a:ext cx="4504016" cy="3861497"/>
          </a:xfrm>
        </p:spPr>
        <p:txBody>
          <a:bodyPr>
            <a:noAutofit/>
          </a:bodyPr>
          <a:lstStyle/>
          <a:p>
            <a:r>
              <a:rPr lang="es-MX" sz="1600" dirty="0"/>
              <a:t>1. Efectuar un análisis de Riesgos.</a:t>
            </a:r>
          </a:p>
          <a:p>
            <a:r>
              <a:rPr lang="es-MX" sz="1600" dirty="0"/>
              <a:t>2. Lo más valioso debe alejarse de lo más vulnerable.</a:t>
            </a:r>
          </a:p>
          <a:p>
            <a:r>
              <a:rPr lang="es-MX" sz="1600" dirty="0"/>
              <a:t>3. Mantener las cosas simples. </a:t>
            </a:r>
          </a:p>
          <a:p>
            <a:r>
              <a:rPr lang="es-MX" sz="1600" dirty="0"/>
              <a:t>4. Asegurar la seguridad en todos los niveles.</a:t>
            </a:r>
          </a:p>
          <a:p>
            <a:r>
              <a:rPr lang="es-MX" sz="1600" dirty="0"/>
              <a:t>5. Encriptar tanto como sea posible. </a:t>
            </a:r>
          </a:p>
          <a:p>
            <a:r>
              <a:rPr lang="es-MX" sz="1600" dirty="0"/>
              <a:t>6. No contar en la autenticación estándar.</a:t>
            </a:r>
          </a:p>
          <a:p>
            <a:r>
              <a:rPr lang="es-MX" sz="1600" dirty="0"/>
              <a:t>7. No usar la congelación "estándar". </a:t>
            </a:r>
          </a:p>
          <a:p>
            <a:r>
              <a:rPr lang="es-MX" sz="1600" dirty="0"/>
              <a:t>8. Gestionar la seguridad hacia el interior.</a:t>
            </a:r>
          </a:p>
        </p:txBody>
      </p:sp>
      <p:sp>
        <p:nvSpPr>
          <p:cNvPr id="7" name="Marcador de contenido 6">
            <a:extLst>
              <a:ext uri="{FF2B5EF4-FFF2-40B4-BE49-F238E27FC236}">
                <a16:creationId xmlns:a16="http://schemas.microsoft.com/office/drawing/2014/main" id="{31F13634-8340-4824-A407-4760D40FFE30}"/>
              </a:ext>
            </a:extLst>
          </p:cNvPr>
          <p:cNvSpPr>
            <a:spLocks noGrp="1"/>
          </p:cNvSpPr>
          <p:nvPr>
            <p:ph sz="quarter" idx="4"/>
          </p:nvPr>
        </p:nvSpPr>
        <p:spPr>
          <a:xfrm>
            <a:off x="6094411" y="2777842"/>
            <a:ext cx="4668078" cy="3632203"/>
          </a:xfrm>
        </p:spPr>
        <p:txBody>
          <a:bodyPr>
            <a:normAutofit fontScale="25000" lnSpcReduction="20000"/>
          </a:bodyPr>
          <a:lstStyle/>
          <a:p>
            <a:r>
              <a:rPr lang="es-MX" sz="6400" dirty="0"/>
              <a:t>9. </a:t>
            </a:r>
            <a:r>
              <a:rPr lang="es-MX" sz="6400" b="1" dirty="0"/>
              <a:t>Educar a los usuarios.</a:t>
            </a:r>
          </a:p>
          <a:p>
            <a:r>
              <a:rPr lang="es-MX" sz="6400" dirty="0"/>
              <a:t>10. No confiar (totalmente) en nosotros mismos </a:t>
            </a:r>
          </a:p>
          <a:p>
            <a:r>
              <a:rPr lang="es-MX" sz="6400" dirty="0"/>
              <a:t>11. Ejecutar sólo los servicios imprescindibles.</a:t>
            </a:r>
          </a:p>
          <a:p>
            <a:r>
              <a:rPr lang="es-MX" sz="6400" dirty="0"/>
              <a:t>12. Mantenerse al día con las actualizaciones </a:t>
            </a:r>
          </a:p>
          <a:p>
            <a:r>
              <a:rPr lang="es-MX" sz="6400" dirty="0"/>
              <a:t>13. Escaneos regulares.</a:t>
            </a:r>
          </a:p>
          <a:p>
            <a:r>
              <a:rPr lang="es-MX" sz="6400" dirty="0"/>
              <a:t>14. Proteger las descargas de software de Internet.</a:t>
            </a:r>
          </a:p>
          <a:p>
            <a:r>
              <a:rPr lang="es-MX" sz="6400" dirty="0"/>
              <a:t>15. Establecer planes de contingencia y sistemas de respaldo.</a:t>
            </a:r>
          </a:p>
          <a:p>
            <a:r>
              <a:rPr lang="es-MX" sz="6400" dirty="0"/>
              <a:t>16. Mantener contacto con el proveedor de enlaces de comunicación.</a:t>
            </a:r>
          </a:p>
          <a:p>
            <a:r>
              <a:rPr lang="es-MX" sz="6400" dirty="0"/>
              <a:t>17. No permitir conexiones directas desde la red interna a Internet.</a:t>
            </a:r>
          </a:p>
          <a:p>
            <a:r>
              <a:rPr lang="es-MX" sz="6400" dirty="0"/>
              <a:t>19. Llevar prácticas de programación segura.</a:t>
            </a:r>
          </a:p>
          <a:p>
            <a:pPr marL="0" indent="0">
              <a:buNone/>
            </a:pPr>
            <a:endParaRPr lang="es-MX" dirty="0"/>
          </a:p>
        </p:txBody>
      </p:sp>
      <p:sp>
        <p:nvSpPr>
          <p:cNvPr id="8" name="CuadroTexto 7">
            <a:extLst>
              <a:ext uri="{FF2B5EF4-FFF2-40B4-BE49-F238E27FC236}">
                <a16:creationId xmlns:a16="http://schemas.microsoft.com/office/drawing/2014/main" id="{02FF92E1-CBDF-42E6-858B-2D28A8005EC7}"/>
              </a:ext>
            </a:extLst>
          </p:cNvPr>
          <p:cNvSpPr txBox="1"/>
          <p:nvPr/>
        </p:nvSpPr>
        <p:spPr>
          <a:xfrm>
            <a:off x="1391478" y="1696278"/>
            <a:ext cx="9753600" cy="923330"/>
          </a:xfrm>
          <a:prstGeom prst="rect">
            <a:avLst/>
          </a:prstGeom>
          <a:noFill/>
        </p:spPr>
        <p:txBody>
          <a:bodyPr wrap="square" rtlCol="0">
            <a:spAutoFit/>
          </a:bodyPr>
          <a:lstStyle/>
          <a:p>
            <a:r>
              <a:rPr lang="es-MX" dirty="0"/>
              <a:t>Hoy en día se presentan mas y mas amenazas y métodos de ataque a nuestro equipos, es por eso que se necesita estar informado y actuar de manera preventiva y considerar algunos consejos para </a:t>
            </a:r>
            <a:r>
              <a:rPr lang="es-MX" dirty="0" err="1"/>
              <a:t>pejorar</a:t>
            </a:r>
            <a:r>
              <a:rPr lang="es-MX" dirty="0"/>
              <a:t> la seguridad de nuestros sistemas.</a:t>
            </a:r>
          </a:p>
        </p:txBody>
      </p:sp>
    </p:spTree>
    <p:extLst>
      <p:ext uri="{BB962C8B-B14F-4D97-AF65-F5344CB8AC3E}">
        <p14:creationId xmlns:p14="http://schemas.microsoft.com/office/powerpoint/2010/main" val="3558216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E8633-86A1-4CAA-B3D7-E84F728C5968}"/>
              </a:ext>
            </a:extLst>
          </p:cNvPr>
          <p:cNvSpPr>
            <a:spLocks noGrp="1"/>
          </p:cNvSpPr>
          <p:nvPr>
            <p:ph type="title"/>
          </p:nvPr>
        </p:nvSpPr>
        <p:spPr/>
        <p:txBody>
          <a:bodyPr/>
          <a:lstStyle/>
          <a:p>
            <a:pPr algn="ctr"/>
            <a:r>
              <a:rPr lang="es-MX" dirty="0"/>
              <a:t>Seguridad</a:t>
            </a:r>
          </a:p>
        </p:txBody>
      </p:sp>
      <p:sp>
        <p:nvSpPr>
          <p:cNvPr id="3" name="Marcador de contenido 2">
            <a:extLst>
              <a:ext uri="{FF2B5EF4-FFF2-40B4-BE49-F238E27FC236}">
                <a16:creationId xmlns:a16="http://schemas.microsoft.com/office/drawing/2014/main" id="{F1A0FDED-5866-4706-8BF8-7D8B871D68CC}"/>
              </a:ext>
            </a:extLst>
          </p:cNvPr>
          <p:cNvSpPr>
            <a:spLocks noGrp="1"/>
          </p:cNvSpPr>
          <p:nvPr>
            <p:ph idx="1"/>
          </p:nvPr>
        </p:nvSpPr>
        <p:spPr>
          <a:xfrm>
            <a:off x="1141412" y="2097088"/>
            <a:ext cx="9905999" cy="4528999"/>
          </a:xfrm>
        </p:spPr>
        <p:txBody>
          <a:bodyPr>
            <a:normAutofit fontScale="55000" lnSpcReduction="20000"/>
          </a:bodyPr>
          <a:lstStyle/>
          <a:p>
            <a:pPr marL="0" indent="0">
              <a:buNone/>
            </a:pPr>
            <a:r>
              <a:rPr lang="es-MX" dirty="0"/>
              <a:t>En el tema de la seguridad, hay que distinguir la seguridad de la información de la seguridad del sistema en general; pues son niveles distintos de atención debido a que las causas naturales son más predecibles en sus consecuencias. Por ejemplo, el recuperar un archivo dañado es también un mecanismo de seguridad; pero no es comparable a tener que defender el sistema de atacantes humanos; de ahí que el elemento común para la protección del sistema y la protección de la información sea la </a:t>
            </a:r>
            <a:r>
              <a:rPr lang="es-MX" i="1" dirty="0"/>
              <a:t>política de seguridad</a:t>
            </a:r>
            <a:r>
              <a:rPr lang="es-MX" dirty="0"/>
              <a:t>.</a:t>
            </a:r>
            <a:br>
              <a:rPr lang="es-MX" dirty="0"/>
            </a:br>
            <a:endParaRPr lang="es-MX" dirty="0"/>
          </a:p>
          <a:p>
            <a:pPr marL="0" indent="0">
              <a:buNone/>
            </a:pPr>
            <a:r>
              <a:rPr lang="es-MX" dirty="0"/>
              <a:t>Revisaremos un modelo típico de seguridad, diseñado  para ayudar en el análisis de las amenazas potenciales en un S.D.</a:t>
            </a:r>
          </a:p>
          <a:p>
            <a:pPr marL="0" indent="0">
              <a:buNone/>
            </a:pPr>
            <a:br>
              <a:rPr lang="es-MX" dirty="0"/>
            </a:br>
            <a:r>
              <a:rPr lang="es-MX" dirty="0"/>
              <a:t>El modelo plantea lo siguiente:</a:t>
            </a:r>
          </a:p>
          <a:p>
            <a:r>
              <a:rPr lang="es-MX" dirty="0"/>
              <a:t>1.- Los procesos encapsulan recursos y acceden a comunicarse con los clientes a través de sus interfaces. Los usuarios u otros procesos pueden estar autorizados para operar sobre los recursos y estos deben estar protegidos contra accesos no autorizados. </a:t>
            </a:r>
          </a:p>
          <a:p>
            <a:r>
              <a:rPr lang="es-MX" dirty="0"/>
              <a:t>2.- Los procesos interactúan en la red, que es compartida. Los enemigos o atacantes pueden acceder a la red y podrán copiar, leer o introducir  mensajes arbitrarios, dirigidos hacia cualquier destino y simular que provienen de cualquier otro. </a:t>
            </a:r>
            <a:br>
              <a:rPr lang="es-MX" dirty="0"/>
            </a:br>
            <a:endParaRPr lang="es-MX" dirty="0"/>
          </a:p>
          <a:p>
            <a:pPr marL="0" indent="0">
              <a:buNone/>
            </a:pPr>
            <a:r>
              <a:rPr lang="es-MX" dirty="0"/>
              <a:t>Este modelo de seguridad identifica las características de los sistemas de seguridad expuestos a ataques, para apoyarnos, presentamos una tabla sobre la evolución de las necesidades de seguridad en los sistemas informáticos:</a:t>
            </a:r>
          </a:p>
          <a:p>
            <a:pPr marL="0" indent="0">
              <a:buNone/>
            </a:pPr>
            <a:endParaRPr lang="es-MX" dirty="0"/>
          </a:p>
        </p:txBody>
      </p:sp>
    </p:spTree>
    <p:extLst>
      <p:ext uri="{BB962C8B-B14F-4D97-AF65-F5344CB8AC3E}">
        <p14:creationId xmlns:p14="http://schemas.microsoft.com/office/powerpoint/2010/main" val="198194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a:extLst>
              <a:ext uri="{FF2B5EF4-FFF2-40B4-BE49-F238E27FC236}">
                <a16:creationId xmlns:a16="http://schemas.microsoft.com/office/drawing/2014/main" id="{1617E118-7B15-4752-B0D1-7A31A1AC0526}"/>
              </a:ext>
            </a:extLst>
          </p:cNvPr>
          <p:cNvGraphicFramePr>
            <a:graphicFrameLocks noGrp="1"/>
          </p:cNvGraphicFramePr>
          <p:nvPr>
            <p:ph idx="1"/>
            <p:extLst>
              <p:ext uri="{D42A27DB-BD31-4B8C-83A1-F6EECF244321}">
                <p14:modId xmlns:p14="http://schemas.microsoft.com/office/powerpoint/2010/main" val="3117446267"/>
              </p:ext>
            </p:extLst>
          </p:nvPr>
        </p:nvGraphicFramePr>
        <p:xfrm>
          <a:off x="838200" y="1176267"/>
          <a:ext cx="10515600" cy="4714433"/>
        </p:xfrm>
        <a:graphic>
          <a:graphicData uri="http://schemas.openxmlformats.org/drawingml/2006/table">
            <a:tbl>
              <a:tblPr firstRow="1" bandRow="1">
                <a:tableStyleId>{22838BEF-8BB2-4498-84A7-C5851F593DF1}</a:tableStyleId>
              </a:tblPr>
              <a:tblGrid>
                <a:gridCol w="2103120">
                  <a:extLst>
                    <a:ext uri="{9D8B030D-6E8A-4147-A177-3AD203B41FA5}">
                      <a16:colId xmlns:a16="http://schemas.microsoft.com/office/drawing/2014/main" val="3503470181"/>
                    </a:ext>
                  </a:extLst>
                </a:gridCol>
                <a:gridCol w="2103120">
                  <a:extLst>
                    <a:ext uri="{9D8B030D-6E8A-4147-A177-3AD203B41FA5}">
                      <a16:colId xmlns:a16="http://schemas.microsoft.com/office/drawing/2014/main" val="3143251995"/>
                    </a:ext>
                  </a:extLst>
                </a:gridCol>
                <a:gridCol w="2103120">
                  <a:extLst>
                    <a:ext uri="{9D8B030D-6E8A-4147-A177-3AD203B41FA5}">
                      <a16:colId xmlns:a16="http://schemas.microsoft.com/office/drawing/2014/main" val="4026602815"/>
                    </a:ext>
                  </a:extLst>
                </a:gridCol>
                <a:gridCol w="2103120">
                  <a:extLst>
                    <a:ext uri="{9D8B030D-6E8A-4147-A177-3AD203B41FA5}">
                      <a16:colId xmlns:a16="http://schemas.microsoft.com/office/drawing/2014/main" val="3218041800"/>
                    </a:ext>
                  </a:extLst>
                </a:gridCol>
                <a:gridCol w="2103120">
                  <a:extLst>
                    <a:ext uri="{9D8B030D-6E8A-4147-A177-3AD203B41FA5}">
                      <a16:colId xmlns:a16="http://schemas.microsoft.com/office/drawing/2014/main" val="1249722882"/>
                    </a:ext>
                  </a:extLst>
                </a:gridCol>
              </a:tblGrid>
              <a:tr h="782513">
                <a:tc>
                  <a:txBody>
                    <a:bodyPr/>
                    <a:lstStyle/>
                    <a:p>
                      <a:endParaRPr lang="es-MX" dirty="0"/>
                    </a:p>
                  </a:txBody>
                  <a:tcPr/>
                </a:tc>
                <a:tc>
                  <a:txBody>
                    <a:bodyPr/>
                    <a:lstStyle/>
                    <a:p>
                      <a:pPr algn="ctr"/>
                      <a:r>
                        <a:rPr lang="es-MX" dirty="0"/>
                        <a:t>1965-75</a:t>
                      </a:r>
                    </a:p>
                  </a:txBody>
                  <a:tcPr/>
                </a:tc>
                <a:tc>
                  <a:txBody>
                    <a:bodyPr/>
                    <a:lstStyle/>
                    <a:p>
                      <a:pPr algn="ctr"/>
                      <a:r>
                        <a:rPr lang="es-MX" dirty="0"/>
                        <a:t>1975-89</a:t>
                      </a:r>
                    </a:p>
                  </a:txBody>
                  <a:tcPr/>
                </a:tc>
                <a:tc>
                  <a:txBody>
                    <a:bodyPr/>
                    <a:lstStyle/>
                    <a:p>
                      <a:pPr algn="ctr"/>
                      <a:r>
                        <a:rPr lang="es-MX" dirty="0"/>
                        <a:t>1990-99</a:t>
                      </a:r>
                    </a:p>
                  </a:txBody>
                  <a:tcPr/>
                </a:tc>
                <a:tc>
                  <a:txBody>
                    <a:bodyPr/>
                    <a:lstStyle/>
                    <a:p>
                      <a:pPr algn="ctr"/>
                      <a:r>
                        <a:rPr lang="es-MX" dirty="0"/>
                        <a:t>Actualidad</a:t>
                      </a:r>
                    </a:p>
                  </a:txBody>
                  <a:tcPr/>
                </a:tc>
                <a:extLst>
                  <a:ext uri="{0D108BD9-81ED-4DB2-BD59-A6C34878D82A}">
                    <a16:rowId xmlns:a16="http://schemas.microsoft.com/office/drawing/2014/main" val="2821971805"/>
                  </a:ext>
                </a:extLst>
              </a:tr>
              <a:tr h="782513">
                <a:tc>
                  <a:txBody>
                    <a:bodyPr/>
                    <a:lstStyle/>
                    <a:p>
                      <a:r>
                        <a:rPr lang="es-MX" b="1" dirty="0"/>
                        <a:t>Plataformas</a:t>
                      </a:r>
                    </a:p>
                  </a:txBody>
                  <a:tcPr/>
                </a:tc>
                <a:tc>
                  <a:txBody>
                    <a:bodyPr/>
                    <a:lstStyle/>
                    <a:p>
                      <a:r>
                        <a:rPr lang="es-MX" dirty="0"/>
                        <a:t>Computadora multiusuario de tiempo compartido.</a:t>
                      </a:r>
                    </a:p>
                  </a:txBody>
                  <a:tcPr/>
                </a:tc>
                <a:tc>
                  <a:txBody>
                    <a:bodyPr/>
                    <a:lstStyle/>
                    <a:p>
                      <a:r>
                        <a:rPr lang="es-MX" dirty="0"/>
                        <a:t>Sistemas distribuidos basados en redes locales</a:t>
                      </a:r>
                    </a:p>
                  </a:txBody>
                  <a:tcPr/>
                </a:tc>
                <a:tc>
                  <a:txBody>
                    <a:bodyPr/>
                    <a:lstStyle/>
                    <a:p>
                      <a:r>
                        <a:rPr lang="es-MX" dirty="0"/>
                        <a:t>Internet, servicio de área extensa.</a:t>
                      </a:r>
                    </a:p>
                  </a:txBody>
                  <a:tcPr/>
                </a:tc>
                <a:tc>
                  <a:txBody>
                    <a:bodyPr/>
                    <a:lstStyle/>
                    <a:p>
                      <a:r>
                        <a:rPr lang="es-MX" dirty="0"/>
                        <a:t>Dispositivos </a:t>
                      </a:r>
                      <a:r>
                        <a:rPr lang="es-MX" dirty="0" err="1"/>
                        <a:t>moviles</a:t>
                      </a:r>
                      <a:r>
                        <a:rPr lang="es-MX" dirty="0"/>
                        <a:t> + internet.</a:t>
                      </a:r>
                    </a:p>
                  </a:txBody>
                  <a:tcPr/>
                </a:tc>
                <a:extLst>
                  <a:ext uri="{0D108BD9-81ED-4DB2-BD59-A6C34878D82A}">
                    <a16:rowId xmlns:a16="http://schemas.microsoft.com/office/drawing/2014/main" val="854154083"/>
                  </a:ext>
                </a:extLst>
              </a:tr>
              <a:tr h="782513">
                <a:tc>
                  <a:txBody>
                    <a:bodyPr/>
                    <a:lstStyle/>
                    <a:p>
                      <a:r>
                        <a:rPr lang="es-MX" b="1" dirty="0"/>
                        <a:t>Recursos Compartidos</a:t>
                      </a:r>
                    </a:p>
                  </a:txBody>
                  <a:tcPr/>
                </a:tc>
                <a:tc>
                  <a:txBody>
                    <a:bodyPr/>
                    <a:lstStyle/>
                    <a:p>
                      <a:r>
                        <a:rPr lang="es-MX" dirty="0"/>
                        <a:t>Memoria, archivos</a:t>
                      </a:r>
                    </a:p>
                  </a:txBody>
                  <a:tcPr/>
                </a:tc>
                <a:tc>
                  <a:txBody>
                    <a:bodyPr/>
                    <a:lstStyle/>
                    <a:p>
                      <a:r>
                        <a:rPr lang="es-MX" dirty="0"/>
                        <a:t>Servicios locales, redes locales.</a:t>
                      </a:r>
                    </a:p>
                  </a:txBody>
                  <a:tcPr/>
                </a:tc>
                <a:tc>
                  <a:txBody>
                    <a:bodyPr/>
                    <a:lstStyle/>
                    <a:p>
                      <a:r>
                        <a:rPr lang="es-MX" dirty="0"/>
                        <a:t>Email, sitios web, comercio </a:t>
                      </a:r>
                      <a:r>
                        <a:rPr lang="es-MX" dirty="0" err="1"/>
                        <a:t>electronico</a:t>
                      </a:r>
                      <a:r>
                        <a:rPr lang="es-MX" dirty="0"/>
                        <a:t>,.</a:t>
                      </a:r>
                    </a:p>
                  </a:txBody>
                  <a:tcPr/>
                </a:tc>
                <a:tc>
                  <a:txBody>
                    <a:bodyPr/>
                    <a:lstStyle/>
                    <a:p>
                      <a:r>
                        <a:rPr lang="es-MX" dirty="0"/>
                        <a:t>Código móvil.</a:t>
                      </a:r>
                    </a:p>
                  </a:txBody>
                  <a:tcPr/>
                </a:tc>
                <a:extLst>
                  <a:ext uri="{0D108BD9-81ED-4DB2-BD59-A6C34878D82A}">
                    <a16:rowId xmlns:a16="http://schemas.microsoft.com/office/drawing/2014/main" val="1291100497"/>
                  </a:ext>
                </a:extLst>
              </a:tr>
              <a:tr h="782513">
                <a:tc>
                  <a:txBody>
                    <a:bodyPr/>
                    <a:lstStyle/>
                    <a:p>
                      <a:r>
                        <a:rPr lang="es-MX" b="1" dirty="0"/>
                        <a:t>Requisitos de seguridad</a:t>
                      </a:r>
                    </a:p>
                  </a:txBody>
                  <a:tcPr/>
                </a:tc>
                <a:tc>
                  <a:txBody>
                    <a:bodyPr/>
                    <a:lstStyle/>
                    <a:p>
                      <a:r>
                        <a:rPr lang="es-MX" dirty="0"/>
                        <a:t>Identificación de usuario</a:t>
                      </a:r>
                    </a:p>
                  </a:txBody>
                  <a:tcPr/>
                </a:tc>
                <a:tc>
                  <a:txBody>
                    <a:bodyPr/>
                    <a:lstStyle/>
                    <a:p>
                      <a:r>
                        <a:rPr lang="es-MX" dirty="0"/>
                        <a:t>Protección de servicios.</a:t>
                      </a:r>
                    </a:p>
                  </a:txBody>
                  <a:tcPr/>
                </a:tc>
                <a:tc>
                  <a:txBody>
                    <a:bodyPr/>
                    <a:lstStyle/>
                    <a:p>
                      <a:r>
                        <a:rPr lang="es-MX" dirty="0"/>
                        <a:t>Seguridad robusta para transacciones.</a:t>
                      </a:r>
                    </a:p>
                  </a:txBody>
                  <a:tcPr/>
                </a:tc>
                <a:tc>
                  <a:txBody>
                    <a:bodyPr/>
                    <a:lstStyle/>
                    <a:p>
                      <a:r>
                        <a:rPr lang="es-MX" dirty="0"/>
                        <a:t>Control de acceso para objetos individuales.</a:t>
                      </a:r>
                    </a:p>
                  </a:txBody>
                  <a:tcPr/>
                </a:tc>
                <a:extLst>
                  <a:ext uri="{0D108BD9-81ED-4DB2-BD59-A6C34878D82A}">
                    <a16:rowId xmlns:a16="http://schemas.microsoft.com/office/drawing/2014/main" val="3108469092"/>
                  </a:ext>
                </a:extLst>
              </a:tr>
              <a:tr h="782513">
                <a:tc>
                  <a:txBody>
                    <a:bodyPr/>
                    <a:lstStyle/>
                    <a:p>
                      <a:r>
                        <a:rPr lang="es-MX" b="1" dirty="0"/>
                        <a:t>Entorno de la gestión de seguridad</a:t>
                      </a:r>
                    </a:p>
                  </a:txBody>
                  <a:tcPr/>
                </a:tc>
                <a:tc>
                  <a:txBody>
                    <a:bodyPr/>
                    <a:lstStyle/>
                    <a:p>
                      <a:r>
                        <a:rPr lang="es-MX" dirty="0"/>
                        <a:t>Autoridad única, base de datos de autorización única (</a:t>
                      </a:r>
                      <a:r>
                        <a:rPr lang="es-MX" dirty="0" err="1"/>
                        <a:t>password</a:t>
                      </a:r>
                      <a:r>
                        <a:rPr lang="es-MX" dirty="0"/>
                        <a:t>, etc.)</a:t>
                      </a:r>
                    </a:p>
                  </a:txBody>
                  <a:tcPr/>
                </a:tc>
                <a:tc>
                  <a:txBody>
                    <a:bodyPr/>
                    <a:lstStyle/>
                    <a:p>
                      <a:r>
                        <a:rPr lang="es-MX" dirty="0"/>
                        <a:t>Autoridad única, base de datos de autorización replicada</a:t>
                      </a:r>
                    </a:p>
                  </a:txBody>
                  <a:tcPr/>
                </a:tc>
                <a:tc>
                  <a:txBody>
                    <a:bodyPr/>
                    <a:lstStyle/>
                    <a:p>
                      <a:r>
                        <a:rPr lang="es-MX" dirty="0"/>
                        <a:t>Muchas autoridades.</a:t>
                      </a:r>
                    </a:p>
                  </a:txBody>
                  <a:tcPr/>
                </a:tc>
                <a:tc>
                  <a:txBody>
                    <a:bodyPr/>
                    <a:lstStyle/>
                    <a:p>
                      <a:r>
                        <a:rPr lang="es-MX" dirty="0"/>
                        <a:t>Autoridades por actividad.</a:t>
                      </a:r>
                    </a:p>
                  </a:txBody>
                  <a:tcPr/>
                </a:tc>
                <a:extLst>
                  <a:ext uri="{0D108BD9-81ED-4DB2-BD59-A6C34878D82A}">
                    <a16:rowId xmlns:a16="http://schemas.microsoft.com/office/drawing/2014/main" val="1468332651"/>
                  </a:ext>
                </a:extLst>
              </a:tr>
            </a:tbl>
          </a:graphicData>
        </a:graphic>
      </p:graphicFrame>
    </p:spTree>
    <p:extLst>
      <p:ext uri="{BB962C8B-B14F-4D97-AF65-F5344CB8AC3E}">
        <p14:creationId xmlns:p14="http://schemas.microsoft.com/office/powerpoint/2010/main" val="202056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79682-519A-4BFA-9608-F5C681463C4A}"/>
              </a:ext>
            </a:extLst>
          </p:cNvPr>
          <p:cNvSpPr>
            <a:spLocks noGrp="1"/>
          </p:cNvSpPr>
          <p:nvPr>
            <p:ph type="title"/>
          </p:nvPr>
        </p:nvSpPr>
        <p:spPr/>
        <p:txBody>
          <a:bodyPr/>
          <a:lstStyle/>
          <a:p>
            <a:pPr algn="ctr"/>
            <a:r>
              <a:rPr lang="es-MX" dirty="0"/>
              <a:t>Amenazas</a:t>
            </a:r>
          </a:p>
        </p:txBody>
      </p:sp>
      <p:sp>
        <p:nvSpPr>
          <p:cNvPr id="3" name="Marcador de contenido 2">
            <a:extLst>
              <a:ext uri="{FF2B5EF4-FFF2-40B4-BE49-F238E27FC236}">
                <a16:creationId xmlns:a16="http://schemas.microsoft.com/office/drawing/2014/main" id="{E7ECD5CC-10A5-4FA9-A189-C25A7FCA01C3}"/>
              </a:ext>
            </a:extLst>
          </p:cNvPr>
          <p:cNvSpPr>
            <a:spLocks noGrp="1"/>
          </p:cNvSpPr>
          <p:nvPr>
            <p:ph idx="1"/>
          </p:nvPr>
        </p:nvSpPr>
        <p:spPr>
          <a:xfrm>
            <a:off x="1141412" y="2249486"/>
            <a:ext cx="9905999" cy="4151313"/>
          </a:xfrm>
        </p:spPr>
        <p:txBody>
          <a:bodyPr>
            <a:normAutofit fontScale="55000" lnSpcReduction="20000"/>
          </a:bodyPr>
          <a:lstStyle/>
          <a:p>
            <a:pPr marL="0" indent="0">
              <a:buNone/>
            </a:pPr>
            <a:r>
              <a:rPr lang="es-MX" sz="2500" dirty="0"/>
              <a:t>En la mayoría de los tipos de redes locales es fácil construir un programa sobre un computador conectado para que obtenga copias de los mensajes transmitidos entre computadores. Otras amenazas son más sutiles; un programa podría situarse a sí mismo en lugar del auténtico servidor de archivos y así obtener copias de información confidencial que los clientes, inconscientemente, envían para su almacenamiento. </a:t>
            </a:r>
          </a:p>
          <a:p>
            <a:pPr marL="0" indent="0">
              <a:buNone/>
            </a:pPr>
            <a:r>
              <a:rPr lang="es-MX" sz="2500" dirty="0"/>
              <a:t>Además del peligro de daño de información pueden aparecer reclamaciones fraudulentas contra el propietario de un sistema que no sea demostrablemente seguro. Para evitarlo, el propietario debe desacreditar la reclamación  mostrando que el sistema es seguro contra tales violaciones, o produciendo un registro histórico de todas las transacciones. Un ejemplo es el débito fantasma en los cajeros automáticos. La mejor respuesta de un banco es proporcionar un registro de la transacción firmado digitalmente por el titular de la cuenta, que no pueda ser falsificado. </a:t>
            </a:r>
          </a:p>
          <a:p>
            <a:pPr marL="0" indent="0">
              <a:buNone/>
            </a:pPr>
            <a:r>
              <a:rPr lang="es-MX" sz="2500" dirty="0"/>
              <a:t>La principal meta de la seguridad es restringir el acceso a la información y los recursos de modo que sólo tengan acceso aquellos que estén autorizados. Las amenazas de seguridad se dividen en tres clases: </a:t>
            </a:r>
          </a:p>
          <a:p>
            <a:pPr marL="0" indent="0">
              <a:buNone/>
            </a:pPr>
            <a:endParaRPr lang="es-MX" sz="2500" dirty="0"/>
          </a:p>
          <a:p>
            <a:r>
              <a:rPr lang="es-MX" sz="2500" dirty="0"/>
              <a:t>Fuga             — la adquisición de información por receptores no autorizados. </a:t>
            </a:r>
          </a:p>
          <a:p>
            <a:r>
              <a:rPr lang="es-MX" sz="2500" dirty="0"/>
              <a:t>Alteración      — la modificación no autorizada de información. </a:t>
            </a:r>
          </a:p>
          <a:p>
            <a:r>
              <a:rPr lang="es-MX" sz="2500" dirty="0"/>
              <a:t>Vandalismo    — interferencia en el modo de operación adecuado de un sistema, sin ganancia para el responsable. </a:t>
            </a:r>
          </a:p>
          <a:p>
            <a:pPr marL="0" indent="0">
              <a:buNone/>
            </a:pPr>
            <a:endParaRPr lang="es-MX" dirty="0"/>
          </a:p>
        </p:txBody>
      </p:sp>
    </p:spTree>
    <p:extLst>
      <p:ext uri="{BB962C8B-B14F-4D97-AF65-F5344CB8AC3E}">
        <p14:creationId xmlns:p14="http://schemas.microsoft.com/office/powerpoint/2010/main" val="206197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F5A6BE-89FA-4559-9991-A31E0D121DFA}"/>
              </a:ext>
            </a:extLst>
          </p:cNvPr>
          <p:cNvSpPr>
            <a:spLocks noGrp="1"/>
          </p:cNvSpPr>
          <p:nvPr>
            <p:ph idx="1"/>
          </p:nvPr>
        </p:nvSpPr>
        <p:spPr/>
        <p:txBody>
          <a:bodyPr>
            <a:normAutofit fontScale="77500" lnSpcReduction="20000"/>
          </a:bodyPr>
          <a:lstStyle/>
          <a:p>
            <a:pPr marL="0" indent="0">
              <a:buNone/>
            </a:pPr>
            <a:r>
              <a:rPr lang="es-MX" dirty="0"/>
              <a:t>Los ataques en los sistemas distribuidos dependen de la obtención de acceso a los canales de comunicación. Los métodos de ataque pueden clasificarse en función del modo en que se abusa del canal: </a:t>
            </a:r>
          </a:p>
          <a:p>
            <a:r>
              <a:rPr lang="es-MX" dirty="0"/>
              <a:t>Fisgonear. Significa obtener copias sin autorización. </a:t>
            </a:r>
          </a:p>
          <a:p>
            <a:r>
              <a:rPr lang="es-MX" dirty="0"/>
              <a:t>Suplantar. Es  enviar o recibir mensajes utilizando la identidad de otro sin su autorización. </a:t>
            </a:r>
          </a:p>
          <a:p>
            <a:r>
              <a:rPr lang="es-MX" dirty="0"/>
              <a:t>Alterar mensajes — interceptar mensajes y alterar sus contenidos antes de pasarlos al receptor. </a:t>
            </a:r>
          </a:p>
          <a:p>
            <a:r>
              <a:rPr lang="es-MX" dirty="0"/>
              <a:t>Reenviar — almacenar mensajes interceptados y enviarlos más tarde. </a:t>
            </a:r>
          </a:p>
          <a:p>
            <a:r>
              <a:rPr lang="es-MX" dirty="0"/>
              <a:t>Denegación de servicio — desbordar un canal o recurso para impedir que otros accedan a él. </a:t>
            </a:r>
          </a:p>
          <a:p>
            <a:pPr marL="0" indent="0">
              <a:buNone/>
            </a:pPr>
            <a:endParaRPr lang="es-MX" dirty="0"/>
          </a:p>
        </p:txBody>
      </p:sp>
    </p:spTree>
    <p:extLst>
      <p:ext uri="{BB962C8B-B14F-4D97-AF65-F5344CB8AC3E}">
        <p14:creationId xmlns:p14="http://schemas.microsoft.com/office/powerpoint/2010/main" val="1206008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F3DFC-26BD-48F1-9F39-6DFFFEDEADB7}"/>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30A9516E-CA3B-4201-BE96-442CBAC53106}"/>
              </a:ext>
            </a:extLst>
          </p:cNvPr>
          <p:cNvSpPr>
            <a:spLocks noGrp="1"/>
          </p:cNvSpPr>
          <p:nvPr>
            <p:ph idx="1"/>
          </p:nvPr>
        </p:nvSpPr>
        <p:spPr/>
        <p:txBody>
          <a:bodyPr>
            <a:normAutofit fontScale="92500" lnSpcReduction="10000"/>
          </a:bodyPr>
          <a:lstStyle/>
          <a:p>
            <a:pPr marL="0" indent="0">
              <a:buNone/>
            </a:pPr>
            <a:r>
              <a:rPr lang="es-MX" dirty="0"/>
              <a:t>Los ataques victoriosos </a:t>
            </a:r>
            <a:r>
              <a:rPr lang="es-MX" b="1" dirty="0"/>
              <a:t>dependen del descubrimiento de agujeros en la seguridad de los sistemas </a:t>
            </a:r>
            <a:r>
              <a:rPr lang="es-MX" dirty="0"/>
              <a:t>y estos problemas son comunes en los sistemas de hoy. Cuando se diseñó Internet y los sistemas conectados a ella, la seguridad no era una prioridad. La incorporación de medidas de seguridad requiere ser cuidadoso con la etapa  de diseño. Nos hemos concentrado en los ataques a los sistemas distribuidos que nacen de la exposición de sus canales de comunicación y sus interfaces. Los mecanismos de seguridad no pueden protegernos contra una clave de acceso mal elegida o custodiada. Pero para sistemas que incluyan programas móviles y sistemas cuya seguridad sea sensible a la fuga de información, hay más ataques. </a:t>
            </a:r>
          </a:p>
          <a:p>
            <a:pPr marL="0" indent="0">
              <a:buNone/>
            </a:pPr>
            <a:endParaRPr lang="es-MX" dirty="0"/>
          </a:p>
        </p:txBody>
      </p:sp>
    </p:spTree>
    <p:extLst>
      <p:ext uri="{BB962C8B-B14F-4D97-AF65-F5344CB8AC3E}">
        <p14:creationId xmlns:p14="http://schemas.microsoft.com/office/powerpoint/2010/main" val="267088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7CE58-7162-4F70-B5CB-1E8E08469D77}"/>
              </a:ext>
            </a:extLst>
          </p:cNvPr>
          <p:cNvSpPr>
            <a:spLocks noGrp="1"/>
          </p:cNvSpPr>
          <p:nvPr>
            <p:ph type="title"/>
          </p:nvPr>
        </p:nvSpPr>
        <p:spPr/>
        <p:txBody>
          <a:bodyPr/>
          <a:lstStyle/>
          <a:p>
            <a:pPr algn="ctr"/>
            <a:r>
              <a:rPr lang="es-MX" dirty="0"/>
              <a:t>Malware y virus</a:t>
            </a:r>
          </a:p>
        </p:txBody>
      </p:sp>
      <p:sp>
        <p:nvSpPr>
          <p:cNvPr id="3" name="Marcador de contenido 2">
            <a:extLst>
              <a:ext uri="{FF2B5EF4-FFF2-40B4-BE49-F238E27FC236}">
                <a16:creationId xmlns:a16="http://schemas.microsoft.com/office/drawing/2014/main" id="{CF659EED-5061-4D5A-A3D9-9CEF10B0C8E8}"/>
              </a:ext>
            </a:extLst>
          </p:cNvPr>
          <p:cNvSpPr>
            <a:spLocks noGrp="1"/>
          </p:cNvSpPr>
          <p:nvPr>
            <p:ph idx="1"/>
          </p:nvPr>
        </p:nvSpPr>
        <p:spPr/>
        <p:txBody>
          <a:bodyPr/>
          <a:lstStyle/>
          <a:p>
            <a:pPr marL="0" indent="0">
              <a:buNone/>
            </a:pPr>
            <a:r>
              <a:rPr lang="es-MX" dirty="0"/>
              <a:t>La principal amenaza para la seguridad de cualquier sistema, un </a:t>
            </a:r>
            <a:r>
              <a:rPr lang="es-MX" b="1" dirty="0">
                <a:solidFill>
                  <a:srgbClr val="FFFF00"/>
                </a:solidFill>
              </a:rPr>
              <a:t>malware</a:t>
            </a:r>
            <a:r>
              <a:rPr lang="es-MX" dirty="0"/>
              <a:t> es un software malicioso que realiza acciones dañinas en nuestra computadora. Dentro de los malware están los famosos </a:t>
            </a:r>
            <a:r>
              <a:rPr lang="es-MX" b="1" dirty="0">
                <a:solidFill>
                  <a:srgbClr val="FFFF00"/>
                </a:solidFill>
              </a:rPr>
              <a:t>virus</a:t>
            </a:r>
            <a:r>
              <a:rPr lang="es-MX" b="1" dirty="0"/>
              <a:t>, </a:t>
            </a:r>
            <a:r>
              <a:rPr lang="es-MX" dirty="0"/>
              <a:t>que no solo buscan dañar o parparse de nuestra información, si no también propagarse lo mas posible en nuestros sistemas.</a:t>
            </a:r>
          </a:p>
          <a:p>
            <a:pPr marL="0" indent="0">
              <a:buNone/>
            </a:pPr>
            <a:endParaRPr lang="es-MX" dirty="0"/>
          </a:p>
        </p:txBody>
      </p:sp>
      <p:pic>
        <p:nvPicPr>
          <p:cNvPr id="2050" name="Picture 2" descr="Malware comienza a utilizar servicios del estilo de Pastebin para almacenar  el payload malicioso - Una al Día">
            <a:extLst>
              <a:ext uri="{FF2B5EF4-FFF2-40B4-BE49-F238E27FC236}">
                <a16:creationId xmlns:a16="http://schemas.microsoft.com/office/drawing/2014/main" id="{321114EA-A3C2-4703-9784-BC779BB44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1041" y="4540527"/>
            <a:ext cx="3586370" cy="215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80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B4811A-CA4A-4FC9-9FBE-BA6370D9944F}"/>
              </a:ext>
            </a:extLst>
          </p:cNvPr>
          <p:cNvSpPr>
            <a:spLocks noGrp="1"/>
          </p:cNvSpPr>
          <p:nvPr>
            <p:ph type="title"/>
          </p:nvPr>
        </p:nvSpPr>
        <p:spPr/>
        <p:txBody>
          <a:bodyPr/>
          <a:lstStyle/>
          <a:p>
            <a:r>
              <a:rPr lang="es-MX" dirty="0"/>
              <a:t>Tipos de malware</a:t>
            </a:r>
          </a:p>
        </p:txBody>
      </p:sp>
      <p:graphicFrame>
        <p:nvGraphicFramePr>
          <p:cNvPr id="4" name="Marcador de contenido 3">
            <a:extLst>
              <a:ext uri="{FF2B5EF4-FFF2-40B4-BE49-F238E27FC236}">
                <a16:creationId xmlns:a16="http://schemas.microsoft.com/office/drawing/2014/main" id="{98C2C47A-C261-4408-9AFE-C4876BB76A3F}"/>
              </a:ext>
            </a:extLst>
          </p:cNvPr>
          <p:cNvGraphicFramePr>
            <a:graphicFrameLocks noGrp="1"/>
          </p:cNvGraphicFramePr>
          <p:nvPr>
            <p:ph idx="1"/>
            <p:extLst>
              <p:ext uri="{D42A27DB-BD31-4B8C-83A1-F6EECF244321}">
                <p14:modId xmlns:p14="http://schemas.microsoft.com/office/powerpoint/2010/main" val="2648725790"/>
              </p:ext>
            </p:extLst>
          </p:nvPr>
        </p:nvGraphicFramePr>
        <p:xfrm>
          <a:off x="1141413" y="2249488"/>
          <a:ext cx="9906000" cy="2926080"/>
        </p:xfrm>
        <a:graphic>
          <a:graphicData uri="http://schemas.openxmlformats.org/drawingml/2006/table">
            <a:tbl>
              <a:tblPr firstRow="1" bandRow="1">
                <a:tableStyleId>{8A107856-5554-42FB-B03E-39F5DBC370BA}</a:tableStyleId>
              </a:tblPr>
              <a:tblGrid>
                <a:gridCol w="3576361">
                  <a:extLst>
                    <a:ext uri="{9D8B030D-6E8A-4147-A177-3AD203B41FA5}">
                      <a16:colId xmlns:a16="http://schemas.microsoft.com/office/drawing/2014/main" val="1666361138"/>
                    </a:ext>
                  </a:extLst>
                </a:gridCol>
                <a:gridCol w="6329639">
                  <a:extLst>
                    <a:ext uri="{9D8B030D-6E8A-4147-A177-3AD203B41FA5}">
                      <a16:colId xmlns:a16="http://schemas.microsoft.com/office/drawing/2014/main" val="1680299251"/>
                    </a:ext>
                  </a:extLst>
                </a:gridCol>
              </a:tblGrid>
              <a:tr h="370840">
                <a:tc>
                  <a:txBody>
                    <a:bodyPr/>
                    <a:lstStyle/>
                    <a:p>
                      <a:pPr algn="ctr"/>
                      <a:r>
                        <a:rPr lang="es-MX" sz="3200" dirty="0"/>
                        <a:t>Gusano informático</a:t>
                      </a:r>
                    </a:p>
                  </a:txBody>
                  <a:tcPr/>
                </a:tc>
                <a:tc>
                  <a:txBody>
                    <a:bodyPr/>
                    <a:lstStyle/>
                    <a:p>
                      <a:r>
                        <a:rPr lang="es-MX" sz="1800" b="0" i="0" kern="1200" dirty="0">
                          <a:solidFill>
                            <a:schemeClr val="dk1"/>
                          </a:solidFill>
                          <a:effectLst/>
                          <a:latin typeface="+mn-lt"/>
                          <a:ea typeface="+mn-ea"/>
                          <a:cs typeface="+mn-cs"/>
                        </a:rPr>
                        <a:t>Este malware tiene como características principal que es capaz de replicarse y (moverse) desde un dispositivo infectado a otros a través de la red. Por ejemplo, este tipo de malware puede provenir de unidades USB infectadas, archivos adjuntos en los correos electrónicos e incluso sitios web.</a:t>
                      </a:r>
                      <a:endParaRPr lang="es-MX" dirty="0"/>
                    </a:p>
                  </a:txBody>
                  <a:tcPr/>
                </a:tc>
                <a:extLst>
                  <a:ext uri="{0D108BD9-81ED-4DB2-BD59-A6C34878D82A}">
                    <a16:rowId xmlns:a16="http://schemas.microsoft.com/office/drawing/2014/main" val="213409836"/>
                  </a:ext>
                </a:extLst>
              </a:tr>
              <a:tr h="370840">
                <a:tc>
                  <a:txBody>
                    <a:bodyPr/>
                    <a:lstStyle/>
                    <a:p>
                      <a:pPr algn="ctr"/>
                      <a:r>
                        <a:rPr lang="es-MX" sz="3200" b="1" dirty="0"/>
                        <a:t>Troyano</a:t>
                      </a:r>
                    </a:p>
                  </a:txBody>
                  <a:tcPr/>
                </a:tc>
                <a:tc>
                  <a:txBody>
                    <a:bodyPr/>
                    <a:lstStyle/>
                    <a:p>
                      <a:r>
                        <a:rPr lang="es-MX" sz="1800" b="0" i="0" kern="1200" dirty="0">
                          <a:solidFill>
                            <a:schemeClr val="dk1"/>
                          </a:solidFill>
                          <a:effectLst/>
                          <a:latin typeface="+mn-lt"/>
                          <a:ea typeface="+mn-ea"/>
                          <a:cs typeface="+mn-cs"/>
                        </a:rPr>
                        <a:t> Este malware se accede al sistema de la víctima como un archivo o aplicación inofensiva y realiza acciones no deseadas en segundo plano. Dependiendo del tipo de troyano, se pueden llevar a cabo diferentes funciones, como el borrado selectivo de archivos del sistema o la descarga de más programas maliciosos.</a:t>
                      </a:r>
                      <a:endParaRPr lang="es-MX" dirty="0"/>
                    </a:p>
                  </a:txBody>
                  <a:tcPr/>
                </a:tc>
                <a:extLst>
                  <a:ext uri="{0D108BD9-81ED-4DB2-BD59-A6C34878D82A}">
                    <a16:rowId xmlns:a16="http://schemas.microsoft.com/office/drawing/2014/main" val="2372590331"/>
                  </a:ext>
                </a:extLst>
              </a:tr>
            </a:tbl>
          </a:graphicData>
        </a:graphic>
      </p:graphicFrame>
    </p:spTree>
    <p:extLst>
      <p:ext uri="{BB962C8B-B14F-4D97-AF65-F5344CB8AC3E}">
        <p14:creationId xmlns:p14="http://schemas.microsoft.com/office/powerpoint/2010/main" val="2573318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820028DF-6788-44DF-9D3C-2FBC24991433}"/>
              </a:ext>
            </a:extLst>
          </p:cNvPr>
          <p:cNvGraphicFramePr>
            <a:graphicFrameLocks noGrp="1"/>
          </p:cNvGraphicFramePr>
          <p:nvPr>
            <p:ph idx="1"/>
            <p:extLst>
              <p:ext uri="{D42A27DB-BD31-4B8C-83A1-F6EECF244321}">
                <p14:modId xmlns:p14="http://schemas.microsoft.com/office/powerpoint/2010/main" val="833268106"/>
              </p:ext>
            </p:extLst>
          </p:nvPr>
        </p:nvGraphicFramePr>
        <p:xfrm>
          <a:off x="1143000" y="1371600"/>
          <a:ext cx="9906000" cy="3840480"/>
        </p:xfrm>
        <a:graphic>
          <a:graphicData uri="http://schemas.openxmlformats.org/drawingml/2006/table">
            <a:tbl>
              <a:tblPr firstRow="1" bandRow="1">
                <a:tableStyleId>{8A107856-5554-42FB-B03E-39F5DBC370BA}</a:tableStyleId>
              </a:tblPr>
              <a:tblGrid>
                <a:gridCol w="2527852">
                  <a:extLst>
                    <a:ext uri="{9D8B030D-6E8A-4147-A177-3AD203B41FA5}">
                      <a16:colId xmlns:a16="http://schemas.microsoft.com/office/drawing/2014/main" val="1609277810"/>
                    </a:ext>
                  </a:extLst>
                </a:gridCol>
                <a:gridCol w="7378148">
                  <a:extLst>
                    <a:ext uri="{9D8B030D-6E8A-4147-A177-3AD203B41FA5}">
                      <a16:colId xmlns:a16="http://schemas.microsoft.com/office/drawing/2014/main" val="1937366755"/>
                    </a:ext>
                  </a:extLst>
                </a:gridCol>
              </a:tblGrid>
              <a:tr h="370840">
                <a:tc>
                  <a:txBody>
                    <a:bodyPr/>
                    <a:lstStyle/>
                    <a:p>
                      <a:pPr algn="ctr"/>
                      <a:r>
                        <a:rPr lang="es-MX" sz="3200" dirty="0"/>
                        <a:t>Spyware</a:t>
                      </a:r>
                    </a:p>
                  </a:txBody>
                  <a:tcPr/>
                </a:tc>
                <a:tc>
                  <a:txBody>
                    <a:bodyPr/>
                    <a:lstStyle/>
                    <a:p>
                      <a:r>
                        <a:rPr lang="es-MX" sz="1800" b="0" i="0" kern="1200" dirty="0">
                          <a:solidFill>
                            <a:schemeClr val="dk1"/>
                          </a:solidFill>
                          <a:effectLst/>
                          <a:latin typeface="+mn-lt"/>
                          <a:ea typeface="+mn-ea"/>
                          <a:cs typeface="+mn-cs"/>
                        </a:rPr>
                        <a:t>En este caso, es un programa que espía el dispositivo afectado. Sus funciones son recoger datos e información del dispositivo y observar la actividad del usuario sin su consentimiento. Los canales más usuales de propagación son los correos electrónicos considerados spam o sitios de descargas dudosos.</a:t>
                      </a:r>
                      <a:endParaRPr lang="es-MX" dirty="0"/>
                    </a:p>
                  </a:txBody>
                  <a:tcPr/>
                </a:tc>
                <a:extLst>
                  <a:ext uri="{0D108BD9-81ED-4DB2-BD59-A6C34878D82A}">
                    <a16:rowId xmlns:a16="http://schemas.microsoft.com/office/drawing/2014/main" val="2632820692"/>
                  </a:ext>
                </a:extLst>
              </a:tr>
              <a:tr h="370840">
                <a:tc>
                  <a:txBody>
                    <a:bodyPr/>
                    <a:lstStyle/>
                    <a:p>
                      <a:pPr algn="ctr"/>
                      <a:r>
                        <a:rPr lang="es-MX" sz="3200" b="1" dirty="0"/>
                        <a:t>Adware</a:t>
                      </a:r>
                    </a:p>
                  </a:txBody>
                  <a:tcPr/>
                </a:tc>
                <a:tc>
                  <a:txBody>
                    <a:bodyPr/>
                    <a:lstStyle/>
                    <a:p>
                      <a:r>
                        <a:rPr lang="es-MX" sz="1800" b="0" i="0" kern="1200" dirty="0">
                          <a:solidFill>
                            <a:schemeClr val="dk1"/>
                          </a:solidFill>
                          <a:effectLst/>
                          <a:latin typeface="+mn-lt"/>
                          <a:ea typeface="+mn-ea"/>
                          <a:cs typeface="+mn-cs"/>
                        </a:rPr>
                        <a:t>Este software rastrea el navegador y el historial de descargas del usuario con la intención de mostrar anuncios emergentes o banners no deseados para atraer al usuario a realizar una compra o hacer clic . Estos programas suelen entrar en los dispositivos a través de páginas web infectadas o sitios de descarga dudosos.</a:t>
                      </a:r>
                      <a:endParaRPr lang="es-MX" dirty="0"/>
                    </a:p>
                  </a:txBody>
                  <a:tcPr/>
                </a:tc>
                <a:extLst>
                  <a:ext uri="{0D108BD9-81ED-4DB2-BD59-A6C34878D82A}">
                    <a16:rowId xmlns:a16="http://schemas.microsoft.com/office/drawing/2014/main" val="1067522635"/>
                  </a:ext>
                </a:extLst>
              </a:tr>
              <a:tr h="370840">
                <a:tc>
                  <a:txBody>
                    <a:bodyPr/>
                    <a:lstStyle/>
                    <a:p>
                      <a:pPr algn="ctr"/>
                      <a:r>
                        <a:rPr lang="es-MX" sz="3200" b="1" dirty="0" err="1"/>
                        <a:t>Ransomware</a:t>
                      </a:r>
                      <a:endParaRPr lang="es-MX" sz="3200" b="1" dirty="0"/>
                    </a:p>
                  </a:txBody>
                  <a:tcPr/>
                </a:tc>
                <a:tc>
                  <a:txBody>
                    <a:bodyPr/>
                    <a:lstStyle/>
                    <a:p>
                      <a:r>
                        <a:rPr lang="es-MX" sz="1800" b="0" i="0" kern="1200" dirty="0">
                          <a:solidFill>
                            <a:schemeClr val="dk1"/>
                          </a:solidFill>
                          <a:effectLst/>
                          <a:latin typeface="+mn-lt"/>
                          <a:ea typeface="+mn-ea"/>
                          <a:cs typeface="+mn-cs"/>
                        </a:rPr>
                        <a:t> Este </a:t>
                      </a:r>
                      <a:r>
                        <a:rPr lang="es-MX" sz="1800" b="0" i="1" kern="1200" dirty="0">
                          <a:solidFill>
                            <a:schemeClr val="dk1"/>
                          </a:solidFill>
                          <a:effectLst/>
                          <a:latin typeface="+mn-lt"/>
                          <a:ea typeface="+mn-ea"/>
                          <a:cs typeface="+mn-cs"/>
                        </a:rPr>
                        <a:t>malware</a:t>
                      </a:r>
                      <a:r>
                        <a:rPr lang="es-MX" sz="1800" b="0" i="0" kern="1200" dirty="0">
                          <a:solidFill>
                            <a:schemeClr val="dk1"/>
                          </a:solidFill>
                          <a:effectLst/>
                          <a:latin typeface="+mn-lt"/>
                          <a:ea typeface="+mn-ea"/>
                          <a:cs typeface="+mn-cs"/>
                        </a:rPr>
                        <a:t> cifra los archivos del disco duro del dispositivo y restringe el acceso del usuario a ellos. Para poder desbloquear el equipo pide a cambio un pago, generalmente en criptomonedas. Algunos de los casos más conocidos de </a:t>
                      </a:r>
                      <a:r>
                        <a:rPr lang="es-MX" sz="1800" b="0" i="1" kern="1200" dirty="0" err="1">
                          <a:solidFill>
                            <a:schemeClr val="dk1"/>
                          </a:solidFill>
                          <a:effectLst/>
                          <a:latin typeface="+mn-lt"/>
                          <a:ea typeface="+mn-ea"/>
                          <a:cs typeface="+mn-cs"/>
                        </a:rPr>
                        <a:t>ransomware</a:t>
                      </a:r>
                      <a:r>
                        <a:rPr lang="es-MX" sz="1800" b="0" i="0" kern="1200" dirty="0">
                          <a:solidFill>
                            <a:schemeClr val="dk1"/>
                          </a:solidFill>
                          <a:effectLst/>
                          <a:latin typeface="+mn-lt"/>
                          <a:ea typeface="+mn-ea"/>
                          <a:cs typeface="+mn-cs"/>
                        </a:rPr>
                        <a:t> son </a:t>
                      </a:r>
                      <a:r>
                        <a:rPr lang="es-MX" sz="1800" b="0" i="0" u="none" strike="noStrike" kern="1200" dirty="0">
                          <a:solidFill>
                            <a:schemeClr val="dk1"/>
                          </a:solidFill>
                          <a:effectLst/>
                          <a:latin typeface="+mn-lt"/>
                          <a:ea typeface="+mn-ea"/>
                          <a:cs typeface="+mn-cs"/>
                        </a:rPr>
                        <a:t>WannaCry</a:t>
                      </a:r>
                      <a:r>
                        <a:rPr lang="es-MX" sz="1800" b="0" i="0" kern="1200" dirty="0">
                          <a:solidFill>
                            <a:schemeClr val="dk1"/>
                          </a:solidFill>
                          <a:effectLst/>
                          <a:latin typeface="+mn-lt"/>
                          <a:ea typeface="+mn-ea"/>
                          <a:cs typeface="+mn-cs"/>
                        </a:rPr>
                        <a:t> y </a:t>
                      </a:r>
                      <a:r>
                        <a:rPr lang="es-MX" sz="1800" b="0" i="0" kern="1200" dirty="0" err="1">
                          <a:solidFill>
                            <a:schemeClr val="dk1"/>
                          </a:solidFill>
                          <a:effectLst/>
                          <a:latin typeface="+mn-lt"/>
                          <a:ea typeface="+mn-ea"/>
                          <a:cs typeface="+mn-cs"/>
                        </a:rPr>
                        <a:t>Petya</a:t>
                      </a:r>
                      <a:r>
                        <a:rPr lang="es-MX" sz="1800" b="0" i="0" kern="1200" dirty="0">
                          <a:solidFill>
                            <a:schemeClr val="dk1"/>
                          </a:solidFill>
                          <a:effectLst/>
                          <a:latin typeface="+mn-lt"/>
                          <a:ea typeface="+mn-ea"/>
                          <a:cs typeface="+mn-cs"/>
                        </a:rPr>
                        <a:t>.</a:t>
                      </a:r>
                      <a:endParaRPr lang="es-MX" dirty="0"/>
                    </a:p>
                  </a:txBody>
                  <a:tcPr/>
                </a:tc>
                <a:extLst>
                  <a:ext uri="{0D108BD9-81ED-4DB2-BD59-A6C34878D82A}">
                    <a16:rowId xmlns:a16="http://schemas.microsoft.com/office/drawing/2014/main" val="1408063106"/>
                  </a:ext>
                </a:extLst>
              </a:tr>
            </a:tbl>
          </a:graphicData>
        </a:graphic>
      </p:graphicFrame>
    </p:spTree>
    <p:extLst>
      <p:ext uri="{BB962C8B-B14F-4D97-AF65-F5344CB8AC3E}">
        <p14:creationId xmlns:p14="http://schemas.microsoft.com/office/powerpoint/2010/main" val="3991152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Circuito</Template>
  <TotalTime>1817</TotalTime>
  <Words>1668</Words>
  <Application>Microsoft Office PowerPoint</Application>
  <PresentationFormat>Panorámica</PresentationFormat>
  <Paragraphs>87</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Tw Cen MT</vt:lpstr>
      <vt:lpstr>Circuito</vt:lpstr>
      <vt:lpstr>Redes y seguridad</vt:lpstr>
      <vt:lpstr>Seguridad</vt:lpstr>
      <vt:lpstr>Presentación de PowerPoint</vt:lpstr>
      <vt:lpstr>Amenazas</vt:lpstr>
      <vt:lpstr>Presentación de PowerPoint</vt:lpstr>
      <vt:lpstr>Presentación de PowerPoint</vt:lpstr>
      <vt:lpstr>Malware y virus</vt:lpstr>
      <vt:lpstr>Tipos de malware</vt:lpstr>
      <vt:lpstr>Presentación de PowerPoint</vt:lpstr>
      <vt:lpstr>Presentación de PowerPoint</vt:lpstr>
      <vt:lpstr>Medidas de precaución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y seguridad</dc:title>
  <dc:creator>ABRAHAM SAID HERRERA MORENO</dc:creator>
  <cp:lastModifiedBy>ABRAHAM SAID HERRERA MORENO</cp:lastModifiedBy>
  <cp:revision>12</cp:revision>
  <dcterms:created xsi:type="dcterms:W3CDTF">2021-10-18T21:48:04Z</dcterms:created>
  <dcterms:modified xsi:type="dcterms:W3CDTF">2021-10-20T04:05:48Z</dcterms:modified>
</cp:coreProperties>
</file>