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4"/>
  </p:sldMasterIdLst>
  <p:sldIdLst>
    <p:sldId id="256" r:id="rId5"/>
    <p:sldId id="257" r:id="rId6"/>
    <p:sldId id="258" r:id="rId7"/>
    <p:sldId id="259" r:id="rId8"/>
    <p:sldId id="260" r:id="rId9"/>
    <p:sldId id="261" r:id="rId10"/>
    <p:sldId id="272" r:id="rId11"/>
    <p:sldId id="262" r:id="rId12"/>
    <p:sldId id="263" r:id="rId13"/>
    <p:sldId id="264" r:id="rId14"/>
    <p:sldId id="265" r:id="rId15"/>
    <p:sldId id="266" r:id="rId16"/>
    <p:sldId id="267" r:id="rId17"/>
    <p:sldId id="268" r:id="rId18"/>
    <p:sldId id="269" r:id="rId19"/>
    <p:sldId id="273" r:id="rId20"/>
    <p:sldId id="271" r:id="rId21"/>
    <p:sldId id="274" r:id="rId22"/>
    <p:sldId id="275" r:id="rId23"/>
    <p:sldId id="276" r:id="rId24"/>
    <p:sldId id="277" r:id="rId25"/>
    <p:sldId id="278" r:id="rId26"/>
    <p:sldId id="27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60D0AF8A-C6A4-42D5-9460-5F1C00A6F95C}" type="datetimeFigureOut">
              <a:rPr lang="es-MX" smtClean="0"/>
              <a:t>09/11/2021</a:t>
            </a:fld>
            <a:endParaRPr lang="es-MX"/>
          </a:p>
        </p:txBody>
      </p:sp>
      <p:sp>
        <p:nvSpPr>
          <p:cNvPr id="5" name="Footer Placeholder 4"/>
          <p:cNvSpPr>
            <a:spLocks noGrp="1"/>
          </p:cNvSpPr>
          <p:nvPr>
            <p:ph type="ftr" sz="quarter" idx="11"/>
          </p:nvPr>
        </p:nvSpPr>
        <p:spPr>
          <a:xfrm>
            <a:off x="1371600" y="4323845"/>
            <a:ext cx="6400800" cy="365125"/>
          </a:xfrm>
        </p:spPr>
        <p:txBody>
          <a:bodyPr/>
          <a:lstStyle/>
          <a:p>
            <a:endParaRPr lang="es-MX"/>
          </a:p>
        </p:txBody>
      </p:sp>
      <p:sp>
        <p:nvSpPr>
          <p:cNvPr id="6" name="Slide Number Placeholder 5"/>
          <p:cNvSpPr>
            <a:spLocks noGrp="1"/>
          </p:cNvSpPr>
          <p:nvPr>
            <p:ph type="sldNum" sz="quarter" idx="12"/>
          </p:nvPr>
        </p:nvSpPr>
        <p:spPr>
          <a:xfrm>
            <a:off x="8077200" y="1430866"/>
            <a:ext cx="2743200" cy="365125"/>
          </a:xfrm>
        </p:spPr>
        <p:txBody>
          <a:bodyPr/>
          <a:lstStyle/>
          <a:p>
            <a:fld id="{B5502592-D733-4068-91DA-B3E80B9E2F1B}" type="slidenum">
              <a:rPr lang="es-MX" smtClean="0"/>
              <a:t>‹Nº›</a:t>
            </a:fld>
            <a:endParaRPr lang="es-MX"/>
          </a:p>
        </p:txBody>
      </p:sp>
    </p:spTree>
    <p:extLst>
      <p:ext uri="{BB962C8B-B14F-4D97-AF65-F5344CB8AC3E}">
        <p14:creationId xmlns:p14="http://schemas.microsoft.com/office/powerpoint/2010/main" val="1791796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60D0AF8A-C6A4-42D5-9460-5F1C00A6F95C}" type="datetimeFigureOut">
              <a:rPr lang="es-MX" smtClean="0"/>
              <a:t>09/11/2021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5502592-D733-4068-91DA-B3E80B9E2F1B}" type="slidenum">
              <a:rPr lang="es-MX" smtClean="0"/>
              <a:t>‹Nº›</a:t>
            </a:fld>
            <a:endParaRPr lang="es-MX"/>
          </a:p>
        </p:txBody>
      </p:sp>
    </p:spTree>
    <p:extLst>
      <p:ext uri="{BB962C8B-B14F-4D97-AF65-F5344CB8AC3E}">
        <p14:creationId xmlns:p14="http://schemas.microsoft.com/office/powerpoint/2010/main" val="827709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0D0AF8A-C6A4-42D5-9460-5F1C00A6F95C}" type="datetimeFigureOut">
              <a:rPr lang="es-MX" smtClean="0"/>
              <a:t>09/11/2021</a:t>
            </a:fld>
            <a:endParaRPr lang="es-MX"/>
          </a:p>
        </p:txBody>
      </p:sp>
      <p:sp>
        <p:nvSpPr>
          <p:cNvPr id="6" name="Footer Placeholder 5"/>
          <p:cNvSpPr>
            <a:spLocks noGrp="1"/>
          </p:cNvSpPr>
          <p:nvPr>
            <p:ph type="ftr" sz="quarter" idx="11"/>
          </p:nvPr>
        </p:nvSpPr>
        <p:spPr>
          <a:xfrm>
            <a:off x="685800" y="379941"/>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B5502592-D733-4068-91DA-B3E80B9E2F1B}" type="slidenum">
              <a:rPr lang="es-MX" smtClean="0"/>
              <a:t>‹Nº›</a:t>
            </a:fld>
            <a:endParaRPr lang="es-MX"/>
          </a:p>
        </p:txBody>
      </p:sp>
    </p:spTree>
    <p:extLst>
      <p:ext uri="{BB962C8B-B14F-4D97-AF65-F5344CB8AC3E}">
        <p14:creationId xmlns:p14="http://schemas.microsoft.com/office/powerpoint/2010/main" val="3174304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0D0AF8A-C6A4-42D5-9460-5F1C00A6F95C}" type="datetimeFigureOut">
              <a:rPr lang="es-MX" smtClean="0"/>
              <a:t>09/11/2021</a:t>
            </a:fld>
            <a:endParaRPr lang="es-MX"/>
          </a:p>
        </p:txBody>
      </p:sp>
      <p:sp>
        <p:nvSpPr>
          <p:cNvPr id="6" name="Footer Placeholder 5"/>
          <p:cNvSpPr>
            <a:spLocks noGrp="1"/>
          </p:cNvSpPr>
          <p:nvPr>
            <p:ph type="ftr" sz="quarter" idx="11"/>
          </p:nvPr>
        </p:nvSpPr>
        <p:spPr>
          <a:xfrm>
            <a:off x="685800" y="379941"/>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B5502592-D733-4068-91DA-B3E80B9E2F1B}" type="slidenum">
              <a:rPr lang="es-MX" smtClean="0"/>
              <a:t>‹Nº›</a:t>
            </a:fld>
            <a:endParaRPr lang="es-MX"/>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85746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0D0AF8A-C6A4-42D5-9460-5F1C00A6F95C}" type="datetimeFigureOut">
              <a:rPr lang="es-MX" smtClean="0"/>
              <a:t>09/11/2021</a:t>
            </a:fld>
            <a:endParaRPr lang="es-MX"/>
          </a:p>
        </p:txBody>
      </p:sp>
      <p:sp>
        <p:nvSpPr>
          <p:cNvPr id="6" name="Footer Placeholder 5"/>
          <p:cNvSpPr>
            <a:spLocks noGrp="1"/>
          </p:cNvSpPr>
          <p:nvPr>
            <p:ph type="ftr" sz="quarter" idx="11"/>
          </p:nvPr>
        </p:nvSpPr>
        <p:spPr>
          <a:xfrm>
            <a:off x="685800" y="378883"/>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B5502592-D733-4068-91DA-B3E80B9E2F1B}" type="slidenum">
              <a:rPr lang="es-MX" smtClean="0"/>
              <a:t>‹Nº›</a:t>
            </a:fld>
            <a:endParaRPr lang="es-MX"/>
          </a:p>
        </p:txBody>
      </p:sp>
    </p:spTree>
    <p:extLst>
      <p:ext uri="{BB962C8B-B14F-4D97-AF65-F5344CB8AC3E}">
        <p14:creationId xmlns:p14="http://schemas.microsoft.com/office/powerpoint/2010/main" val="30307600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60D0AF8A-C6A4-42D5-9460-5F1C00A6F95C}" type="datetimeFigureOut">
              <a:rPr lang="es-MX" smtClean="0"/>
              <a:t>09/11/2021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5502592-D733-4068-91DA-B3E80B9E2F1B}" type="slidenum">
              <a:rPr lang="es-MX" smtClean="0"/>
              <a:t>‹Nº›</a:t>
            </a:fld>
            <a:endParaRPr lang="es-MX"/>
          </a:p>
        </p:txBody>
      </p:sp>
    </p:spTree>
    <p:extLst>
      <p:ext uri="{BB962C8B-B14F-4D97-AF65-F5344CB8AC3E}">
        <p14:creationId xmlns:p14="http://schemas.microsoft.com/office/powerpoint/2010/main" val="28333016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60D0AF8A-C6A4-42D5-9460-5F1C00A6F95C}" type="datetimeFigureOut">
              <a:rPr lang="es-MX" smtClean="0"/>
              <a:t>09/11/2021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5502592-D733-4068-91DA-B3E80B9E2F1B}" type="slidenum">
              <a:rPr lang="es-MX" smtClean="0"/>
              <a:t>‹Nº›</a:t>
            </a:fld>
            <a:endParaRPr lang="es-MX"/>
          </a:p>
        </p:txBody>
      </p:sp>
    </p:spTree>
    <p:extLst>
      <p:ext uri="{BB962C8B-B14F-4D97-AF65-F5344CB8AC3E}">
        <p14:creationId xmlns:p14="http://schemas.microsoft.com/office/powerpoint/2010/main" val="22421904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0D0AF8A-C6A4-42D5-9460-5F1C00A6F95C}" type="datetimeFigureOut">
              <a:rPr lang="es-MX" smtClean="0"/>
              <a:t>09/11/2021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5502592-D733-4068-91DA-B3E80B9E2F1B}" type="slidenum">
              <a:rPr lang="es-MX" smtClean="0"/>
              <a:t>‹Nº›</a:t>
            </a:fld>
            <a:endParaRPr lang="es-MX"/>
          </a:p>
        </p:txBody>
      </p:sp>
    </p:spTree>
    <p:extLst>
      <p:ext uri="{BB962C8B-B14F-4D97-AF65-F5344CB8AC3E}">
        <p14:creationId xmlns:p14="http://schemas.microsoft.com/office/powerpoint/2010/main" val="3695631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0D0AF8A-C6A4-42D5-9460-5F1C00A6F95C}" type="datetimeFigureOut">
              <a:rPr lang="es-MX" smtClean="0"/>
              <a:t>09/11/2021</a:t>
            </a:fld>
            <a:endParaRPr lang="es-MX"/>
          </a:p>
        </p:txBody>
      </p:sp>
      <p:sp>
        <p:nvSpPr>
          <p:cNvPr id="5" name="Footer Placeholder 4"/>
          <p:cNvSpPr>
            <a:spLocks noGrp="1"/>
          </p:cNvSpPr>
          <p:nvPr>
            <p:ph type="ftr" sz="quarter" idx="11"/>
          </p:nvPr>
        </p:nvSpPr>
        <p:spPr>
          <a:xfrm>
            <a:off x="685800" y="381000"/>
            <a:ext cx="6991492" cy="365125"/>
          </a:xfrm>
        </p:spPr>
        <p:txBody>
          <a:bodyPr/>
          <a:lstStyle/>
          <a:p>
            <a:endParaRPr lang="es-MX"/>
          </a:p>
        </p:txBody>
      </p:sp>
      <p:sp>
        <p:nvSpPr>
          <p:cNvPr id="6" name="Slide Number Placeholder 5"/>
          <p:cNvSpPr>
            <a:spLocks noGrp="1"/>
          </p:cNvSpPr>
          <p:nvPr>
            <p:ph type="sldNum" sz="quarter" idx="12"/>
          </p:nvPr>
        </p:nvSpPr>
        <p:spPr>
          <a:xfrm>
            <a:off x="10862452" y="381000"/>
            <a:ext cx="643748" cy="365125"/>
          </a:xfrm>
        </p:spPr>
        <p:txBody>
          <a:bodyPr/>
          <a:lstStyle/>
          <a:p>
            <a:fld id="{B5502592-D733-4068-91DA-B3E80B9E2F1B}" type="slidenum">
              <a:rPr lang="es-MX" smtClean="0"/>
              <a:t>‹Nº›</a:t>
            </a:fld>
            <a:endParaRPr lang="es-MX"/>
          </a:p>
        </p:txBody>
      </p:sp>
    </p:spTree>
    <p:extLst>
      <p:ext uri="{BB962C8B-B14F-4D97-AF65-F5344CB8AC3E}">
        <p14:creationId xmlns:p14="http://schemas.microsoft.com/office/powerpoint/2010/main" val="1076785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0D0AF8A-C6A4-42D5-9460-5F1C00A6F95C}" type="datetimeFigureOut">
              <a:rPr lang="es-MX" smtClean="0"/>
              <a:t>09/11/2021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5502592-D733-4068-91DA-B3E80B9E2F1B}" type="slidenum">
              <a:rPr lang="es-MX" smtClean="0"/>
              <a:t>‹Nº›</a:t>
            </a:fld>
            <a:endParaRPr lang="es-MX"/>
          </a:p>
        </p:txBody>
      </p:sp>
    </p:spTree>
    <p:extLst>
      <p:ext uri="{BB962C8B-B14F-4D97-AF65-F5344CB8AC3E}">
        <p14:creationId xmlns:p14="http://schemas.microsoft.com/office/powerpoint/2010/main" val="3160261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0D0AF8A-C6A4-42D5-9460-5F1C00A6F95C}" type="datetimeFigureOut">
              <a:rPr lang="es-MX" smtClean="0"/>
              <a:t>09/11/2021</a:t>
            </a:fld>
            <a:endParaRPr lang="es-MX"/>
          </a:p>
        </p:txBody>
      </p:sp>
      <p:sp>
        <p:nvSpPr>
          <p:cNvPr id="5" name="Footer Placeholder 4"/>
          <p:cNvSpPr>
            <a:spLocks noGrp="1"/>
          </p:cNvSpPr>
          <p:nvPr>
            <p:ph type="ftr" sz="quarter" idx="11"/>
          </p:nvPr>
        </p:nvSpPr>
        <p:spPr>
          <a:xfrm>
            <a:off x="685800" y="381001"/>
            <a:ext cx="6991492" cy="364065"/>
          </a:xfrm>
        </p:spPr>
        <p:txBody>
          <a:bodyPr/>
          <a:lstStyle/>
          <a:p>
            <a:endParaRPr lang="es-MX"/>
          </a:p>
        </p:txBody>
      </p:sp>
      <p:sp>
        <p:nvSpPr>
          <p:cNvPr id="6" name="Slide Number Placeholder 5"/>
          <p:cNvSpPr>
            <a:spLocks noGrp="1"/>
          </p:cNvSpPr>
          <p:nvPr>
            <p:ph type="sldNum" sz="quarter" idx="12"/>
          </p:nvPr>
        </p:nvSpPr>
        <p:spPr>
          <a:xfrm>
            <a:off x="10862452" y="381000"/>
            <a:ext cx="643748" cy="365125"/>
          </a:xfrm>
        </p:spPr>
        <p:txBody>
          <a:bodyPr/>
          <a:lstStyle/>
          <a:p>
            <a:fld id="{B5502592-D733-4068-91DA-B3E80B9E2F1B}" type="slidenum">
              <a:rPr lang="es-MX" smtClean="0"/>
              <a:t>‹Nº›</a:t>
            </a:fld>
            <a:endParaRPr lang="es-MX"/>
          </a:p>
        </p:txBody>
      </p:sp>
    </p:spTree>
    <p:extLst>
      <p:ext uri="{BB962C8B-B14F-4D97-AF65-F5344CB8AC3E}">
        <p14:creationId xmlns:p14="http://schemas.microsoft.com/office/powerpoint/2010/main" val="237215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0D0AF8A-C6A4-42D5-9460-5F1C00A6F95C}" type="datetimeFigureOut">
              <a:rPr lang="es-MX" smtClean="0"/>
              <a:t>09/11/2021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5502592-D733-4068-91DA-B3E80B9E2F1B}" type="slidenum">
              <a:rPr lang="es-MX" smtClean="0"/>
              <a:t>‹Nº›</a:t>
            </a:fld>
            <a:endParaRPr lang="es-MX"/>
          </a:p>
        </p:txBody>
      </p:sp>
    </p:spTree>
    <p:extLst>
      <p:ext uri="{BB962C8B-B14F-4D97-AF65-F5344CB8AC3E}">
        <p14:creationId xmlns:p14="http://schemas.microsoft.com/office/powerpoint/2010/main" val="2578475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0D0AF8A-C6A4-42D5-9460-5F1C00A6F95C}" type="datetimeFigureOut">
              <a:rPr lang="es-MX" smtClean="0"/>
              <a:t>09/11/2021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5502592-D733-4068-91DA-B3E80B9E2F1B}" type="slidenum">
              <a:rPr lang="es-MX" smtClean="0"/>
              <a:t>‹Nº›</a:t>
            </a:fld>
            <a:endParaRPr lang="es-MX"/>
          </a:p>
        </p:txBody>
      </p:sp>
    </p:spTree>
    <p:extLst>
      <p:ext uri="{BB962C8B-B14F-4D97-AF65-F5344CB8AC3E}">
        <p14:creationId xmlns:p14="http://schemas.microsoft.com/office/powerpoint/2010/main" val="321559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0D0AF8A-C6A4-42D5-9460-5F1C00A6F95C}" type="datetimeFigureOut">
              <a:rPr lang="es-MX" smtClean="0"/>
              <a:t>09/11/2021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5502592-D733-4068-91DA-B3E80B9E2F1B}" type="slidenum">
              <a:rPr lang="es-MX" smtClean="0"/>
              <a:t>‹Nº›</a:t>
            </a:fld>
            <a:endParaRPr lang="es-MX"/>
          </a:p>
        </p:txBody>
      </p:sp>
    </p:spTree>
    <p:extLst>
      <p:ext uri="{BB962C8B-B14F-4D97-AF65-F5344CB8AC3E}">
        <p14:creationId xmlns:p14="http://schemas.microsoft.com/office/powerpoint/2010/main" val="413038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D0AF8A-C6A4-42D5-9460-5F1C00A6F95C}" type="datetimeFigureOut">
              <a:rPr lang="es-MX" smtClean="0"/>
              <a:t>09/11/2021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B5502592-D733-4068-91DA-B3E80B9E2F1B}" type="slidenum">
              <a:rPr lang="es-MX" smtClean="0"/>
              <a:t>‹Nº›</a:t>
            </a:fld>
            <a:endParaRPr lang="es-MX"/>
          </a:p>
        </p:txBody>
      </p:sp>
    </p:spTree>
    <p:extLst>
      <p:ext uri="{BB962C8B-B14F-4D97-AF65-F5344CB8AC3E}">
        <p14:creationId xmlns:p14="http://schemas.microsoft.com/office/powerpoint/2010/main" val="3192417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60D0AF8A-C6A4-42D5-9460-5F1C00A6F95C}" type="datetimeFigureOut">
              <a:rPr lang="es-MX" smtClean="0"/>
              <a:t>09/11/2021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5502592-D733-4068-91DA-B3E80B9E2F1B}" type="slidenum">
              <a:rPr lang="es-MX" smtClean="0"/>
              <a:t>‹Nº›</a:t>
            </a:fld>
            <a:endParaRPr lang="es-MX"/>
          </a:p>
        </p:txBody>
      </p:sp>
    </p:spTree>
    <p:extLst>
      <p:ext uri="{BB962C8B-B14F-4D97-AF65-F5344CB8AC3E}">
        <p14:creationId xmlns:p14="http://schemas.microsoft.com/office/powerpoint/2010/main" val="3123892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60D0AF8A-C6A4-42D5-9460-5F1C00A6F95C}" type="datetimeFigureOut">
              <a:rPr lang="es-MX" smtClean="0"/>
              <a:t>09/11/2021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5502592-D733-4068-91DA-B3E80B9E2F1B}" type="slidenum">
              <a:rPr lang="es-MX" smtClean="0"/>
              <a:t>‹Nº›</a:t>
            </a:fld>
            <a:endParaRPr lang="es-MX"/>
          </a:p>
        </p:txBody>
      </p:sp>
    </p:spTree>
    <p:extLst>
      <p:ext uri="{BB962C8B-B14F-4D97-AF65-F5344CB8AC3E}">
        <p14:creationId xmlns:p14="http://schemas.microsoft.com/office/powerpoint/2010/main" val="61599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0D0AF8A-C6A4-42D5-9460-5F1C00A6F95C}" type="datetimeFigureOut">
              <a:rPr lang="es-MX" smtClean="0"/>
              <a:t>09/11/2021</a:t>
            </a:fld>
            <a:endParaRPr lang="es-MX"/>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5502592-D733-4068-91DA-B3E80B9E2F1B}" type="slidenum">
              <a:rPr lang="es-MX" smtClean="0"/>
              <a:t>‹Nº›</a:t>
            </a:fld>
            <a:endParaRPr lang="es-MX"/>
          </a:p>
        </p:txBody>
      </p:sp>
    </p:spTree>
    <p:extLst>
      <p:ext uri="{BB962C8B-B14F-4D97-AF65-F5344CB8AC3E}">
        <p14:creationId xmlns:p14="http://schemas.microsoft.com/office/powerpoint/2010/main" val="279233971"/>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slide" Target="slide6.xml"/><Relationship Id="rId7"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9.xml"/><Relationship Id="rId10" Type="http://schemas.openxmlformats.org/officeDocument/2006/relationships/slide" Target="slide20.xml"/><Relationship Id="rId4" Type="http://schemas.openxmlformats.org/officeDocument/2006/relationships/slide" Target="slide7.xml"/><Relationship Id="rId9" Type="http://schemas.openxmlformats.org/officeDocument/2006/relationships/slide" Target="slide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applesfera.com/os-x/tipos-de-memoria-del-monitor-de-actividad#:~:text=Wired%3A%20Es%20la%20memoria%20que,La%20memoria%20libre%20sin%20usar" TargetMode="External"/><Relationship Id="rId7" Type="http://schemas.openxmlformats.org/officeDocument/2006/relationships/hyperlink" Target="https://www.sozpic.com/gestion-de-memoria-en-android/" TargetMode="External"/><Relationship Id="rId2" Type="http://schemas.openxmlformats.org/officeDocument/2006/relationships/hyperlink" Target="https://blog.orange.es/consejos-y-trucos/tipos-de-memoria-pc/" TargetMode="External"/><Relationship Id="rId1" Type="http://schemas.openxmlformats.org/officeDocument/2006/relationships/slideLayout" Target="../slideLayouts/slideLayout2.xml"/><Relationship Id="rId6" Type="http://schemas.openxmlformats.org/officeDocument/2006/relationships/hyperlink" Target="https://www.monografias.com/trabajos16/novell-cuatro-x/novell-cuatro-x.shtml" TargetMode="External"/><Relationship Id="rId5" Type="http://schemas.openxmlformats.org/officeDocument/2006/relationships/hyperlink" Target="https://www.cronicasdeuninformatico.com/2013/02/gestion-de-la-memoria-en-mac-os-x.html" TargetMode="External"/><Relationship Id="rId4" Type="http://schemas.openxmlformats.org/officeDocument/2006/relationships/hyperlink" Target="https://www.profesionalreview.com/2020/06/10/como-funciona-la-paginacion-de-memoria/"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4.xml"/><Relationship Id="rId5" Type="http://schemas.microsoft.com/office/2007/relationships/hdphoto" Target="../media/hdphoto2.wdp"/><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9BB7E2-C2E8-453E-8662-AF965FFE9E2E}"/>
              </a:ext>
            </a:extLst>
          </p:cNvPr>
          <p:cNvSpPr>
            <a:spLocks noGrp="1"/>
          </p:cNvSpPr>
          <p:nvPr>
            <p:ph type="ctrTitle"/>
          </p:nvPr>
        </p:nvSpPr>
        <p:spPr/>
        <p:txBody>
          <a:bodyPr/>
          <a:lstStyle/>
          <a:p>
            <a:r>
              <a:rPr lang="es-MX" dirty="0"/>
              <a:t>Sistemas Operativos</a:t>
            </a:r>
          </a:p>
        </p:txBody>
      </p:sp>
      <p:sp>
        <p:nvSpPr>
          <p:cNvPr id="3" name="Subtítulo 2">
            <a:extLst>
              <a:ext uri="{FF2B5EF4-FFF2-40B4-BE49-F238E27FC236}">
                <a16:creationId xmlns:a16="http://schemas.microsoft.com/office/drawing/2014/main" id="{9510DEB5-BEC3-40F2-814D-A643D5C513BA}"/>
              </a:ext>
            </a:extLst>
          </p:cNvPr>
          <p:cNvSpPr>
            <a:spLocks noGrp="1"/>
          </p:cNvSpPr>
          <p:nvPr>
            <p:ph type="subTitle" idx="1"/>
          </p:nvPr>
        </p:nvSpPr>
        <p:spPr/>
        <p:txBody>
          <a:bodyPr>
            <a:normAutofit fontScale="92500" lnSpcReduction="10000"/>
          </a:bodyPr>
          <a:lstStyle/>
          <a:p>
            <a:r>
              <a:rPr lang="es-MX" dirty="0"/>
              <a:t>Actividad fundamental 3</a:t>
            </a:r>
          </a:p>
          <a:p>
            <a:r>
              <a:rPr lang="es-MX" dirty="0"/>
              <a:t>Abraham Said Herrera Moreno 1451439</a:t>
            </a:r>
          </a:p>
        </p:txBody>
      </p:sp>
    </p:spTree>
    <p:extLst>
      <p:ext uri="{BB962C8B-B14F-4D97-AF65-F5344CB8AC3E}">
        <p14:creationId xmlns:p14="http://schemas.microsoft.com/office/powerpoint/2010/main" val="2184829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FC9577AF-0C95-48F2-B8A5-B09FBD7E9BB0}"/>
              </a:ext>
            </a:extLst>
          </p:cNvPr>
          <p:cNvSpPr>
            <a:spLocks noGrp="1"/>
          </p:cNvSpPr>
          <p:nvPr>
            <p:ph type="body" sz="half" idx="2"/>
          </p:nvPr>
        </p:nvSpPr>
        <p:spPr>
          <a:xfrm>
            <a:off x="685800" y="1414668"/>
            <a:ext cx="6873240" cy="4804016"/>
          </a:xfrm>
        </p:spPr>
        <p:txBody>
          <a:bodyPr/>
          <a:lstStyle/>
          <a:p>
            <a:r>
              <a:rPr lang="es-MX" sz="2000" dirty="0"/>
              <a:t>En lo que respecta a memoria virtual, hace uso de una estructura de tabla de páginas con tres niveles, formada por los siguientes tipos de tablas (cada tabla individual es del tamaño de una página): </a:t>
            </a:r>
          </a:p>
          <a:p>
            <a:r>
              <a:rPr lang="es-MX" sz="2000" dirty="0"/>
              <a:t>Directorio de páginas: un proceso activo tiene un solo directorio de páginas que es del tamaño de una página. Cada entrada en el directorio de páginas apunta a una página del directorio intermedio de páginas. Para un proceso activo, el directorio de páginas tiene que estar en la memoria principal. </a:t>
            </a:r>
          </a:p>
          <a:p>
            <a:r>
              <a:rPr lang="es-MX" sz="2000" dirty="0"/>
              <a:t>Directorio intermedio de páginas: este directorio puede ocupar varias páginas y cada entrada de este directorio apunta a una página de la tabla de páginas.</a:t>
            </a:r>
          </a:p>
          <a:p>
            <a:endParaRPr lang="es-MX" dirty="0"/>
          </a:p>
          <a:p>
            <a:endParaRPr lang="es-MX" dirty="0"/>
          </a:p>
        </p:txBody>
      </p:sp>
      <p:pic>
        <p:nvPicPr>
          <p:cNvPr id="3080" name="Picture 8" descr="https://3.bp.blogspot.com/-cPgY76wkY8Q/WvpRhmPm9qI/AAAAAAAAAMY/7c3-S0jiimcGOXKFMnLNmwURzeZlEbSkACPcBGAYYCw/s1600/Captura.jpg">
            <a:extLst>
              <a:ext uri="{FF2B5EF4-FFF2-40B4-BE49-F238E27FC236}">
                <a16:creationId xmlns:a16="http://schemas.microsoft.com/office/drawing/2014/main" id="{1BE2F064-AB8E-46D0-801F-C8BC9AC4A6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3751" y="1345094"/>
            <a:ext cx="4708249" cy="2649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626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C3FBA87E-89F7-41F5-9C2A-E20B3478079D}"/>
              </a:ext>
            </a:extLst>
          </p:cNvPr>
          <p:cNvPicPr>
            <a:picLocks noGrp="1" noChangeAspect="1"/>
          </p:cNvPicPr>
          <p:nvPr>
            <p:ph idx="1"/>
          </p:nvPr>
        </p:nvPicPr>
        <p:blipFill>
          <a:blip r:embed="rId2"/>
          <a:stretch>
            <a:fillRect/>
          </a:stretch>
        </p:blipFill>
        <p:spPr>
          <a:xfrm>
            <a:off x="4995863" y="1898350"/>
            <a:ext cx="6510337" cy="3167663"/>
          </a:xfrm>
          <a:prstGeom prst="rect">
            <a:avLst/>
          </a:prstGeom>
        </p:spPr>
      </p:pic>
      <p:sp>
        <p:nvSpPr>
          <p:cNvPr id="4" name="Marcador de texto 3">
            <a:extLst>
              <a:ext uri="{FF2B5EF4-FFF2-40B4-BE49-F238E27FC236}">
                <a16:creationId xmlns:a16="http://schemas.microsoft.com/office/drawing/2014/main" id="{50C2829D-0C98-4645-ABDB-AF342CFCE00A}"/>
              </a:ext>
            </a:extLst>
          </p:cNvPr>
          <p:cNvSpPr>
            <a:spLocks noGrp="1"/>
          </p:cNvSpPr>
          <p:nvPr>
            <p:ph type="body" sz="half" idx="2"/>
          </p:nvPr>
        </p:nvSpPr>
        <p:spPr>
          <a:xfrm>
            <a:off x="685800" y="1338471"/>
            <a:ext cx="4114800" cy="4880214"/>
          </a:xfrm>
        </p:spPr>
        <p:txBody>
          <a:bodyPr/>
          <a:lstStyle/>
          <a:p>
            <a:r>
              <a:rPr lang="es-MX" dirty="0"/>
              <a:t>Tabla de páginas: esta tabla de páginas también puede ocupar varias páginas, y cada entrada de la tabla de página hace referencia a una tabla virtual del proceso.</a:t>
            </a:r>
          </a:p>
          <a:p>
            <a:r>
              <a:rPr lang="es-MX" dirty="0"/>
              <a:t>Para utilizar esta estructura de la tabla de páginas a tres niveles, una dirección virtual en Linux se ve como un conjunto de cuatro campos. El campo más a la izquierda (más significativo) se utiliza como índice en el directorio de páginas. El siguiente campo sirve como índice en el directorio intermedio de páginas. El tercer campo sirve como índice en la tabla de páginas. Y el cuarto y último campo, indica el desplazamiento dentro de la página seleccionada de la memoria.</a:t>
            </a:r>
          </a:p>
        </p:txBody>
      </p:sp>
    </p:spTree>
    <p:extLst>
      <p:ext uri="{BB962C8B-B14F-4D97-AF65-F5344CB8AC3E}">
        <p14:creationId xmlns:p14="http://schemas.microsoft.com/office/powerpoint/2010/main" val="2128690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CD5AD8-F760-44BF-868B-2B532A0E4849}"/>
              </a:ext>
            </a:extLst>
          </p:cNvPr>
          <p:cNvSpPr>
            <a:spLocks noGrp="1"/>
          </p:cNvSpPr>
          <p:nvPr>
            <p:ph type="title"/>
          </p:nvPr>
        </p:nvSpPr>
        <p:spPr/>
        <p:txBody>
          <a:bodyPr/>
          <a:lstStyle/>
          <a:p>
            <a:r>
              <a:rPr lang="es-MX" dirty="0"/>
              <a:t>Gestión de memoria en </a:t>
            </a:r>
            <a:r>
              <a:rPr lang="es-MX" dirty="0" err="1"/>
              <a:t>mac</a:t>
            </a:r>
            <a:r>
              <a:rPr lang="es-MX" dirty="0"/>
              <a:t> os</a:t>
            </a:r>
          </a:p>
        </p:txBody>
      </p:sp>
      <p:pic>
        <p:nvPicPr>
          <p:cNvPr id="4" name="Imagen 3">
            <a:extLst>
              <a:ext uri="{FF2B5EF4-FFF2-40B4-BE49-F238E27FC236}">
                <a16:creationId xmlns:a16="http://schemas.microsoft.com/office/drawing/2014/main" id="{F8947105-9F95-40EA-9E3B-3092FDC8926C}"/>
              </a:ext>
            </a:extLst>
          </p:cNvPr>
          <p:cNvPicPr>
            <a:picLocks noChangeAspect="1"/>
          </p:cNvPicPr>
          <p:nvPr/>
        </p:nvPicPr>
        <p:blipFill>
          <a:blip r:embed="rId2"/>
          <a:stretch>
            <a:fillRect/>
          </a:stretch>
        </p:blipFill>
        <p:spPr>
          <a:xfrm>
            <a:off x="3197087" y="3305516"/>
            <a:ext cx="2676940" cy="2676940"/>
          </a:xfrm>
          <a:prstGeom prst="rect">
            <a:avLst/>
          </a:prstGeom>
        </p:spPr>
      </p:pic>
    </p:spTree>
    <p:extLst>
      <p:ext uri="{BB962C8B-B14F-4D97-AF65-F5344CB8AC3E}">
        <p14:creationId xmlns:p14="http://schemas.microsoft.com/office/powerpoint/2010/main" val="1704006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CAEBC5B-1F84-4F5D-B308-EAED7F6CBBA3}"/>
              </a:ext>
            </a:extLst>
          </p:cNvPr>
          <p:cNvSpPr>
            <a:spLocks noGrp="1"/>
          </p:cNvSpPr>
          <p:nvPr>
            <p:ph idx="1"/>
          </p:nvPr>
        </p:nvSpPr>
        <p:spPr>
          <a:xfrm>
            <a:off x="685800" y="1364974"/>
            <a:ext cx="10820400" cy="4333461"/>
          </a:xfrm>
        </p:spPr>
        <p:txBody>
          <a:bodyPr>
            <a:normAutofit fontScale="92500"/>
          </a:bodyPr>
          <a:lstStyle/>
          <a:p>
            <a:pPr marL="0" indent="0">
              <a:buNone/>
            </a:pPr>
            <a:r>
              <a:rPr lang="es-MX" dirty="0"/>
              <a:t>La gestión de la memoria en Mac OS X puede sorprender a mas de un usuario. Esto es debido a que Apple cataloga el uso de la memoria de la siguiente forma:</a:t>
            </a:r>
          </a:p>
          <a:p>
            <a:pPr marL="0" indent="0">
              <a:buNone/>
            </a:pPr>
            <a:endParaRPr lang="es-MX" dirty="0"/>
          </a:p>
          <a:p>
            <a:pPr marL="0" indent="0">
              <a:buNone/>
            </a:pPr>
            <a:r>
              <a:rPr lang="es-MX" b="1" dirty="0"/>
              <a:t>Libre:</a:t>
            </a:r>
            <a:r>
              <a:rPr lang="es-MX" dirty="0"/>
              <a:t> Tal como se puede deducir, este tipo de memoria no se está utilizando.</a:t>
            </a:r>
          </a:p>
          <a:p>
            <a:pPr marL="0" indent="0">
              <a:buNone/>
            </a:pPr>
            <a:r>
              <a:rPr lang="es-MX" b="1" dirty="0"/>
              <a:t>Sistema: </a:t>
            </a:r>
            <a:r>
              <a:rPr lang="es-MX" dirty="0"/>
              <a:t>Cantidad de memoria que se emplea por parte del sistema.</a:t>
            </a:r>
          </a:p>
          <a:p>
            <a:pPr marL="0" indent="0">
              <a:buNone/>
            </a:pPr>
            <a:r>
              <a:rPr lang="es-MX" b="1" dirty="0"/>
              <a:t>Activa: </a:t>
            </a:r>
            <a:r>
              <a:rPr lang="es-MX" dirty="0"/>
              <a:t>Memoria RAM que ha sido utilizada hace poco.</a:t>
            </a:r>
          </a:p>
          <a:p>
            <a:pPr marL="0" indent="0">
              <a:buNone/>
            </a:pPr>
            <a:r>
              <a:rPr lang="es-MX" b="1" dirty="0"/>
              <a:t>Inactiva: </a:t>
            </a:r>
            <a:r>
              <a:rPr lang="es-MX" dirty="0"/>
              <a:t>Cantidad de memoria que no se está utilizando en el momento pero que puede volver a estar disponible para la aplicación que la ha usado. Mac OS X reserva este tipo de memoria a aplicaciones que se han cerrado. De esta forma si volvemos a abrirlas, como tienen memoria reservada, se abrirán mas rápido.</a:t>
            </a:r>
          </a:p>
          <a:p>
            <a:pPr marL="0" indent="0">
              <a:buNone/>
            </a:pPr>
            <a:r>
              <a:rPr lang="es-MX" b="1" dirty="0"/>
              <a:t>En uso</a:t>
            </a:r>
            <a:r>
              <a:rPr lang="es-MX" dirty="0"/>
              <a:t>: Consiste en la cantidad de memoria total que se encuentra en uso.</a:t>
            </a:r>
          </a:p>
        </p:txBody>
      </p:sp>
      <p:pic>
        <p:nvPicPr>
          <p:cNvPr id="4" name="Imagen 3">
            <a:extLst>
              <a:ext uri="{FF2B5EF4-FFF2-40B4-BE49-F238E27FC236}">
                <a16:creationId xmlns:a16="http://schemas.microsoft.com/office/drawing/2014/main" id="{5688B11E-E461-4B8B-BE9B-2EC860CF9ED4}"/>
              </a:ext>
            </a:extLst>
          </p:cNvPr>
          <p:cNvPicPr>
            <a:picLocks noChangeAspect="1"/>
          </p:cNvPicPr>
          <p:nvPr/>
        </p:nvPicPr>
        <p:blipFill>
          <a:blip r:embed="rId2"/>
          <a:stretch>
            <a:fillRect/>
          </a:stretch>
        </p:blipFill>
        <p:spPr>
          <a:xfrm>
            <a:off x="2947366" y="5380175"/>
            <a:ext cx="5581650" cy="1133475"/>
          </a:xfrm>
          <a:prstGeom prst="rect">
            <a:avLst/>
          </a:prstGeom>
        </p:spPr>
      </p:pic>
    </p:spTree>
    <p:extLst>
      <p:ext uri="{BB962C8B-B14F-4D97-AF65-F5344CB8AC3E}">
        <p14:creationId xmlns:p14="http://schemas.microsoft.com/office/powerpoint/2010/main" val="50255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78FD46-83F1-47DE-A55C-5AF57057BBB0}"/>
              </a:ext>
            </a:extLst>
          </p:cNvPr>
          <p:cNvSpPr>
            <a:spLocks noGrp="1"/>
          </p:cNvSpPr>
          <p:nvPr>
            <p:ph type="title"/>
          </p:nvPr>
        </p:nvSpPr>
        <p:spPr/>
        <p:txBody>
          <a:bodyPr/>
          <a:lstStyle/>
          <a:p>
            <a:r>
              <a:rPr lang="es-MX" dirty="0"/>
              <a:t>Sistemas operativos de redes</a:t>
            </a:r>
          </a:p>
        </p:txBody>
      </p:sp>
      <p:sp>
        <p:nvSpPr>
          <p:cNvPr id="3" name="Marcador de texto 2">
            <a:extLst>
              <a:ext uri="{FF2B5EF4-FFF2-40B4-BE49-F238E27FC236}">
                <a16:creationId xmlns:a16="http://schemas.microsoft.com/office/drawing/2014/main" id="{E257DAF0-0A4E-4567-A0CE-B24860D1703C}"/>
              </a:ext>
            </a:extLst>
          </p:cNvPr>
          <p:cNvSpPr>
            <a:spLocks noGrp="1"/>
          </p:cNvSpPr>
          <p:nvPr>
            <p:ph type="body" idx="1"/>
          </p:nvPr>
        </p:nvSpPr>
        <p:spPr/>
        <p:txBody>
          <a:bodyPr/>
          <a:lstStyle/>
          <a:p>
            <a:r>
              <a:rPr lang="es-MX" dirty="0"/>
              <a:t>Gestión de memoria</a:t>
            </a:r>
          </a:p>
        </p:txBody>
      </p:sp>
    </p:spTree>
    <p:extLst>
      <p:ext uri="{BB962C8B-B14F-4D97-AF65-F5344CB8AC3E}">
        <p14:creationId xmlns:p14="http://schemas.microsoft.com/office/powerpoint/2010/main" val="790850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BF63F-57D1-4506-B172-58EB4687A8BA}"/>
              </a:ext>
            </a:extLst>
          </p:cNvPr>
          <p:cNvSpPr>
            <a:spLocks noGrp="1"/>
          </p:cNvSpPr>
          <p:nvPr>
            <p:ph type="title"/>
          </p:nvPr>
        </p:nvSpPr>
        <p:spPr/>
        <p:txBody>
          <a:bodyPr/>
          <a:lstStyle/>
          <a:p>
            <a:r>
              <a:rPr lang="es-MX" dirty="0" err="1"/>
              <a:t>netware</a:t>
            </a:r>
            <a:endParaRPr lang="es-MX" dirty="0"/>
          </a:p>
        </p:txBody>
      </p:sp>
      <p:sp>
        <p:nvSpPr>
          <p:cNvPr id="3" name="Marcador de contenido 2">
            <a:extLst>
              <a:ext uri="{FF2B5EF4-FFF2-40B4-BE49-F238E27FC236}">
                <a16:creationId xmlns:a16="http://schemas.microsoft.com/office/drawing/2014/main" id="{DC276201-1037-4458-BAE1-F01F789E21BF}"/>
              </a:ext>
            </a:extLst>
          </p:cNvPr>
          <p:cNvSpPr>
            <a:spLocks noGrp="1"/>
          </p:cNvSpPr>
          <p:nvPr>
            <p:ph idx="1"/>
          </p:nvPr>
        </p:nvSpPr>
        <p:spPr/>
        <p:txBody>
          <a:bodyPr/>
          <a:lstStyle/>
          <a:p>
            <a:pPr marL="0" indent="0">
              <a:buNone/>
            </a:pPr>
            <a:r>
              <a:rPr lang="es-MX" dirty="0"/>
              <a:t> </a:t>
            </a:r>
            <a:r>
              <a:rPr lang="es-MX" dirty="0" err="1"/>
              <a:t>Netware</a:t>
            </a:r>
            <a:r>
              <a:rPr lang="es-MX" dirty="0"/>
              <a:t> permite gestionar 4gb, cuando lo máximo que permite un PC son 256 Mb. </a:t>
            </a:r>
            <a:r>
              <a:rPr lang="es-MX" dirty="0" err="1"/>
              <a:t>Netware</a:t>
            </a:r>
            <a:r>
              <a:rPr lang="es-MX" dirty="0"/>
              <a:t> no tiene zonas reservadas de memoria como una sola entidad. La versión 3.11 de </a:t>
            </a:r>
            <a:r>
              <a:rPr lang="es-MX" dirty="0" err="1"/>
              <a:t>Netware</a:t>
            </a:r>
            <a:r>
              <a:rPr lang="es-MX" dirty="0"/>
              <a:t>, tenía una gestión de memoria que se basaba en dividir la memoria en cinco zonas o pool, y dependiendo del tipo de aplicación, la ejecutaba en una de esas zonas. Cuando la tarea terminaba, esa parte de memoria no podía ser utilizada por otra aplicación. En </a:t>
            </a:r>
            <a:r>
              <a:rPr lang="es-MX" dirty="0" err="1"/>
              <a:t>Netware</a:t>
            </a:r>
            <a:r>
              <a:rPr lang="es-MX" dirty="0"/>
              <a:t> 4.X utiliza toda la memoria, utilizando cada aplicación la que necesite, y después, eliminándola y pudiendo ser utilizada por otra aplicación.</a:t>
            </a:r>
          </a:p>
        </p:txBody>
      </p:sp>
      <p:pic>
        <p:nvPicPr>
          <p:cNvPr id="4" name="Imagen 3">
            <a:extLst>
              <a:ext uri="{FF2B5EF4-FFF2-40B4-BE49-F238E27FC236}">
                <a16:creationId xmlns:a16="http://schemas.microsoft.com/office/drawing/2014/main" id="{0D2CDCE3-2FBD-4E37-8D87-1B24A6013AB3}"/>
              </a:ext>
            </a:extLst>
          </p:cNvPr>
          <p:cNvPicPr>
            <a:picLocks noChangeAspect="1"/>
          </p:cNvPicPr>
          <p:nvPr/>
        </p:nvPicPr>
        <p:blipFill rotWithShape="1">
          <a:blip r:embed="rId2"/>
          <a:srcRect t="53648" b="14276"/>
          <a:stretch/>
        </p:blipFill>
        <p:spPr>
          <a:xfrm>
            <a:off x="6504747" y="583204"/>
            <a:ext cx="5238750" cy="1161003"/>
          </a:xfrm>
          <a:prstGeom prst="rect">
            <a:avLst/>
          </a:prstGeom>
        </p:spPr>
      </p:pic>
    </p:spTree>
    <p:extLst>
      <p:ext uri="{BB962C8B-B14F-4D97-AF65-F5344CB8AC3E}">
        <p14:creationId xmlns:p14="http://schemas.microsoft.com/office/powerpoint/2010/main" val="2664781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37569B-3F2F-4F89-935E-4B14D83855D1}"/>
              </a:ext>
            </a:extLst>
          </p:cNvPr>
          <p:cNvSpPr>
            <a:spLocks noGrp="1"/>
          </p:cNvSpPr>
          <p:nvPr>
            <p:ph type="ctrTitle"/>
          </p:nvPr>
        </p:nvSpPr>
        <p:spPr/>
        <p:txBody>
          <a:bodyPr/>
          <a:lstStyle/>
          <a:p>
            <a:r>
              <a:rPr lang="es-MX" dirty="0"/>
              <a:t>Sistemas operativos móviles</a:t>
            </a:r>
          </a:p>
        </p:txBody>
      </p:sp>
      <p:sp>
        <p:nvSpPr>
          <p:cNvPr id="3" name="Subtítulo 2">
            <a:extLst>
              <a:ext uri="{FF2B5EF4-FFF2-40B4-BE49-F238E27FC236}">
                <a16:creationId xmlns:a16="http://schemas.microsoft.com/office/drawing/2014/main" id="{335BDCB4-4F2F-4031-9850-23B134ADF6F1}"/>
              </a:ext>
            </a:extLst>
          </p:cNvPr>
          <p:cNvSpPr>
            <a:spLocks noGrp="1"/>
          </p:cNvSpPr>
          <p:nvPr>
            <p:ph type="subTitle" idx="1"/>
          </p:nvPr>
        </p:nvSpPr>
        <p:spPr/>
        <p:txBody>
          <a:bodyPr/>
          <a:lstStyle/>
          <a:p>
            <a:r>
              <a:rPr lang="es-MX" dirty="0"/>
              <a:t>Gestión de memoria</a:t>
            </a:r>
          </a:p>
        </p:txBody>
      </p:sp>
    </p:spTree>
    <p:extLst>
      <p:ext uri="{BB962C8B-B14F-4D97-AF65-F5344CB8AC3E}">
        <p14:creationId xmlns:p14="http://schemas.microsoft.com/office/powerpoint/2010/main" val="2760316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520125-1F7C-4707-9A02-D879F38F2B2F}"/>
              </a:ext>
            </a:extLst>
          </p:cNvPr>
          <p:cNvSpPr>
            <a:spLocks noGrp="1"/>
          </p:cNvSpPr>
          <p:nvPr>
            <p:ph type="title"/>
          </p:nvPr>
        </p:nvSpPr>
        <p:spPr/>
        <p:txBody>
          <a:bodyPr/>
          <a:lstStyle/>
          <a:p>
            <a:r>
              <a:rPr lang="es-MX" dirty="0"/>
              <a:t>Android</a:t>
            </a:r>
          </a:p>
        </p:txBody>
      </p:sp>
      <p:sp>
        <p:nvSpPr>
          <p:cNvPr id="3" name="Marcador de contenido 2">
            <a:extLst>
              <a:ext uri="{FF2B5EF4-FFF2-40B4-BE49-F238E27FC236}">
                <a16:creationId xmlns:a16="http://schemas.microsoft.com/office/drawing/2014/main" id="{D65C8599-3F3C-47AA-8FB2-7E5397196457}"/>
              </a:ext>
            </a:extLst>
          </p:cNvPr>
          <p:cNvSpPr>
            <a:spLocks noGrp="1"/>
          </p:cNvSpPr>
          <p:nvPr>
            <p:ph idx="1"/>
          </p:nvPr>
        </p:nvSpPr>
        <p:spPr/>
        <p:txBody>
          <a:bodyPr>
            <a:normAutofit fontScale="77500" lnSpcReduction="20000"/>
          </a:bodyPr>
          <a:lstStyle/>
          <a:p>
            <a:pPr marL="0" indent="0">
              <a:buNone/>
            </a:pPr>
            <a:r>
              <a:rPr lang="es-MX" dirty="0"/>
              <a:t>La gestión de memoria es bastante común. Al igual que Java y NET., Android utiliza el entorno de ejecución y la máquina virtual para gestionar la memoria de la aplicación. A diferencia de cualquiera de estos dos marcos, el entorno de ejecución de Android también maneja los tiempos de vida del proceso. Android asegura la respuesta de la aplicación, deteniendo y matando a los procesos que obstaculizan la fluidez y  libera recursos para las aplicaciones de mayor prioridad.</a:t>
            </a:r>
          </a:p>
          <a:p>
            <a:pPr marL="0" indent="0">
              <a:buNone/>
            </a:pPr>
            <a:endParaRPr lang="es-MX" dirty="0"/>
          </a:p>
          <a:p>
            <a:pPr marL="0" indent="0">
              <a:buNone/>
            </a:pPr>
            <a:r>
              <a:rPr lang="es-MX" dirty="0"/>
              <a:t>Cada aplicación Android se ejecuta en un proceso independiente dentro de su propia instancia de </a:t>
            </a:r>
            <a:r>
              <a:rPr lang="es-MX" b="1" dirty="0" err="1"/>
              <a:t>Dalvik</a:t>
            </a:r>
            <a:r>
              <a:rPr lang="es-MX" dirty="0"/>
              <a:t>, renunciando a toda responsabilidad de la memoria y la gestión de procesos.</a:t>
            </a:r>
          </a:p>
          <a:p>
            <a:pPr marL="0" indent="0">
              <a:buNone/>
            </a:pPr>
            <a:r>
              <a:rPr lang="es-MX" dirty="0" err="1"/>
              <a:t>Dalvik</a:t>
            </a:r>
            <a:r>
              <a:rPr lang="es-MX" dirty="0"/>
              <a:t> y el entorno de ejecución de Android se posicionan en la parte superior de un núcleo de Linux que se encarga de la interacción de bajo nivel del hardware, incluyendo los drivers y la gestión de memoria, mientras que el conjunto de API proporciona acceso a todos los servicios de bajo nivel, características y hardware.</a:t>
            </a:r>
          </a:p>
          <a:p>
            <a:pPr marL="0" indent="0">
              <a:buNone/>
            </a:pPr>
            <a:r>
              <a:rPr lang="es-MX" dirty="0"/>
              <a:t>Uno de los elementos clave de Android es la máquina virtual de </a:t>
            </a:r>
            <a:r>
              <a:rPr lang="es-MX" dirty="0" err="1"/>
              <a:t>Dalvik</a:t>
            </a:r>
            <a:r>
              <a:rPr lang="es-MX" dirty="0"/>
              <a:t>. En lugar de utilizar una tradicional máquina virtual Java (VM), tales como Java ME (Java Mobile </a:t>
            </a:r>
            <a:r>
              <a:rPr lang="es-MX" dirty="0" err="1"/>
              <a:t>Edition</a:t>
            </a:r>
            <a:r>
              <a:rPr lang="es-MX" dirty="0"/>
              <a:t>), Android utiliza su propia máquina virtual personalizado diseñado para asegurar que la multitarea se ejecutan de manera eficiente en un único dispositivo.</a:t>
            </a:r>
          </a:p>
          <a:p>
            <a:pPr marL="0" indent="0">
              <a:buNone/>
            </a:pPr>
            <a:r>
              <a:rPr lang="es-MX" dirty="0"/>
              <a:t>La máquina virtual </a:t>
            </a:r>
            <a:r>
              <a:rPr lang="es-MX" dirty="0" err="1"/>
              <a:t>Dalvik</a:t>
            </a:r>
            <a:r>
              <a:rPr lang="es-MX" dirty="0"/>
              <a:t> utiliza el dispositivo del </a:t>
            </a:r>
            <a:r>
              <a:rPr lang="es-MX" dirty="0" err="1"/>
              <a:t>kernel</a:t>
            </a:r>
            <a:r>
              <a:rPr lang="es-MX" dirty="0"/>
              <a:t> de Linux subyacente para manejar bajo nivel de funcionalidad, incluyendo la seguridad, la planificación de procesos, y la gestión de la memoria.</a:t>
            </a:r>
          </a:p>
        </p:txBody>
      </p:sp>
    </p:spTree>
    <p:extLst>
      <p:ext uri="{BB962C8B-B14F-4D97-AF65-F5344CB8AC3E}">
        <p14:creationId xmlns:p14="http://schemas.microsoft.com/office/powerpoint/2010/main" val="2209895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56A513-F871-42B8-BD74-EC01B2B114C2}"/>
              </a:ext>
            </a:extLst>
          </p:cNvPr>
          <p:cNvSpPr>
            <a:spLocks noGrp="1"/>
          </p:cNvSpPr>
          <p:nvPr>
            <p:ph type="title"/>
          </p:nvPr>
        </p:nvSpPr>
        <p:spPr>
          <a:xfrm>
            <a:off x="685800" y="1391478"/>
            <a:ext cx="6705600" cy="1215886"/>
          </a:xfrm>
        </p:spPr>
        <p:txBody>
          <a:bodyPr>
            <a:noAutofit/>
          </a:bodyPr>
          <a:lstStyle/>
          <a:p>
            <a:r>
              <a:rPr lang="es-MX" sz="1600" dirty="0"/>
              <a:t>El orden en que los procesos para reclamar los recursos está determinada por la prioridad de las aplicaciones almacenadas. Una prioridad de aplicación es igual a prioridad más alta de sus componentes.</a:t>
            </a:r>
          </a:p>
        </p:txBody>
      </p:sp>
      <p:pic>
        <p:nvPicPr>
          <p:cNvPr id="5" name="Marcador de contenido 4">
            <a:extLst>
              <a:ext uri="{FF2B5EF4-FFF2-40B4-BE49-F238E27FC236}">
                <a16:creationId xmlns:a16="http://schemas.microsoft.com/office/drawing/2014/main" id="{7D5C3B62-0CE7-41CD-90E8-F4C1EAFC00FB}"/>
              </a:ext>
            </a:extLst>
          </p:cNvPr>
          <p:cNvPicPr>
            <a:picLocks noGrp="1" noChangeAspect="1"/>
          </p:cNvPicPr>
          <p:nvPr>
            <p:ph idx="1"/>
          </p:nvPr>
        </p:nvPicPr>
        <p:blipFill>
          <a:blip r:embed="rId2"/>
          <a:stretch>
            <a:fillRect/>
          </a:stretch>
        </p:blipFill>
        <p:spPr>
          <a:xfrm>
            <a:off x="8053387" y="1432209"/>
            <a:ext cx="3452813" cy="4283479"/>
          </a:xfrm>
          <a:prstGeom prst="rect">
            <a:avLst/>
          </a:prstGeom>
        </p:spPr>
      </p:pic>
      <p:sp>
        <p:nvSpPr>
          <p:cNvPr id="4" name="Marcador de texto 3">
            <a:extLst>
              <a:ext uri="{FF2B5EF4-FFF2-40B4-BE49-F238E27FC236}">
                <a16:creationId xmlns:a16="http://schemas.microsoft.com/office/drawing/2014/main" id="{E2026E81-098F-4F41-8517-E77F0CDDB287}"/>
              </a:ext>
            </a:extLst>
          </p:cNvPr>
          <p:cNvSpPr>
            <a:spLocks noGrp="1"/>
          </p:cNvSpPr>
          <p:nvPr>
            <p:ph type="body" sz="half" idx="2"/>
          </p:nvPr>
        </p:nvSpPr>
        <p:spPr>
          <a:xfrm>
            <a:off x="685800" y="2756453"/>
            <a:ext cx="6470374" cy="3462232"/>
          </a:xfrm>
        </p:spPr>
        <p:txBody>
          <a:bodyPr>
            <a:normAutofit fontScale="92500" lnSpcReduction="20000"/>
          </a:bodyPr>
          <a:lstStyle/>
          <a:p>
            <a:r>
              <a:rPr lang="es-MX" b="1" dirty="0"/>
              <a:t>Tipos de procesos:</a:t>
            </a:r>
          </a:p>
          <a:p>
            <a:r>
              <a:rPr lang="es-MX" b="1" dirty="0"/>
              <a:t>– Procesos Activos </a:t>
            </a:r>
            <a:r>
              <a:rPr lang="es-MX" dirty="0"/>
              <a:t>o en primer plano, son con los que existe una interacción con el usuario. En general, hay pocos procesos en un mismo periodo de tiempo, y se matan sólo como último recurso.</a:t>
            </a:r>
          </a:p>
          <a:p>
            <a:r>
              <a:rPr lang="es-MX" b="1" dirty="0"/>
              <a:t>-Procesos Visibles </a:t>
            </a:r>
            <a:r>
              <a:rPr lang="es-MX" dirty="0"/>
              <a:t>que como el nombre sugiere, las actividades visibles son visibles, pero no son en primer plano o de responder a eventos de usuario. Esto ocurre cuando una actividad se muestra parcialmente (una pantalla que no está completa o transparente).</a:t>
            </a:r>
          </a:p>
          <a:p>
            <a:r>
              <a:rPr lang="es-MX" b="1" dirty="0"/>
              <a:t>– Procesos en segundo plano </a:t>
            </a:r>
            <a:r>
              <a:rPr lang="es-MX" dirty="0"/>
              <a:t>engloban a las actividades que no son visibles y están en </a:t>
            </a:r>
            <a:r>
              <a:rPr lang="es-MX" dirty="0" err="1"/>
              <a:t>ejecucuón</a:t>
            </a:r>
            <a:r>
              <a:rPr lang="es-MX" dirty="0"/>
              <a:t>.  No será en general un gran número de procesos.</a:t>
            </a:r>
          </a:p>
          <a:p>
            <a:r>
              <a:rPr lang="es-MX" b="1" dirty="0"/>
              <a:t>– Procesos vacíos</a:t>
            </a:r>
            <a:r>
              <a:rPr lang="es-MX" dirty="0"/>
              <a:t> se utilizan para mejorar el rendimiento general del sistema, a menudo Android retiene aplicaciones en la memoria después de haber llegado al final de su vida.  Se mantiene esta memoria caché para mejorar el tiempo de respuesta de las aplicaciones al arrancarse.</a:t>
            </a:r>
          </a:p>
        </p:txBody>
      </p:sp>
    </p:spTree>
    <p:extLst>
      <p:ext uri="{BB962C8B-B14F-4D97-AF65-F5344CB8AC3E}">
        <p14:creationId xmlns:p14="http://schemas.microsoft.com/office/powerpoint/2010/main" val="1685756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9AB742-683F-4CAD-85A1-5FD87C23CE69}"/>
              </a:ext>
            </a:extLst>
          </p:cNvPr>
          <p:cNvSpPr>
            <a:spLocks noGrp="1"/>
          </p:cNvSpPr>
          <p:nvPr>
            <p:ph type="title"/>
          </p:nvPr>
        </p:nvSpPr>
        <p:spPr/>
        <p:txBody>
          <a:bodyPr/>
          <a:lstStyle/>
          <a:p>
            <a:r>
              <a:rPr lang="es-MX" dirty="0" err="1"/>
              <a:t>IOs</a:t>
            </a:r>
            <a:endParaRPr lang="es-MX" dirty="0"/>
          </a:p>
        </p:txBody>
      </p:sp>
      <p:sp>
        <p:nvSpPr>
          <p:cNvPr id="3" name="Marcador de contenido 2">
            <a:extLst>
              <a:ext uri="{FF2B5EF4-FFF2-40B4-BE49-F238E27FC236}">
                <a16:creationId xmlns:a16="http://schemas.microsoft.com/office/drawing/2014/main" id="{7EB5829E-EB41-4888-8935-9A2A296D66DF}"/>
              </a:ext>
            </a:extLst>
          </p:cNvPr>
          <p:cNvSpPr>
            <a:spLocks noGrp="1"/>
          </p:cNvSpPr>
          <p:nvPr>
            <p:ph idx="1"/>
          </p:nvPr>
        </p:nvSpPr>
        <p:spPr/>
        <p:txBody>
          <a:bodyPr>
            <a:normAutofit fontScale="92500" lnSpcReduction="10000"/>
          </a:bodyPr>
          <a:lstStyle/>
          <a:p>
            <a:pPr marL="0" indent="0">
              <a:buNone/>
            </a:pPr>
            <a:r>
              <a:rPr lang="es-MX" dirty="0"/>
              <a:t>IOS utiliza </a:t>
            </a:r>
            <a:r>
              <a:rPr lang="es-MX" dirty="0" err="1"/>
              <a:t>Xcode</a:t>
            </a:r>
            <a:r>
              <a:rPr lang="es-MX" dirty="0"/>
              <a:t> con el ARC, que es un sistema de gestión de la memoria. Esto optimiza al sistema operativo en un porcentaje muy elevado.</a:t>
            </a:r>
          </a:p>
          <a:p>
            <a:pPr marL="0" indent="0">
              <a:buNone/>
            </a:pPr>
            <a:r>
              <a:rPr lang="es-MX" dirty="0" err="1"/>
              <a:t>Xcode</a:t>
            </a:r>
            <a:r>
              <a:rPr lang="es-MX" dirty="0"/>
              <a:t> fue la herramienta que dio paso a la gestión de memoria más eficaz con la ayuda implementada de ARC (</a:t>
            </a:r>
            <a:r>
              <a:rPr lang="es-MX" dirty="0" err="1"/>
              <a:t>Automatic</a:t>
            </a:r>
            <a:r>
              <a:rPr lang="es-MX" dirty="0"/>
              <a:t> Reference </a:t>
            </a:r>
            <a:r>
              <a:rPr lang="es-MX" dirty="0" err="1"/>
              <a:t>Counting</a:t>
            </a:r>
            <a:r>
              <a:rPr lang="es-MX" dirty="0"/>
              <a:t>), es una función de gestión de memoria del compilador </a:t>
            </a:r>
            <a:r>
              <a:rPr lang="es-MX" dirty="0" err="1"/>
              <a:t>Clang</a:t>
            </a:r>
            <a:r>
              <a:rPr lang="es-MX" dirty="0"/>
              <a:t> que proporciona recuentos de referencia automáticos para los lenguajes de programación </a:t>
            </a:r>
            <a:r>
              <a:rPr lang="es-MX" dirty="0" err="1"/>
              <a:t>Objective</a:t>
            </a:r>
            <a:r>
              <a:rPr lang="es-MX" dirty="0"/>
              <a:t>-C y Swift, los cuales veremos un  poco de ellos.</a:t>
            </a:r>
          </a:p>
          <a:p>
            <a:pPr marL="0" indent="0">
              <a:buNone/>
            </a:pPr>
            <a:r>
              <a:rPr lang="es-MX" dirty="0"/>
              <a:t>Cuando se crea una nueva instancia de una clase, ARC asigna una porción de memoria para almacenar información sobre esa instancia. Esta memoria contiene información sobre el tipo de la instancia, junto con los valores de las propiedades almacenadas asociadas a esa instancia. ARC libera la memoria utilizada por esa instancia para que la memoria se pueda usar para otros fines. Esto ayuda que las instancias de clase no ocupen espacio en la memoria cuando ya no sean necesarias.</a:t>
            </a:r>
          </a:p>
          <a:p>
            <a:pPr marL="0" indent="0">
              <a:buNone/>
            </a:pPr>
            <a:endParaRPr lang="es-MX" dirty="0"/>
          </a:p>
        </p:txBody>
      </p:sp>
    </p:spTree>
    <p:extLst>
      <p:ext uri="{BB962C8B-B14F-4D97-AF65-F5344CB8AC3E}">
        <p14:creationId xmlns:p14="http://schemas.microsoft.com/office/powerpoint/2010/main" val="2068531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B185FB-119A-438F-8419-3C24F0437D55}"/>
              </a:ext>
            </a:extLst>
          </p:cNvPr>
          <p:cNvSpPr>
            <a:spLocks noGrp="1"/>
          </p:cNvSpPr>
          <p:nvPr>
            <p:ph type="title"/>
          </p:nvPr>
        </p:nvSpPr>
        <p:spPr>
          <a:xfrm>
            <a:off x="685800" y="764373"/>
            <a:ext cx="10820400" cy="1293028"/>
          </a:xfrm>
        </p:spPr>
        <p:txBody>
          <a:bodyPr/>
          <a:lstStyle/>
          <a:p>
            <a:pPr algn="ctr"/>
            <a:r>
              <a:rPr lang="es-MX" dirty="0"/>
              <a:t>Índice</a:t>
            </a:r>
          </a:p>
        </p:txBody>
      </p:sp>
      <p:sp>
        <p:nvSpPr>
          <p:cNvPr id="3" name="Marcador de contenido 2">
            <a:extLst>
              <a:ext uri="{FF2B5EF4-FFF2-40B4-BE49-F238E27FC236}">
                <a16:creationId xmlns:a16="http://schemas.microsoft.com/office/drawing/2014/main" id="{CC0E75C9-195A-4218-97B0-7DF06B2E1548}"/>
              </a:ext>
            </a:extLst>
          </p:cNvPr>
          <p:cNvSpPr>
            <a:spLocks noGrp="1"/>
          </p:cNvSpPr>
          <p:nvPr>
            <p:ph idx="1"/>
          </p:nvPr>
        </p:nvSpPr>
        <p:spPr/>
        <p:txBody>
          <a:bodyPr/>
          <a:lstStyle/>
          <a:p>
            <a:r>
              <a:rPr lang="es-MX" dirty="0">
                <a:hlinkClick r:id="rId2" action="ppaction://hlinksldjump"/>
              </a:rPr>
              <a:t>Tipos de memoria</a:t>
            </a:r>
            <a:endParaRPr lang="es-MX" dirty="0"/>
          </a:p>
          <a:p>
            <a:r>
              <a:rPr lang="es-MX" dirty="0">
                <a:hlinkClick r:id="rId3" action="ppaction://hlinksldjump"/>
              </a:rPr>
              <a:t>Gestión de memoria</a:t>
            </a:r>
            <a:endParaRPr lang="es-MX" dirty="0"/>
          </a:p>
          <a:p>
            <a:r>
              <a:rPr lang="es-MX" dirty="0">
                <a:hlinkClick r:id="rId4" action="ppaction://hlinksldjump"/>
              </a:rPr>
              <a:t>Windows</a:t>
            </a:r>
            <a:endParaRPr lang="es-MX" dirty="0"/>
          </a:p>
          <a:p>
            <a:r>
              <a:rPr lang="es-MX" dirty="0">
                <a:hlinkClick r:id="rId5" action="ppaction://hlinksldjump"/>
              </a:rPr>
              <a:t>Linux </a:t>
            </a:r>
            <a:endParaRPr lang="es-MX" dirty="0"/>
          </a:p>
          <a:p>
            <a:r>
              <a:rPr lang="es-MX" dirty="0">
                <a:hlinkClick r:id="rId6" action="ppaction://hlinksldjump"/>
              </a:rPr>
              <a:t>Mac Os</a:t>
            </a:r>
            <a:endParaRPr lang="es-MX" dirty="0"/>
          </a:p>
          <a:p>
            <a:r>
              <a:rPr lang="es-MX" dirty="0" err="1">
                <a:hlinkClick r:id="rId7" action="ppaction://hlinksldjump"/>
              </a:rPr>
              <a:t>Ios</a:t>
            </a:r>
            <a:r>
              <a:rPr lang="es-MX" dirty="0">
                <a:hlinkClick r:id="rId7" action="ppaction://hlinksldjump"/>
              </a:rPr>
              <a:t> de redes</a:t>
            </a:r>
            <a:endParaRPr lang="es-MX" dirty="0"/>
          </a:p>
          <a:p>
            <a:r>
              <a:rPr lang="es-MX" dirty="0">
                <a:hlinkClick r:id="rId8" action="ppaction://hlinksldjump"/>
              </a:rPr>
              <a:t>Android</a:t>
            </a:r>
            <a:endParaRPr lang="es-MX" dirty="0"/>
          </a:p>
          <a:p>
            <a:r>
              <a:rPr lang="es-MX" dirty="0">
                <a:hlinkClick r:id="rId9" action="ppaction://hlinksldjump"/>
              </a:rPr>
              <a:t>IOS</a:t>
            </a:r>
            <a:endParaRPr lang="es-MX" dirty="0"/>
          </a:p>
          <a:p>
            <a:r>
              <a:rPr lang="es-MX" dirty="0">
                <a:hlinkClick r:id="rId10" action="ppaction://hlinksldjump"/>
              </a:rPr>
              <a:t>Preguntas</a:t>
            </a:r>
            <a:endParaRPr lang="es-MX" dirty="0"/>
          </a:p>
          <a:p>
            <a:endParaRPr lang="es-MX" dirty="0"/>
          </a:p>
          <a:p>
            <a:endParaRPr lang="es-MX" dirty="0"/>
          </a:p>
          <a:p>
            <a:endParaRPr lang="es-MX" dirty="0"/>
          </a:p>
          <a:p>
            <a:endParaRPr lang="es-MX" dirty="0"/>
          </a:p>
        </p:txBody>
      </p:sp>
    </p:spTree>
    <p:extLst>
      <p:ext uri="{BB962C8B-B14F-4D97-AF65-F5344CB8AC3E}">
        <p14:creationId xmlns:p14="http://schemas.microsoft.com/office/powerpoint/2010/main" val="480099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3485E3-5919-46B1-BCBA-D09A31B343A2}"/>
              </a:ext>
            </a:extLst>
          </p:cNvPr>
          <p:cNvSpPr>
            <a:spLocks noGrp="1"/>
          </p:cNvSpPr>
          <p:nvPr>
            <p:ph type="title"/>
          </p:nvPr>
        </p:nvSpPr>
        <p:spPr/>
        <p:txBody>
          <a:bodyPr>
            <a:normAutofit fontScale="90000"/>
          </a:bodyPr>
          <a:lstStyle/>
          <a:p>
            <a:r>
              <a:rPr lang="es-MX" sz="3600" dirty="0"/>
              <a:t>¿Por qué es importante la administración de memoria en estos dispositivos?</a:t>
            </a:r>
            <a:br>
              <a:rPr lang="es-MX" dirty="0"/>
            </a:br>
            <a:endParaRPr lang="es-MX" dirty="0"/>
          </a:p>
        </p:txBody>
      </p:sp>
      <p:sp>
        <p:nvSpPr>
          <p:cNvPr id="3" name="Marcador de contenido 2">
            <a:extLst>
              <a:ext uri="{FF2B5EF4-FFF2-40B4-BE49-F238E27FC236}">
                <a16:creationId xmlns:a16="http://schemas.microsoft.com/office/drawing/2014/main" id="{294EBA46-DA67-4B30-A9A7-4ED96CA6EAC0}"/>
              </a:ext>
            </a:extLst>
          </p:cNvPr>
          <p:cNvSpPr>
            <a:spLocks noGrp="1"/>
          </p:cNvSpPr>
          <p:nvPr>
            <p:ph idx="1"/>
          </p:nvPr>
        </p:nvSpPr>
        <p:spPr/>
        <p:txBody>
          <a:bodyPr/>
          <a:lstStyle/>
          <a:p>
            <a:pPr marL="0" indent="0">
              <a:buNone/>
            </a:pPr>
            <a:r>
              <a:rPr lang="es-MX" dirty="0"/>
              <a:t>La gestión de memoria es la que definirá como llevan acabo los procesos y administración de recursos para su correcto desarrollo. No todos nuestros procesos pueden tener la misma prioridad porque nuestro equipo talvez no tenga las capacidades para trabajar con tanta información.</a:t>
            </a:r>
          </a:p>
          <a:p>
            <a:pPr marL="0" indent="0">
              <a:buNone/>
            </a:pPr>
            <a:endParaRPr lang="es-MX" dirty="0"/>
          </a:p>
        </p:txBody>
      </p:sp>
    </p:spTree>
    <p:extLst>
      <p:ext uri="{BB962C8B-B14F-4D97-AF65-F5344CB8AC3E}">
        <p14:creationId xmlns:p14="http://schemas.microsoft.com/office/powerpoint/2010/main" val="2103486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6E17CE-C925-4065-808C-ADFD76B164AF}"/>
              </a:ext>
            </a:extLst>
          </p:cNvPr>
          <p:cNvSpPr>
            <a:spLocks noGrp="1"/>
          </p:cNvSpPr>
          <p:nvPr>
            <p:ph type="title"/>
          </p:nvPr>
        </p:nvSpPr>
        <p:spPr/>
        <p:txBody>
          <a:bodyPr>
            <a:normAutofit fontScale="90000"/>
          </a:bodyPr>
          <a:lstStyle/>
          <a:p>
            <a:r>
              <a:rPr lang="es-MX" dirty="0"/>
              <a:t>Problemas mas frecuentes en la administración de la memoria.</a:t>
            </a:r>
            <a:br>
              <a:rPr lang="es-MX" dirty="0"/>
            </a:br>
            <a:endParaRPr lang="es-MX" dirty="0"/>
          </a:p>
        </p:txBody>
      </p:sp>
      <p:sp>
        <p:nvSpPr>
          <p:cNvPr id="3" name="Marcador de contenido 2">
            <a:extLst>
              <a:ext uri="{FF2B5EF4-FFF2-40B4-BE49-F238E27FC236}">
                <a16:creationId xmlns:a16="http://schemas.microsoft.com/office/drawing/2014/main" id="{B54F2BF9-CDA0-4174-9AFC-AA66EC1042B7}"/>
              </a:ext>
            </a:extLst>
          </p:cNvPr>
          <p:cNvSpPr>
            <a:spLocks noGrp="1"/>
          </p:cNvSpPr>
          <p:nvPr>
            <p:ph idx="1"/>
          </p:nvPr>
        </p:nvSpPr>
        <p:spPr/>
        <p:txBody>
          <a:bodyPr/>
          <a:lstStyle/>
          <a:p>
            <a:pPr marL="0" indent="0">
              <a:buNone/>
            </a:pPr>
            <a:r>
              <a:rPr lang="es-MX" dirty="0"/>
              <a:t>Su limitada capacidad para llevar a cabo procesos, a veces es necesario terminar estos para dar pie a otro.</a:t>
            </a:r>
          </a:p>
        </p:txBody>
      </p:sp>
    </p:spTree>
    <p:extLst>
      <p:ext uri="{BB962C8B-B14F-4D97-AF65-F5344CB8AC3E}">
        <p14:creationId xmlns:p14="http://schemas.microsoft.com/office/powerpoint/2010/main" val="2549052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462A0EF-548A-46A8-956D-692340286F32}"/>
              </a:ext>
            </a:extLst>
          </p:cNvPr>
          <p:cNvSpPr>
            <a:spLocks noGrp="1"/>
          </p:cNvSpPr>
          <p:nvPr>
            <p:ph idx="1"/>
          </p:nvPr>
        </p:nvSpPr>
        <p:spPr>
          <a:xfrm>
            <a:off x="685800" y="1444488"/>
            <a:ext cx="10820400" cy="4774198"/>
          </a:xfrm>
        </p:spPr>
        <p:txBody>
          <a:bodyPr>
            <a:normAutofit fontScale="77500" lnSpcReduction="20000"/>
          </a:bodyPr>
          <a:lstStyle/>
          <a:p>
            <a:pPr marL="0" indent="0">
              <a:buNone/>
            </a:pPr>
            <a:r>
              <a:rPr lang="es-MX" dirty="0"/>
              <a:t>En un escenario con ARC marcamos las propiedades como:</a:t>
            </a:r>
          </a:p>
          <a:p>
            <a:pPr marL="0" indent="0">
              <a:buNone/>
            </a:pPr>
            <a:r>
              <a:rPr lang="es-MX" b="1" dirty="0" err="1"/>
              <a:t>Strong</a:t>
            </a:r>
            <a:endParaRPr lang="es-MX" b="1" dirty="0"/>
          </a:p>
          <a:p>
            <a:pPr marL="0" indent="0">
              <a:buNone/>
            </a:pPr>
            <a:r>
              <a:rPr lang="es-MX" dirty="0"/>
              <a:t>El sistema se encarga de:</a:t>
            </a:r>
          </a:p>
          <a:p>
            <a:pPr marL="0" indent="0">
              <a:buNone/>
            </a:pPr>
            <a:r>
              <a:rPr lang="es-MX" dirty="0"/>
              <a:t>Liberar la memoria cuando los contadores de punteros </a:t>
            </a:r>
            <a:r>
              <a:rPr lang="es-MX" dirty="0" err="1"/>
              <a:t>strong</a:t>
            </a:r>
            <a:r>
              <a:rPr lang="es-MX" dirty="0"/>
              <a:t> llegan a 0, además, cualquier puntero </a:t>
            </a:r>
            <a:r>
              <a:rPr lang="es-MX" dirty="0" err="1"/>
              <a:t>weak</a:t>
            </a:r>
            <a:r>
              <a:rPr lang="es-MX" dirty="0"/>
              <a:t> automáticamente se cambia a </a:t>
            </a:r>
            <a:r>
              <a:rPr lang="es-MX" dirty="0" err="1"/>
              <a:t>nil</a:t>
            </a:r>
            <a:r>
              <a:rPr lang="es-MX" dirty="0"/>
              <a:t> para evitar el cuelgue de nuestro programa al acceder a un lugar de la memoria que ya no apunta a un objeto.</a:t>
            </a:r>
          </a:p>
          <a:p>
            <a:pPr marL="0" indent="0">
              <a:buNone/>
            </a:pPr>
            <a:r>
              <a:rPr lang="es-MX" dirty="0"/>
              <a:t>Los punteros </a:t>
            </a:r>
            <a:r>
              <a:rPr lang="es-MX" dirty="0" err="1"/>
              <a:t>strong</a:t>
            </a:r>
            <a:r>
              <a:rPr lang="es-MX" dirty="0"/>
              <a:t> indican la propiedad del objeto:</a:t>
            </a:r>
          </a:p>
          <a:p>
            <a:pPr marL="0" indent="0">
              <a:buNone/>
            </a:pPr>
            <a:r>
              <a:rPr lang="es-MX" dirty="0"/>
              <a:t>•Cuando voy a crear un objeto pienso: "este objeto es mío entonces es </a:t>
            </a:r>
            <a:r>
              <a:rPr lang="es-MX" dirty="0" err="1"/>
              <a:t>strong</a:t>
            </a:r>
            <a:r>
              <a:rPr lang="es-MX" dirty="0"/>
              <a:t>".</a:t>
            </a:r>
          </a:p>
          <a:p>
            <a:pPr marL="0" indent="0">
              <a:buNone/>
            </a:pPr>
            <a:r>
              <a:rPr lang="es-MX" dirty="0"/>
              <a:t>•En caso de duda usar siempre </a:t>
            </a:r>
            <a:r>
              <a:rPr lang="es-MX" dirty="0" err="1"/>
              <a:t>strong</a:t>
            </a:r>
            <a:r>
              <a:rPr lang="es-MX" dirty="0"/>
              <a:t>.</a:t>
            </a:r>
          </a:p>
          <a:p>
            <a:pPr marL="0" indent="0">
              <a:buNone/>
            </a:pPr>
            <a:r>
              <a:rPr lang="es-MX" dirty="0"/>
              <a:t>•Muchísimo cuidado con crear un objeto que solo te pertenece a ti como </a:t>
            </a:r>
            <a:r>
              <a:rPr lang="es-MX" dirty="0" err="1"/>
              <a:t>weak</a:t>
            </a:r>
            <a:r>
              <a:rPr lang="es-MX" dirty="0"/>
              <a:t>. Tras crearlo instantáneamente desaparecerá de la memoria y el puntero será </a:t>
            </a:r>
            <a:r>
              <a:rPr lang="es-MX" dirty="0" err="1"/>
              <a:t>nil</a:t>
            </a:r>
            <a:r>
              <a:rPr lang="es-MX" dirty="0"/>
              <a:t>.</a:t>
            </a:r>
            <a:endParaRPr lang="es-MX" b="1" dirty="0"/>
          </a:p>
          <a:p>
            <a:pPr marL="0" indent="0">
              <a:buNone/>
            </a:pPr>
            <a:r>
              <a:rPr lang="es-MX" b="1" dirty="0" err="1"/>
              <a:t>Weak</a:t>
            </a:r>
            <a:endParaRPr lang="es-MX" b="1" dirty="0"/>
          </a:p>
          <a:p>
            <a:pPr marL="0" indent="0">
              <a:buNone/>
            </a:pPr>
            <a:r>
              <a:rPr lang="es-MX" dirty="0"/>
              <a:t>Para prevenir este problema cuando un objeto no nos pertenece y sabemos que vamos a crear un ciclo utilizamos un puntero </a:t>
            </a:r>
            <a:r>
              <a:rPr lang="es-MX" dirty="0" err="1"/>
              <a:t>weak</a:t>
            </a:r>
            <a:r>
              <a:rPr lang="es-MX" dirty="0"/>
              <a:t>.</a:t>
            </a:r>
          </a:p>
          <a:p>
            <a:pPr marL="0" indent="0">
              <a:buNone/>
            </a:pPr>
            <a:r>
              <a:rPr lang="es-MX" dirty="0"/>
              <a:t>Cuando el objeto desaparezca de la memoria nuestro puntero </a:t>
            </a:r>
            <a:r>
              <a:rPr lang="es-MX" dirty="0" err="1"/>
              <a:t>weak</a:t>
            </a:r>
            <a:r>
              <a:rPr lang="es-MX" dirty="0"/>
              <a:t> será puesto a </a:t>
            </a:r>
            <a:r>
              <a:rPr lang="es-MX" dirty="0" err="1"/>
              <a:t>nil</a:t>
            </a:r>
            <a:r>
              <a:rPr lang="es-MX" dirty="0"/>
              <a:t> y cualquier mensaje enviado a </a:t>
            </a:r>
            <a:r>
              <a:rPr lang="es-MX" dirty="0" err="1"/>
              <a:t>nil</a:t>
            </a:r>
            <a:r>
              <a:rPr lang="es-MX" dirty="0"/>
              <a:t> devuelve 0, lo cual no causará problemas catastróficos. Cosa que sí ocurriría si enviamos un mensaje a un objeto utilizando un puntero que ya no apunta a un objeto de ese tipo.</a:t>
            </a:r>
          </a:p>
        </p:txBody>
      </p:sp>
    </p:spTree>
    <p:extLst>
      <p:ext uri="{BB962C8B-B14F-4D97-AF65-F5344CB8AC3E}">
        <p14:creationId xmlns:p14="http://schemas.microsoft.com/office/powerpoint/2010/main" val="1477035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B26733-41A2-4D6E-86B3-4C1E7B32834B}"/>
              </a:ext>
            </a:extLst>
          </p:cNvPr>
          <p:cNvSpPr>
            <a:spLocks noGrp="1"/>
          </p:cNvSpPr>
          <p:nvPr>
            <p:ph type="title"/>
          </p:nvPr>
        </p:nvSpPr>
        <p:spPr/>
        <p:txBody>
          <a:bodyPr/>
          <a:lstStyle/>
          <a:p>
            <a:r>
              <a:rPr lang="es-MX" dirty="0"/>
              <a:t>Fuentes</a:t>
            </a:r>
          </a:p>
        </p:txBody>
      </p:sp>
      <p:sp>
        <p:nvSpPr>
          <p:cNvPr id="3" name="Marcador de contenido 2">
            <a:extLst>
              <a:ext uri="{FF2B5EF4-FFF2-40B4-BE49-F238E27FC236}">
                <a16:creationId xmlns:a16="http://schemas.microsoft.com/office/drawing/2014/main" id="{A2594FAB-7C75-482C-9CB1-380552C0F1D7}"/>
              </a:ext>
            </a:extLst>
          </p:cNvPr>
          <p:cNvSpPr>
            <a:spLocks noGrp="1"/>
          </p:cNvSpPr>
          <p:nvPr>
            <p:ph idx="1"/>
          </p:nvPr>
        </p:nvSpPr>
        <p:spPr/>
        <p:txBody>
          <a:bodyPr>
            <a:normAutofit lnSpcReduction="10000"/>
          </a:bodyPr>
          <a:lstStyle/>
          <a:p>
            <a:r>
              <a:rPr lang="es-MX" dirty="0">
                <a:hlinkClick r:id="rId2"/>
              </a:rPr>
              <a:t>https://blog.orange.es/consejos-y-trucos/tipos-de-memoria-pc/</a:t>
            </a:r>
            <a:endParaRPr lang="es-MX" dirty="0"/>
          </a:p>
          <a:p>
            <a:r>
              <a:rPr lang="es-MX" dirty="0">
                <a:hlinkClick r:id="rId3"/>
              </a:rPr>
              <a:t>https://www.applesfera.com/os-x/tipos-de-memoria-del-monitor-de-actividad#:~:text=Wired%3A%20Es%20la%20memoria%20que,La%20memoria%20libre%20sin%20usar</a:t>
            </a:r>
            <a:r>
              <a:rPr lang="es-MX" dirty="0"/>
              <a:t>.</a:t>
            </a:r>
          </a:p>
          <a:p>
            <a:r>
              <a:rPr lang="es-MX" dirty="0">
                <a:hlinkClick r:id="rId4"/>
              </a:rPr>
              <a:t>https://www.profesionalreview.com/2020/06/10/como-funciona-la-paginacion-de-memoria/</a:t>
            </a:r>
            <a:endParaRPr lang="es-MX" dirty="0"/>
          </a:p>
          <a:p>
            <a:r>
              <a:rPr lang="es-MX" dirty="0">
                <a:hlinkClick r:id="rId5"/>
              </a:rPr>
              <a:t>https://www.cronicasdeuninformatico.com/2013/02/gestion-de-la-memoria-en-mac-os-x.html</a:t>
            </a:r>
            <a:endParaRPr lang="es-MX" dirty="0"/>
          </a:p>
          <a:p>
            <a:r>
              <a:rPr lang="es-MX" dirty="0">
                <a:hlinkClick r:id="rId6"/>
              </a:rPr>
              <a:t>https://www.monografias.com/trabajos16/novell-cuatro-x/novell-cuatro-x.shtml</a:t>
            </a:r>
            <a:endParaRPr lang="es-MX" dirty="0"/>
          </a:p>
          <a:p>
            <a:r>
              <a:rPr lang="es-MX" dirty="0">
                <a:hlinkClick r:id="rId7"/>
              </a:rPr>
              <a:t>https://www.sozpic.com/gestion-de-memoria-en-android/</a:t>
            </a:r>
            <a:endParaRPr lang="es-MX" dirty="0"/>
          </a:p>
          <a:p>
            <a:endParaRPr lang="es-MX" dirty="0"/>
          </a:p>
        </p:txBody>
      </p:sp>
    </p:spTree>
    <p:extLst>
      <p:ext uri="{BB962C8B-B14F-4D97-AF65-F5344CB8AC3E}">
        <p14:creationId xmlns:p14="http://schemas.microsoft.com/office/powerpoint/2010/main" val="3425397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E842AC-6A8F-4C92-8FA3-E0ABC3600821}"/>
              </a:ext>
            </a:extLst>
          </p:cNvPr>
          <p:cNvSpPr>
            <a:spLocks noGrp="1"/>
          </p:cNvSpPr>
          <p:nvPr>
            <p:ph type="title"/>
          </p:nvPr>
        </p:nvSpPr>
        <p:spPr/>
        <p:txBody>
          <a:bodyPr/>
          <a:lstStyle/>
          <a:p>
            <a:r>
              <a:rPr lang="es-MX" dirty="0"/>
              <a:t>Tipos de memoria </a:t>
            </a:r>
          </a:p>
        </p:txBody>
      </p:sp>
      <p:sp>
        <p:nvSpPr>
          <p:cNvPr id="3" name="Marcador de contenido 2">
            <a:extLst>
              <a:ext uri="{FF2B5EF4-FFF2-40B4-BE49-F238E27FC236}">
                <a16:creationId xmlns:a16="http://schemas.microsoft.com/office/drawing/2014/main" id="{4EFE3D0E-16AC-49CD-8EA5-6E317C8EADB7}"/>
              </a:ext>
            </a:extLst>
          </p:cNvPr>
          <p:cNvSpPr>
            <a:spLocks noGrp="1"/>
          </p:cNvSpPr>
          <p:nvPr>
            <p:ph idx="1"/>
          </p:nvPr>
        </p:nvSpPr>
        <p:spPr/>
        <p:txBody>
          <a:bodyPr/>
          <a:lstStyle/>
          <a:p>
            <a:pPr marL="0" indent="0">
              <a:buNone/>
            </a:pPr>
            <a:r>
              <a:rPr lang="es-MX" b="1" dirty="0"/>
              <a:t>RAM</a:t>
            </a:r>
          </a:p>
          <a:p>
            <a:pPr marL="0" indent="0" algn="just">
              <a:buNone/>
            </a:pPr>
            <a:r>
              <a:rPr lang="es-MX" dirty="0"/>
              <a:t>La</a:t>
            </a:r>
            <a:r>
              <a:rPr lang="es-MX" b="1" dirty="0"/>
              <a:t> RAM </a:t>
            </a:r>
            <a:r>
              <a:rPr lang="es-MX" dirty="0"/>
              <a:t>o</a:t>
            </a:r>
            <a:r>
              <a:rPr lang="es-MX" b="1" dirty="0"/>
              <a:t> </a:t>
            </a:r>
            <a:r>
              <a:rPr lang="es-MX" b="1" dirty="0" err="1"/>
              <a:t>Random</a:t>
            </a:r>
            <a:r>
              <a:rPr lang="es-MX" b="1" dirty="0"/>
              <a:t> Access </a:t>
            </a:r>
            <a:r>
              <a:rPr lang="es-MX" b="1" dirty="0" err="1"/>
              <a:t>Memory</a:t>
            </a:r>
            <a:r>
              <a:rPr lang="es-MX" b="1" dirty="0"/>
              <a:t> </a:t>
            </a:r>
            <a:r>
              <a:rPr lang="es-MX" dirty="0"/>
              <a:t>almacena datos e instrucciones de los programas que se requieren en un momento determinado, esto de manera temporal. Esta información es usada en tiempo real por la CPU o unidad de procesamiento del equipo. En la RAM están los datos de los que el ordenador va a echar mano para facilitar que el usuario, en un momento muy concreto, navegue, escriba un texto o vea un vídeo en YouTube, por ejemplo. </a:t>
            </a:r>
          </a:p>
        </p:txBody>
      </p:sp>
      <p:pic>
        <p:nvPicPr>
          <p:cNvPr id="4" name="Imagen 3">
            <a:extLst>
              <a:ext uri="{FF2B5EF4-FFF2-40B4-BE49-F238E27FC236}">
                <a16:creationId xmlns:a16="http://schemas.microsoft.com/office/drawing/2014/main" id="{0F4019C0-F79D-465E-89FE-81D1ABEC22ED}"/>
              </a:ext>
            </a:extLst>
          </p:cNvPr>
          <p:cNvPicPr>
            <a:picLocks noChangeAspect="1"/>
          </p:cNvPicPr>
          <p:nvPr/>
        </p:nvPicPr>
        <p:blipFill rotWithShape="1">
          <a:blip r:embed="rId2"/>
          <a:srcRect t="25906" b="27717"/>
          <a:stretch/>
        </p:blipFill>
        <p:spPr>
          <a:xfrm>
            <a:off x="7182678" y="4796596"/>
            <a:ext cx="3657599" cy="1696279"/>
          </a:xfrm>
          <a:prstGeom prst="rect">
            <a:avLst/>
          </a:prstGeom>
        </p:spPr>
      </p:pic>
    </p:spTree>
    <p:extLst>
      <p:ext uri="{BB962C8B-B14F-4D97-AF65-F5344CB8AC3E}">
        <p14:creationId xmlns:p14="http://schemas.microsoft.com/office/powerpoint/2010/main" val="3578339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5">
            <a:extLst>
              <a:ext uri="{FF2B5EF4-FFF2-40B4-BE49-F238E27FC236}">
                <a16:creationId xmlns:a16="http://schemas.microsoft.com/office/drawing/2014/main" id="{08551D74-9933-4B48-8FF3-84B091C91576}"/>
              </a:ext>
            </a:extLst>
          </p:cNvPr>
          <p:cNvSpPr>
            <a:spLocks noGrp="1"/>
          </p:cNvSpPr>
          <p:nvPr>
            <p:ph sz="half" idx="1"/>
          </p:nvPr>
        </p:nvSpPr>
        <p:spPr>
          <a:xfrm>
            <a:off x="838200" y="778704"/>
            <a:ext cx="5181600" cy="4351338"/>
          </a:xfrm>
        </p:spPr>
        <p:txBody>
          <a:bodyPr>
            <a:normAutofit/>
          </a:bodyPr>
          <a:lstStyle/>
          <a:p>
            <a:r>
              <a:rPr lang="es-MX" b="1" dirty="0"/>
              <a:t>Memoria ROM</a:t>
            </a:r>
          </a:p>
          <a:p>
            <a:pPr marL="0" indent="0" algn="just">
              <a:buNone/>
            </a:pPr>
            <a:r>
              <a:rPr lang="es-MX" dirty="0"/>
              <a:t>Las siglas responden a </a:t>
            </a:r>
            <a:r>
              <a:rPr lang="es-MX" b="1" i="1" dirty="0" err="1"/>
              <a:t>Read</a:t>
            </a:r>
            <a:r>
              <a:rPr lang="es-MX" b="1" i="1" dirty="0"/>
              <a:t> </a:t>
            </a:r>
            <a:r>
              <a:rPr lang="es-MX" b="1" i="1" dirty="0" err="1"/>
              <a:t>Only</a:t>
            </a:r>
            <a:r>
              <a:rPr lang="es-MX" b="1" i="1" dirty="0"/>
              <a:t> </a:t>
            </a:r>
            <a:r>
              <a:rPr lang="es-MX" b="1" i="1" dirty="0" err="1"/>
              <a:t>Memory</a:t>
            </a:r>
            <a:r>
              <a:rPr lang="es-MX" dirty="0"/>
              <a:t>. Es decir, que es una memoria solo de lectura. Donde los datos se leen y usan, pero no se modifican. En el módulo de memoria ROM de un ordenador la información permanece, incluso cuando se apaga el equipo o se queda momentáneamente sin energía eléctrica. </a:t>
            </a:r>
          </a:p>
          <a:p>
            <a:pPr marL="0" indent="0">
              <a:buNone/>
            </a:pPr>
            <a:endParaRPr lang="es-MX" dirty="0"/>
          </a:p>
        </p:txBody>
      </p:sp>
      <p:sp>
        <p:nvSpPr>
          <p:cNvPr id="7" name="Marcador de contenido 6">
            <a:extLst>
              <a:ext uri="{FF2B5EF4-FFF2-40B4-BE49-F238E27FC236}">
                <a16:creationId xmlns:a16="http://schemas.microsoft.com/office/drawing/2014/main" id="{BF83C5B6-FC5E-40CA-8889-CDC7CF95B538}"/>
              </a:ext>
            </a:extLst>
          </p:cNvPr>
          <p:cNvSpPr>
            <a:spLocks noGrp="1"/>
          </p:cNvSpPr>
          <p:nvPr>
            <p:ph sz="half" idx="2"/>
          </p:nvPr>
        </p:nvSpPr>
        <p:spPr>
          <a:xfrm>
            <a:off x="6172200" y="778704"/>
            <a:ext cx="5181600" cy="4351338"/>
          </a:xfrm>
        </p:spPr>
        <p:txBody>
          <a:bodyPr>
            <a:normAutofit/>
          </a:bodyPr>
          <a:lstStyle/>
          <a:p>
            <a:r>
              <a:rPr lang="es-MX" b="1" dirty="0"/>
              <a:t>Disco duro </a:t>
            </a:r>
          </a:p>
          <a:p>
            <a:pPr marL="0" indent="0" algn="just">
              <a:buNone/>
            </a:pPr>
            <a:r>
              <a:rPr lang="es-MX" dirty="0"/>
              <a:t>El disco duro es el dispositivo principal donde se almacena toda la información que genera el usuario: los programas instalados, los archivos de música, imagen o vídeo, etcétera. </a:t>
            </a:r>
          </a:p>
        </p:txBody>
      </p:sp>
      <p:pic>
        <p:nvPicPr>
          <p:cNvPr id="8" name="Imagen 7">
            <a:extLst>
              <a:ext uri="{FF2B5EF4-FFF2-40B4-BE49-F238E27FC236}">
                <a16:creationId xmlns:a16="http://schemas.microsoft.com/office/drawing/2014/main" id="{750274E8-932F-4649-A3E4-5A456FEC0B7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3429000" y="5130042"/>
            <a:ext cx="2441523" cy="1372221"/>
          </a:xfrm>
          <a:prstGeom prst="rect">
            <a:avLst/>
          </a:prstGeom>
        </p:spPr>
      </p:pic>
      <p:pic>
        <p:nvPicPr>
          <p:cNvPr id="9" name="Imagen 8">
            <a:extLst>
              <a:ext uri="{FF2B5EF4-FFF2-40B4-BE49-F238E27FC236}">
                <a16:creationId xmlns:a16="http://schemas.microsoft.com/office/drawing/2014/main" id="{52DE6D17-899E-4011-A4FD-5C3D3A8DD1E0}"/>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8613723" y="4434220"/>
            <a:ext cx="2892477" cy="2383401"/>
          </a:xfrm>
          <a:prstGeom prst="rect">
            <a:avLst/>
          </a:prstGeom>
        </p:spPr>
      </p:pic>
    </p:spTree>
    <p:extLst>
      <p:ext uri="{BB962C8B-B14F-4D97-AF65-F5344CB8AC3E}">
        <p14:creationId xmlns:p14="http://schemas.microsoft.com/office/powerpoint/2010/main" val="3114586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a:extLst>
              <a:ext uri="{FF2B5EF4-FFF2-40B4-BE49-F238E27FC236}">
                <a16:creationId xmlns:a16="http://schemas.microsoft.com/office/drawing/2014/main" id="{9F0D8EA6-C07A-477A-96CF-70C7D8098185}"/>
              </a:ext>
            </a:extLst>
          </p:cNvPr>
          <p:cNvSpPr>
            <a:spLocks noGrp="1"/>
          </p:cNvSpPr>
          <p:nvPr>
            <p:ph sz="half" idx="1"/>
          </p:nvPr>
        </p:nvSpPr>
        <p:spPr>
          <a:xfrm>
            <a:off x="685800" y="1475524"/>
            <a:ext cx="5334000" cy="4024125"/>
          </a:xfrm>
        </p:spPr>
        <p:txBody>
          <a:bodyPr>
            <a:normAutofit fontScale="92500" lnSpcReduction="10000"/>
          </a:bodyPr>
          <a:lstStyle/>
          <a:p>
            <a:r>
              <a:rPr lang="es-MX" b="1" dirty="0"/>
              <a:t>Memorias portátiles</a:t>
            </a:r>
          </a:p>
          <a:p>
            <a:pPr marL="0" indent="0" algn="just">
              <a:buNone/>
            </a:pPr>
            <a:r>
              <a:rPr lang="es-MX" dirty="0"/>
              <a:t>Los </a:t>
            </a:r>
            <a:r>
              <a:rPr lang="es-MX" dirty="0" err="1"/>
              <a:t>usb</a:t>
            </a:r>
            <a:r>
              <a:rPr lang="es-MX" dirty="0"/>
              <a:t> o </a:t>
            </a:r>
            <a:r>
              <a:rPr lang="es-MX" i="1" dirty="0"/>
              <a:t>pendrive, son </a:t>
            </a:r>
            <a:r>
              <a:rPr lang="es-MX" dirty="0"/>
              <a:t>dispositivos que utilizan circuitos de estado sólido, permiten hoy </a:t>
            </a:r>
            <a:r>
              <a:rPr lang="es-MX" b="1" dirty="0"/>
              <a:t>transportar cantidades ingentes de ficheros y documentos en el espacio que ocupa un mechero</a:t>
            </a:r>
            <a:r>
              <a:rPr lang="es-MX" dirty="0"/>
              <a:t>.</a:t>
            </a:r>
          </a:p>
          <a:p>
            <a:pPr marL="0" indent="0" algn="just">
              <a:buNone/>
            </a:pPr>
            <a:r>
              <a:rPr lang="es-MX" dirty="0"/>
              <a:t>También existen los discos duros </a:t>
            </a:r>
            <a:r>
              <a:rPr lang="es-MX" dirty="0" err="1"/>
              <a:t>ssd</a:t>
            </a:r>
            <a:r>
              <a:rPr lang="es-MX" dirty="0"/>
              <a:t> (unidades de estado solido) externos.</a:t>
            </a:r>
          </a:p>
          <a:p>
            <a:pPr marL="0" indent="0">
              <a:buNone/>
            </a:pPr>
            <a:endParaRPr lang="es-MX" dirty="0"/>
          </a:p>
        </p:txBody>
      </p:sp>
      <p:sp>
        <p:nvSpPr>
          <p:cNvPr id="6" name="Marcador de contenido 5">
            <a:extLst>
              <a:ext uri="{FF2B5EF4-FFF2-40B4-BE49-F238E27FC236}">
                <a16:creationId xmlns:a16="http://schemas.microsoft.com/office/drawing/2014/main" id="{9F2DD769-5F0B-4022-8F26-3233686BC7C7}"/>
              </a:ext>
            </a:extLst>
          </p:cNvPr>
          <p:cNvSpPr>
            <a:spLocks noGrp="1"/>
          </p:cNvSpPr>
          <p:nvPr>
            <p:ph sz="half" idx="2"/>
          </p:nvPr>
        </p:nvSpPr>
        <p:spPr>
          <a:xfrm>
            <a:off x="6096000" y="1475524"/>
            <a:ext cx="5334000" cy="4024125"/>
          </a:xfrm>
        </p:spPr>
        <p:txBody>
          <a:bodyPr>
            <a:normAutofit fontScale="92500" lnSpcReduction="10000"/>
          </a:bodyPr>
          <a:lstStyle/>
          <a:p>
            <a:r>
              <a:rPr lang="es-MX" b="1" dirty="0"/>
              <a:t>Memoria swap</a:t>
            </a:r>
          </a:p>
          <a:p>
            <a:pPr marL="0" indent="0" algn="just">
              <a:buNone/>
            </a:pPr>
            <a:r>
              <a:rPr lang="es-MX" dirty="0"/>
              <a:t>Memoria swap o memoria virtual la tienen los </a:t>
            </a:r>
            <a:r>
              <a:rPr lang="es-MX" dirty="0" err="1"/>
              <a:t>ios</a:t>
            </a:r>
            <a:r>
              <a:rPr lang="es-MX" dirty="0"/>
              <a:t> </a:t>
            </a:r>
            <a:r>
              <a:rPr lang="es-MX" b="1" dirty="0"/>
              <a:t>Linux </a:t>
            </a:r>
            <a:r>
              <a:rPr lang="es-MX" dirty="0"/>
              <a:t>y</a:t>
            </a:r>
            <a:r>
              <a:rPr lang="es-MX" b="1" dirty="0"/>
              <a:t> Windows </a:t>
            </a:r>
            <a:r>
              <a:rPr lang="es-MX" dirty="0"/>
              <a:t>y es bastante parecida a la memoria caché, pero a ella recurre exclusivamente el sistema operativo, y no el resto de los componentes del ordenador. En Windows, por ejemplo, es un archivo que está en el interior del sistema operativo. En esencia, la memoria swap permite disponer de memoria adicional a la que reporta el módulo RAM, que suele tener problemas de rendimiento cuando abrimos demasiadas aplicaciones. </a:t>
            </a:r>
          </a:p>
        </p:txBody>
      </p:sp>
      <p:pic>
        <p:nvPicPr>
          <p:cNvPr id="10" name="Imagen 9">
            <a:extLst>
              <a:ext uri="{FF2B5EF4-FFF2-40B4-BE49-F238E27FC236}">
                <a16:creationId xmlns:a16="http://schemas.microsoft.com/office/drawing/2014/main" id="{AEF0461E-F697-4F47-A12B-7B3FCB50839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1556096" y="4204468"/>
            <a:ext cx="2565952" cy="1882628"/>
          </a:xfrm>
          <a:prstGeom prst="rect">
            <a:avLst/>
          </a:prstGeom>
        </p:spPr>
      </p:pic>
      <p:pic>
        <p:nvPicPr>
          <p:cNvPr id="11" name="Imagen 10">
            <a:extLst>
              <a:ext uri="{FF2B5EF4-FFF2-40B4-BE49-F238E27FC236}">
                <a16:creationId xmlns:a16="http://schemas.microsoft.com/office/drawing/2014/main" id="{8DD0E3FF-0A07-4C3E-8129-FE9E6A5B08F0}"/>
              </a:ext>
            </a:extLst>
          </p:cNvPr>
          <p:cNvPicPr>
            <a:picLocks noChangeAspect="1"/>
          </p:cNvPicPr>
          <p:nvPr/>
        </p:nvPicPr>
        <p:blipFill>
          <a:blip r:embed="rId4"/>
          <a:stretch>
            <a:fillRect/>
          </a:stretch>
        </p:blipFill>
        <p:spPr>
          <a:xfrm>
            <a:off x="6586043" y="5382476"/>
            <a:ext cx="4049861" cy="1293028"/>
          </a:xfrm>
          <a:prstGeom prst="rect">
            <a:avLst/>
          </a:prstGeom>
        </p:spPr>
      </p:pic>
    </p:spTree>
    <p:extLst>
      <p:ext uri="{BB962C8B-B14F-4D97-AF65-F5344CB8AC3E}">
        <p14:creationId xmlns:p14="http://schemas.microsoft.com/office/powerpoint/2010/main" val="1307925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417E80E1-E86E-4081-A6B9-051F8C618452}"/>
              </a:ext>
            </a:extLst>
          </p:cNvPr>
          <p:cNvSpPr>
            <a:spLocks noGrp="1"/>
          </p:cNvSpPr>
          <p:nvPr>
            <p:ph type="title"/>
          </p:nvPr>
        </p:nvSpPr>
        <p:spPr/>
        <p:txBody>
          <a:bodyPr/>
          <a:lstStyle/>
          <a:p>
            <a:r>
              <a:rPr lang="es-MX" dirty="0"/>
              <a:t>Gestión  de memoria</a:t>
            </a:r>
          </a:p>
        </p:txBody>
      </p:sp>
      <p:sp>
        <p:nvSpPr>
          <p:cNvPr id="7" name="Marcador de contenido 6">
            <a:extLst>
              <a:ext uri="{FF2B5EF4-FFF2-40B4-BE49-F238E27FC236}">
                <a16:creationId xmlns:a16="http://schemas.microsoft.com/office/drawing/2014/main" id="{F03B2B4A-F3CC-4F57-AF78-7A488A4745EE}"/>
              </a:ext>
            </a:extLst>
          </p:cNvPr>
          <p:cNvSpPr>
            <a:spLocks noGrp="1"/>
          </p:cNvSpPr>
          <p:nvPr>
            <p:ph idx="1"/>
          </p:nvPr>
        </p:nvSpPr>
        <p:spPr/>
        <p:txBody>
          <a:bodyPr/>
          <a:lstStyle/>
          <a:p>
            <a:pPr marL="0" indent="0" algn="just">
              <a:buNone/>
            </a:pPr>
            <a:r>
              <a:rPr lang="es-MX" dirty="0"/>
              <a:t> Es el proceso de asignación de memoria a los programas que la solicitan.1​ La gestión de la memoria principal de una computadora es una tarea de suma importancia para el funcionamiento de la misma.</a:t>
            </a:r>
          </a:p>
          <a:p>
            <a:pPr marL="0" indent="0">
              <a:buNone/>
            </a:pPr>
            <a:endParaRPr lang="es-MX" dirty="0"/>
          </a:p>
          <a:p>
            <a:pPr marL="0" indent="0">
              <a:buNone/>
            </a:pPr>
            <a:r>
              <a:rPr lang="es-MX" b="1" dirty="0"/>
              <a:t>Paginación de memoria</a:t>
            </a:r>
          </a:p>
          <a:p>
            <a:pPr marL="0" indent="0" algn="just">
              <a:buNone/>
            </a:pPr>
            <a:r>
              <a:rPr lang="es-MX" dirty="0"/>
              <a:t>Se trata de un modelo de organización de memoria física en el que se divide toda la memoria en porciones del mismo tamaño. Esas porciones reciben el nombre de marcos o páginas físicas. Si dividimos la memoria en páginas, podremos gestionarla mejor.</a:t>
            </a:r>
          </a:p>
          <a:p>
            <a:pPr marL="0" indent="0">
              <a:buNone/>
            </a:pPr>
            <a:endParaRPr lang="es-MX" b="1" dirty="0"/>
          </a:p>
          <a:p>
            <a:pPr marL="0" indent="0">
              <a:buNone/>
            </a:pPr>
            <a:endParaRPr lang="es-MX" b="1" dirty="0"/>
          </a:p>
        </p:txBody>
      </p:sp>
    </p:spTree>
    <p:extLst>
      <p:ext uri="{BB962C8B-B14F-4D97-AF65-F5344CB8AC3E}">
        <p14:creationId xmlns:p14="http://schemas.microsoft.com/office/powerpoint/2010/main" val="527908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009283-9F44-456F-81FF-29FBBC9C0254}"/>
              </a:ext>
            </a:extLst>
          </p:cNvPr>
          <p:cNvSpPr>
            <a:spLocks noGrp="1"/>
          </p:cNvSpPr>
          <p:nvPr>
            <p:ph type="title"/>
          </p:nvPr>
        </p:nvSpPr>
        <p:spPr/>
        <p:txBody>
          <a:bodyPr/>
          <a:lstStyle/>
          <a:p>
            <a:r>
              <a:rPr lang="es-MX" dirty="0"/>
              <a:t>Gestión de memoria en Windows</a:t>
            </a:r>
          </a:p>
        </p:txBody>
      </p:sp>
      <p:pic>
        <p:nvPicPr>
          <p:cNvPr id="4" name="Imagen 3">
            <a:extLst>
              <a:ext uri="{FF2B5EF4-FFF2-40B4-BE49-F238E27FC236}">
                <a16:creationId xmlns:a16="http://schemas.microsoft.com/office/drawing/2014/main" id="{C9C72732-8146-4EF4-A81F-CF2C00DF4DD2}"/>
              </a:ext>
            </a:extLst>
          </p:cNvPr>
          <p:cNvPicPr>
            <a:picLocks noChangeAspect="1"/>
          </p:cNvPicPr>
          <p:nvPr/>
        </p:nvPicPr>
        <p:blipFill>
          <a:blip r:embed="rId2"/>
          <a:stretch>
            <a:fillRect/>
          </a:stretch>
        </p:blipFill>
        <p:spPr>
          <a:xfrm>
            <a:off x="3323630" y="3820013"/>
            <a:ext cx="2408415" cy="2125427"/>
          </a:xfrm>
          <a:prstGeom prst="rect">
            <a:avLst/>
          </a:prstGeom>
        </p:spPr>
      </p:pic>
    </p:spTree>
    <p:extLst>
      <p:ext uri="{BB962C8B-B14F-4D97-AF65-F5344CB8AC3E}">
        <p14:creationId xmlns:p14="http://schemas.microsoft.com/office/powerpoint/2010/main" val="3495288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190B07-9A98-4C0A-A230-7A558407DA33}"/>
              </a:ext>
            </a:extLst>
          </p:cNvPr>
          <p:cNvSpPr>
            <a:spLocks noGrp="1"/>
          </p:cNvSpPr>
          <p:nvPr>
            <p:ph type="title"/>
          </p:nvPr>
        </p:nvSpPr>
        <p:spPr/>
        <p:txBody>
          <a:bodyPr/>
          <a:lstStyle/>
          <a:p>
            <a:r>
              <a:rPr lang="es-MX" dirty="0"/>
              <a:t>Gestión de memoria en Windows</a:t>
            </a:r>
          </a:p>
        </p:txBody>
      </p:sp>
      <p:sp>
        <p:nvSpPr>
          <p:cNvPr id="3" name="Marcador de contenido 2">
            <a:extLst>
              <a:ext uri="{FF2B5EF4-FFF2-40B4-BE49-F238E27FC236}">
                <a16:creationId xmlns:a16="http://schemas.microsoft.com/office/drawing/2014/main" id="{039E37F0-AEAC-4E0C-BBAE-2627984F3AFD}"/>
              </a:ext>
            </a:extLst>
          </p:cNvPr>
          <p:cNvSpPr>
            <a:spLocks noGrp="1"/>
          </p:cNvSpPr>
          <p:nvPr>
            <p:ph idx="1"/>
          </p:nvPr>
        </p:nvSpPr>
        <p:spPr/>
        <p:txBody>
          <a:bodyPr>
            <a:normAutofit fontScale="85000" lnSpcReduction="20000"/>
          </a:bodyPr>
          <a:lstStyle/>
          <a:p>
            <a:pPr marL="0" indent="0" algn="just">
              <a:buNone/>
            </a:pPr>
            <a:r>
              <a:rPr lang="es-MX" dirty="0"/>
              <a:t>El de memoria en Windows está hecho para trabajar con paginas que van de los 4kB hasta los 64kB.Cuando se crea un proceso el tamaño máximo es de 2gb este espacio está dividido en páginas de tamaño fijo y poseen uno de los siguientes estados’</a:t>
            </a:r>
          </a:p>
          <a:p>
            <a:pPr marL="0" indent="0">
              <a:buNone/>
            </a:pPr>
            <a:endParaRPr lang="es-MX" dirty="0"/>
          </a:p>
          <a:p>
            <a:pPr marL="0" indent="0">
              <a:buNone/>
            </a:pPr>
            <a:r>
              <a:rPr lang="es-MX" dirty="0"/>
              <a:t>disponible</a:t>
            </a:r>
          </a:p>
          <a:p>
            <a:pPr marL="0" indent="0">
              <a:buNone/>
            </a:pPr>
            <a:endParaRPr lang="es-MX" dirty="0"/>
          </a:p>
          <a:p>
            <a:pPr marL="0" indent="0">
              <a:buNone/>
            </a:pPr>
            <a:r>
              <a:rPr lang="es-MX" dirty="0"/>
              <a:t>reservada</a:t>
            </a:r>
          </a:p>
          <a:p>
            <a:pPr marL="0" indent="0">
              <a:buNone/>
            </a:pPr>
            <a:endParaRPr lang="es-MX" dirty="0"/>
          </a:p>
          <a:p>
            <a:pPr marL="0" indent="0">
              <a:buNone/>
            </a:pPr>
            <a:r>
              <a:rPr lang="es-MX" dirty="0"/>
              <a:t>asignada</a:t>
            </a:r>
          </a:p>
          <a:p>
            <a:pPr marL="0" indent="0" algn="just">
              <a:buNone/>
            </a:pPr>
            <a:r>
              <a:rPr lang="es-MX" dirty="0"/>
              <a:t>Cuando hay espacio disponible en la memorias el gestor de memoria virtual permite que los conjuntos residentes de los procesos activos crezcan. Entonces se trae una nueva página a la memoria sin expulsar ninguna. Cuando la memoria empieza a escasear el gestor de memoria virtual mueve las páginas que se han utilizado hace más tiempo de cada uno de los procesos hacia swap liberando as, memoria principal.</a:t>
            </a:r>
          </a:p>
        </p:txBody>
      </p:sp>
    </p:spTree>
    <p:extLst>
      <p:ext uri="{BB962C8B-B14F-4D97-AF65-F5344CB8AC3E}">
        <p14:creationId xmlns:p14="http://schemas.microsoft.com/office/powerpoint/2010/main" val="1384890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8E1FA33-9BED-46B3-8F70-8A339902083A}"/>
              </a:ext>
            </a:extLst>
          </p:cNvPr>
          <p:cNvSpPr>
            <a:spLocks noGrp="1"/>
          </p:cNvSpPr>
          <p:nvPr>
            <p:ph type="ctrTitle"/>
          </p:nvPr>
        </p:nvSpPr>
        <p:spPr/>
        <p:txBody>
          <a:bodyPr/>
          <a:lstStyle/>
          <a:p>
            <a:r>
              <a:rPr lang="es-MX" dirty="0"/>
              <a:t>Gestión de memoria en Linux</a:t>
            </a:r>
          </a:p>
        </p:txBody>
      </p:sp>
      <p:pic>
        <p:nvPicPr>
          <p:cNvPr id="6" name="Imagen 5">
            <a:extLst>
              <a:ext uri="{FF2B5EF4-FFF2-40B4-BE49-F238E27FC236}">
                <a16:creationId xmlns:a16="http://schemas.microsoft.com/office/drawing/2014/main" id="{B73F55E2-BCA6-41AD-AAC4-44F832A8E5CE}"/>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3825" r="34426"/>
                    </a14:imgEffect>
                  </a14:imgLayer>
                </a14:imgProps>
              </a:ext>
            </a:extLst>
          </a:blip>
          <a:srcRect r="61749"/>
          <a:stretch/>
        </p:blipFill>
        <p:spPr>
          <a:xfrm>
            <a:off x="4456457" y="2715953"/>
            <a:ext cx="3279085" cy="4381500"/>
          </a:xfrm>
          <a:prstGeom prst="rect">
            <a:avLst/>
          </a:prstGeom>
        </p:spPr>
      </p:pic>
    </p:spTree>
    <p:extLst>
      <p:ext uri="{BB962C8B-B14F-4D97-AF65-F5344CB8AC3E}">
        <p14:creationId xmlns:p14="http://schemas.microsoft.com/office/powerpoint/2010/main" val="1694626162"/>
      </p:ext>
    </p:extLst>
  </p:cSld>
  <p:clrMapOvr>
    <a:masterClrMapping/>
  </p:clrMapOvr>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10F4C40A245BC45AC637F1DE259FEA8" ma:contentTypeVersion="7" ma:contentTypeDescription="Create a new document." ma:contentTypeScope="" ma:versionID="17f348a04aa2a84221220bb37dfdf3c8">
  <xsd:schema xmlns:xsd="http://www.w3.org/2001/XMLSchema" xmlns:xs="http://www.w3.org/2001/XMLSchema" xmlns:p="http://schemas.microsoft.com/office/2006/metadata/properties" xmlns:ns2="64fc75d9-618c-4ffe-8b84-cddee505a1ce" targetNamespace="http://schemas.microsoft.com/office/2006/metadata/properties" ma:root="true" ma:fieldsID="1a37dd4be41ec88a44d30a348aa6a0ad" ns2:_="">
    <xsd:import namespace="64fc75d9-618c-4ffe-8b84-cddee505a1ce"/>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fc75d9-618c-4ffe-8b84-cddee505a1c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DateTaken" ma:index="11" nillable="true" ma:displayName="MediaServiceDateTaken" ma:hidden="true" ma:internalName="MediaServiceDateTaken" ma:readOnly="true">
      <xsd:simpleType>
        <xsd:restriction base="dms:Text"/>
      </xsd:simpleType>
    </xsd:element>
    <xsd:element name="MediaLengthInSeconds" ma:index="12" nillable="true" ma:displayName="Length (seconds)" ma:internalName="MediaLengthInSeconds" ma:readOnly="true">
      <xsd:simpleType>
        <xsd:restriction base="dms:Unknow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eferenceId xmlns="64fc75d9-618c-4ffe-8b84-cddee505a1c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6426B0-E32A-4CF0-ABD2-427CC4CB03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fc75d9-618c-4ffe-8b84-cddee505a1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FD196D3-C0E0-47E6-8D14-DB6CA77CC63D}">
  <ds:schemaRefs>
    <ds:schemaRef ds:uri="http://schemas.microsoft.com/office/2006/metadata/properties"/>
    <ds:schemaRef ds:uri="http://schemas.microsoft.com/office/infopath/2007/PartnerControls"/>
    <ds:schemaRef ds:uri="64fc75d9-618c-4ffe-8b84-cddee505a1ce"/>
  </ds:schemaRefs>
</ds:datastoreItem>
</file>

<file path=customXml/itemProps3.xml><?xml version="1.0" encoding="utf-8"?>
<ds:datastoreItem xmlns:ds="http://schemas.openxmlformats.org/officeDocument/2006/customXml" ds:itemID="{C197BA36-0E90-4487-8B20-F4E724CD0CD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TM04033937[[fn=Estela de condensación]]</Template>
  <TotalTime>1872</TotalTime>
  <Words>2154</Words>
  <Application>Microsoft Office PowerPoint</Application>
  <PresentationFormat>Panorámica</PresentationFormat>
  <Paragraphs>101</Paragraphs>
  <Slides>23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23</vt:i4>
      </vt:variant>
    </vt:vector>
  </HeadingPairs>
  <TitlesOfParts>
    <vt:vector size="26" baseType="lpstr">
      <vt:lpstr>Arial</vt:lpstr>
      <vt:lpstr>Century Gothic</vt:lpstr>
      <vt:lpstr>Estela de condensación</vt:lpstr>
      <vt:lpstr>Sistemas Operativos</vt:lpstr>
      <vt:lpstr>Índice</vt:lpstr>
      <vt:lpstr>Tipos de memoria </vt:lpstr>
      <vt:lpstr>Presentación de PowerPoint</vt:lpstr>
      <vt:lpstr>Presentación de PowerPoint</vt:lpstr>
      <vt:lpstr>Gestión  de memoria</vt:lpstr>
      <vt:lpstr>Gestión de memoria en Windows</vt:lpstr>
      <vt:lpstr>Gestión de memoria en Windows</vt:lpstr>
      <vt:lpstr>Gestión de memoria en Linux</vt:lpstr>
      <vt:lpstr>Presentación de PowerPoint</vt:lpstr>
      <vt:lpstr>Presentación de PowerPoint</vt:lpstr>
      <vt:lpstr>Gestión de memoria en mac os</vt:lpstr>
      <vt:lpstr>Presentación de PowerPoint</vt:lpstr>
      <vt:lpstr>Sistemas operativos de redes</vt:lpstr>
      <vt:lpstr>netware</vt:lpstr>
      <vt:lpstr>Sistemas operativos móviles</vt:lpstr>
      <vt:lpstr>Android</vt:lpstr>
      <vt:lpstr>El orden en que los procesos para reclamar los recursos está determinada por la prioridad de las aplicaciones almacenadas. Una prioridad de aplicación es igual a prioridad más alta de sus componentes.</vt:lpstr>
      <vt:lpstr>IOs</vt:lpstr>
      <vt:lpstr>¿Por qué es importante la administración de memoria en estos dispositivos? </vt:lpstr>
      <vt:lpstr>Problemas mas frecuentes en la administración de la memoria. </vt:lpstr>
      <vt:lpstr>Presentación de PowerPoint</vt:lpstr>
      <vt:lpstr>Fuentes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Métodos Numéricos</dc:title>
  <dc:creator>ABRAHAM SAID HERRERA MORENO</dc:creator>
  <cp:lastModifiedBy>ABRAHAM SAID HERRERA MORENO</cp:lastModifiedBy>
  <cp:revision>22</cp:revision>
  <dcterms:created xsi:type="dcterms:W3CDTF">2021-09-20T21:46:59Z</dcterms:created>
  <dcterms:modified xsi:type="dcterms:W3CDTF">2021-11-10T00:18:04Z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0x010100C10F4C40A245BC45AC637F1DE259FEA8</vt:lpwstr>
  </property>
</Properties>
</file>