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3" r:id="rId8"/>
    <p:sldId id="264" r:id="rId9"/>
    <p:sldId id="261" r:id="rId10"/>
    <p:sldId id="266" r:id="rId11"/>
    <p:sldId id="262" r:id="rId12"/>
    <p:sldId id="267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9"/>
    <p:restoredTop sz="94651"/>
  </p:normalViewPr>
  <p:slideViewPr>
    <p:cSldViewPr snapToGrid="0">
      <p:cViewPr varScale="1">
        <p:scale>
          <a:sx n="115" d="100"/>
          <a:sy n="115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BAF95-7A3D-C840-BE3F-FF4874FB19FD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6B5C1-B17B-DC40-840F-0A0326C5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6B5C1-B17B-DC40-840F-0A0326C581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35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F52351D-9FC8-4ED4-982D-370E147A0F7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F61FD4C-9A81-488F-839A-74F1520BDC3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37FBC25-53E5-455E-916B-A6C877AF82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F7B8E7-7DF2-4496-94D5-DB41095CD8A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28C990-37CE-4781-A554-6F1A253B25A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40BC052-0490-46CC-BA8A-AA275EB548F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867DEA0-E50D-4F71-8F69-200F094FB41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394D66D-3976-4489-993E-C8D1EC73CB1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E17C2CD-E251-44A3-B9C0-FD1DB48FD45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1847573-A639-40CC-808A-61AFEEB4F4F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A0DB64E-118A-4371-9EC9-91E3D412F84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2FE232E-E464-47E2-97BD-B307CC9A6311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A489FFE-2D2E-4B73-B654-9DF6BCFCBF4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510AE3F-2005-4769-BB0F-9C75D792CA2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DC0003-5B62-491F-AF07-6F5EAB35F09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23F5A14-986C-489E-B355-180FC0B3648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B97BE06-DC38-4D54-A7EB-4082CA2D852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4DF8250-52A2-4D93-B663-791FBD6A510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EA8EA88-5003-4247-877A-D047B810B95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1260513-6376-4BFE-9FEA-51DBD3BA0BE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C87276A-9B3A-4EF6-8318-E88D33FE62A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B7A6329-4F54-43B4-B2A3-87ADAD2FE78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711E01-AECC-42FF-8AEB-7DE91131F8E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A1157B2-0569-468E-935D-2418E78932A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94A81F2-F8C5-4541-BD37-F61AF9A89DF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2EDBC43-5290-4F44-B81E-9878EE38220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63A989C-A2E6-47D8-87AD-66A00F4BD1E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5749454-E9AB-4F80-9DBB-B9FE7F0CEB2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F0209D0-160F-4631-9A77-A44978ECBAE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EE709A4-3D4E-4C42-BDD7-3C1AE772352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3E506F-E789-4597-B591-370E39D94B9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9CFB323-5C14-45E4-8F03-5C6ED1A8AA1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01D8B2C-35A6-4CE2-8CE6-92539C68E00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182AACE-69FB-4DBE-9EB2-64BC30862AE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6626514-64D4-4A74-972D-FFD8A1EB580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849A0C2-CFE4-4C1B-8CA3-4B2A21822DE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aight Connector 10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1" strike="noStrike" cap="all" spc="94">
                <a:solidFill>
                  <a:srgbClr val="8B8B8B"/>
                </a:solidFill>
                <a:latin typeface="Univer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DE041E-E80D-40CF-9DC2-FE3A06654B23}" type="slidenum">
              <a:rPr lang="en-US" sz="1200" b="1" strike="noStrike" cap="all" spc="94">
                <a:solidFill>
                  <a:srgbClr val="8B8B8B"/>
                </a:solidFill>
                <a:latin typeface="Univers"/>
                <a:ea typeface="DejaVu Sans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CA" sz="1400" b="0" strike="noStrike" spc="-1">
                <a:latin typeface="Times New Roman"/>
              </a:defRPr>
            </a:lvl1pPr>
          </a:lstStyle>
          <a:p>
            <a:r>
              <a:rPr lang="en-CA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traight Connector 6"/>
          <p:cNvSpPr/>
          <p:nvPr/>
        </p:nvSpPr>
        <p:spPr>
          <a:xfrm>
            <a:off x="715680" y="356760"/>
            <a:ext cx="360" cy="649260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tarSymbol"/>
              <a:buAutoNum type="arabicPlain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432000" lvl="1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tarSymbol"/>
              <a:buAutoNum type="arabicPlain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648000" lvl="2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864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08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296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1512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1" strike="noStrike" cap="all" spc="94">
                <a:solidFill>
                  <a:srgbClr val="8B8B8B"/>
                </a:solidFill>
                <a:latin typeface="Univer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3A30C3-AA3C-4A15-A235-88B5222F3C5B}" type="slidenum">
              <a:rPr lang="en-US" sz="1200" b="1" strike="noStrike" cap="all" spc="94">
                <a:solidFill>
                  <a:srgbClr val="8B8B8B"/>
                </a:solidFill>
                <a:latin typeface="Univers"/>
                <a:ea typeface="DejaVu Sans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CA" sz="1400" b="0" strike="noStrike" spc="-1">
                <a:latin typeface="Times New Roman"/>
              </a:defRPr>
            </a:lvl1pPr>
          </a:lstStyle>
          <a:p>
            <a:r>
              <a:rPr lang="en-CA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traight Connector 6"/>
          <p:cNvSpPr/>
          <p:nvPr/>
        </p:nvSpPr>
        <p:spPr>
          <a:xfrm>
            <a:off x="715680" y="356760"/>
            <a:ext cx="360" cy="649260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1" strike="noStrike" cap="all" spc="94">
                <a:solidFill>
                  <a:srgbClr val="8B8B8B"/>
                </a:solidFill>
                <a:latin typeface="Univer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BCA7B3-D052-475C-AC5C-B53440B872AC}" type="slidenum">
              <a:rPr lang="en-US" sz="1200" b="1" strike="noStrike" cap="all" spc="94">
                <a:solidFill>
                  <a:srgbClr val="8B8B8B"/>
                </a:solidFill>
                <a:latin typeface="Univers"/>
                <a:ea typeface="DejaVu Sans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CA" sz="1400" b="0" strike="noStrike" spc="-1">
                <a:latin typeface="Times New Roman"/>
              </a:defRPr>
            </a:lvl1pPr>
          </a:lstStyle>
          <a:p>
            <a:r>
              <a:rPr lang="en-CA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8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7" name="!!Rectangle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8" name="Picture 3"/>
          <p:cNvPicPr/>
          <p:nvPr/>
        </p:nvPicPr>
        <p:blipFill>
          <a:blip r:embed="rId2">
            <a:alphaModFix amt="35000"/>
          </a:blip>
          <a:srcRect b="15730"/>
          <a:stretch/>
        </p:blipFill>
        <p:spPr>
          <a:xfrm>
            <a:off x="720" y="16272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31400" y="900000"/>
            <a:ext cx="1206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7200" b="1" strike="noStrike" cap="all" spc="-1">
                <a:solidFill>
                  <a:srgbClr val="FFFFFF"/>
                </a:solidFill>
                <a:latin typeface="Univers"/>
                <a:ea typeface="DejaVu Sans"/>
              </a:rPr>
              <a:t>TV Maze Api Wrapper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1400" y="5400000"/>
            <a:ext cx="9678600" cy="74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Univers"/>
                <a:ea typeface="DejaVu Sans"/>
              </a:rPr>
              <a:t>Baldeep Dhada | Dylan Longert | Somya Nagar</a:t>
            </a:r>
            <a:endParaRPr lang="en-CA" sz="2000" b="0" strike="noStrike" spc="-1">
              <a:latin typeface="Arial"/>
            </a:endParaRPr>
          </a:p>
        </p:txBody>
      </p:sp>
      <p:sp>
        <p:nvSpPr>
          <p:cNvPr id="131" name="Straight Connector 12"/>
          <p:cNvSpPr/>
          <p:nvPr/>
        </p:nvSpPr>
        <p:spPr>
          <a:xfrm>
            <a:off x="8640" y="806400"/>
            <a:ext cx="845352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2" name="Graphic 13"/>
          <p:cNvSpPr/>
          <p:nvPr/>
        </p:nvSpPr>
        <p:spPr>
          <a:xfrm>
            <a:off x="545040" y="2874960"/>
            <a:ext cx="138240" cy="13824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3" name="Graphic 12"/>
          <p:cNvSpPr/>
          <p:nvPr/>
        </p:nvSpPr>
        <p:spPr>
          <a:xfrm>
            <a:off x="903600" y="3104280"/>
            <a:ext cx="90360" cy="9036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4" name="Graphic 15"/>
          <p:cNvSpPr/>
          <p:nvPr/>
        </p:nvSpPr>
        <p:spPr>
          <a:xfrm>
            <a:off x="529560" y="3619440"/>
            <a:ext cx="127080" cy="12708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6C7057-0292-976A-D21E-61F3E72BA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traight Connector 7">
            <a:extLst>
              <a:ext uri="{FF2B5EF4-FFF2-40B4-BE49-F238E27FC236}">
                <a16:creationId xmlns:a16="http://schemas.microsoft.com/office/drawing/2014/main" id="{1472A262-C147-9CB3-01DC-B78D47E22D74}"/>
              </a:ext>
            </a:extLst>
          </p:cNvPr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7" name="Rectangle 9">
            <a:extLst>
              <a:ext uri="{FF2B5EF4-FFF2-40B4-BE49-F238E27FC236}">
                <a16:creationId xmlns:a16="http://schemas.microsoft.com/office/drawing/2014/main" id="{17A54829-D622-3E12-0C55-0098B358EDCD}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8" name="PlaceHolder 1">
            <a:extLst>
              <a:ext uri="{FF2B5EF4-FFF2-40B4-BE49-F238E27FC236}">
                <a16:creationId xmlns:a16="http://schemas.microsoft.com/office/drawing/2014/main" id="{905AD674-CB7E-318F-D476-58D77A41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80" y="1209240"/>
            <a:ext cx="9147240" cy="2336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cap="all" spc="-1">
                <a:solidFill>
                  <a:srgbClr val="FFFFFF"/>
                </a:solidFill>
                <a:latin typeface="Univers"/>
                <a:ea typeface="DejaVu Sans"/>
              </a:rPr>
              <a:t>Thank you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Graphic 22">
            <a:extLst>
              <a:ext uri="{FF2B5EF4-FFF2-40B4-BE49-F238E27FC236}">
                <a16:creationId xmlns:a16="http://schemas.microsoft.com/office/drawing/2014/main" id="{57A53040-ED64-7929-9134-05D77CB783EB}"/>
              </a:ext>
            </a:extLst>
          </p:cNvPr>
          <p:cNvSpPr/>
          <p:nvPr/>
        </p:nvSpPr>
        <p:spPr>
          <a:xfrm>
            <a:off x="1261800" y="2383200"/>
            <a:ext cx="150840" cy="150840"/>
          </a:xfrm>
          <a:custGeom>
            <a:avLst/>
            <a:gdLst/>
            <a:ahLst/>
            <a:cxn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0" name="Graphic 13">
            <a:extLst>
              <a:ext uri="{FF2B5EF4-FFF2-40B4-BE49-F238E27FC236}">
                <a16:creationId xmlns:a16="http://schemas.microsoft.com/office/drawing/2014/main" id="{3412786B-0B79-020C-3A9F-38D1A46208DD}"/>
              </a:ext>
            </a:extLst>
          </p:cNvPr>
          <p:cNvSpPr/>
          <p:nvPr/>
        </p:nvSpPr>
        <p:spPr>
          <a:xfrm>
            <a:off x="10724400" y="2265480"/>
            <a:ext cx="138240" cy="13824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1" name="Graphic 15">
            <a:extLst>
              <a:ext uri="{FF2B5EF4-FFF2-40B4-BE49-F238E27FC236}">
                <a16:creationId xmlns:a16="http://schemas.microsoft.com/office/drawing/2014/main" id="{ECFA1449-7B47-77FF-4BF0-9BF3B58453C1}"/>
              </a:ext>
            </a:extLst>
          </p:cNvPr>
          <p:cNvSpPr/>
          <p:nvPr/>
        </p:nvSpPr>
        <p:spPr>
          <a:xfrm>
            <a:off x="11025000" y="2537280"/>
            <a:ext cx="127080" cy="12708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2" name="Graphic 21">
            <a:extLst>
              <a:ext uri="{FF2B5EF4-FFF2-40B4-BE49-F238E27FC236}">
                <a16:creationId xmlns:a16="http://schemas.microsoft.com/office/drawing/2014/main" id="{9B5D91DF-4E65-7B79-D4AB-2C312A5CF5C1}"/>
              </a:ext>
            </a:extLst>
          </p:cNvPr>
          <p:cNvSpPr/>
          <p:nvPr/>
        </p:nvSpPr>
        <p:spPr>
          <a:xfrm>
            <a:off x="1064160" y="2832840"/>
            <a:ext cx="95040" cy="95040"/>
          </a:xfrm>
          <a:custGeom>
            <a:avLst/>
            <a:gdLst/>
            <a:ahLst/>
            <a:cxn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3" name="Graphic 12">
            <a:extLst>
              <a:ext uri="{FF2B5EF4-FFF2-40B4-BE49-F238E27FC236}">
                <a16:creationId xmlns:a16="http://schemas.microsoft.com/office/drawing/2014/main" id="{D99D5EA6-099B-F986-ED4B-788F93980965}"/>
              </a:ext>
            </a:extLst>
          </p:cNvPr>
          <p:cNvSpPr/>
          <p:nvPr/>
        </p:nvSpPr>
        <p:spPr>
          <a:xfrm>
            <a:off x="10772280" y="2804040"/>
            <a:ext cx="90360" cy="9036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4" name="Graphic 23">
            <a:extLst>
              <a:ext uri="{FF2B5EF4-FFF2-40B4-BE49-F238E27FC236}">
                <a16:creationId xmlns:a16="http://schemas.microsoft.com/office/drawing/2014/main" id="{202456AF-830D-93F4-F6EA-9A292587A4B6}"/>
              </a:ext>
            </a:extLst>
          </p:cNvPr>
          <p:cNvSpPr/>
          <p:nvPr/>
        </p:nvSpPr>
        <p:spPr>
          <a:xfrm>
            <a:off x="1413360" y="3242520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5" name="Straight Connector 23">
            <a:extLst>
              <a:ext uri="{FF2B5EF4-FFF2-40B4-BE49-F238E27FC236}">
                <a16:creationId xmlns:a16="http://schemas.microsoft.com/office/drawing/2014/main" id="{83043BB3-6A2E-0308-AAE4-C7A57C298E61}"/>
              </a:ext>
            </a:extLst>
          </p:cNvPr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3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traight Connector 7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6" name="Rectangle 9"/>
          <p:cNvSpPr/>
          <p:nvPr/>
        </p:nvSpPr>
        <p:spPr>
          <a:xfrm>
            <a:off x="72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24760" y="-1800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cap="all" spc="-1">
                <a:solidFill>
                  <a:srgbClr val="FFFFFF"/>
                </a:solidFill>
                <a:latin typeface="Univers"/>
                <a:ea typeface="DejaVu Sans"/>
              </a:rPr>
              <a:t>Description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Graphic 22"/>
          <p:cNvSpPr/>
          <p:nvPr/>
        </p:nvSpPr>
        <p:spPr>
          <a:xfrm>
            <a:off x="1261800" y="2383200"/>
            <a:ext cx="150840" cy="150840"/>
          </a:xfrm>
          <a:custGeom>
            <a:avLst/>
            <a:gdLst/>
            <a:ahLst/>
            <a:cxn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9" name="Graphic 13"/>
          <p:cNvSpPr/>
          <p:nvPr/>
        </p:nvSpPr>
        <p:spPr>
          <a:xfrm>
            <a:off x="10724400" y="2265480"/>
            <a:ext cx="138240" cy="13824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0" name="Graphic 15"/>
          <p:cNvSpPr/>
          <p:nvPr/>
        </p:nvSpPr>
        <p:spPr>
          <a:xfrm>
            <a:off x="11025000" y="2537280"/>
            <a:ext cx="127080" cy="12708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1" name="Graphic 21"/>
          <p:cNvSpPr/>
          <p:nvPr/>
        </p:nvSpPr>
        <p:spPr>
          <a:xfrm>
            <a:off x="1064160" y="2832840"/>
            <a:ext cx="95040" cy="95040"/>
          </a:xfrm>
          <a:custGeom>
            <a:avLst/>
            <a:gdLst/>
            <a:ahLst/>
            <a:cxn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2" name="Graphic 12"/>
          <p:cNvSpPr/>
          <p:nvPr/>
        </p:nvSpPr>
        <p:spPr>
          <a:xfrm>
            <a:off x="10772280" y="2804040"/>
            <a:ext cx="90360" cy="9036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3" name="Graphic 23"/>
          <p:cNvSpPr/>
          <p:nvPr/>
        </p:nvSpPr>
        <p:spPr>
          <a:xfrm>
            <a:off x="1413360" y="3242520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4" name="Straight Connector 23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78080" y="1463040"/>
            <a:ext cx="1136736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Univers"/>
                <a:ea typeface="DejaVu Sans"/>
              </a:rPr>
              <a:t>We will be using the TVMaze API to collect 3 types of data: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Univers"/>
                <a:ea typeface="DejaVu Sans"/>
              </a:rPr>
              <a:t>Data on specific </a:t>
            </a:r>
            <a:r>
              <a:rPr lang="en-US" sz="2000" b="1" strike="noStrike" spc="-1">
                <a:solidFill>
                  <a:srgbClr val="000000"/>
                </a:solidFill>
                <a:latin typeface="Univers"/>
                <a:ea typeface="DejaVu Sans"/>
              </a:rPr>
              <a:t>television shows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Univers"/>
                <a:ea typeface="DejaVu Sans"/>
              </a:rPr>
              <a:t>Data on specific television show </a:t>
            </a:r>
            <a:r>
              <a:rPr lang="en-US" sz="2000" b="1" strike="noStrike" spc="-1">
                <a:solidFill>
                  <a:srgbClr val="000000"/>
                </a:solidFill>
                <a:latin typeface="Univers"/>
                <a:ea typeface="DejaVu Sans"/>
              </a:rPr>
              <a:t>seasons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Univers"/>
                <a:ea typeface="DejaVu Sans"/>
              </a:rPr>
              <a:t>Data on specific television show </a:t>
            </a:r>
            <a:r>
              <a:rPr lang="en-US" sz="2000" b="1" strike="noStrike" spc="-1">
                <a:solidFill>
                  <a:srgbClr val="000000"/>
                </a:solidFill>
                <a:latin typeface="Univers"/>
                <a:ea typeface="DejaVu Sans"/>
              </a:rPr>
              <a:t>episodes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Univers"/>
                <a:ea typeface="DejaVu Sans"/>
              </a:rPr>
              <a:t>We will modify the URL being fed to the API based on the data we are collecting: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Univers"/>
                <a:ea typeface="DejaVu Sans"/>
              </a:rPr>
              <a:t>Television shows: (e.g. "https://api.tvmaze.com/search/shows?q=One%20Piece")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Univers"/>
                <a:ea typeface="DejaVu Sans"/>
              </a:rPr>
              <a:t>Seasons: (e.g. "https://api.tvmaze.com/shows/1505/seasons")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Univers"/>
                <a:ea typeface="DejaVu Sans"/>
              </a:rPr>
              <a:t>Episodes within Season: (e.g. “https://api.tvmaze.com/seasons/12403/episodes”)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Univers"/>
                <a:ea typeface="DejaVu Sans"/>
              </a:rPr>
              <a:t>All episodes: (e.g. https://api.tvmaze.com/shows/12403/episodes”)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traight Connector 1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7" name="Rectangle 1"/>
          <p:cNvSpPr/>
          <p:nvPr/>
        </p:nvSpPr>
        <p:spPr>
          <a:xfrm>
            <a:off x="72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24760" y="-1800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cap="all" spc="-1">
                <a:solidFill>
                  <a:srgbClr val="FFFFFF"/>
                </a:solidFill>
                <a:latin typeface="Univers"/>
                <a:ea typeface="DejaVu Sans"/>
              </a:rPr>
              <a:t>Functionality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raphic 1"/>
          <p:cNvSpPr/>
          <p:nvPr/>
        </p:nvSpPr>
        <p:spPr>
          <a:xfrm>
            <a:off x="1261800" y="2383200"/>
            <a:ext cx="150840" cy="150840"/>
          </a:xfrm>
          <a:custGeom>
            <a:avLst/>
            <a:gdLst/>
            <a:ahLst/>
            <a:cxn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0" name="Graphic 2"/>
          <p:cNvSpPr/>
          <p:nvPr/>
        </p:nvSpPr>
        <p:spPr>
          <a:xfrm>
            <a:off x="10724400" y="2265480"/>
            <a:ext cx="138240" cy="13824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1" name="Graphic 3"/>
          <p:cNvSpPr/>
          <p:nvPr/>
        </p:nvSpPr>
        <p:spPr>
          <a:xfrm>
            <a:off x="11025000" y="2537280"/>
            <a:ext cx="127080" cy="12708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2" name="Graphic 4"/>
          <p:cNvSpPr/>
          <p:nvPr/>
        </p:nvSpPr>
        <p:spPr>
          <a:xfrm>
            <a:off x="1064160" y="2832840"/>
            <a:ext cx="95040" cy="95040"/>
          </a:xfrm>
          <a:custGeom>
            <a:avLst/>
            <a:gdLst/>
            <a:ahLst/>
            <a:cxn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3" name="Graphic 5"/>
          <p:cNvSpPr/>
          <p:nvPr/>
        </p:nvSpPr>
        <p:spPr>
          <a:xfrm>
            <a:off x="10772280" y="2804040"/>
            <a:ext cx="90360" cy="9036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4" name="Graphic 6"/>
          <p:cNvSpPr/>
          <p:nvPr/>
        </p:nvSpPr>
        <p:spPr>
          <a:xfrm>
            <a:off x="1413360" y="3242520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5" name="Straight Connector 2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78080" y="1463040"/>
            <a:ext cx="1136736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Univers"/>
                <a:ea typeface="DejaVu Sans"/>
              </a:rPr>
              <a:t>The program functions can roughly broken down into 3 categories: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1" strike="noStrike" spc="-1">
                <a:solidFill>
                  <a:srgbClr val="000000"/>
                </a:solidFill>
                <a:latin typeface="Univers"/>
                <a:ea typeface="DejaVu Sans"/>
              </a:rPr>
              <a:t>API calls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1" strike="noStrike" spc="-1">
                <a:solidFill>
                  <a:srgbClr val="000000"/>
                </a:solidFill>
                <a:latin typeface="Univers"/>
                <a:ea typeface="DejaVu Sans"/>
              </a:rPr>
              <a:t>Data formatting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1" strike="noStrike" spc="-1">
                <a:solidFill>
                  <a:srgbClr val="000000"/>
                </a:solidFill>
                <a:latin typeface="Univers"/>
                <a:ea typeface="DejaVu Sans"/>
              </a:rPr>
              <a:t>Data visualization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traight Connector 3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8" name="Rectangle 2"/>
          <p:cNvSpPr/>
          <p:nvPr/>
        </p:nvSpPr>
        <p:spPr>
          <a:xfrm>
            <a:off x="72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24760" y="-1800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cap="all" spc="-1">
                <a:solidFill>
                  <a:srgbClr val="FFFFFF"/>
                </a:solidFill>
                <a:latin typeface="Univers"/>
                <a:ea typeface="DejaVu Sans"/>
              </a:rPr>
              <a:t>API call functions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Graphic 7"/>
          <p:cNvSpPr/>
          <p:nvPr/>
        </p:nvSpPr>
        <p:spPr>
          <a:xfrm>
            <a:off x="1261800" y="2383200"/>
            <a:ext cx="150840" cy="150840"/>
          </a:xfrm>
          <a:custGeom>
            <a:avLst/>
            <a:gdLst/>
            <a:ahLst/>
            <a:cxn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1" name="Graphic 8"/>
          <p:cNvSpPr/>
          <p:nvPr/>
        </p:nvSpPr>
        <p:spPr>
          <a:xfrm>
            <a:off x="10724400" y="2265480"/>
            <a:ext cx="138240" cy="13824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2" name="Graphic 9"/>
          <p:cNvSpPr/>
          <p:nvPr/>
        </p:nvSpPr>
        <p:spPr>
          <a:xfrm>
            <a:off x="11025000" y="2537280"/>
            <a:ext cx="127080" cy="12708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3" name="Graphic 10"/>
          <p:cNvSpPr/>
          <p:nvPr/>
        </p:nvSpPr>
        <p:spPr>
          <a:xfrm>
            <a:off x="1064160" y="2832840"/>
            <a:ext cx="95040" cy="95040"/>
          </a:xfrm>
          <a:custGeom>
            <a:avLst/>
            <a:gdLst/>
            <a:ahLst/>
            <a:cxn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4" name="Graphic 11"/>
          <p:cNvSpPr/>
          <p:nvPr/>
        </p:nvSpPr>
        <p:spPr>
          <a:xfrm>
            <a:off x="10772280" y="2804040"/>
            <a:ext cx="90360" cy="9036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5" name="Graphic 14"/>
          <p:cNvSpPr/>
          <p:nvPr/>
        </p:nvSpPr>
        <p:spPr>
          <a:xfrm>
            <a:off x="1413360" y="3242520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6" name="Straight Connector 4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78080" y="1463040"/>
            <a:ext cx="1136736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000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000000"/>
                </a:solidFill>
                <a:latin typeface="Univers"/>
                <a:ea typeface="DejaVu Sans"/>
              </a:rPr>
              <a:t>get_shows() → </a:t>
            </a:r>
            <a:r>
              <a:rPr lang="en-US" sz="1800" b="1" i="1" strike="noStrike" spc="-1">
                <a:solidFill>
                  <a:srgbClr val="C9211E"/>
                </a:solidFill>
                <a:latin typeface="Univers"/>
                <a:ea typeface="DejaVu Sans"/>
              </a:rPr>
              <a:t>get_shows(“The Sopranos”)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API call with television show parameter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Returns data frame with 23 columns 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000000"/>
                </a:solidFill>
                <a:latin typeface="Univers"/>
                <a:ea typeface="DejaVu Sans"/>
              </a:rPr>
              <a:t>get_seasons() → </a:t>
            </a:r>
            <a:r>
              <a:rPr lang="en-US" sz="1800" b="1" i="1" strike="noStrike" spc="-1">
                <a:solidFill>
                  <a:srgbClr val="C9211E"/>
                </a:solidFill>
                <a:latin typeface="Univers"/>
                <a:ea typeface="DejaVu Sans"/>
              </a:rPr>
              <a:t>get_seasons(527)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API call with television show id parameter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Returns data frame with 21 columns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000000"/>
                </a:solidFill>
                <a:latin typeface="Univers"/>
                <a:ea typeface="DejaVu Sans"/>
              </a:rPr>
              <a:t>get_episodes_of_season() → </a:t>
            </a:r>
            <a:r>
              <a:rPr lang="en-US" sz="1800" b="1" i="1" strike="noStrike" spc="-1">
                <a:solidFill>
                  <a:srgbClr val="C9211E"/>
                </a:solidFill>
                <a:latin typeface="Univers"/>
                <a:ea typeface="DejaVu Sans"/>
              </a:rPr>
              <a:t>get_episodes_of_season(2098)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API call with television show season id parameter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Returns data frame with 14 columns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000000"/>
                </a:solidFill>
                <a:latin typeface="Univers"/>
                <a:ea typeface="DejaVu Sans"/>
              </a:rPr>
              <a:t>get_all_episodes() → </a:t>
            </a:r>
            <a:r>
              <a:rPr lang="en-US" sz="1800" b="1" i="1" strike="noStrike" spc="-1">
                <a:solidFill>
                  <a:srgbClr val="C9211E"/>
                </a:solidFill>
                <a:latin typeface="Univers"/>
                <a:ea typeface="DejaVu Sans"/>
              </a:rPr>
              <a:t>get_all_episodes(527)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API call with television with television show id parameter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Returns data frame with 14 columns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traight Connector 3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8" name="Rectangle 2"/>
          <p:cNvSpPr/>
          <p:nvPr/>
        </p:nvSpPr>
        <p:spPr>
          <a:xfrm>
            <a:off x="72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24760" y="-1800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cap="all" spc="-1" dirty="0">
                <a:solidFill>
                  <a:srgbClr val="FFFFFF"/>
                </a:solidFill>
                <a:latin typeface="Univers"/>
              </a:rPr>
              <a:t>Format </a:t>
            </a:r>
            <a:r>
              <a:rPr lang="en-US" sz="6000" b="1" strike="noStrike" cap="all" spc="-1" dirty="0">
                <a:solidFill>
                  <a:srgbClr val="FFFFFF"/>
                </a:solidFill>
                <a:latin typeface="Univers"/>
                <a:ea typeface="DejaVu Sans"/>
              </a:rPr>
              <a:t>functions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Graphic 7"/>
          <p:cNvSpPr/>
          <p:nvPr/>
        </p:nvSpPr>
        <p:spPr>
          <a:xfrm>
            <a:off x="1261800" y="2383200"/>
            <a:ext cx="150840" cy="150840"/>
          </a:xfrm>
          <a:custGeom>
            <a:avLst/>
            <a:gdLst/>
            <a:ahLst/>
            <a:cxn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1" name="Graphic 8"/>
          <p:cNvSpPr/>
          <p:nvPr/>
        </p:nvSpPr>
        <p:spPr>
          <a:xfrm>
            <a:off x="10724400" y="2265480"/>
            <a:ext cx="138240" cy="13824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2" name="Graphic 9"/>
          <p:cNvSpPr/>
          <p:nvPr/>
        </p:nvSpPr>
        <p:spPr>
          <a:xfrm>
            <a:off x="11025000" y="2537280"/>
            <a:ext cx="127080" cy="12708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3" name="Graphic 10"/>
          <p:cNvSpPr/>
          <p:nvPr/>
        </p:nvSpPr>
        <p:spPr>
          <a:xfrm>
            <a:off x="1064160" y="2832840"/>
            <a:ext cx="95040" cy="95040"/>
          </a:xfrm>
          <a:custGeom>
            <a:avLst/>
            <a:gdLst/>
            <a:ahLst/>
            <a:cxn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4" name="Graphic 11"/>
          <p:cNvSpPr/>
          <p:nvPr/>
        </p:nvSpPr>
        <p:spPr>
          <a:xfrm>
            <a:off x="10772280" y="2804040"/>
            <a:ext cx="90360" cy="9036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5" name="Graphic 14"/>
          <p:cNvSpPr/>
          <p:nvPr/>
        </p:nvSpPr>
        <p:spPr>
          <a:xfrm>
            <a:off x="1413360" y="3242520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6" name="Straight Connector 4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78080" y="1463040"/>
            <a:ext cx="1136736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00"/>
                </a:solidFill>
                <a:latin typeface="Univers"/>
                <a:ea typeface="DejaVu Sans"/>
              </a:rPr>
              <a:t>format_show_name</a:t>
            </a:r>
            <a:r>
              <a:rPr lang="en-US" sz="2000" b="1" strike="noStrike" spc="-1" dirty="0">
                <a:solidFill>
                  <a:srgbClr val="000000"/>
                </a:solidFill>
                <a:latin typeface="Univers"/>
                <a:ea typeface="DejaVu Sans"/>
              </a:rPr>
              <a:t>() → </a:t>
            </a:r>
            <a:r>
              <a:rPr lang="en-US" sz="2000" b="1" i="1" strike="noStrike" spc="-1" dirty="0" err="1">
                <a:solidFill>
                  <a:srgbClr val="C9211E"/>
                </a:solidFill>
                <a:latin typeface="Univers"/>
                <a:ea typeface="DejaVu Sans"/>
              </a:rPr>
              <a:t>format_show_name</a:t>
            </a:r>
            <a:r>
              <a:rPr lang="en-US" sz="2000" b="1" i="1" strike="noStrike" spc="-1" dirty="0">
                <a:solidFill>
                  <a:srgbClr val="C9211E"/>
                </a:solidFill>
                <a:latin typeface="Univers"/>
                <a:ea typeface="DejaVu Sans"/>
              </a:rPr>
              <a:t>(show)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540000" lvl="1" indent="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00"/>
                </a:solidFill>
                <a:latin typeface="Univers"/>
                <a:ea typeface="DejaVu Sans"/>
              </a:rPr>
              <a:t>format_season_name</a:t>
            </a:r>
            <a:r>
              <a:rPr lang="en-US" sz="2000" b="1" strike="noStrike" spc="-1" dirty="0">
                <a:solidFill>
                  <a:srgbClr val="000000"/>
                </a:solidFill>
                <a:latin typeface="Univers"/>
                <a:ea typeface="DejaVu Sans"/>
              </a:rPr>
              <a:t>() → </a:t>
            </a:r>
            <a:r>
              <a:rPr lang="en-US" sz="2000" b="1" i="1" strike="noStrike" spc="-1" dirty="0" err="1">
                <a:solidFill>
                  <a:srgbClr val="C9211E"/>
                </a:solidFill>
                <a:latin typeface="Univers"/>
                <a:ea typeface="DejaVu Sans"/>
              </a:rPr>
              <a:t>format_season_name</a:t>
            </a:r>
            <a:r>
              <a:rPr lang="en-US" sz="2000" b="1" i="1" strike="noStrike" spc="-1" dirty="0">
                <a:solidFill>
                  <a:srgbClr val="C9211E"/>
                </a:solidFill>
                <a:latin typeface="Univers"/>
                <a:ea typeface="DejaVu Sans"/>
              </a:rPr>
              <a:t>(season)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540000" lvl="1" indent="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00"/>
                </a:solidFill>
                <a:latin typeface="Univers"/>
                <a:ea typeface="DejaVu Sans"/>
              </a:rPr>
              <a:t>format_episode_name</a:t>
            </a:r>
            <a:r>
              <a:rPr lang="en-US" sz="2000" b="1" strike="noStrike" spc="-1" dirty="0">
                <a:solidFill>
                  <a:srgbClr val="000000"/>
                </a:solidFill>
                <a:latin typeface="Univers"/>
                <a:ea typeface="DejaVu Sans"/>
              </a:rPr>
              <a:t>() → </a:t>
            </a:r>
            <a:r>
              <a:rPr lang="en-US" sz="2000" b="1" i="1" spc="-1" dirty="0" err="1">
                <a:solidFill>
                  <a:srgbClr val="C9211E"/>
                </a:solidFill>
                <a:latin typeface="Univers"/>
                <a:ea typeface="DejaVu Sans"/>
              </a:rPr>
              <a:t>format_episode_name</a:t>
            </a:r>
            <a:r>
              <a:rPr lang="en-US" sz="2000" b="1" i="1" strike="noStrike" spc="-1" dirty="0">
                <a:solidFill>
                  <a:srgbClr val="C9211E"/>
                </a:solidFill>
                <a:latin typeface="Univers"/>
                <a:ea typeface="DejaVu Sans"/>
              </a:rPr>
              <a:t>(episodes)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00"/>
                </a:solidFill>
                <a:latin typeface="Univers"/>
                <a:ea typeface="DejaVu Sans"/>
              </a:rPr>
              <a:t>format_all_episodes</a:t>
            </a:r>
            <a:r>
              <a:rPr lang="en-US" sz="2000" b="1" strike="noStrike" spc="-1" dirty="0">
                <a:solidFill>
                  <a:srgbClr val="000000"/>
                </a:solidFill>
                <a:latin typeface="Univers"/>
                <a:ea typeface="DejaVu Sans"/>
              </a:rPr>
              <a:t>() → </a:t>
            </a:r>
            <a:r>
              <a:rPr lang="en-US" sz="2000" b="1" i="1" spc="-1" dirty="0" err="1">
                <a:solidFill>
                  <a:srgbClr val="C9211E"/>
                </a:solidFill>
                <a:latin typeface="Univers"/>
                <a:ea typeface="DejaVu Sans"/>
              </a:rPr>
              <a:t>format_all_episodes</a:t>
            </a:r>
            <a:r>
              <a:rPr lang="en-US" sz="2000" b="1" i="1" strike="noStrike" spc="-1" dirty="0">
                <a:solidFill>
                  <a:srgbClr val="C9211E"/>
                </a:solidFill>
                <a:latin typeface="Univers"/>
                <a:ea typeface="DejaVu Sans"/>
              </a:rPr>
              <a:t>(</a:t>
            </a:r>
            <a:r>
              <a:rPr lang="en-US" sz="2000" b="1" i="1" strike="noStrike" spc="-1" dirty="0" err="1">
                <a:solidFill>
                  <a:srgbClr val="C9211E"/>
                </a:solidFill>
                <a:latin typeface="Univers"/>
                <a:ea typeface="DejaVu Sans"/>
              </a:rPr>
              <a:t>all_episodes</a:t>
            </a:r>
            <a:r>
              <a:rPr lang="en-US" sz="2000" b="1" i="1" strike="noStrike" spc="-1" dirty="0">
                <a:solidFill>
                  <a:srgbClr val="C9211E"/>
                </a:solidFill>
                <a:latin typeface="Univers"/>
                <a:ea typeface="DejaVu Sans"/>
              </a:rPr>
              <a:t>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933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traight Connector 3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8" name="Rectangle 2"/>
          <p:cNvSpPr/>
          <p:nvPr/>
        </p:nvSpPr>
        <p:spPr>
          <a:xfrm>
            <a:off x="72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24760" y="-1800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cap="all" spc="-1" dirty="0">
                <a:solidFill>
                  <a:srgbClr val="FFFFFF"/>
                </a:solidFill>
                <a:latin typeface="Univers"/>
                <a:ea typeface="DejaVu Sans"/>
              </a:rPr>
              <a:t>Visualization functions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Graphic 7"/>
          <p:cNvSpPr/>
          <p:nvPr/>
        </p:nvSpPr>
        <p:spPr>
          <a:xfrm>
            <a:off x="1261800" y="2383200"/>
            <a:ext cx="150840" cy="150840"/>
          </a:xfrm>
          <a:custGeom>
            <a:avLst/>
            <a:gdLst/>
            <a:ahLst/>
            <a:cxn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1" name="Graphic 8"/>
          <p:cNvSpPr/>
          <p:nvPr/>
        </p:nvSpPr>
        <p:spPr>
          <a:xfrm>
            <a:off x="10724400" y="2265480"/>
            <a:ext cx="138240" cy="13824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2" name="Graphic 9"/>
          <p:cNvSpPr/>
          <p:nvPr/>
        </p:nvSpPr>
        <p:spPr>
          <a:xfrm>
            <a:off x="11025000" y="2537280"/>
            <a:ext cx="127080" cy="12708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3" name="Graphic 10"/>
          <p:cNvSpPr/>
          <p:nvPr/>
        </p:nvSpPr>
        <p:spPr>
          <a:xfrm>
            <a:off x="1064160" y="2832840"/>
            <a:ext cx="95040" cy="95040"/>
          </a:xfrm>
          <a:custGeom>
            <a:avLst/>
            <a:gdLst/>
            <a:ahLst/>
            <a:cxn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4" name="Graphic 11"/>
          <p:cNvSpPr/>
          <p:nvPr/>
        </p:nvSpPr>
        <p:spPr>
          <a:xfrm>
            <a:off x="10772280" y="2804040"/>
            <a:ext cx="90360" cy="9036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5" name="Graphic 14"/>
          <p:cNvSpPr/>
          <p:nvPr/>
        </p:nvSpPr>
        <p:spPr>
          <a:xfrm>
            <a:off x="1413360" y="3242520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6" name="Straight Connector 4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78080" y="1463040"/>
            <a:ext cx="1136736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00"/>
                </a:solidFill>
                <a:latin typeface="Univers"/>
                <a:ea typeface="DejaVu Sans"/>
              </a:rPr>
              <a:t>generate_ratings_plot</a:t>
            </a:r>
            <a:r>
              <a:rPr lang="en-US" sz="2000" b="1" strike="noStrike" spc="-1" dirty="0">
                <a:solidFill>
                  <a:srgbClr val="000000"/>
                </a:solidFill>
                <a:latin typeface="Univers"/>
                <a:ea typeface="DejaVu Sans"/>
              </a:rPr>
              <a:t>() → </a:t>
            </a:r>
            <a:r>
              <a:rPr lang="en-US" sz="2000" b="1" i="1" spc="-1" dirty="0" err="1">
                <a:solidFill>
                  <a:srgbClr val="C9211E"/>
                </a:solidFill>
                <a:latin typeface="Univers"/>
                <a:ea typeface="DejaVu Sans"/>
              </a:rPr>
              <a:t>generate_ratings_plot</a:t>
            </a:r>
            <a:r>
              <a:rPr lang="en-US" sz="2000" b="1" i="1" strike="noStrike" spc="-1" dirty="0">
                <a:solidFill>
                  <a:srgbClr val="C9211E"/>
                </a:solidFill>
                <a:latin typeface="Univers"/>
                <a:ea typeface="DejaVu Sans"/>
              </a:rPr>
              <a:t>(</a:t>
            </a:r>
            <a:r>
              <a:rPr lang="en-US" sz="2000" b="1" i="1" strike="noStrike" spc="-1" dirty="0" err="1">
                <a:solidFill>
                  <a:srgbClr val="C9211E"/>
                </a:solidFill>
                <a:latin typeface="Univers"/>
                <a:ea typeface="DejaVu Sans"/>
              </a:rPr>
              <a:t>all_episodes_df</a:t>
            </a:r>
            <a:r>
              <a:rPr lang="en-US" sz="2000" b="1" i="1" strike="noStrike" spc="-1" dirty="0">
                <a:solidFill>
                  <a:srgbClr val="C9211E"/>
                </a:solidFill>
                <a:latin typeface="Univers"/>
                <a:ea typeface="DejaVu Sans"/>
              </a:rPr>
              <a:t>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This function produces a visualization of a show’s average rating per season for all the seasons.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Plots a line graph for average rating over season number.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00"/>
                </a:solidFill>
                <a:latin typeface="Univers"/>
                <a:ea typeface="DejaVu Sans"/>
              </a:rPr>
              <a:t>generate_season_ratings_plot</a:t>
            </a:r>
            <a:r>
              <a:rPr lang="en-US" sz="2000" b="1" strike="noStrike" spc="-1" dirty="0">
                <a:solidFill>
                  <a:srgbClr val="000000"/>
                </a:solidFill>
                <a:latin typeface="Univers"/>
                <a:ea typeface="DejaVu Sans"/>
              </a:rPr>
              <a:t>() → </a:t>
            </a:r>
            <a:r>
              <a:rPr lang="en-US" sz="2000" b="1" i="1" strike="noStrike" spc="-1" dirty="0" err="1">
                <a:solidFill>
                  <a:srgbClr val="C9211E"/>
                </a:solidFill>
                <a:latin typeface="Univers"/>
                <a:ea typeface="DejaVu Sans"/>
              </a:rPr>
              <a:t>generate_season_ratings_plot</a:t>
            </a:r>
            <a:r>
              <a:rPr lang="en-US" sz="2000" b="1" i="1" strike="noStrike" spc="-1" dirty="0">
                <a:solidFill>
                  <a:srgbClr val="C9211E"/>
                </a:solidFill>
                <a:latin typeface="Univers"/>
                <a:ea typeface="DejaVu Sans"/>
              </a:rPr>
              <a:t>(</a:t>
            </a:r>
            <a:r>
              <a:rPr lang="en-US" sz="2000" b="1" i="1" strike="noStrike" spc="-1" dirty="0" err="1">
                <a:solidFill>
                  <a:srgbClr val="C9211E"/>
                </a:solidFill>
                <a:latin typeface="Univers"/>
                <a:ea typeface="DejaVu Sans"/>
              </a:rPr>
              <a:t>seasons_df</a:t>
            </a:r>
            <a:r>
              <a:rPr lang="en-US" sz="2000" b="1" i="1" strike="noStrike" spc="-1" dirty="0">
                <a:solidFill>
                  <a:srgbClr val="C9211E"/>
                </a:solidFill>
                <a:latin typeface="Univers"/>
                <a:ea typeface="DejaVu Sans"/>
              </a:rPr>
              <a:t>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Univers"/>
                <a:ea typeface="DejaVu Sans"/>
              </a:rPr>
              <a:t>This function produces a visualization of ratings of all the episodes for a season.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dirty="0">
                <a:solidFill>
                  <a:srgbClr val="000000"/>
                </a:solidFill>
                <a:latin typeface="Univers"/>
                <a:ea typeface="DejaVu Sans"/>
              </a:rPr>
              <a:t>Plots a line graph for rating over episode number</a:t>
            </a:r>
            <a:endParaRPr lang="en-US" sz="2000" b="0" strike="noStrike" spc="-1" dirty="0">
              <a:solidFill>
                <a:srgbClr val="000000"/>
              </a:solidFill>
              <a:latin typeface="Univers"/>
              <a:ea typeface="DejaVu Sans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525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3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1" name="Rectangle 34"/>
          <p:cNvSpPr/>
          <p:nvPr/>
        </p:nvSpPr>
        <p:spPr>
          <a:xfrm>
            <a:off x="0" y="0"/>
            <a:ext cx="577908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2" name="TextBox 2"/>
          <p:cNvSpPr/>
          <p:nvPr/>
        </p:nvSpPr>
        <p:spPr>
          <a:xfrm>
            <a:off x="6392520" y="2646000"/>
            <a:ext cx="4434120" cy="370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lang="en-CA" sz="1800" b="0" strike="noStrike" spc="-1" dirty="0">
              <a:latin typeface="Arial"/>
            </a:endParaRPr>
          </a:p>
        </p:txBody>
      </p:sp>
      <p:sp>
        <p:nvSpPr>
          <p:cNvPr id="184" name="TextBox 10"/>
          <p:cNvSpPr/>
          <p:nvPr/>
        </p:nvSpPr>
        <p:spPr>
          <a:xfrm>
            <a:off x="1077685" y="81444"/>
            <a:ext cx="4310743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5400" b="1" strike="noStrike" spc="-1" dirty="0">
                <a:latin typeface="Arial"/>
              </a:rPr>
              <a:t>RESULTS</a:t>
            </a:r>
          </a:p>
        </p:txBody>
      </p:sp>
      <p:pic>
        <p:nvPicPr>
          <p:cNvPr id="185" name="Picture 12" descr="A screenshot of a computer screen&#10;&#10;Description automatically generated"/>
          <p:cNvPicPr/>
          <p:nvPr/>
        </p:nvPicPr>
        <p:blipFill>
          <a:blip r:embed="rId2"/>
          <a:stretch/>
        </p:blipFill>
        <p:spPr>
          <a:xfrm>
            <a:off x="111600" y="1003320"/>
            <a:ext cx="5521320" cy="507276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12F91DD7-947C-97A2-3984-5FD62B854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080" y="604758"/>
            <a:ext cx="6375590" cy="57510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5350CD-0742-7DFB-4129-0D0034073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traight Connector 22">
            <a:extLst>
              <a:ext uri="{FF2B5EF4-FFF2-40B4-BE49-F238E27FC236}">
                <a16:creationId xmlns:a16="http://schemas.microsoft.com/office/drawing/2014/main" id="{4450458F-EBAC-06CC-80FF-0BC54688BB38}"/>
              </a:ext>
            </a:extLst>
          </p:cNvPr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9" name="Rectangle 24">
            <a:extLst>
              <a:ext uri="{FF2B5EF4-FFF2-40B4-BE49-F238E27FC236}">
                <a16:creationId xmlns:a16="http://schemas.microsoft.com/office/drawing/2014/main" id="{39A5CFAE-3DB3-25E4-4001-7D332DEEBBD3}"/>
              </a:ext>
            </a:extLst>
          </p:cNvPr>
          <p:cNvSpPr/>
          <p:nvPr/>
        </p:nvSpPr>
        <p:spPr>
          <a:xfrm>
            <a:off x="-4699" y="-21839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70" name="PlaceHolder 1">
            <a:extLst>
              <a:ext uri="{FF2B5EF4-FFF2-40B4-BE49-F238E27FC236}">
                <a16:creationId xmlns:a16="http://schemas.microsoft.com/office/drawing/2014/main" id="{D2368B55-84B4-7CC3-B902-97DCA633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8585" y="591898"/>
            <a:ext cx="7258253" cy="104388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</a:rPr>
              <a:t>Rating of Episodes</a:t>
            </a:r>
            <a:br>
              <a:rPr lang="en-US" sz="3600" b="1" strike="noStrike" spc="-1" dirty="0">
                <a:solidFill>
                  <a:srgbClr val="000000"/>
                </a:solidFill>
                <a:latin typeface="Arial"/>
              </a:rPr>
            </a:br>
            <a:r>
              <a:rPr lang="en-US" sz="3600" b="1" strike="noStrike" spc="-1" dirty="0">
                <a:solidFill>
                  <a:srgbClr val="000000"/>
                </a:solidFill>
                <a:latin typeface="Arial"/>
              </a:rPr>
              <a:t>Within a Season</a:t>
            </a:r>
          </a:p>
        </p:txBody>
      </p:sp>
      <p:sp>
        <p:nvSpPr>
          <p:cNvPr id="171" name="Graphic 22">
            <a:extLst>
              <a:ext uri="{FF2B5EF4-FFF2-40B4-BE49-F238E27FC236}">
                <a16:creationId xmlns:a16="http://schemas.microsoft.com/office/drawing/2014/main" id="{8A8B38AB-6DC5-A1F7-339A-1DB5DA0259C5}"/>
              </a:ext>
            </a:extLst>
          </p:cNvPr>
          <p:cNvSpPr/>
          <p:nvPr/>
        </p:nvSpPr>
        <p:spPr>
          <a:xfrm>
            <a:off x="1261800" y="2383200"/>
            <a:ext cx="150840" cy="150840"/>
          </a:xfrm>
          <a:custGeom>
            <a:avLst/>
            <a:gdLst/>
            <a:ahLst/>
            <a:cxn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2" name="Graphic 13">
            <a:extLst>
              <a:ext uri="{FF2B5EF4-FFF2-40B4-BE49-F238E27FC236}">
                <a16:creationId xmlns:a16="http://schemas.microsoft.com/office/drawing/2014/main" id="{7AFA3DE7-9F07-EB68-282D-AABA6D5C1AEF}"/>
              </a:ext>
            </a:extLst>
          </p:cNvPr>
          <p:cNvSpPr/>
          <p:nvPr/>
        </p:nvSpPr>
        <p:spPr>
          <a:xfrm>
            <a:off x="10724400" y="2265480"/>
            <a:ext cx="138240" cy="13824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3" name="Graphic 15">
            <a:extLst>
              <a:ext uri="{FF2B5EF4-FFF2-40B4-BE49-F238E27FC236}">
                <a16:creationId xmlns:a16="http://schemas.microsoft.com/office/drawing/2014/main" id="{9CF66832-D36C-3846-AD76-A8142E26975A}"/>
              </a:ext>
            </a:extLst>
          </p:cNvPr>
          <p:cNvSpPr/>
          <p:nvPr/>
        </p:nvSpPr>
        <p:spPr>
          <a:xfrm>
            <a:off x="11025000" y="2537280"/>
            <a:ext cx="127080" cy="12708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4" name="Graphic 21">
            <a:extLst>
              <a:ext uri="{FF2B5EF4-FFF2-40B4-BE49-F238E27FC236}">
                <a16:creationId xmlns:a16="http://schemas.microsoft.com/office/drawing/2014/main" id="{4A4B809B-D4FB-12DC-DA12-F6BC2C4AB06B}"/>
              </a:ext>
            </a:extLst>
          </p:cNvPr>
          <p:cNvSpPr/>
          <p:nvPr/>
        </p:nvSpPr>
        <p:spPr>
          <a:xfrm>
            <a:off x="1064160" y="2832840"/>
            <a:ext cx="95040" cy="95040"/>
          </a:xfrm>
          <a:custGeom>
            <a:avLst/>
            <a:gdLst/>
            <a:ahLst/>
            <a:cxn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5" name="Graphic 12">
            <a:extLst>
              <a:ext uri="{FF2B5EF4-FFF2-40B4-BE49-F238E27FC236}">
                <a16:creationId xmlns:a16="http://schemas.microsoft.com/office/drawing/2014/main" id="{30BD4606-5079-5009-88B3-1B44E5C8113E}"/>
              </a:ext>
            </a:extLst>
          </p:cNvPr>
          <p:cNvSpPr/>
          <p:nvPr/>
        </p:nvSpPr>
        <p:spPr>
          <a:xfrm>
            <a:off x="10772280" y="2804040"/>
            <a:ext cx="90360" cy="9036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6" name="Graphic 23">
            <a:extLst>
              <a:ext uri="{FF2B5EF4-FFF2-40B4-BE49-F238E27FC236}">
                <a16:creationId xmlns:a16="http://schemas.microsoft.com/office/drawing/2014/main" id="{1B0A178F-DC6C-4F9C-E84F-85AEF18C631F}"/>
              </a:ext>
            </a:extLst>
          </p:cNvPr>
          <p:cNvSpPr/>
          <p:nvPr/>
        </p:nvSpPr>
        <p:spPr>
          <a:xfrm>
            <a:off x="1413360" y="3242520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7" name="Straight Connector 38">
            <a:extLst>
              <a:ext uri="{FF2B5EF4-FFF2-40B4-BE49-F238E27FC236}">
                <a16:creationId xmlns:a16="http://schemas.microsoft.com/office/drawing/2014/main" id="{79DF2017-2444-B507-F9C2-B22CE4324215}"/>
              </a:ext>
            </a:extLst>
          </p:cNvPr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" name="Picture 1" descr="A graph showing the results of a season episode&#10;&#10;Description automatically generated">
            <a:extLst>
              <a:ext uri="{FF2B5EF4-FFF2-40B4-BE49-F238E27FC236}">
                <a16:creationId xmlns:a16="http://schemas.microsoft.com/office/drawing/2014/main" id="{77BC5410-F77D-6206-DA13-D9D71E21E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3709"/>
            <a:ext cx="5923031" cy="3285891"/>
          </a:xfrm>
          <a:prstGeom prst="rect">
            <a:avLst/>
          </a:prstGeom>
        </p:spPr>
      </p:pic>
      <p:pic>
        <p:nvPicPr>
          <p:cNvPr id="3" name="Picture 2" descr="A graph with blue lines&#10;&#10;Description automatically generated">
            <a:extLst>
              <a:ext uri="{FF2B5EF4-FFF2-40B4-BE49-F238E27FC236}">
                <a16:creationId xmlns:a16="http://schemas.microsoft.com/office/drawing/2014/main" id="{50C468BD-D3AC-E1BD-8145-F6BE8FBC0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55" y="1949760"/>
            <a:ext cx="5923031" cy="3276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C54FC9-EBD3-B966-736E-39EF14979FCB}"/>
              </a:ext>
            </a:extLst>
          </p:cNvPr>
          <p:cNvSpPr txBox="1"/>
          <p:nvPr/>
        </p:nvSpPr>
        <p:spPr>
          <a:xfrm>
            <a:off x="6667380" y="672382"/>
            <a:ext cx="50757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Mean Rating of Seasons </a:t>
            </a:r>
          </a:p>
          <a:p>
            <a:pPr algn="ctr"/>
            <a:r>
              <a:rPr lang="en-US" sz="3200" b="1" dirty="0"/>
              <a:t>Within a Show</a:t>
            </a:r>
          </a:p>
        </p:txBody>
      </p:sp>
    </p:spTree>
    <p:extLst>
      <p:ext uri="{BB962C8B-B14F-4D97-AF65-F5344CB8AC3E}">
        <p14:creationId xmlns:p14="http://schemas.microsoft.com/office/powerpoint/2010/main" val="279482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traight Connector 7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7" name="Rectangle 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522080" y="1209240"/>
            <a:ext cx="9147240" cy="2336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cap="all" spc="-1" dirty="0">
                <a:solidFill>
                  <a:srgbClr val="FFFFFF"/>
                </a:solidFill>
                <a:latin typeface="Univers"/>
                <a:ea typeface="DejaVu Sans"/>
              </a:rPr>
              <a:t>Demonstration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Graphic 22"/>
          <p:cNvSpPr/>
          <p:nvPr/>
        </p:nvSpPr>
        <p:spPr>
          <a:xfrm>
            <a:off x="1261800" y="2383200"/>
            <a:ext cx="150840" cy="150840"/>
          </a:xfrm>
          <a:custGeom>
            <a:avLst/>
            <a:gdLst/>
            <a:ahLst/>
            <a:cxn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0" name="Graphic 13"/>
          <p:cNvSpPr/>
          <p:nvPr/>
        </p:nvSpPr>
        <p:spPr>
          <a:xfrm>
            <a:off x="10724400" y="2265480"/>
            <a:ext cx="138240" cy="13824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1" name="Graphic 15"/>
          <p:cNvSpPr/>
          <p:nvPr/>
        </p:nvSpPr>
        <p:spPr>
          <a:xfrm>
            <a:off x="11025000" y="2537280"/>
            <a:ext cx="127080" cy="12708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2" name="Graphic 21"/>
          <p:cNvSpPr/>
          <p:nvPr/>
        </p:nvSpPr>
        <p:spPr>
          <a:xfrm>
            <a:off x="1064160" y="2832840"/>
            <a:ext cx="95040" cy="95040"/>
          </a:xfrm>
          <a:custGeom>
            <a:avLst/>
            <a:gdLst/>
            <a:ahLst/>
            <a:cxn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3" name="Graphic 12"/>
          <p:cNvSpPr/>
          <p:nvPr/>
        </p:nvSpPr>
        <p:spPr>
          <a:xfrm>
            <a:off x="10772280" y="2804040"/>
            <a:ext cx="90360" cy="9036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4" name="Graphic 23"/>
          <p:cNvSpPr/>
          <p:nvPr/>
        </p:nvSpPr>
        <p:spPr>
          <a:xfrm>
            <a:off x="1413360" y="3242520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5" name="Straight Connector 23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{9619DCCE-6037-7B43-927B-04092A28556B}tf10001122</Template>
  <TotalTime>185</TotalTime>
  <Words>466</Words>
  <Application>Microsoft Macintosh PowerPoint</Application>
  <PresentationFormat>Widescreen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StarSymbol</vt:lpstr>
      <vt:lpstr>Symbol</vt:lpstr>
      <vt:lpstr>Times New Roman</vt:lpstr>
      <vt:lpstr>Univers</vt:lpstr>
      <vt:lpstr>Wingdings</vt:lpstr>
      <vt:lpstr>Office Theme</vt:lpstr>
      <vt:lpstr>Office Theme</vt:lpstr>
      <vt:lpstr>Office Theme</vt:lpstr>
      <vt:lpstr>TV Maze Api Wrapper</vt:lpstr>
      <vt:lpstr>Description</vt:lpstr>
      <vt:lpstr>Functionality</vt:lpstr>
      <vt:lpstr>API call functions</vt:lpstr>
      <vt:lpstr>Format functions</vt:lpstr>
      <vt:lpstr>Visualization functions</vt:lpstr>
      <vt:lpstr>PowerPoint Presentation</vt:lpstr>
      <vt:lpstr>Rating of Episodes Within a Season</vt:lpstr>
      <vt:lpstr>Demonstration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ShowSage</dc:title>
  <dc:subject/>
  <dc:creator>nagar01@student.ubc.ca</dc:creator>
  <dc:description/>
  <cp:lastModifiedBy>nagar01@student.ubc.ca</cp:lastModifiedBy>
  <cp:revision>35</cp:revision>
  <dcterms:created xsi:type="dcterms:W3CDTF">2024-01-24T18:52:12Z</dcterms:created>
  <dcterms:modified xsi:type="dcterms:W3CDTF">2024-02-06T03:04:18Z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